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32"/>
  </p:notesMasterIdLst>
  <p:sldIdLst>
    <p:sldId id="256" r:id="rId2"/>
    <p:sldId id="308" r:id="rId3"/>
    <p:sldId id="834" r:id="rId4"/>
    <p:sldId id="711" r:id="rId5"/>
    <p:sldId id="378" r:id="rId6"/>
    <p:sldId id="823" r:id="rId7"/>
    <p:sldId id="832" r:id="rId8"/>
    <p:sldId id="838" r:id="rId9"/>
    <p:sldId id="835" r:id="rId10"/>
    <p:sldId id="836" r:id="rId11"/>
    <p:sldId id="837" r:id="rId12"/>
    <p:sldId id="371" r:id="rId13"/>
    <p:sldId id="388" r:id="rId14"/>
    <p:sldId id="372" r:id="rId15"/>
    <p:sldId id="381" r:id="rId16"/>
    <p:sldId id="718" r:id="rId17"/>
    <p:sldId id="394" r:id="rId18"/>
    <p:sldId id="822" r:id="rId19"/>
    <p:sldId id="833" r:id="rId20"/>
    <p:sldId id="831" r:id="rId21"/>
    <p:sldId id="839" r:id="rId22"/>
    <p:sldId id="734" r:id="rId23"/>
    <p:sldId id="727" r:id="rId24"/>
    <p:sldId id="731" r:id="rId25"/>
    <p:sldId id="744" r:id="rId26"/>
    <p:sldId id="737" r:id="rId27"/>
    <p:sldId id="841" r:id="rId28"/>
    <p:sldId id="843" r:id="rId29"/>
    <p:sldId id="840" r:id="rId30"/>
    <p:sldId id="82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2"/>
    <p:restoredTop sz="75248"/>
  </p:normalViewPr>
  <p:slideViewPr>
    <p:cSldViewPr snapToGrid="0" snapToObjects="1">
      <p:cViewPr varScale="1">
        <p:scale>
          <a:sx n="119" d="100"/>
          <a:sy n="119" d="100"/>
        </p:scale>
        <p:origin x="2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11/4/2023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a:t>
            </a:fld>
            <a:endParaRPr lang="en-AU" dirty="0"/>
          </a:p>
        </p:txBody>
      </p:sp>
    </p:spTree>
    <p:extLst>
      <p:ext uri="{BB962C8B-B14F-4D97-AF65-F5344CB8AC3E}">
        <p14:creationId xmlns:p14="http://schemas.microsoft.com/office/powerpoint/2010/main" val="1823268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Quiz!! What is the population?</a:t>
            </a:r>
          </a:p>
        </p:txBody>
      </p:sp>
      <p:sp>
        <p:nvSpPr>
          <p:cNvPr id="4" name="Slide Number Placeholder 3"/>
          <p:cNvSpPr>
            <a:spLocks noGrp="1"/>
          </p:cNvSpPr>
          <p:nvPr>
            <p:ph type="sldNum" sz="quarter" idx="5"/>
          </p:nvPr>
        </p:nvSpPr>
        <p:spPr/>
        <p:txBody>
          <a:bodyPr/>
          <a:lstStyle/>
          <a:p>
            <a:fld id="{835CDD41-986E-43B1-B513-9D1E507E6D7F}" type="slidenum">
              <a:rPr lang="en-AU" smtClean="0"/>
              <a:t>12</a:t>
            </a:fld>
            <a:endParaRPr lang="en-AU"/>
          </a:p>
        </p:txBody>
      </p:sp>
    </p:spTree>
    <p:extLst>
      <p:ext uri="{BB962C8B-B14F-4D97-AF65-F5344CB8AC3E}">
        <p14:creationId xmlns:p14="http://schemas.microsoft.com/office/powerpoint/2010/main" val="413495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Assumption is needed because if the sample happened to be sitting under a leaky roof while they were waiting to be tested, we couldn’t draw conclusions about the whole population.</a:t>
            </a:r>
          </a:p>
        </p:txBody>
      </p:sp>
      <p:sp>
        <p:nvSpPr>
          <p:cNvPr id="4" name="Slide Number Placeholder 3"/>
          <p:cNvSpPr>
            <a:spLocks noGrp="1"/>
          </p:cNvSpPr>
          <p:nvPr>
            <p:ph type="sldNum" sz="quarter" idx="5"/>
          </p:nvPr>
        </p:nvSpPr>
        <p:spPr/>
        <p:txBody>
          <a:bodyPr/>
          <a:lstStyle/>
          <a:p>
            <a:fld id="{5CCE83EA-2AFD-3E40-8894-C734ED6AB643}" type="slidenum">
              <a:rPr lang="en-AU" smtClean="0"/>
              <a:pPr/>
              <a:t>16</a:t>
            </a:fld>
            <a:endParaRPr lang="en-AU" dirty="0"/>
          </a:p>
        </p:txBody>
      </p:sp>
    </p:spTree>
    <p:extLst>
      <p:ext uri="{BB962C8B-B14F-4D97-AF65-F5344CB8AC3E}">
        <p14:creationId xmlns:p14="http://schemas.microsoft.com/office/powerpoint/2010/main" val="23265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a sample to be representative is for it to be typical or reflective of the group at large.</a:t>
            </a:r>
          </a:p>
          <a:p>
            <a:endParaRPr lang="en-AU" dirty="0"/>
          </a:p>
          <a:p>
            <a:r>
              <a:rPr lang="en-AU" dirty="0"/>
              <a:t>In other words, when a sample is representative of a population, the distribution of the target property in the sample should be similar to the distribution of the target property in the whole population.</a:t>
            </a:r>
          </a:p>
          <a:p>
            <a:endParaRPr lang="en-AU" dirty="0"/>
          </a:p>
          <a:p>
            <a:r>
              <a:rPr lang="en-AU" dirty="0"/>
              <a:t>We’ll look at how to distinguish representative from non-representative samples in the next video.</a:t>
            </a:r>
          </a:p>
        </p:txBody>
      </p:sp>
      <p:sp>
        <p:nvSpPr>
          <p:cNvPr id="4" name="Slide Number Placeholder 3"/>
          <p:cNvSpPr>
            <a:spLocks noGrp="1"/>
          </p:cNvSpPr>
          <p:nvPr>
            <p:ph type="sldNum" sz="quarter" idx="5"/>
          </p:nvPr>
        </p:nvSpPr>
        <p:spPr/>
        <p:txBody>
          <a:bodyPr/>
          <a:lstStyle/>
          <a:p>
            <a:fld id="{835CDD41-986E-43B1-B513-9D1E507E6D7F}" type="slidenum">
              <a:rPr lang="en-AU" smtClean="0"/>
              <a:t>17</a:t>
            </a:fld>
            <a:endParaRPr lang="en-AU"/>
          </a:p>
        </p:txBody>
      </p:sp>
    </p:spTree>
    <p:extLst>
      <p:ext uri="{BB962C8B-B14F-4D97-AF65-F5344CB8AC3E}">
        <p14:creationId xmlns:p14="http://schemas.microsoft.com/office/powerpoint/2010/main" val="2295861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18</a:t>
            </a:fld>
            <a:endParaRPr lang="en-AU" dirty="0"/>
          </a:p>
        </p:txBody>
      </p:sp>
    </p:spTree>
    <p:extLst>
      <p:ext uri="{BB962C8B-B14F-4D97-AF65-F5344CB8AC3E}">
        <p14:creationId xmlns:p14="http://schemas.microsoft.com/office/powerpoint/2010/main" val="826643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You’d need about 2 billion attempts at flipping 100 coins before you’d have a good chance of flipping 80 or more heads.</a:t>
            </a:r>
          </a:p>
        </p:txBody>
      </p:sp>
      <p:sp>
        <p:nvSpPr>
          <p:cNvPr id="4" name="Slide Number Placeholder 3"/>
          <p:cNvSpPr>
            <a:spLocks noGrp="1"/>
          </p:cNvSpPr>
          <p:nvPr>
            <p:ph type="sldNum" sz="quarter" idx="5"/>
          </p:nvPr>
        </p:nvSpPr>
        <p:spPr/>
        <p:txBody>
          <a:bodyPr/>
          <a:lstStyle/>
          <a:p>
            <a:fld id="{835CDD41-986E-43B1-B513-9D1E507E6D7F}" type="slidenum">
              <a:rPr lang="en-AU" smtClean="0"/>
              <a:t>22</a:t>
            </a:fld>
            <a:endParaRPr lang="en-AU"/>
          </a:p>
        </p:txBody>
      </p:sp>
    </p:spTree>
    <p:extLst>
      <p:ext uri="{BB962C8B-B14F-4D97-AF65-F5344CB8AC3E}">
        <p14:creationId xmlns:p14="http://schemas.microsoft.com/office/powerpoint/2010/main" val="3431532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isn’t a stats course</a:t>
            </a:r>
          </a:p>
          <a:p>
            <a:endParaRPr lang="en-AU" dirty="0"/>
          </a:p>
          <a:p>
            <a:r>
              <a:rPr lang="en-AU" dirty="0"/>
              <a:t>In the questions you'll look at, it will usually be obvious if the sample size is inadequate.</a:t>
            </a:r>
          </a:p>
          <a:p>
            <a:endParaRPr lang="en-AU" dirty="0"/>
          </a:p>
          <a:p>
            <a:r>
              <a:rPr lang="en-AU" dirty="0"/>
              <a:t>Most importantly is that you understand the points mentioned on this slide.</a:t>
            </a:r>
          </a:p>
        </p:txBody>
      </p:sp>
      <p:sp>
        <p:nvSpPr>
          <p:cNvPr id="4" name="Slide Number Placeholder 3"/>
          <p:cNvSpPr>
            <a:spLocks noGrp="1"/>
          </p:cNvSpPr>
          <p:nvPr>
            <p:ph type="sldNum" sz="quarter" idx="5"/>
          </p:nvPr>
        </p:nvSpPr>
        <p:spPr/>
        <p:txBody>
          <a:bodyPr/>
          <a:lstStyle/>
          <a:p>
            <a:fld id="{835CDD41-986E-43B1-B513-9D1E507E6D7F}" type="slidenum">
              <a:rPr lang="en-AU" smtClean="0"/>
              <a:t>24</a:t>
            </a:fld>
            <a:endParaRPr lang="en-AU"/>
          </a:p>
        </p:txBody>
      </p:sp>
    </p:spTree>
    <p:extLst>
      <p:ext uri="{BB962C8B-B14F-4D97-AF65-F5344CB8AC3E}">
        <p14:creationId xmlns:p14="http://schemas.microsoft.com/office/powerpoint/2010/main" val="280405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“Bias” doesn’t mean that these are deliberate tactics used to deceive others, or in service of some agenda (although in some cases they may be).</a:t>
            </a:r>
          </a:p>
          <a:p>
            <a:r>
              <a:rPr lang="en-AU" dirty="0"/>
              <a:t>- Samples can be selected in a biased way (a way which makes the sample unrepresentative) even if the people selecting the sample are completely unaware </a:t>
            </a:r>
            <a:r>
              <a:rPr lang="en-AU"/>
              <a:t>of this</a:t>
            </a: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25</a:t>
            </a:fld>
            <a:endParaRPr lang="en-AU" dirty="0"/>
          </a:p>
        </p:txBody>
      </p:sp>
    </p:spTree>
    <p:extLst>
      <p:ext uri="{BB962C8B-B14F-4D97-AF65-F5344CB8AC3E}">
        <p14:creationId xmlns:p14="http://schemas.microsoft.com/office/powerpoint/2010/main" val="2540786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These are two common sources, but you need to be on the look out for ANY factors which are likely to make your sample unrepresentative of the population (with respect to the target property).</a:t>
            </a:r>
          </a:p>
          <a:p>
            <a:endParaRPr lang="en-AU" dirty="0"/>
          </a:p>
          <a:p>
            <a:r>
              <a:rPr lang="en-AU" dirty="0"/>
              <a:t>Wealthy Educated Industrialised Rich Developed</a:t>
            </a:r>
          </a:p>
        </p:txBody>
      </p:sp>
      <p:sp>
        <p:nvSpPr>
          <p:cNvPr id="4" name="Slide Number Placeholder 3"/>
          <p:cNvSpPr>
            <a:spLocks noGrp="1"/>
          </p:cNvSpPr>
          <p:nvPr>
            <p:ph type="sldNum" sz="quarter" idx="5"/>
          </p:nvPr>
        </p:nvSpPr>
        <p:spPr/>
        <p:txBody>
          <a:bodyPr/>
          <a:lstStyle/>
          <a:p>
            <a:fld id="{835CDD41-986E-43B1-B513-9D1E507E6D7F}" type="slidenum">
              <a:rPr lang="en-AU" smtClean="0"/>
              <a:t>26</a:t>
            </a:fld>
            <a:endParaRPr lang="en-AU"/>
          </a:p>
        </p:txBody>
      </p:sp>
    </p:spTree>
    <p:extLst>
      <p:ext uri="{BB962C8B-B14F-4D97-AF65-F5344CB8AC3E}">
        <p14:creationId xmlns:p14="http://schemas.microsoft.com/office/powerpoint/2010/main" val="2649700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Anything which can get between you and the thing you’re trying to measure.</a:t>
            </a:r>
          </a:p>
          <a:p>
            <a:endParaRPr lang="en-AU" dirty="0"/>
          </a:p>
          <a:p>
            <a:r>
              <a:rPr lang="en-AU" dirty="0"/>
              <a:t>Think of COVID statistics.</a:t>
            </a:r>
          </a:p>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28</a:t>
            </a:fld>
            <a:endParaRPr lang="en-AU" dirty="0"/>
          </a:p>
        </p:txBody>
      </p:sp>
    </p:spTree>
    <p:extLst>
      <p:ext uri="{BB962C8B-B14F-4D97-AF65-F5344CB8AC3E}">
        <p14:creationId xmlns:p14="http://schemas.microsoft.com/office/powerpoint/2010/main" val="595885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29</a:t>
            </a:fld>
            <a:endParaRPr lang="en-AU" dirty="0"/>
          </a:p>
        </p:txBody>
      </p:sp>
    </p:spTree>
    <p:extLst>
      <p:ext uri="{BB962C8B-B14F-4D97-AF65-F5344CB8AC3E}">
        <p14:creationId xmlns:p14="http://schemas.microsoft.com/office/powerpoint/2010/main" val="269946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DA4D699-69FF-4BDB-99E8-1F9A0B73EE86}" type="slidenum">
              <a:rPr lang="en-AU" smtClean="0"/>
              <a:t>4</a:t>
            </a:fld>
            <a:endParaRPr lang="en-AU"/>
          </a:p>
        </p:txBody>
      </p:sp>
    </p:spTree>
    <p:extLst>
      <p:ext uri="{BB962C8B-B14F-4D97-AF65-F5344CB8AC3E}">
        <p14:creationId xmlns:p14="http://schemas.microsoft.com/office/powerpoint/2010/main" val="1410107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30</a:t>
            </a:fld>
            <a:endParaRPr lang="en-AU" dirty="0"/>
          </a:p>
        </p:txBody>
      </p:sp>
    </p:spTree>
    <p:extLst>
      <p:ext uri="{BB962C8B-B14F-4D97-AF65-F5344CB8AC3E}">
        <p14:creationId xmlns:p14="http://schemas.microsoft.com/office/powerpoint/2010/main" val="294902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u="none" strike="noStrike" kern="1200" baseline="0" dirty="0">
                <a:solidFill>
                  <a:schemeClr val="tx1"/>
                </a:solidFill>
                <a:latin typeface="Avenir Book" panose="02000503020000020003" pitchFamily="2" charset="0"/>
                <a:ea typeface="+mn-ea"/>
                <a:cs typeface="+mn-cs"/>
              </a:rPr>
              <a:t>Arguments that rely on statistical generalisations are used in a wide variety of contexts, from quality control, opinion polls and scientific evidence, to everyday reasoning about a person’s personality.</a:t>
            </a:r>
          </a:p>
          <a:p>
            <a:pPr algn="l"/>
            <a:endParaRPr lang="en-AU" sz="1800" b="0" i="0" u="none" strike="noStrike" baseline="0" dirty="0">
              <a:latin typeface="+mn-lt"/>
            </a:endParaRPr>
          </a:p>
          <a:p>
            <a:pPr algn="l"/>
            <a:endParaRPr lang="en-AU" sz="1800" b="0" i="0" u="none" strike="noStrike" baseline="0" dirty="0">
              <a:latin typeface="+mn-lt"/>
            </a:endParaRPr>
          </a:p>
          <a:p>
            <a:pPr algn="l"/>
            <a:r>
              <a:rPr lang="en-AU" sz="1800" b="0" i="0" u="none" strike="noStrike" baseline="0" dirty="0">
                <a:latin typeface="+mn-lt"/>
              </a:rPr>
              <a:t>A common type of argument is one where the conclusion is a statistical generalization based on a </a:t>
            </a:r>
            <a:r>
              <a:rPr lang="en-AU" sz="1800" b="0" i="1" u="none" strike="noStrike" baseline="0" dirty="0">
                <a:latin typeface="+mn-lt"/>
              </a:rPr>
              <a:t>sample </a:t>
            </a:r>
            <a:r>
              <a:rPr lang="en-AU" sz="1800" b="0" i="0" u="none" strike="noStrike" baseline="0" dirty="0">
                <a:latin typeface="+mn-lt"/>
              </a:rPr>
              <a:t>of cases. </a:t>
            </a:r>
          </a:p>
        </p:txBody>
      </p:sp>
      <p:sp>
        <p:nvSpPr>
          <p:cNvPr id="4" name="Slide Number Placeholder 3"/>
          <p:cNvSpPr>
            <a:spLocks noGrp="1"/>
          </p:cNvSpPr>
          <p:nvPr>
            <p:ph type="sldNum" sz="quarter" idx="5"/>
          </p:nvPr>
        </p:nvSpPr>
        <p:spPr/>
        <p:txBody>
          <a:bodyPr/>
          <a:lstStyle/>
          <a:p>
            <a:fld id="{509118D8-FDEA-4273-A762-C8B74C3C4465}" type="slidenum">
              <a:rPr lang="en-AU" smtClean="0"/>
              <a:t>5</a:t>
            </a:fld>
            <a:endParaRPr lang="en-AU"/>
          </a:p>
        </p:txBody>
      </p:sp>
    </p:spTree>
    <p:extLst>
      <p:ext uri="{BB962C8B-B14F-4D97-AF65-F5344CB8AC3E}">
        <p14:creationId xmlns:p14="http://schemas.microsoft.com/office/powerpoint/2010/main" val="126897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6</a:t>
            </a:fld>
            <a:endParaRPr lang="en-AU" dirty="0"/>
          </a:p>
        </p:txBody>
      </p:sp>
    </p:spTree>
    <p:extLst>
      <p:ext uri="{BB962C8B-B14F-4D97-AF65-F5344CB8AC3E}">
        <p14:creationId xmlns:p14="http://schemas.microsoft.com/office/powerpoint/2010/main" val="184688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7</a:t>
            </a:fld>
            <a:endParaRPr lang="en-AU" dirty="0"/>
          </a:p>
        </p:txBody>
      </p:sp>
    </p:spTree>
    <p:extLst>
      <p:ext uri="{BB962C8B-B14F-4D97-AF65-F5344CB8AC3E}">
        <p14:creationId xmlns:p14="http://schemas.microsoft.com/office/powerpoint/2010/main" val="316704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8</a:t>
            </a:fld>
            <a:endParaRPr lang="en-AU" dirty="0"/>
          </a:p>
        </p:txBody>
      </p:sp>
    </p:spTree>
    <p:extLst>
      <p:ext uri="{BB962C8B-B14F-4D97-AF65-F5344CB8AC3E}">
        <p14:creationId xmlns:p14="http://schemas.microsoft.com/office/powerpoint/2010/main" val="266778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9</a:t>
            </a:fld>
            <a:endParaRPr lang="en-AU" dirty="0"/>
          </a:p>
        </p:txBody>
      </p:sp>
    </p:spTree>
    <p:extLst>
      <p:ext uri="{BB962C8B-B14F-4D97-AF65-F5344CB8AC3E}">
        <p14:creationId xmlns:p14="http://schemas.microsoft.com/office/powerpoint/2010/main" val="101883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10</a:t>
            </a:fld>
            <a:endParaRPr lang="en-AU" dirty="0"/>
          </a:p>
        </p:txBody>
      </p:sp>
    </p:spTree>
    <p:extLst>
      <p:ext uri="{BB962C8B-B14F-4D97-AF65-F5344CB8AC3E}">
        <p14:creationId xmlns:p14="http://schemas.microsoft.com/office/powerpoint/2010/main" val="1093244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11</a:t>
            </a:fld>
            <a:endParaRPr lang="en-AU" dirty="0"/>
          </a:p>
        </p:txBody>
      </p:sp>
    </p:spTree>
    <p:extLst>
      <p:ext uri="{BB962C8B-B14F-4D97-AF65-F5344CB8AC3E}">
        <p14:creationId xmlns:p14="http://schemas.microsoft.com/office/powerpoint/2010/main" val="345496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FB57B-71A3-4A95-A4C2-0A0700F1CB07}" type="datetimeFigureOut">
              <a:rPr lang="en-AU" smtClean="0"/>
              <a:t>11/4/2023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1413D2-25FE-41C0-86A6-FEC154C10C22}" type="slidenum">
              <a:rPr lang="en-AU" smtClean="0"/>
              <a:t>‹#›</a:t>
            </a:fld>
            <a:endParaRPr lang="en-AU"/>
          </a:p>
        </p:txBody>
      </p:sp>
    </p:spTree>
    <p:extLst>
      <p:ext uri="{BB962C8B-B14F-4D97-AF65-F5344CB8AC3E}">
        <p14:creationId xmlns:p14="http://schemas.microsoft.com/office/powerpoint/2010/main" val="26405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11/4/2023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11/4/2023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Tutor: Dr. Iwan Williams</a:t>
            </a:r>
          </a:p>
          <a:p>
            <a:r>
              <a:rPr lang="en-AU" sz="200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27-1C9A-E440-B536-53DF910B6A5A}"/>
              </a:ext>
            </a:extLst>
          </p:cNvPr>
          <p:cNvSpPr>
            <a:spLocks noGrp="1"/>
          </p:cNvSpPr>
          <p:nvPr>
            <p:ph type="title"/>
          </p:nvPr>
        </p:nvSpPr>
        <p:spPr/>
        <p:txBody>
          <a:bodyPr/>
          <a:lstStyle/>
          <a:p>
            <a:r>
              <a:rPr lang="en-AU" dirty="0"/>
              <a:t>Identifying populations, samples and target properties</a:t>
            </a:r>
          </a:p>
        </p:txBody>
      </p:sp>
      <p:sp>
        <p:nvSpPr>
          <p:cNvPr id="3" name="Content Placeholder 2">
            <a:extLst>
              <a:ext uri="{FF2B5EF4-FFF2-40B4-BE49-F238E27FC236}">
                <a16:creationId xmlns:a16="http://schemas.microsoft.com/office/drawing/2014/main" id="{51B73FEE-9AD6-4F41-BC8F-8AD14E4BDA9F}"/>
              </a:ext>
            </a:extLst>
          </p:cNvPr>
          <p:cNvSpPr>
            <a:spLocks noGrp="1"/>
          </p:cNvSpPr>
          <p:nvPr>
            <p:ph idx="1"/>
          </p:nvPr>
        </p:nvSpPr>
        <p:spPr>
          <a:xfrm>
            <a:off x="838200" y="1942011"/>
            <a:ext cx="4822371" cy="4389120"/>
          </a:xfrm>
        </p:spPr>
        <p:txBody>
          <a:bodyPr>
            <a:normAutofit fontScale="77500" lnSpcReduction="20000"/>
          </a:bodyPr>
          <a:lstStyle/>
          <a:p>
            <a:pPr marL="0" indent="0">
              <a:buNone/>
            </a:pPr>
            <a:r>
              <a:rPr lang="en-AU" b="1" dirty="0">
                <a:solidFill>
                  <a:schemeClr val="accent1"/>
                </a:solidFill>
              </a:rPr>
              <a:t>Population: </a:t>
            </a:r>
          </a:p>
          <a:p>
            <a:pPr marL="0" indent="0">
              <a:buNone/>
            </a:pPr>
            <a:r>
              <a:rPr lang="en-AU" dirty="0"/>
              <a:t>The </a:t>
            </a:r>
            <a:r>
              <a:rPr lang="en-AU" u="sng" dirty="0"/>
              <a:t>entire group</a:t>
            </a:r>
            <a:r>
              <a:rPr lang="en-AU" dirty="0"/>
              <a:t> (of cases or individuals) that you wish to draw a conclusion about.</a:t>
            </a:r>
          </a:p>
          <a:p>
            <a:pPr marL="0" indent="0">
              <a:buNone/>
            </a:pPr>
            <a:endParaRPr lang="en-AU" b="1" dirty="0">
              <a:solidFill>
                <a:schemeClr val="accent6">
                  <a:lumMod val="75000"/>
                </a:schemeClr>
              </a:solidFill>
            </a:endParaRPr>
          </a:p>
          <a:p>
            <a:pPr marL="0" indent="0">
              <a:buNone/>
            </a:pPr>
            <a:r>
              <a:rPr lang="en-AU" b="1" dirty="0">
                <a:solidFill>
                  <a:schemeClr val="accent6">
                    <a:lumMod val="75000"/>
                  </a:schemeClr>
                </a:solidFill>
              </a:rPr>
              <a:t>Sample:</a:t>
            </a:r>
            <a:r>
              <a:rPr lang="en-AU" b="1" dirty="0"/>
              <a:t> </a:t>
            </a:r>
          </a:p>
          <a:p>
            <a:pPr marL="0" indent="0">
              <a:buNone/>
            </a:pPr>
            <a:r>
              <a:rPr lang="en-AU" dirty="0"/>
              <a:t>The </a:t>
            </a:r>
            <a:r>
              <a:rPr lang="en-AU" u="sng" dirty="0"/>
              <a:t>subset</a:t>
            </a:r>
            <a:r>
              <a:rPr lang="en-AU" dirty="0"/>
              <a:t> of the </a:t>
            </a:r>
            <a:r>
              <a:rPr lang="en-AU" dirty="0">
                <a:solidFill>
                  <a:schemeClr val="accent1"/>
                </a:solidFill>
              </a:rPr>
              <a:t>population</a:t>
            </a:r>
            <a:r>
              <a:rPr lang="en-AU" dirty="0"/>
              <a:t> that is </a:t>
            </a:r>
            <a:r>
              <a:rPr lang="en-AU" u="sng" dirty="0"/>
              <a:t>actually examined</a:t>
            </a:r>
            <a:r>
              <a:rPr lang="en-AU" dirty="0"/>
              <a:t> (to see whether they have the </a:t>
            </a:r>
            <a:r>
              <a:rPr lang="en-AU" dirty="0">
                <a:solidFill>
                  <a:schemeClr val="accent2">
                    <a:lumMod val="75000"/>
                  </a:schemeClr>
                </a:solidFill>
              </a:rPr>
              <a:t>target property</a:t>
            </a:r>
            <a:r>
              <a:rPr lang="en-AU" dirty="0"/>
              <a:t>).</a:t>
            </a:r>
          </a:p>
          <a:p>
            <a:pPr marL="0" indent="0">
              <a:buNone/>
            </a:pPr>
            <a:r>
              <a:rPr lang="en-AU" dirty="0"/>
              <a:t> </a:t>
            </a:r>
          </a:p>
          <a:p>
            <a:pPr marL="0" indent="0">
              <a:buNone/>
            </a:pPr>
            <a:r>
              <a:rPr lang="en-AU" b="1" dirty="0">
                <a:solidFill>
                  <a:schemeClr val="accent2">
                    <a:lumMod val="75000"/>
                  </a:schemeClr>
                </a:solidFill>
              </a:rPr>
              <a:t>Target property: </a:t>
            </a:r>
          </a:p>
          <a:p>
            <a:pPr marL="0" indent="0">
              <a:buNone/>
            </a:pPr>
            <a:r>
              <a:rPr lang="en-AU" dirty="0"/>
              <a:t>The feature of the </a:t>
            </a:r>
            <a:r>
              <a:rPr lang="en-AU" dirty="0">
                <a:solidFill>
                  <a:schemeClr val="accent1"/>
                </a:solidFill>
              </a:rPr>
              <a:t>population</a:t>
            </a:r>
            <a:r>
              <a:rPr lang="en-AU" dirty="0"/>
              <a:t> you are interested in.</a:t>
            </a:r>
          </a:p>
          <a:p>
            <a:pPr marL="0" indent="0">
              <a:buNone/>
            </a:pPr>
            <a:endParaRPr lang="en-AU" dirty="0"/>
          </a:p>
        </p:txBody>
      </p:sp>
      <p:sp>
        <p:nvSpPr>
          <p:cNvPr id="7" name="12/16 people I asked downtown think that Rick Snyder was a bad governor, so roughly 75% of Ann Arbor’s population thinks that Snyder was a bad governor.">
            <a:extLst>
              <a:ext uri="{FF2B5EF4-FFF2-40B4-BE49-F238E27FC236}">
                <a16:creationId xmlns:a16="http://schemas.microsoft.com/office/drawing/2014/main" id="{9A633DF6-F7B1-2189-0C10-4746533CBB63}"/>
              </a:ext>
            </a:extLst>
          </p:cNvPr>
          <p:cNvSpPr txBox="1"/>
          <p:nvPr/>
        </p:nvSpPr>
        <p:spPr>
          <a:xfrm>
            <a:off x="6531429" y="2409112"/>
            <a:ext cx="4934932"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500"/>
            </a:lvl1pPr>
          </a:lstStyle>
          <a:p>
            <a:endParaRPr sz="2000" dirty="0">
              <a:latin typeface="Avenir Book" panose="02000503020000020003" pitchFamily="2" charset="0"/>
            </a:endParaRPr>
          </a:p>
        </p:txBody>
      </p:sp>
      <p:sp>
        <p:nvSpPr>
          <p:cNvPr id="4" name="12/16 people I asked downtown think that Rick Snyder was a bad governor, so roughly 75% of Ann Arbor’s population thinks that Snyder was a bad governor.">
            <a:extLst>
              <a:ext uri="{FF2B5EF4-FFF2-40B4-BE49-F238E27FC236}">
                <a16:creationId xmlns:a16="http://schemas.microsoft.com/office/drawing/2014/main" id="{EE1C67AE-F46F-1497-CDD7-1496EBDBAAF3}"/>
              </a:ext>
            </a:extLst>
          </p:cNvPr>
          <p:cNvSpPr txBox="1"/>
          <p:nvPr/>
        </p:nvSpPr>
        <p:spPr>
          <a:xfrm>
            <a:off x="6531429" y="2409112"/>
            <a:ext cx="4934932" cy="1631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500"/>
            </a:lvl1pPr>
          </a:lstStyle>
          <a:p>
            <a:r>
              <a:rPr sz="2000" dirty="0">
                <a:latin typeface="Avenir Book" panose="02000503020000020003" pitchFamily="2" charset="0"/>
              </a:rPr>
              <a:t>12</a:t>
            </a:r>
            <a:r>
              <a:rPr lang="en-AU" sz="2000" dirty="0">
                <a:latin typeface="Avenir Book" panose="02000503020000020003" pitchFamily="2" charset="0"/>
              </a:rPr>
              <a:t> out of </a:t>
            </a:r>
            <a:r>
              <a:rPr sz="2000" dirty="0">
                <a:solidFill>
                  <a:schemeClr val="accent6">
                    <a:lumMod val="75000"/>
                  </a:schemeClr>
                </a:solidFill>
                <a:latin typeface="Avenir Book" panose="02000503020000020003" pitchFamily="2" charset="0"/>
              </a:rPr>
              <a:t>16 people I asked </a:t>
            </a:r>
            <a:r>
              <a:rPr lang="en-AU" sz="2000" dirty="0">
                <a:solidFill>
                  <a:schemeClr val="accent6">
                    <a:lumMod val="75000"/>
                  </a:schemeClr>
                </a:solidFill>
                <a:latin typeface="Avenir Book" panose="02000503020000020003" pitchFamily="2" charset="0"/>
              </a:rPr>
              <a:t>in </a:t>
            </a:r>
            <a:r>
              <a:rPr sz="2000" dirty="0">
                <a:solidFill>
                  <a:schemeClr val="accent6">
                    <a:lumMod val="75000"/>
                  </a:schemeClr>
                </a:solidFill>
                <a:latin typeface="Avenir Book" panose="02000503020000020003" pitchFamily="2" charset="0"/>
              </a:rPr>
              <a:t>downtown </a:t>
            </a:r>
            <a:r>
              <a:rPr lang="en-AU" sz="2000" dirty="0">
                <a:solidFill>
                  <a:schemeClr val="accent6">
                    <a:lumMod val="75000"/>
                  </a:schemeClr>
                </a:solidFill>
                <a:latin typeface="Avenir Book" panose="02000503020000020003" pitchFamily="2" charset="0"/>
              </a:rPr>
              <a:t>LA</a:t>
            </a:r>
            <a:r>
              <a:rPr lang="en-AU" sz="2000" dirty="0">
                <a:latin typeface="Avenir Book" panose="02000503020000020003" pitchFamily="2" charset="0"/>
              </a:rPr>
              <a:t> </a:t>
            </a:r>
            <a:r>
              <a:rPr sz="2000" dirty="0">
                <a:latin typeface="Avenir Book" panose="02000503020000020003" pitchFamily="2" charset="0"/>
              </a:rPr>
              <a:t>think that </a:t>
            </a:r>
            <a:r>
              <a:rPr lang="en-AU" sz="2000" dirty="0">
                <a:latin typeface="Avenir Book" panose="02000503020000020003" pitchFamily="2" charset="0"/>
              </a:rPr>
              <a:t>Arnold Schwarzenegger </a:t>
            </a:r>
            <a:r>
              <a:rPr sz="2000" dirty="0">
                <a:latin typeface="Avenir Book" panose="02000503020000020003" pitchFamily="2" charset="0"/>
              </a:rPr>
              <a:t>was a bad governor, so roughly 75% of </a:t>
            </a:r>
            <a:r>
              <a:rPr lang="en-AU" sz="2000" dirty="0">
                <a:solidFill>
                  <a:schemeClr val="accent1"/>
                </a:solidFill>
                <a:latin typeface="Avenir Book" panose="02000503020000020003" pitchFamily="2" charset="0"/>
              </a:rPr>
              <a:t>Los Angeles’ </a:t>
            </a:r>
            <a:r>
              <a:rPr sz="2000" dirty="0">
                <a:solidFill>
                  <a:schemeClr val="accent1"/>
                </a:solidFill>
                <a:latin typeface="Avenir Book" panose="02000503020000020003" pitchFamily="2" charset="0"/>
              </a:rPr>
              <a:t>population </a:t>
            </a:r>
            <a:r>
              <a:rPr sz="2000" dirty="0">
                <a:latin typeface="Avenir Book" panose="02000503020000020003" pitchFamily="2" charset="0"/>
              </a:rPr>
              <a:t>thinks that </a:t>
            </a:r>
            <a:r>
              <a:rPr lang="en-AU" sz="2000" dirty="0">
                <a:latin typeface="Avenir Book" panose="02000503020000020003" pitchFamily="2" charset="0"/>
              </a:rPr>
              <a:t>Schwarzenegger</a:t>
            </a:r>
            <a:r>
              <a:rPr sz="2000" dirty="0">
                <a:latin typeface="Avenir Book" panose="02000503020000020003" pitchFamily="2" charset="0"/>
              </a:rPr>
              <a:t> was a bad governor.  </a:t>
            </a:r>
          </a:p>
        </p:txBody>
      </p:sp>
    </p:spTree>
    <p:extLst>
      <p:ext uri="{BB962C8B-B14F-4D97-AF65-F5344CB8AC3E}">
        <p14:creationId xmlns:p14="http://schemas.microsoft.com/office/powerpoint/2010/main" val="100816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27-1C9A-E440-B536-53DF910B6A5A}"/>
              </a:ext>
            </a:extLst>
          </p:cNvPr>
          <p:cNvSpPr>
            <a:spLocks noGrp="1"/>
          </p:cNvSpPr>
          <p:nvPr>
            <p:ph type="title"/>
          </p:nvPr>
        </p:nvSpPr>
        <p:spPr/>
        <p:txBody>
          <a:bodyPr/>
          <a:lstStyle/>
          <a:p>
            <a:r>
              <a:rPr lang="en-AU" dirty="0"/>
              <a:t>Identifying populations, samples and target properties</a:t>
            </a:r>
          </a:p>
        </p:txBody>
      </p:sp>
      <p:sp>
        <p:nvSpPr>
          <p:cNvPr id="3" name="Content Placeholder 2">
            <a:extLst>
              <a:ext uri="{FF2B5EF4-FFF2-40B4-BE49-F238E27FC236}">
                <a16:creationId xmlns:a16="http://schemas.microsoft.com/office/drawing/2014/main" id="{51B73FEE-9AD6-4F41-BC8F-8AD14E4BDA9F}"/>
              </a:ext>
            </a:extLst>
          </p:cNvPr>
          <p:cNvSpPr>
            <a:spLocks noGrp="1"/>
          </p:cNvSpPr>
          <p:nvPr>
            <p:ph idx="1"/>
          </p:nvPr>
        </p:nvSpPr>
        <p:spPr>
          <a:xfrm>
            <a:off x="838200" y="1942011"/>
            <a:ext cx="4822371" cy="4389120"/>
          </a:xfrm>
        </p:spPr>
        <p:txBody>
          <a:bodyPr>
            <a:normAutofit fontScale="77500" lnSpcReduction="20000"/>
          </a:bodyPr>
          <a:lstStyle/>
          <a:p>
            <a:pPr marL="0" indent="0">
              <a:buNone/>
            </a:pPr>
            <a:r>
              <a:rPr lang="en-AU" b="1" dirty="0">
                <a:solidFill>
                  <a:schemeClr val="accent1"/>
                </a:solidFill>
              </a:rPr>
              <a:t>Population: </a:t>
            </a:r>
          </a:p>
          <a:p>
            <a:pPr marL="0" indent="0">
              <a:buNone/>
            </a:pPr>
            <a:r>
              <a:rPr lang="en-AU" dirty="0"/>
              <a:t>The </a:t>
            </a:r>
            <a:r>
              <a:rPr lang="en-AU" u="sng" dirty="0"/>
              <a:t>entire group</a:t>
            </a:r>
            <a:r>
              <a:rPr lang="en-AU" dirty="0"/>
              <a:t> (of cases or individuals) that you wish to draw a conclusion about.</a:t>
            </a:r>
          </a:p>
          <a:p>
            <a:pPr marL="0" indent="0">
              <a:buNone/>
            </a:pPr>
            <a:endParaRPr lang="en-AU" b="1" dirty="0">
              <a:solidFill>
                <a:schemeClr val="accent6">
                  <a:lumMod val="75000"/>
                </a:schemeClr>
              </a:solidFill>
            </a:endParaRPr>
          </a:p>
          <a:p>
            <a:pPr marL="0" indent="0">
              <a:buNone/>
            </a:pPr>
            <a:r>
              <a:rPr lang="en-AU" b="1" dirty="0">
                <a:solidFill>
                  <a:schemeClr val="accent6">
                    <a:lumMod val="75000"/>
                  </a:schemeClr>
                </a:solidFill>
              </a:rPr>
              <a:t>Sample:</a:t>
            </a:r>
            <a:r>
              <a:rPr lang="en-AU" b="1" dirty="0"/>
              <a:t> </a:t>
            </a:r>
          </a:p>
          <a:p>
            <a:pPr marL="0" indent="0">
              <a:buNone/>
            </a:pPr>
            <a:r>
              <a:rPr lang="en-AU" dirty="0"/>
              <a:t>The </a:t>
            </a:r>
            <a:r>
              <a:rPr lang="en-AU" u="sng" dirty="0"/>
              <a:t>subset</a:t>
            </a:r>
            <a:r>
              <a:rPr lang="en-AU" dirty="0"/>
              <a:t> of the </a:t>
            </a:r>
            <a:r>
              <a:rPr lang="en-AU" dirty="0">
                <a:solidFill>
                  <a:schemeClr val="accent1"/>
                </a:solidFill>
              </a:rPr>
              <a:t>population</a:t>
            </a:r>
            <a:r>
              <a:rPr lang="en-AU" dirty="0"/>
              <a:t> that is </a:t>
            </a:r>
            <a:r>
              <a:rPr lang="en-AU" u="sng" dirty="0"/>
              <a:t>actually examined</a:t>
            </a:r>
            <a:r>
              <a:rPr lang="en-AU" dirty="0"/>
              <a:t> (to see whether they have the </a:t>
            </a:r>
            <a:r>
              <a:rPr lang="en-AU" dirty="0">
                <a:solidFill>
                  <a:schemeClr val="accent2">
                    <a:lumMod val="75000"/>
                  </a:schemeClr>
                </a:solidFill>
              </a:rPr>
              <a:t>target property</a:t>
            </a:r>
            <a:r>
              <a:rPr lang="en-AU" dirty="0"/>
              <a:t>).</a:t>
            </a:r>
          </a:p>
          <a:p>
            <a:pPr marL="0" indent="0">
              <a:buNone/>
            </a:pPr>
            <a:r>
              <a:rPr lang="en-AU" dirty="0"/>
              <a:t> </a:t>
            </a:r>
          </a:p>
          <a:p>
            <a:pPr marL="0" indent="0">
              <a:buNone/>
            </a:pPr>
            <a:r>
              <a:rPr lang="en-AU" b="1" dirty="0">
                <a:solidFill>
                  <a:schemeClr val="accent2">
                    <a:lumMod val="75000"/>
                  </a:schemeClr>
                </a:solidFill>
              </a:rPr>
              <a:t>Target property: </a:t>
            </a:r>
          </a:p>
          <a:p>
            <a:pPr marL="0" indent="0">
              <a:buNone/>
            </a:pPr>
            <a:r>
              <a:rPr lang="en-AU" dirty="0"/>
              <a:t>The feature of the </a:t>
            </a:r>
            <a:r>
              <a:rPr lang="en-AU" dirty="0">
                <a:solidFill>
                  <a:schemeClr val="accent1"/>
                </a:solidFill>
              </a:rPr>
              <a:t>population</a:t>
            </a:r>
            <a:r>
              <a:rPr lang="en-AU" dirty="0"/>
              <a:t> you are interested in.</a:t>
            </a:r>
          </a:p>
          <a:p>
            <a:pPr marL="0" indent="0">
              <a:buNone/>
            </a:pPr>
            <a:endParaRPr lang="en-AU" dirty="0"/>
          </a:p>
        </p:txBody>
      </p:sp>
      <p:sp>
        <p:nvSpPr>
          <p:cNvPr id="7" name="12/16 people I asked downtown think that Rick Snyder was a bad governor, so roughly 75% of Ann Arbor’s population thinks that Snyder was a bad governor.">
            <a:extLst>
              <a:ext uri="{FF2B5EF4-FFF2-40B4-BE49-F238E27FC236}">
                <a16:creationId xmlns:a16="http://schemas.microsoft.com/office/drawing/2014/main" id="{9A633DF6-F7B1-2189-0C10-4746533CBB63}"/>
              </a:ext>
            </a:extLst>
          </p:cNvPr>
          <p:cNvSpPr txBox="1"/>
          <p:nvPr/>
        </p:nvSpPr>
        <p:spPr>
          <a:xfrm>
            <a:off x="6531429" y="2409112"/>
            <a:ext cx="493493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500"/>
            </a:lvl1pPr>
          </a:lstStyle>
          <a:p>
            <a:endParaRPr sz="2000" dirty="0">
              <a:latin typeface="Avenir Book" panose="02000503020000020003" pitchFamily="2" charset="0"/>
            </a:endParaRPr>
          </a:p>
        </p:txBody>
      </p:sp>
      <p:sp>
        <p:nvSpPr>
          <p:cNvPr id="4" name="12/16 people I asked downtown think that Rick Snyder was a bad governor, so roughly 75% of Ann Arbor’s population thinks that Snyder was a bad governor.">
            <a:extLst>
              <a:ext uri="{FF2B5EF4-FFF2-40B4-BE49-F238E27FC236}">
                <a16:creationId xmlns:a16="http://schemas.microsoft.com/office/drawing/2014/main" id="{EE1C67AE-F46F-1497-CDD7-1496EBDBAAF3}"/>
              </a:ext>
            </a:extLst>
          </p:cNvPr>
          <p:cNvSpPr txBox="1"/>
          <p:nvPr/>
        </p:nvSpPr>
        <p:spPr>
          <a:xfrm>
            <a:off x="6531429" y="2409112"/>
            <a:ext cx="4934932" cy="1631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500"/>
            </a:lvl1pPr>
          </a:lstStyle>
          <a:p>
            <a:r>
              <a:rPr sz="2000" dirty="0">
                <a:latin typeface="Avenir Book" panose="02000503020000020003" pitchFamily="2" charset="0"/>
              </a:rPr>
              <a:t>12</a:t>
            </a:r>
            <a:r>
              <a:rPr lang="en-AU" sz="2000" dirty="0">
                <a:latin typeface="Avenir Book" panose="02000503020000020003" pitchFamily="2" charset="0"/>
              </a:rPr>
              <a:t> out of </a:t>
            </a:r>
            <a:r>
              <a:rPr sz="2000" dirty="0">
                <a:solidFill>
                  <a:schemeClr val="accent6">
                    <a:lumMod val="75000"/>
                  </a:schemeClr>
                </a:solidFill>
                <a:latin typeface="Avenir Book" panose="02000503020000020003" pitchFamily="2" charset="0"/>
              </a:rPr>
              <a:t>16 people I asked </a:t>
            </a:r>
            <a:r>
              <a:rPr lang="en-AU" sz="2000" dirty="0">
                <a:solidFill>
                  <a:schemeClr val="accent6">
                    <a:lumMod val="75000"/>
                  </a:schemeClr>
                </a:solidFill>
                <a:latin typeface="Avenir Book" panose="02000503020000020003" pitchFamily="2" charset="0"/>
              </a:rPr>
              <a:t>in </a:t>
            </a:r>
            <a:r>
              <a:rPr sz="2000" dirty="0">
                <a:solidFill>
                  <a:schemeClr val="accent6">
                    <a:lumMod val="75000"/>
                  </a:schemeClr>
                </a:solidFill>
                <a:latin typeface="Avenir Book" panose="02000503020000020003" pitchFamily="2" charset="0"/>
              </a:rPr>
              <a:t>downtown </a:t>
            </a:r>
            <a:r>
              <a:rPr lang="en-AU" sz="2000" dirty="0">
                <a:solidFill>
                  <a:schemeClr val="accent6">
                    <a:lumMod val="75000"/>
                  </a:schemeClr>
                </a:solidFill>
                <a:latin typeface="Avenir Book" panose="02000503020000020003" pitchFamily="2" charset="0"/>
              </a:rPr>
              <a:t>LA</a:t>
            </a:r>
            <a:r>
              <a:rPr lang="en-AU" sz="2000" dirty="0">
                <a:latin typeface="Avenir Book" panose="02000503020000020003" pitchFamily="2" charset="0"/>
              </a:rPr>
              <a:t> </a:t>
            </a:r>
            <a:r>
              <a:rPr sz="2000" dirty="0">
                <a:solidFill>
                  <a:schemeClr val="accent2">
                    <a:lumMod val="75000"/>
                  </a:schemeClr>
                </a:solidFill>
                <a:latin typeface="Avenir Book" panose="02000503020000020003" pitchFamily="2" charset="0"/>
              </a:rPr>
              <a:t>think that </a:t>
            </a:r>
            <a:r>
              <a:rPr lang="en-AU" sz="2000" dirty="0">
                <a:solidFill>
                  <a:schemeClr val="accent2">
                    <a:lumMod val="75000"/>
                  </a:schemeClr>
                </a:solidFill>
                <a:latin typeface="Avenir Book" panose="02000503020000020003" pitchFamily="2" charset="0"/>
              </a:rPr>
              <a:t>Arnold Schwarzenegger </a:t>
            </a:r>
            <a:r>
              <a:rPr sz="2000" dirty="0">
                <a:solidFill>
                  <a:schemeClr val="accent2">
                    <a:lumMod val="75000"/>
                  </a:schemeClr>
                </a:solidFill>
                <a:latin typeface="Avenir Book" panose="02000503020000020003" pitchFamily="2" charset="0"/>
              </a:rPr>
              <a:t>was a bad governor</a:t>
            </a:r>
            <a:r>
              <a:rPr sz="2000" dirty="0">
                <a:latin typeface="Avenir Book" panose="02000503020000020003" pitchFamily="2" charset="0"/>
              </a:rPr>
              <a:t>, so roughly 75% of </a:t>
            </a:r>
            <a:r>
              <a:rPr lang="en-AU" sz="2000" dirty="0">
                <a:solidFill>
                  <a:schemeClr val="accent1"/>
                </a:solidFill>
                <a:latin typeface="Avenir Book" panose="02000503020000020003" pitchFamily="2" charset="0"/>
              </a:rPr>
              <a:t>Los Angeles’ </a:t>
            </a:r>
            <a:r>
              <a:rPr sz="2000" dirty="0">
                <a:solidFill>
                  <a:schemeClr val="accent1"/>
                </a:solidFill>
                <a:latin typeface="Avenir Book" panose="02000503020000020003" pitchFamily="2" charset="0"/>
              </a:rPr>
              <a:t>population </a:t>
            </a:r>
            <a:r>
              <a:rPr sz="2000" dirty="0">
                <a:latin typeface="Avenir Book" panose="02000503020000020003" pitchFamily="2" charset="0"/>
              </a:rPr>
              <a:t>thinks that </a:t>
            </a:r>
            <a:r>
              <a:rPr lang="en-AU" sz="2000" dirty="0">
                <a:latin typeface="Avenir Book" panose="02000503020000020003" pitchFamily="2" charset="0"/>
              </a:rPr>
              <a:t>Schwarzenegger</a:t>
            </a:r>
            <a:r>
              <a:rPr sz="2000" dirty="0">
                <a:latin typeface="Avenir Book" panose="02000503020000020003" pitchFamily="2" charset="0"/>
              </a:rPr>
              <a:t> was a bad governor.  </a:t>
            </a:r>
          </a:p>
        </p:txBody>
      </p:sp>
    </p:spTree>
    <p:extLst>
      <p:ext uri="{BB962C8B-B14F-4D97-AF65-F5344CB8AC3E}">
        <p14:creationId xmlns:p14="http://schemas.microsoft.com/office/powerpoint/2010/main" val="284172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sz="half" idx="1"/>
          </p:nvPr>
        </p:nvSpPr>
        <p:spPr>
          <a:xfrm>
            <a:off x="850901" y="2141537"/>
            <a:ext cx="5181600" cy="4351338"/>
          </a:xfrm>
        </p:spPr>
        <p:txBody>
          <a:bodyPr>
            <a:noAutofit/>
          </a:bodyPr>
          <a:lstStyle/>
          <a:p>
            <a:pPr marL="0" indent="0">
              <a:buNone/>
            </a:pPr>
            <a:r>
              <a:rPr lang="en-AU" sz="2800" dirty="0"/>
              <a:t>A random sample of 50 iPads was selected from the production line of this factory. 10 of them were found to be faulty. So probably, about 20% of the iPads made at this factory are faulty.</a:t>
            </a:r>
          </a:p>
        </p:txBody>
      </p:sp>
      <p:sp>
        <p:nvSpPr>
          <p:cNvPr id="6" name="Content Placeholder 5">
            <a:extLst>
              <a:ext uri="{FF2B5EF4-FFF2-40B4-BE49-F238E27FC236}">
                <a16:creationId xmlns:a16="http://schemas.microsoft.com/office/drawing/2014/main" id="{C631806F-4F68-4FDB-A22A-CAA39757D378}"/>
              </a:ext>
            </a:extLst>
          </p:cNvPr>
          <p:cNvSpPr>
            <a:spLocks noGrp="1"/>
          </p:cNvSpPr>
          <p:nvPr>
            <p:ph sz="half" idx="2"/>
          </p:nvPr>
        </p:nvSpPr>
        <p:spPr>
          <a:xfrm>
            <a:off x="6159500" y="365760"/>
            <a:ext cx="4480560" cy="4351337"/>
          </a:xfrm>
        </p:spPr>
        <p:txBody>
          <a:bodyPr>
            <a:normAutofit fontScale="77500" lnSpcReduction="20000"/>
          </a:bodyPr>
          <a:lstStyle/>
          <a:p>
            <a:pPr marL="0" indent="0" fontAlgn="ctr">
              <a:buNone/>
            </a:pPr>
            <a:r>
              <a:rPr lang="en-AU" dirty="0">
                <a:solidFill>
                  <a:schemeClr val="bg1"/>
                </a:solidFill>
              </a:rPr>
              <a:t>1.  X% of members of the sample have the target property.</a:t>
            </a:r>
          </a:p>
          <a:p>
            <a:pPr marL="0" indent="0" fontAlgn="ctr">
              <a:buNone/>
            </a:pPr>
            <a:r>
              <a:rPr lang="en-AU" dirty="0">
                <a:solidFill>
                  <a:schemeClr val="bg1"/>
                </a:solidFill>
              </a:rPr>
              <a:t>2.  (The sample is representative of the population.)</a:t>
            </a:r>
          </a:p>
          <a:p>
            <a:pPr marL="0" indent="0">
              <a:buNone/>
            </a:pPr>
            <a:r>
              <a:rPr lang="en-AU" dirty="0">
                <a:solidFill>
                  <a:schemeClr val="bg1"/>
                </a:solidFill>
              </a:rPr>
              <a:t>Therefore,</a:t>
            </a:r>
          </a:p>
          <a:p>
            <a:pPr marL="0" indent="0">
              <a:buNone/>
            </a:pPr>
            <a:r>
              <a:rPr lang="en-AU" dirty="0">
                <a:solidFill>
                  <a:schemeClr val="bg1"/>
                </a:solidFill>
              </a:rPr>
              <a:t>C: X% of the population have the target property. </a:t>
            </a:r>
          </a:p>
          <a:p>
            <a:pPr marL="0" indent="0">
              <a:buNone/>
            </a:pPr>
            <a:endParaRPr lang="en-AU" dirty="0"/>
          </a:p>
          <a:p>
            <a:pPr marL="0" indent="0">
              <a:buNone/>
            </a:pPr>
            <a:r>
              <a:rPr lang="en-AU" b="1" dirty="0"/>
              <a:t>Sample:</a:t>
            </a:r>
            <a:r>
              <a:rPr lang="en-AU" dirty="0"/>
              <a:t> </a:t>
            </a:r>
            <a:r>
              <a:rPr lang="en-AU" dirty="0">
                <a:solidFill>
                  <a:schemeClr val="bg1"/>
                </a:solidFill>
              </a:rPr>
              <a:t>The 50 selected iPads</a:t>
            </a:r>
          </a:p>
          <a:p>
            <a:pPr marL="0" indent="0">
              <a:buNone/>
            </a:pPr>
            <a:r>
              <a:rPr lang="en-AU" b="1" dirty="0"/>
              <a:t>Target Property: </a:t>
            </a:r>
            <a:r>
              <a:rPr lang="en-AU" dirty="0">
                <a:solidFill>
                  <a:schemeClr val="bg1"/>
                </a:solidFill>
              </a:rPr>
              <a:t>Being faulty</a:t>
            </a:r>
          </a:p>
          <a:p>
            <a:pPr marL="0" indent="0">
              <a:buNone/>
            </a:pPr>
            <a:r>
              <a:rPr lang="en-AU" b="1" dirty="0"/>
              <a:t>Population:</a:t>
            </a:r>
            <a:r>
              <a:rPr lang="en-AU" dirty="0"/>
              <a:t> </a:t>
            </a:r>
            <a:r>
              <a:rPr lang="en-AU" dirty="0">
                <a:solidFill>
                  <a:schemeClr val="bg1"/>
                </a:solidFill>
              </a:rPr>
              <a:t>All iPads made at this factory.</a:t>
            </a:r>
          </a:p>
          <a:p>
            <a:pPr marL="0" indent="0">
              <a:buNone/>
            </a:pPr>
            <a:endParaRPr lang="en-AU" dirty="0"/>
          </a:p>
        </p:txBody>
      </p:sp>
    </p:spTree>
    <p:extLst>
      <p:ext uri="{BB962C8B-B14F-4D97-AF65-F5344CB8AC3E}">
        <p14:creationId xmlns:p14="http://schemas.microsoft.com/office/powerpoint/2010/main" val="275037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sz="half" idx="1"/>
          </p:nvPr>
        </p:nvSpPr>
        <p:spPr>
          <a:xfrm>
            <a:off x="838200" y="2141537"/>
            <a:ext cx="5181600" cy="4351338"/>
          </a:xfrm>
        </p:spPr>
        <p:txBody>
          <a:bodyPr>
            <a:noAutofit/>
          </a:bodyPr>
          <a:lstStyle/>
          <a:p>
            <a:pPr marL="0" indent="0">
              <a:buNone/>
            </a:pPr>
            <a:r>
              <a:rPr lang="en-AU" sz="2800" dirty="0"/>
              <a:t>A random sample of 50 iPads was selected from the production line of this factory. 10 of them were found to be faulty. So probably, about 20% of the </a:t>
            </a:r>
            <a:r>
              <a:rPr lang="en-AU" sz="2800" dirty="0">
                <a:solidFill>
                  <a:srgbClr val="0070C0"/>
                </a:solidFill>
              </a:rPr>
              <a:t>iPads made at this factory </a:t>
            </a:r>
            <a:r>
              <a:rPr lang="en-AU" sz="2800" dirty="0"/>
              <a:t>are faulty.</a:t>
            </a:r>
          </a:p>
        </p:txBody>
      </p:sp>
      <p:sp>
        <p:nvSpPr>
          <p:cNvPr id="6" name="Content Placeholder 5">
            <a:extLst>
              <a:ext uri="{FF2B5EF4-FFF2-40B4-BE49-F238E27FC236}">
                <a16:creationId xmlns:a16="http://schemas.microsoft.com/office/drawing/2014/main" id="{C631806F-4F68-4FDB-A22A-CAA39757D378}"/>
              </a:ext>
            </a:extLst>
          </p:cNvPr>
          <p:cNvSpPr>
            <a:spLocks noGrp="1"/>
          </p:cNvSpPr>
          <p:nvPr>
            <p:ph sz="half" idx="2"/>
          </p:nvPr>
        </p:nvSpPr>
        <p:spPr>
          <a:xfrm>
            <a:off x="6096000" y="365760"/>
            <a:ext cx="4480560" cy="4351337"/>
          </a:xfrm>
        </p:spPr>
        <p:txBody>
          <a:bodyPr>
            <a:normAutofit fontScale="77500" lnSpcReduction="20000"/>
          </a:bodyPr>
          <a:lstStyle/>
          <a:p>
            <a:pPr marL="0" indent="0" fontAlgn="ctr">
              <a:buNone/>
            </a:pPr>
            <a:r>
              <a:rPr lang="en-AU" dirty="0">
                <a:solidFill>
                  <a:schemeClr val="bg1"/>
                </a:solidFill>
              </a:rPr>
              <a:t>1.  X% of members of the sample have the target property.</a:t>
            </a:r>
          </a:p>
          <a:p>
            <a:pPr marL="0" indent="0" fontAlgn="ctr">
              <a:buNone/>
            </a:pPr>
            <a:r>
              <a:rPr lang="en-AU" dirty="0">
                <a:solidFill>
                  <a:schemeClr val="bg1"/>
                </a:solidFill>
              </a:rPr>
              <a:t>2.  (The sample is representative of the population.)</a:t>
            </a:r>
          </a:p>
          <a:p>
            <a:pPr marL="0" indent="0">
              <a:buNone/>
            </a:pPr>
            <a:r>
              <a:rPr lang="en-AU" dirty="0">
                <a:solidFill>
                  <a:schemeClr val="bg1"/>
                </a:solidFill>
              </a:rPr>
              <a:t>Therefore,</a:t>
            </a:r>
          </a:p>
          <a:p>
            <a:pPr marL="0" indent="0">
              <a:buNone/>
            </a:pPr>
            <a:r>
              <a:rPr lang="en-AU" dirty="0">
                <a:solidFill>
                  <a:schemeClr val="bg1"/>
                </a:solidFill>
              </a:rPr>
              <a:t>C: X% of the population have the target property. </a:t>
            </a:r>
          </a:p>
          <a:p>
            <a:pPr marL="0" indent="0">
              <a:buNone/>
            </a:pPr>
            <a:endParaRPr lang="en-AU" dirty="0"/>
          </a:p>
          <a:p>
            <a:pPr marL="0" indent="0">
              <a:buNone/>
            </a:pPr>
            <a:r>
              <a:rPr lang="en-AU" b="1" dirty="0"/>
              <a:t>Sample:</a:t>
            </a:r>
            <a:r>
              <a:rPr lang="en-AU" dirty="0"/>
              <a:t> </a:t>
            </a:r>
            <a:r>
              <a:rPr lang="en-AU" dirty="0">
                <a:solidFill>
                  <a:schemeClr val="bg1"/>
                </a:solidFill>
              </a:rPr>
              <a:t>The 50 selected iPads</a:t>
            </a:r>
          </a:p>
          <a:p>
            <a:pPr marL="0" indent="0">
              <a:buNone/>
            </a:pPr>
            <a:r>
              <a:rPr lang="en-AU" b="1" dirty="0"/>
              <a:t>Target Property: </a:t>
            </a:r>
            <a:r>
              <a:rPr lang="en-AU" dirty="0">
                <a:solidFill>
                  <a:schemeClr val="bg1"/>
                </a:solidFill>
              </a:rPr>
              <a:t>Being faulty</a:t>
            </a:r>
          </a:p>
          <a:p>
            <a:pPr marL="0" indent="0">
              <a:buNone/>
            </a:pPr>
            <a:r>
              <a:rPr lang="en-AU" b="1" dirty="0"/>
              <a:t>Population:</a:t>
            </a:r>
            <a:r>
              <a:rPr lang="en-AU" dirty="0"/>
              <a:t> </a:t>
            </a:r>
            <a:r>
              <a:rPr lang="en-AU" dirty="0">
                <a:solidFill>
                  <a:srgbClr val="0070C0"/>
                </a:solidFill>
              </a:rPr>
              <a:t>All iPads made at this factory.</a:t>
            </a:r>
          </a:p>
          <a:p>
            <a:pPr marL="0" indent="0">
              <a:buNone/>
            </a:pPr>
            <a:endParaRPr lang="en-AU" dirty="0"/>
          </a:p>
        </p:txBody>
      </p:sp>
    </p:spTree>
    <p:extLst>
      <p:ext uri="{BB962C8B-B14F-4D97-AF65-F5344CB8AC3E}">
        <p14:creationId xmlns:p14="http://schemas.microsoft.com/office/powerpoint/2010/main" val="339583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sz="half" idx="1"/>
          </p:nvPr>
        </p:nvSpPr>
        <p:spPr>
          <a:xfrm>
            <a:off x="838200" y="2141537"/>
            <a:ext cx="5181600" cy="4351338"/>
          </a:xfrm>
        </p:spPr>
        <p:txBody>
          <a:bodyPr>
            <a:noAutofit/>
          </a:bodyPr>
          <a:lstStyle/>
          <a:p>
            <a:pPr marL="0" indent="0">
              <a:buNone/>
            </a:pPr>
            <a:r>
              <a:rPr lang="en-AU" sz="2800" dirty="0"/>
              <a:t>A random sample of 50 iPads was selected from the production line of this factory. 10 of them were found to be faulty. So probably, about 20% of the </a:t>
            </a:r>
            <a:r>
              <a:rPr lang="en-AU" sz="2800" dirty="0">
                <a:solidFill>
                  <a:srgbClr val="0070C0"/>
                </a:solidFill>
              </a:rPr>
              <a:t>iPads made at this factory </a:t>
            </a:r>
            <a:r>
              <a:rPr lang="en-AU" sz="2800" dirty="0">
                <a:solidFill>
                  <a:schemeClr val="accent2"/>
                </a:solidFill>
              </a:rPr>
              <a:t>are faulty</a:t>
            </a:r>
            <a:r>
              <a:rPr lang="en-AU" sz="2800" dirty="0"/>
              <a:t>.</a:t>
            </a:r>
          </a:p>
        </p:txBody>
      </p:sp>
      <p:sp>
        <p:nvSpPr>
          <p:cNvPr id="6" name="Content Placeholder 5">
            <a:extLst>
              <a:ext uri="{FF2B5EF4-FFF2-40B4-BE49-F238E27FC236}">
                <a16:creationId xmlns:a16="http://schemas.microsoft.com/office/drawing/2014/main" id="{C631806F-4F68-4FDB-A22A-CAA39757D378}"/>
              </a:ext>
            </a:extLst>
          </p:cNvPr>
          <p:cNvSpPr>
            <a:spLocks noGrp="1"/>
          </p:cNvSpPr>
          <p:nvPr>
            <p:ph sz="half" idx="2"/>
          </p:nvPr>
        </p:nvSpPr>
        <p:spPr>
          <a:xfrm>
            <a:off x="6108192" y="365760"/>
            <a:ext cx="4480560" cy="4351337"/>
          </a:xfrm>
        </p:spPr>
        <p:txBody>
          <a:bodyPr>
            <a:normAutofit fontScale="77500" lnSpcReduction="20000"/>
          </a:bodyPr>
          <a:lstStyle/>
          <a:p>
            <a:pPr marL="0" indent="0" fontAlgn="ctr">
              <a:buNone/>
            </a:pPr>
            <a:r>
              <a:rPr lang="en-AU" dirty="0">
                <a:solidFill>
                  <a:schemeClr val="bg1"/>
                </a:solidFill>
              </a:rPr>
              <a:t>1.  X% of members of the sample have the target property.</a:t>
            </a:r>
          </a:p>
          <a:p>
            <a:pPr marL="0" indent="0" fontAlgn="ctr">
              <a:buNone/>
            </a:pPr>
            <a:r>
              <a:rPr lang="en-AU" dirty="0">
                <a:solidFill>
                  <a:schemeClr val="bg1"/>
                </a:solidFill>
              </a:rPr>
              <a:t>2.  (The sample is representative of the population.)</a:t>
            </a:r>
          </a:p>
          <a:p>
            <a:pPr marL="0" indent="0">
              <a:buNone/>
            </a:pPr>
            <a:r>
              <a:rPr lang="en-AU" dirty="0">
                <a:solidFill>
                  <a:schemeClr val="bg1"/>
                </a:solidFill>
              </a:rPr>
              <a:t>Therefore,</a:t>
            </a:r>
          </a:p>
          <a:p>
            <a:pPr marL="0" indent="0">
              <a:buNone/>
            </a:pPr>
            <a:r>
              <a:rPr lang="en-AU" dirty="0">
                <a:solidFill>
                  <a:schemeClr val="bg1"/>
                </a:solidFill>
              </a:rPr>
              <a:t>C: X% of the population have the target property. </a:t>
            </a:r>
          </a:p>
          <a:p>
            <a:pPr marL="0" indent="0">
              <a:buNone/>
            </a:pPr>
            <a:endParaRPr lang="en-AU" dirty="0"/>
          </a:p>
          <a:p>
            <a:pPr marL="0" indent="0">
              <a:buNone/>
            </a:pPr>
            <a:r>
              <a:rPr lang="en-AU" b="1" dirty="0"/>
              <a:t>Sample:</a:t>
            </a:r>
            <a:r>
              <a:rPr lang="en-AU" dirty="0"/>
              <a:t> </a:t>
            </a:r>
            <a:r>
              <a:rPr lang="en-AU" dirty="0">
                <a:solidFill>
                  <a:schemeClr val="bg1"/>
                </a:solidFill>
              </a:rPr>
              <a:t>The 50 selected iPads</a:t>
            </a:r>
          </a:p>
          <a:p>
            <a:pPr marL="0" indent="0">
              <a:buNone/>
            </a:pPr>
            <a:r>
              <a:rPr lang="en-AU" b="1" dirty="0"/>
              <a:t>Target Property: </a:t>
            </a:r>
            <a:r>
              <a:rPr lang="en-AU" dirty="0">
                <a:solidFill>
                  <a:schemeClr val="accent2"/>
                </a:solidFill>
              </a:rPr>
              <a:t>Being faulty</a:t>
            </a:r>
          </a:p>
          <a:p>
            <a:pPr marL="0" indent="0">
              <a:buNone/>
            </a:pPr>
            <a:r>
              <a:rPr lang="en-AU" b="1" dirty="0"/>
              <a:t>Population:</a:t>
            </a:r>
            <a:r>
              <a:rPr lang="en-AU" dirty="0"/>
              <a:t> </a:t>
            </a:r>
            <a:r>
              <a:rPr lang="en-AU" dirty="0">
                <a:solidFill>
                  <a:srgbClr val="0070C0"/>
                </a:solidFill>
              </a:rPr>
              <a:t>All iPads made at this factory.</a:t>
            </a:r>
          </a:p>
          <a:p>
            <a:pPr marL="0" indent="0">
              <a:buNone/>
            </a:pPr>
            <a:endParaRPr lang="en-AU" dirty="0"/>
          </a:p>
        </p:txBody>
      </p:sp>
      <p:sp>
        <p:nvSpPr>
          <p:cNvPr id="4" name="Left Arrow Callout 3">
            <a:extLst>
              <a:ext uri="{FF2B5EF4-FFF2-40B4-BE49-F238E27FC236}">
                <a16:creationId xmlns:a16="http://schemas.microsoft.com/office/drawing/2014/main" id="{603A4922-9C95-E7EB-03FF-1CF8FB6F3393}"/>
              </a:ext>
            </a:extLst>
          </p:cNvPr>
          <p:cNvSpPr/>
          <p:nvPr/>
        </p:nvSpPr>
        <p:spPr>
          <a:xfrm rot="1310620">
            <a:off x="7911986" y="4187829"/>
            <a:ext cx="3300652" cy="1395693"/>
          </a:xfrm>
          <a:prstGeom prst="leftArrowCallout">
            <a:avLst>
              <a:gd name="adj1" fmla="val 10362"/>
              <a:gd name="adj2" fmla="val 25000"/>
              <a:gd name="adj3" fmla="val 27913"/>
              <a:gd name="adj4" fmla="val 6497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venir Book" panose="02000503020000020003" pitchFamily="2" charset="0"/>
              </a:rPr>
              <a:t>The population (and the sample) don’t need to consist of </a:t>
            </a:r>
            <a:r>
              <a:rPr lang="en-AU" sz="1400" b="1" dirty="0">
                <a:solidFill>
                  <a:schemeClr val="tx1"/>
                </a:solidFill>
                <a:latin typeface="Avenir Book" panose="02000503020000020003" pitchFamily="2" charset="0"/>
              </a:rPr>
              <a:t>people</a:t>
            </a:r>
            <a:r>
              <a:rPr lang="en-AU" sz="1400" dirty="0">
                <a:solidFill>
                  <a:schemeClr val="tx1"/>
                </a:solidFill>
                <a:latin typeface="Avenir Book" panose="02000503020000020003" pitchFamily="2" charset="0"/>
              </a:rPr>
              <a:t>. It can be any group of things, cases, individuals.</a:t>
            </a:r>
          </a:p>
        </p:txBody>
      </p:sp>
    </p:spTree>
    <p:extLst>
      <p:ext uri="{BB962C8B-B14F-4D97-AF65-F5344CB8AC3E}">
        <p14:creationId xmlns:p14="http://schemas.microsoft.com/office/powerpoint/2010/main" val="71800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sz="half" idx="1"/>
          </p:nvPr>
        </p:nvSpPr>
        <p:spPr>
          <a:xfrm>
            <a:off x="838200" y="2141537"/>
            <a:ext cx="5181600" cy="4351338"/>
          </a:xfrm>
        </p:spPr>
        <p:txBody>
          <a:bodyPr>
            <a:noAutofit/>
          </a:bodyPr>
          <a:lstStyle/>
          <a:p>
            <a:pPr marL="0" indent="0">
              <a:buNone/>
            </a:pPr>
            <a:r>
              <a:rPr lang="en-AU" sz="2800" dirty="0">
                <a:solidFill>
                  <a:schemeClr val="accent6">
                    <a:lumMod val="75000"/>
                  </a:schemeClr>
                </a:solidFill>
              </a:rPr>
              <a:t>A random sample of 50 iPads </a:t>
            </a:r>
            <a:r>
              <a:rPr lang="en-AU" sz="2800" dirty="0"/>
              <a:t>was selected from the production line of this factory. 10 of them were found to be faulty. So probably, about 20% of the </a:t>
            </a:r>
            <a:r>
              <a:rPr lang="en-AU" sz="2800" dirty="0">
                <a:solidFill>
                  <a:srgbClr val="0070C0"/>
                </a:solidFill>
              </a:rPr>
              <a:t>iPads made at this factory </a:t>
            </a:r>
            <a:r>
              <a:rPr lang="en-AU" sz="2800" dirty="0">
                <a:solidFill>
                  <a:schemeClr val="accent2"/>
                </a:solidFill>
              </a:rPr>
              <a:t>are faulty</a:t>
            </a:r>
            <a:r>
              <a:rPr lang="en-AU" sz="2800" dirty="0"/>
              <a:t>.</a:t>
            </a:r>
          </a:p>
        </p:txBody>
      </p:sp>
      <p:sp>
        <p:nvSpPr>
          <p:cNvPr id="6" name="Content Placeholder 5">
            <a:extLst>
              <a:ext uri="{FF2B5EF4-FFF2-40B4-BE49-F238E27FC236}">
                <a16:creationId xmlns:a16="http://schemas.microsoft.com/office/drawing/2014/main" id="{C631806F-4F68-4FDB-A22A-CAA39757D378}"/>
              </a:ext>
            </a:extLst>
          </p:cNvPr>
          <p:cNvSpPr>
            <a:spLocks noGrp="1"/>
          </p:cNvSpPr>
          <p:nvPr>
            <p:ph sz="half" idx="2"/>
          </p:nvPr>
        </p:nvSpPr>
        <p:spPr>
          <a:xfrm>
            <a:off x="6133592" y="0"/>
            <a:ext cx="4480560" cy="4351337"/>
          </a:xfrm>
        </p:spPr>
        <p:txBody>
          <a:bodyPr>
            <a:normAutofit fontScale="77500" lnSpcReduction="20000"/>
          </a:bodyPr>
          <a:lstStyle/>
          <a:p>
            <a:pPr marL="0" indent="0" fontAlgn="ctr">
              <a:buNone/>
            </a:pPr>
            <a:r>
              <a:rPr lang="en-AU" dirty="0">
                <a:solidFill>
                  <a:schemeClr val="bg1"/>
                </a:solidFill>
              </a:rPr>
              <a:t>1.  X% of members of the sample have the target property.</a:t>
            </a:r>
          </a:p>
          <a:p>
            <a:pPr marL="0" indent="0" fontAlgn="ctr">
              <a:buNone/>
            </a:pPr>
            <a:r>
              <a:rPr lang="en-AU" dirty="0">
                <a:solidFill>
                  <a:schemeClr val="bg1"/>
                </a:solidFill>
              </a:rPr>
              <a:t>2.  (The sample is representative of the population.)</a:t>
            </a:r>
          </a:p>
          <a:p>
            <a:pPr marL="0" indent="0">
              <a:buNone/>
            </a:pPr>
            <a:r>
              <a:rPr lang="en-AU" dirty="0">
                <a:solidFill>
                  <a:schemeClr val="bg1"/>
                </a:solidFill>
              </a:rPr>
              <a:t>Therefore,</a:t>
            </a:r>
          </a:p>
          <a:p>
            <a:pPr marL="0" indent="0">
              <a:buNone/>
            </a:pPr>
            <a:r>
              <a:rPr lang="en-AU" dirty="0">
                <a:solidFill>
                  <a:schemeClr val="bg1"/>
                </a:solidFill>
              </a:rPr>
              <a:t>C: X% of the population have the target property. </a:t>
            </a:r>
          </a:p>
          <a:p>
            <a:pPr marL="0" indent="0">
              <a:buNone/>
            </a:pPr>
            <a:endParaRPr lang="en-AU" dirty="0"/>
          </a:p>
          <a:p>
            <a:pPr marL="0" indent="0">
              <a:buNone/>
            </a:pPr>
            <a:r>
              <a:rPr lang="en-AU" b="1" dirty="0"/>
              <a:t>Sample:</a:t>
            </a:r>
            <a:r>
              <a:rPr lang="en-AU" dirty="0"/>
              <a:t> </a:t>
            </a:r>
            <a:r>
              <a:rPr lang="en-AU" dirty="0">
                <a:solidFill>
                  <a:schemeClr val="accent6">
                    <a:lumMod val="75000"/>
                  </a:schemeClr>
                </a:solidFill>
              </a:rPr>
              <a:t>The 50 randomly selected iPads</a:t>
            </a:r>
          </a:p>
          <a:p>
            <a:pPr marL="0" indent="0">
              <a:buNone/>
            </a:pPr>
            <a:r>
              <a:rPr lang="en-AU" b="1" dirty="0"/>
              <a:t>Target Property: </a:t>
            </a:r>
            <a:r>
              <a:rPr lang="en-AU" dirty="0">
                <a:solidFill>
                  <a:schemeClr val="accent2"/>
                </a:solidFill>
              </a:rPr>
              <a:t>Being faulty</a:t>
            </a:r>
          </a:p>
          <a:p>
            <a:pPr marL="0" indent="0">
              <a:buNone/>
            </a:pPr>
            <a:r>
              <a:rPr lang="en-AU" b="1" dirty="0"/>
              <a:t>Population:</a:t>
            </a:r>
            <a:r>
              <a:rPr lang="en-AU" dirty="0"/>
              <a:t> </a:t>
            </a:r>
            <a:r>
              <a:rPr lang="en-AU" dirty="0">
                <a:solidFill>
                  <a:schemeClr val="accent1">
                    <a:lumMod val="75000"/>
                  </a:schemeClr>
                </a:solidFill>
              </a:rPr>
              <a:t>All iPads made at this factory.</a:t>
            </a:r>
          </a:p>
          <a:p>
            <a:pPr marL="0" indent="0">
              <a:buNone/>
            </a:pPr>
            <a:endParaRPr lang="en-AU" dirty="0"/>
          </a:p>
        </p:txBody>
      </p:sp>
    </p:spTree>
    <p:extLst>
      <p:ext uri="{BB962C8B-B14F-4D97-AF65-F5344CB8AC3E}">
        <p14:creationId xmlns:p14="http://schemas.microsoft.com/office/powerpoint/2010/main" val="146874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Inferences from a sample as </a:t>
            </a:r>
            <a:r>
              <a:rPr lang="en-AU" dirty="0">
                <a:solidFill>
                  <a:srgbClr val="FF0000"/>
                </a:solidFill>
              </a:rPr>
              <a:t>arguments</a:t>
            </a:r>
            <a:endParaRPr lang="en-AU" dirty="0"/>
          </a:p>
        </p:txBody>
      </p:sp>
      <p:sp>
        <p:nvSpPr>
          <p:cNvPr id="6" name="Content Placeholder 5">
            <a:extLst>
              <a:ext uri="{FF2B5EF4-FFF2-40B4-BE49-F238E27FC236}">
                <a16:creationId xmlns:a16="http://schemas.microsoft.com/office/drawing/2014/main" id="{C631806F-4F68-4FDB-A22A-CAA39757D378}"/>
              </a:ext>
            </a:extLst>
          </p:cNvPr>
          <p:cNvSpPr>
            <a:spLocks noGrp="1"/>
          </p:cNvSpPr>
          <p:nvPr>
            <p:ph sz="half" idx="2"/>
          </p:nvPr>
        </p:nvSpPr>
        <p:spPr>
          <a:xfrm>
            <a:off x="6513633" y="2366962"/>
            <a:ext cx="4704263" cy="3900488"/>
          </a:xfrm>
        </p:spPr>
        <p:txBody>
          <a:bodyPr>
            <a:normAutofit/>
          </a:bodyPr>
          <a:lstStyle/>
          <a:p>
            <a:pPr marL="0" indent="0" fontAlgn="ctr">
              <a:buNone/>
            </a:pPr>
            <a:r>
              <a:rPr lang="en-AU" sz="2400" dirty="0"/>
              <a:t>P1. 20% of the 50 selected iPads are faulty.</a:t>
            </a:r>
          </a:p>
          <a:p>
            <a:pPr marL="0" indent="0" fontAlgn="ctr">
              <a:buNone/>
            </a:pPr>
            <a:r>
              <a:rPr lang="en-AU" sz="2400" b="1" dirty="0"/>
              <a:t>A2.  The 50 selected iPads are </a:t>
            </a:r>
            <a:r>
              <a:rPr lang="en-AU" sz="2400" b="1" u="sng" dirty="0"/>
              <a:t>representative</a:t>
            </a:r>
            <a:r>
              <a:rPr lang="en-AU" sz="2400" b="1" dirty="0"/>
              <a:t> of all iPads made at this factory.</a:t>
            </a:r>
          </a:p>
          <a:p>
            <a:pPr marL="0" indent="0">
              <a:buNone/>
            </a:pPr>
            <a:r>
              <a:rPr lang="en-AU" sz="2400" dirty="0"/>
              <a:t>Therefore,</a:t>
            </a:r>
          </a:p>
          <a:p>
            <a:pPr marL="0" indent="0">
              <a:buNone/>
            </a:pPr>
            <a:r>
              <a:rPr lang="en-AU" sz="2400" dirty="0"/>
              <a:t>C. 20% of all iPads made at this factory are faulty. </a:t>
            </a:r>
          </a:p>
        </p:txBody>
      </p:sp>
      <p:sp>
        <p:nvSpPr>
          <p:cNvPr id="7" name="Content Placeholder 2">
            <a:extLst>
              <a:ext uri="{FF2B5EF4-FFF2-40B4-BE49-F238E27FC236}">
                <a16:creationId xmlns:a16="http://schemas.microsoft.com/office/drawing/2014/main" id="{C61BB7D1-5014-CFC6-EE57-731434B1983E}"/>
              </a:ext>
            </a:extLst>
          </p:cNvPr>
          <p:cNvSpPr>
            <a:spLocks noGrp="1"/>
          </p:cNvSpPr>
          <p:nvPr>
            <p:ph sz="half" idx="1"/>
          </p:nvPr>
        </p:nvSpPr>
        <p:spPr>
          <a:xfrm>
            <a:off x="838200" y="2141537"/>
            <a:ext cx="5181600" cy="4351338"/>
          </a:xfrm>
        </p:spPr>
        <p:txBody>
          <a:bodyPr>
            <a:noAutofit/>
          </a:bodyPr>
          <a:lstStyle/>
          <a:p>
            <a:pPr marL="0" indent="0">
              <a:buNone/>
            </a:pPr>
            <a:r>
              <a:rPr lang="en-AU" sz="2800" dirty="0">
                <a:solidFill>
                  <a:schemeClr val="accent6">
                    <a:lumMod val="75000"/>
                  </a:schemeClr>
                </a:solidFill>
              </a:rPr>
              <a:t>A random sample of 50 iPads </a:t>
            </a:r>
            <a:r>
              <a:rPr lang="en-AU" sz="2800" dirty="0"/>
              <a:t>was selected from the production line of this factory. 10 of them were found to be faulty. So probably, about 20% of the </a:t>
            </a:r>
            <a:r>
              <a:rPr lang="en-AU" sz="2800" dirty="0">
                <a:solidFill>
                  <a:srgbClr val="0070C0"/>
                </a:solidFill>
              </a:rPr>
              <a:t>iPads made at this factory </a:t>
            </a:r>
            <a:r>
              <a:rPr lang="en-AU" sz="2800" dirty="0">
                <a:solidFill>
                  <a:schemeClr val="accent2"/>
                </a:solidFill>
              </a:rPr>
              <a:t>are faulty</a:t>
            </a:r>
            <a:r>
              <a:rPr lang="en-AU" sz="2800" dirty="0"/>
              <a:t>.</a:t>
            </a:r>
          </a:p>
        </p:txBody>
      </p:sp>
      <p:sp>
        <p:nvSpPr>
          <p:cNvPr id="9" name="Left Arrow Callout 8">
            <a:extLst>
              <a:ext uri="{FF2B5EF4-FFF2-40B4-BE49-F238E27FC236}">
                <a16:creationId xmlns:a16="http://schemas.microsoft.com/office/drawing/2014/main" id="{723B43CD-C5B8-9347-9105-F1E09E1F9D44}"/>
              </a:ext>
            </a:extLst>
          </p:cNvPr>
          <p:cNvSpPr/>
          <p:nvPr/>
        </p:nvSpPr>
        <p:spPr>
          <a:xfrm rot="20289380" flipH="1">
            <a:off x="4544337" y="5037234"/>
            <a:ext cx="2012184" cy="806061"/>
          </a:xfrm>
          <a:prstGeom prst="leftArrowCallout">
            <a:avLst>
              <a:gd name="adj1" fmla="val 10362"/>
              <a:gd name="adj2" fmla="val 25000"/>
              <a:gd name="adj3" fmla="val 27913"/>
              <a:gd name="adj4" fmla="val 6497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latin typeface="Avenir Book" panose="02000503020000020003" pitchFamily="2" charset="0"/>
              </a:rPr>
              <a:t>Statistical generalisation!</a:t>
            </a:r>
          </a:p>
        </p:txBody>
      </p:sp>
      <p:sp>
        <p:nvSpPr>
          <p:cNvPr id="10" name="Left Arrow Callout 9">
            <a:extLst>
              <a:ext uri="{FF2B5EF4-FFF2-40B4-BE49-F238E27FC236}">
                <a16:creationId xmlns:a16="http://schemas.microsoft.com/office/drawing/2014/main" id="{B84380AC-9A4A-29CA-0E10-0CB59CFFADF2}"/>
              </a:ext>
            </a:extLst>
          </p:cNvPr>
          <p:cNvSpPr/>
          <p:nvPr/>
        </p:nvSpPr>
        <p:spPr>
          <a:xfrm rot="20341679">
            <a:off x="9621944" y="1361299"/>
            <a:ext cx="2012184" cy="806061"/>
          </a:xfrm>
          <a:prstGeom prst="leftArrowCallout">
            <a:avLst>
              <a:gd name="adj1" fmla="val 10362"/>
              <a:gd name="adj2" fmla="val 25000"/>
              <a:gd name="adj3" fmla="val 27913"/>
              <a:gd name="adj4" fmla="val 6497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latin typeface="Avenir Book" panose="02000503020000020003" pitchFamily="2" charset="0"/>
              </a:rPr>
              <a:t>Another</a:t>
            </a:r>
          </a:p>
          <a:p>
            <a:pPr algn="ctr"/>
            <a:r>
              <a:rPr lang="en-AU" sz="1200" dirty="0">
                <a:solidFill>
                  <a:schemeClr val="tx1"/>
                </a:solidFill>
                <a:latin typeface="Avenir Book" panose="02000503020000020003" pitchFamily="2" charset="0"/>
              </a:rPr>
              <a:t>statistical generalisation!</a:t>
            </a:r>
          </a:p>
        </p:txBody>
      </p:sp>
    </p:spTree>
    <p:extLst>
      <p:ext uri="{BB962C8B-B14F-4D97-AF65-F5344CB8AC3E}">
        <p14:creationId xmlns:p14="http://schemas.microsoft.com/office/powerpoint/2010/main" val="427495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animBg="1"/>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053828" cy="1325562"/>
          </a:xfrm>
        </p:spPr>
        <p:txBody>
          <a:bodyPr/>
          <a:lstStyle/>
          <a:p>
            <a:r>
              <a:rPr lang="en-AU" dirty="0"/>
              <a:t>Inferences from a sample as </a:t>
            </a:r>
            <a:r>
              <a:rPr lang="en-AU" dirty="0">
                <a:solidFill>
                  <a:srgbClr val="FF0000"/>
                </a:solidFill>
              </a:rPr>
              <a:t>arguments</a:t>
            </a:r>
          </a:p>
        </p:txBody>
      </p:sp>
      <p:sp>
        <p:nvSpPr>
          <p:cNvPr id="4" name="Content Placeholder 3"/>
          <p:cNvSpPr>
            <a:spLocks noGrp="1"/>
          </p:cNvSpPr>
          <p:nvPr>
            <p:ph idx="1"/>
          </p:nvPr>
        </p:nvSpPr>
        <p:spPr>
          <a:xfrm>
            <a:off x="3223967" y="2139885"/>
            <a:ext cx="8380429" cy="2880311"/>
          </a:xfrm>
        </p:spPr>
        <p:txBody>
          <a:bodyPr>
            <a:normAutofit/>
          </a:bodyPr>
          <a:lstStyle/>
          <a:p>
            <a:pPr marL="0" indent="0" fontAlgn="ctr">
              <a:lnSpc>
                <a:spcPct val="150000"/>
              </a:lnSpc>
              <a:buNone/>
            </a:pPr>
            <a:r>
              <a:rPr lang="en-AU" sz="2400" dirty="0"/>
              <a:t>P1. X% of members of the </a:t>
            </a:r>
            <a:r>
              <a:rPr lang="en-AU" sz="2400" b="1" dirty="0">
                <a:solidFill>
                  <a:schemeClr val="accent6">
                    <a:lumMod val="75000"/>
                  </a:schemeClr>
                </a:solidFill>
              </a:rPr>
              <a:t>sample</a:t>
            </a:r>
            <a:r>
              <a:rPr lang="en-AU" sz="2400" dirty="0"/>
              <a:t> have the </a:t>
            </a:r>
            <a:r>
              <a:rPr lang="en-AU" sz="2400" b="1" dirty="0">
                <a:solidFill>
                  <a:schemeClr val="accent2"/>
                </a:solidFill>
              </a:rPr>
              <a:t>target property</a:t>
            </a:r>
            <a:r>
              <a:rPr lang="en-AU" sz="2400" dirty="0">
                <a:solidFill>
                  <a:schemeClr val="accent2"/>
                </a:solidFill>
              </a:rPr>
              <a:t>.</a:t>
            </a:r>
          </a:p>
          <a:p>
            <a:pPr marL="0" indent="0" fontAlgn="ctr">
              <a:lnSpc>
                <a:spcPct val="150000"/>
              </a:lnSpc>
              <a:buNone/>
            </a:pPr>
            <a:r>
              <a:rPr lang="en-AU" sz="2400" dirty="0"/>
              <a:t>A2. The </a:t>
            </a:r>
            <a:r>
              <a:rPr lang="en-AU" sz="2400" b="1" dirty="0">
                <a:solidFill>
                  <a:schemeClr val="accent6">
                    <a:lumMod val="75000"/>
                  </a:schemeClr>
                </a:solidFill>
              </a:rPr>
              <a:t>sample</a:t>
            </a:r>
            <a:r>
              <a:rPr lang="en-AU" sz="2400" dirty="0"/>
              <a:t> is representative of the </a:t>
            </a:r>
            <a:r>
              <a:rPr lang="en-AU" sz="2400" b="1" dirty="0">
                <a:solidFill>
                  <a:srgbClr val="0070C0"/>
                </a:solidFill>
              </a:rPr>
              <a:t>population</a:t>
            </a:r>
            <a:r>
              <a:rPr lang="en-AU" sz="2400" dirty="0"/>
              <a:t>.</a:t>
            </a:r>
          </a:p>
          <a:p>
            <a:pPr marL="0" indent="0">
              <a:lnSpc>
                <a:spcPct val="150000"/>
              </a:lnSpc>
              <a:buNone/>
            </a:pPr>
            <a:r>
              <a:rPr lang="en-AU" sz="2400" dirty="0"/>
              <a:t>Therefore,</a:t>
            </a:r>
          </a:p>
          <a:p>
            <a:pPr marL="0" indent="0">
              <a:lnSpc>
                <a:spcPct val="150000"/>
              </a:lnSpc>
              <a:buNone/>
            </a:pPr>
            <a:r>
              <a:rPr lang="en-AU" sz="2400" dirty="0"/>
              <a:t>C. X% of the </a:t>
            </a:r>
            <a:r>
              <a:rPr lang="en-AU" sz="2400" b="1" dirty="0">
                <a:solidFill>
                  <a:srgbClr val="0070C0"/>
                </a:solidFill>
              </a:rPr>
              <a:t>population</a:t>
            </a:r>
            <a:r>
              <a:rPr lang="en-AU" sz="2400" dirty="0"/>
              <a:t> have the </a:t>
            </a:r>
            <a:r>
              <a:rPr lang="en-AU" sz="2400" b="1" dirty="0">
                <a:solidFill>
                  <a:schemeClr val="accent2"/>
                </a:solidFill>
              </a:rPr>
              <a:t>target</a:t>
            </a:r>
            <a:r>
              <a:rPr lang="en-AU" sz="2400" dirty="0">
                <a:solidFill>
                  <a:schemeClr val="accent2"/>
                </a:solidFill>
              </a:rPr>
              <a:t> </a:t>
            </a:r>
            <a:r>
              <a:rPr lang="en-AU" sz="2400" b="1" dirty="0">
                <a:solidFill>
                  <a:schemeClr val="accent2"/>
                </a:solidFill>
              </a:rPr>
              <a:t>property</a:t>
            </a:r>
            <a:r>
              <a:rPr lang="en-AU" sz="2400" dirty="0"/>
              <a:t>. </a:t>
            </a:r>
          </a:p>
          <a:p>
            <a:pPr marL="0" indent="0">
              <a:lnSpc>
                <a:spcPct val="150000"/>
              </a:lnSpc>
              <a:buNone/>
            </a:pPr>
            <a:endParaRPr lang="en-AU" sz="2400" dirty="0"/>
          </a:p>
        </p:txBody>
      </p:sp>
      <p:sp>
        <p:nvSpPr>
          <p:cNvPr id="3" name="Process 2">
            <a:extLst>
              <a:ext uri="{FF2B5EF4-FFF2-40B4-BE49-F238E27FC236}">
                <a16:creationId xmlns:a16="http://schemas.microsoft.com/office/drawing/2014/main" id="{D8C2BAB6-52D1-6020-7BB8-0DF8976EE9A9}"/>
              </a:ext>
            </a:extLst>
          </p:cNvPr>
          <p:cNvSpPr/>
          <p:nvPr/>
        </p:nvSpPr>
        <p:spPr>
          <a:xfrm>
            <a:off x="1018094" y="3183903"/>
            <a:ext cx="1319753" cy="945067"/>
          </a:xfrm>
          <a:prstGeom prst="flowChartProcess">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venir Book" panose="02000503020000020003" pitchFamily="2" charset="0"/>
              </a:rPr>
              <a:t>Inductive support</a:t>
            </a:r>
          </a:p>
        </p:txBody>
      </p:sp>
      <p:cxnSp>
        <p:nvCxnSpPr>
          <p:cNvPr id="7" name="Elbow Connector 6">
            <a:extLst>
              <a:ext uri="{FF2B5EF4-FFF2-40B4-BE49-F238E27FC236}">
                <a16:creationId xmlns:a16="http://schemas.microsoft.com/office/drawing/2014/main" id="{7071692B-B602-F431-3F5E-534E1E70328B}"/>
              </a:ext>
            </a:extLst>
          </p:cNvPr>
          <p:cNvCxnSpPr>
            <a:cxnSpLocks/>
            <a:stCxn id="3" idx="2"/>
          </p:cNvCxnSpPr>
          <p:nvPr/>
        </p:nvCxnSpPr>
        <p:spPr>
          <a:xfrm rot="16200000" flipH="1">
            <a:off x="2172894" y="3634047"/>
            <a:ext cx="386469" cy="137631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08C340B-8B3F-F68D-A70A-32BBD0F4F24D}"/>
              </a:ext>
            </a:extLst>
          </p:cNvPr>
          <p:cNvCxnSpPr>
            <a:cxnSpLocks/>
            <a:stCxn id="3" idx="0"/>
          </p:cNvCxnSpPr>
          <p:nvPr/>
        </p:nvCxnSpPr>
        <p:spPr>
          <a:xfrm rot="5400000" flipH="1" flipV="1">
            <a:off x="2042082" y="2445078"/>
            <a:ext cx="374715" cy="1102936"/>
          </a:xfrm>
          <a:prstGeom prst="bentConnector2">
            <a:avLst/>
          </a:prstGeom>
          <a:ln w="76200"/>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667A1531-E8F1-3DAA-E05D-6331FAFEC2FC}"/>
              </a:ext>
            </a:extLst>
          </p:cNvPr>
          <p:cNvSpPr/>
          <p:nvPr/>
        </p:nvSpPr>
        <p:spPr>
          <a:xfrm>
            <a:off x="2630080" y="2356702"/>
            <a:ext cx="593887" cy="961534"/>
          </a:xfrm>
          <a:prstGeom prst="leftBrace">
            <a:avLst>
              <a:gd name="adj1" fmla="val 8333"/>
              <a:gd name="adj2" fmla="val 46939"/>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39588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2657-4946-4044-8FF7-DE5EEC2B99AD}"/>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76424845-9833-0B42-B037-ECD6AE467210}"/>
              </a:ext>
            </a:extLst>
          </p:cNvPr>
          <p:cNvSpPr>
            <a:spLocks noGrp="1"/>
          </p:cNvSpPr>
          <p:nvPr>
            <p:ph idx="1"/>
          </p:nvPr>
        </p:nvSpPr>
        <p:spPr>
          <a:xfrm>
            <a:off x="838201" y="1825625"/>
            <a:ext cx="5257800" cy="4351338"/>
          </a:xfrm>
        </p:spPr>
        <p:txBody>
          <a:bodyPr>
            <a:normAutofit fontScale="85000" lnSpcReduction="20000"/>
          </a:bodyPr>
          <a:lstStyle/>
          <a:p>
            <a:r>
              <a:rPr lang="en-AU" dirty="0"/>
              <a:t>A kind of </a:t>
            </a:r>
            <a:r>
              <a:rPr lang="en-AU" dirty="0">
                <a:solidFill>
                  <a:srgbClr val="FF0000"/>
                </a:solidFill>
              </a:rPr>
              <a:t>inductive</a:t>
            </a:r>
            <a:r>
              <a:rPr lang="en-AU" dirty="0"/>
              <a:t> argument</a:t>
            </a:r>
          </a:p>
          <a:p>
            <a:pPr marL="457200" lvl="1" indent="0">
              <a:buNone/>
            </a:pPr>
            <a:endParaRPr lang="en-AU" dirty="0"/>
          </a:p>
          <a:p>
            <a:pPr lvl="1"/>
            <a:r>
              <a:rPr lang="en-AU" dirty="0"/>
              <a:t>(</a:t>
            </a:r>
            <a:r>
              <a:rPr lang="en-AU" dirty="0">
                <a:solidFill>
                  <a:srgbClr val="FF0000"/>
                </a:solidFill>
              </a:rPr>
              <a:t>Inductive support</a:t>
            </a:r>
            <a:r>
              <a:rPr lang="en-AU" dirty="0"/>
              <a:t>: If the premises are true then the conclusion is </a:t>
            </a:r>
            <a:r>
              <a:rPr lang="en-AU" dirty="0">
                <a:solidFill>
                  <a:srgbClr val="FF0000"/>
                </a:solidFill>
              </a:rPr>
              <a:t>likely</a:t>
            </a:r>
            <a:r>
              <a:rPr lang="en-AU" dirty="0"/>
              <a:t> to be true).</a:t>
            </a:r>
          </a:p>
          <a:p>
            <a:pPr marL="0" indent="0">
              <a:buNone/>
            </a:pPr>
            <a:endParaRPr lang="en-AU" dirty="0"/>
          </a:p>
          <a:p>
            <a:pPr marL="0" indent="0">
              <a:buNone/>
            </a:pPr>
            <a:r>
              <a:rPr lang="en-AU" dirty="0"/>
              <a:t>P1. X% of members of the </a:t>
            </a:r>
            <a:r>
              <a:rPr lang="en-AU" dirty="0">
                <a:solidFill>
                  <a:schemeClr val="accent6">
                    <a:lumMod val="75000"/>
                  </a:schemeClr>
                </a:solidFill>
              </a:rPr>
              <a:t>sample</a:t>
            </a:r>
            <a:r>
              <a:rPr lang="en-AU" dirty="0"/>
              <a:t> have the </a:t>
            </a:r>
            <a:r>
              <a:rPr lang="en-AU" dirty="0">
                <a:solidFill>
                  <a:schemeClr val="accent2">
                    <a:lumMod val="75000"/>
                  </a:schemeClr>
                </a:solidFill>
              </a:rPr>
              <a:t>target property</a:t>
            </a:r>
            <a:r>
              <a:rPr lang="en-AU" dirty="0"/>
              <a:t>.</a:t>
            </a:r>
          </a:p>
          <a:p>
            <a:pPr marL="0" indent="0">
              <a:buNone/>
            </a:pPr>
            <a:r>
              <a:rPr lang="en-AU" dirty="0"/>
              <a:t>A2. The </a:t>
            </a:r>
            <a:r>
              <a:rPr lang="en-AU" dirty="0">
                <a:solidFill>
                  <a:schemeClr val="accent6">
                    <a:lumMod val="75000"/>
                  </a:schemeClr>
                </a:solidFill>
              </a:rPr>
              <a:t>sample</a:t>
            </a:r>
            <a:r>
              <a:rPr lang="en-AU" dirty="0"/>
              <a:t> is representative of the </a:t>
            </a:r>
            <a:r>
              <a:rPr lang="en-AU" dirty="0">
                <a:solidFill>
                  <a:schemeClr val="accent1"/>
                </a:solidFill>
              </a:rPr>
              <a:t>population</a:t>
            </a:r>
            <a:r>
              <a:rPr lang="en-AU" dirty="0"/>
              <a:t>.</a:t>
            </a:r>
          </a:p>
          <a:p>
            <a:pPr marL="0" indent="0">
              <a:buNone/>
            </a:pPr>
            <a:r>
              <a:rPr lang="en-AU" dirty="0"/>
              <a:t>Therefore,</a:t>
            </a:r>
          </a:p>
          <a:p>
            <a:pPr marL="0" indent="0">
              <a:buNone/>
            </a:pPr>
            <a:r>
              <a:rPr lang="en-AU" dirty="0"/>
              <a:t>C. X% of the </a:t>
            </a:r>
            <a:r>
              <a:rPr lang="en-AU" dirty="0">
                <a:solidFill>
                  <a:schemeClr val="accent1"/>
                </a:solidFill>
              </a:rPr>
              <a:t>population</a:t>
            </a:r>
            <a:r>
              <a:rPr lang="en-AU" dirty="0"/>
              <a:t> have the </a:t>
            </a:r>
            <a:r>
              <a:rPr lang="en-AU" dirty="0">
                <a:solidFill>
                  <a:schemeClr val="accent2">
                    <a:lumMod val="75000"/>
                  </a:schemeClr>
                </a:solidFill>
              </a:rPr>
              <a:t>target property</a:t>
            </a:r>
            <a:r>
              <a:rPr lang="en-AU" dirty="0"/>
              <a:t>.</a:t>
            </a:r>
          </a:p>
          <a:p>
            <a:pPr marL="0" indent="0">
              <a:buNone/>
            </a:pPr>
            <a:endParaRPr lang="en-AU" dirty="0"/>
          </a:p>
          <a:p>
            <a:pPr lvl="1"/>
            <a:endParaRPr lang="en-AU" dirty="0"/>
          </a:p>
          <a:p>
            <a:pPr lvl="1"/>
            <a:endParaRPr lang="en-AU" dirty="0"/>
          </a:p>
        </p:txBody>
      </p:sp>
      <p:sp>
        <p:nvSpPr>
          <p:cNvPr id="6" name="Content Placeholder 2">
            <a:extLst>
              <a:ext uri="{FF2B5EF4-FFF2-40B4-BE49-F238E27FC236}">
                <a16:creationId xmlns:a16="http://schemas.microsoft.com/office/drawing/2014/main" id="{A8EB87DC-7C45-C04E-85B3-FC6B4BA7393F}"/>
              </a:ext>
            </a:extLst>
          </p:cNvPr>
          <p:cNvSpPr txBox="1">
            <a:spLocks/>
          </p:cNvSpPr>
          <p:nvPr/>
        </p:nvSpPr>
        <p:spPr>
          <a:xfrm>
            <a:off x="6303389" y="182562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rgbClr val="FF0000"/>
                </a:solidFill>
              </a:rPr>
              <a:t>AT4 Q1 </a:t>
            </a:r>
            <a:r>
              <a:rPr lang="en-AU" dirty="0"/>
              <a:t>and a question on your </a:t>
            </a:r>
            <a:r>
              <a:rPr lang="en-AU" dirty="0">
                <a:solidFill>
                  <a:srgbClr val="FF0000"/>
                </a:solidFill>
              </a:rPr>
              <a:t>exam</a:t>
            </a:r>
            <a:r>
              <a:rPr lang="en-AU" dirty="0"/>
              <a:t> will describe an inference from a sample ask you to…</a:t>
            </a:r>
          </a:p>
          <a:p>
            <a:endParaRPr lang="en-AU" dirty="0"/>
          </a:p>
          <a:p>
            <a:pPr marL="514350" lvl="0" indent="-514350">
              <a:buFont typeface="+mj-lt"/>
              <a:buAutoNum type="arabicPeriod"/>
            </a:pPr>
            <a:r>
              <a:rPr lang="en-AU" dirty="0"/>
              <a:t>Identify the </a:t>
            </a:r>
            <a:r>
              <a:rPr lang="en-AU" dirty="0">
                <a:solidFill>
                  <a:schemeClr val="accent6">
                    <a:lumMod val="75000"/>
                  </a:schemeClr>
                </a:solidFill>
              </a:rPr>
              <a:t>sample</a:t>
            </a:r>
            <a:r>
              <a:rPr lang="en-AU" dirty="0"/>
              <a:t>, </a:t>
            </a:r>
            <a:r>
              <a:rPr lang="en-AU" dirty="0">
                <a:solidFill>
                  <a:schemeClr val="accent5">
                    <a:lumMod val="75000"/>
                  </a:schemeClr>
                </a:solidFill>
              </a:rPr>
              <a:t>population</a:t>
            </a:r>
            <a:r>
              <a:rPr lang="en-AU" dirty="0"/>
              <a:t> and </a:t>
            </a:r>
            <a:r>
              <a:rPr lang="en-AU" dirty="0">
                <a:solidFill>
                  <a:schemeClr val="accent2"/>
                </a:solidFill>
              </a:rPr>
              <a:t>target property.</a:t>
            </a:r>
          </a:p>
          <a:p>
            <a:pPr marL="514350" indent="-514350">
              <a:buFont typeface="+mj-lt"/>
              <a:buAutoNum type="arabicPeriod"/>
            </a:pPr>
            <a:r>
              <a:rPr lang="en-AU" dirty="0">
                <a:solidFill>
                  <a:srgbClr val="FF0000"/>
                </a:solidFill>
              </a:rPr>
              <a:t>Evaluate</a:t>
            </a:r>
            <a:r>
              <a:rPr lang="en-AU" dirty="0"/>
              <a:t> whether the evidence provided gives us a good reason to accept the conclusion</a:t>
            </a:r>
          </a:p>
        </p:txBody>
      </p:sp>
    </p:spTree>
    <p:extLst>
      <p:ext uri="{BB962C8B-B14F-4D97-AF65-F5344CB8AC3E}">
        <p14:creationId xmlns:p14="http://schemas.microsoft.com/office/powerpoint/2010/main" val="258750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6"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7.2</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2800" dirty="0">
                <a:solidFill>
                  <a:srgbClr val="FF0000"/>
                </a:solidFill>
              </a:rPr>
              <a:t>Evaluating inferences from a sample</a:t>
            </a:r>
          </a:p>
        </p:txBody>
      </p:sp>
    </p:spTree>
    <p:extLst>
      <p:ext uri="{BB962C8B-B14F-4D97-AF65-F5344CB8AC3E}">
        <p14:creationId xmlns:p14="http://schemas.microsoft.com/office/powerpoint/2010/main" val="977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7.1</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2800" dirty="0">
                <a:solidFill>
                  <a:srgbClr val="FF0000"/>
                </a:solidFill>
              </a:rPr>
              <a:t>Inferences from a sample</a:t>
            </a:r>
          </a:p>
        </p:txBody>
      </p:sp>
    </p:spTree>
    <p:extLst>
      <p:ext uri="{BB962C8B-B14F-4D97-AF65-F5344CB8AC3E}">
        <p14:creationId xmlns:p14="http://schemas.microsoft.com/office/powerpoint/2010/main" val="37413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2657-4946-4044-8FF7-DE5EEC2B99AD}"/>
              </a:ext>
            </a:extLst>
          </p:cNvPr>
          <p:cNvSpPr>
            <a:spLocks noGrp="1"/>
          </p:cNvSpPr>
          <p:nvPr>
            <p:ph type="title"/>
          </p:nvPr>
        </p:nvSpPr>
        <p:spPr/>
        <p:txBody>
          <a:bodyPr/>
          <a:lstStyle/>
          <a:p>
            <a:r>
              <a:rPr lang="en-AU" dirty="0">
                <a:solidFill>
                  <a:srgbClr val="FF0000"/>
                </a:solidFill>
              </a:rPr>
              <a:t>Evaluating</a:t>
            </a:r>
            <a:r>
              <a:rPr lang="en-AU" dirty="0"/>
              <a:t> inferences from a sample</a:t>
            </a:r>
          </a:p>
        </p:txBody>
      </p:sp>
      <p:sp>
        <p:nvSpPr>
          <p:cNvPr id="3" name="Content Placeholder 2">
            <a:extLst>
              <a:ext uri="{FF2B5EF4-FFF2-40B4-BE49-F238E27FC236}">
                <a16:creationId xmlns:a16="http://schemas.microsoft.com/office/drawing/2014/main" id="{76424845-9833-0B42-B037-ECD6AE467210}"/>
              </a:ext>
            </a:extLst>
          </p:cNvPr>
          <p:cNvSpPr>
            <a:spLocks noGrp="1"/>
          </p:cNvSpPr>
          <p:nvPr>
            <p:ph idx="1"/>
          </p:nvPr>
        </p:nvSpPr>
        <p:spPr>
          <a:xfrm>
            <a:off x="838201" y="1825625"/>
            <a:ext cx="5257800" cy="4351338"/>
          </a:xfrm>
        </p:spPr>
        <p:txBody>
          <a:bodyPr>
            <a:normAutofit lnSpcReduction="10000"/>
          </a:bodyPr>
          <a:lstStyle/>
          <a:p>
            <a:pPr marL="0" indent="0">
              <a:buNone/>
            </a:pPr>
            <a:endParaRPr lang="en-AU" dirty="0"/>
          </a:p>
          <a:p>
            <a:pPr marL="0" indent="0">
              <a:buNone/>
            </a:pPr>
            <a:r>
              <a:rPr lang="en-AU" dirty="0"/>
              <a:t>P1. X% of members of the sample have the target property.</a:t>
            </a:r>
          </a:p>
          <a:p>
            <a:pPr marL="0" indent="0">
              <a:buNone/>
            </a:pPr>
            <a:r>
              <a:rPr lang="en-AU" dirty="0"/>
              <a:t>A2. The sample is representative of the population.</a:t>
            </a:r>
          </a:p>
          <a:p>
            <a:pPr marL="0" indent="0">
              <a:buNone/>
            </a:pPr>
            <a:r>
              <a:rPr lang="en-AU" dirty="0"/>
              <a:t>Therefore,</a:t>
            </a:r>
          </a:p>
          <a:p>
            <a:pPr marL="0" indent="0">
              <a:buNone/>
            </a:pPr>
            <a:r>
              <a:rPr lang="en-AU" dirty="0"/>
              <a:t>C. X% of the population have the target property.</a:t>
            </a:r>
          </a:p>
          <a:p>
            <a:pPr marL="0" indent="0">
              <a:buNone/>
            </a:pPr>
            <a:endParaRPr lang="en-AU" dirty="0"/>
          </a:p>
          <a:p>
            <a:pPr lvl="1"/>
            <a:endParaRPr lang="en-AU" dirty="0"/>
          </a:p>
          <a:p>
            <a:pPr lvl="1"/>
            <a:endParaRPr lang="en-AU" dirty="0"/>
          </a:p>
        </p:txBody>
      </p:sp>
      <p:sp>
        <p:nvSpPr>
          <p:cNvPr id="6" name="Content Placeholder 2">
            <a:extLst>
              <a:ext uri="{FF2B5EF4-FFF2-40B4-BE49-F238E27FC236}">
                <a16:creationId xmlns:a16="http://schemas.microsoft.com/office/drawing/2014/main" id="{A8EB87DC-7C45-C04E-85B3-FC6B4BA7393F}"/>
              </a:ext>
            </a:extLst>
          </p:cNvPr>
          <p:cNvSpPr txBox="1">
            <a:spLocks/>
          </p:cNvSpPr>
          <p:nvPr/>
        </p:nvSpPr>
        <p:spPr>
          <a:xfrm>
            <a:off x="6095999"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Evaluating inferences from a sample:</a:t>
            </a:r>
          </a:p>
          <a:p>
            <a:endParaRPr lang="en-AU" dirty="0"/>
          </a:p>
          <a:p>
            <a:pPr marL="514350" lvl="0" indent="-514350">
              <a:buFont typeface="+mj-lt"/>
              <a:buAutoNum type="arabicPeriod"/>
            </a:pPr>
            <a:r>
              <a:rPr lang="en-AU" dirty="0"/>
              <a:t>Is the sample representative of the population?</a:t>
            </a:r>
          </a:p>
          <a:p>
            <a:pPr marL="514350" lvl="0" indent="-514350">
              <a:buFont typeface="+mj-lt"/>
              <a:buAutoNum type="arabicPeriod"/>
            </a:pPr>
            <a:r>
              <a:rPr lang="en-AU" dirty="0"/>
              <a:t>Are there problems with how the target property has been measured?</a:t>
            </a:r>
          </a:p>
        </p:txBody>
      </p:sp>
    </p:spTree>
    <p:extLst>
      <p:ext uri="{BB962C8B-B14F-4D97-AF65-F5344CB8AC3E}">
        <p14:creationId xmlns:p14="http://schemas.microsoft.com/office/powerpoint/2010/main" val="28240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CFCED0"/>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3" presetClass="emph" presetSubtype="2" fill="hold" nodeType="withEffect">
                                  <p:stCondLst>
                                    <p:cond delay="0"/>
                                  </p:stCondLst>
                                  <p:childTnLst>
                                    <p:animClr clrSpc="rgb" dir="cw">
                                      <p:cBhvr override="childStyle">
                                        <p:cTn id="14" dur="500" fill="hold"/>
                                        <p:tgtEl>
                                          <p:spTgt spid="3">
                                            <p:txEl>
                                              <p:pRg st="2" end="2"/>
                                            </p:txEl>
                                          </p:spTgt>
                                        </p:tgtEl>
                                        <p:attrNameLst>
                                          <p:attrName>style.color</p:attrName>
                                        </p:attrNameLst>
                                      </p:cBhvr>
                                      <p:to>
                                        <a:srgbClr val="CFCED0"/>
                                      </p:to>
                                    </p:animClr>
                                  </p:childTnLst>
                                </p:cTn>
                              </p:par>
                              <p:par>
                                <p:cTn id="15" presetID="3" presetClass="emph" presetSubtype="2" fill="hold" nodeType="withEffect">
                                  <p:stCondLst>
                                    <p:cond delay="0"/>
                                  </p:stCondLst>
                                  <p:childTnLst>
                                    <p:animClr clrSpc="rgb" dir="cw">
                                      <p:cBhvr override="childStyle">
                                        <p:cTn id="16" dur="500" fill="hold"/>
                                        <p:tgtEl>
                                          <p:spTgt spid="3">
                                            <p:txEl>
                                              <p:pRg st="1" end="1"/>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2657-4946-4044-8FF7-DE5EEC2B99AD}"/>
              </a:ext>
            </a:extLst>
          </p:cNvPr>
          <p:cNvSpPr>
            <a:spLocks noGrp="1"/>
          </p:cNvSpPr>
          <p:nvPr>
            <p:ph type="title"/>
          </p:nvPr>
        </p:nvSpPr>
        <p:spPr/>
        <p:txBody>
          <a:bodyPr>
            <a:normAutofit fontScale="90000"/>
          </a:bodyPr>
          <a:lstStyle/>
          <a:p>
            <a:r>
              <a:rPr lang="en-AU" dirty="0"/>
              <a:t>1. Is the sample representative of the population?</a:t>
            </a:r>
            <a:br>
              <a:rPr lang="en-AU" dirty="0"/>
            </a:br>
            <a:r>
              <a:rPr lang="en-AU" sz="3600" dirty="0">
                <a:solidFill>
                  <a:srgbClr val="FF0000"/>
                </a:solidFill>
              </a:rPr>
              <a:t>(</a:t>
            </a:r>
            <a:r>
              <a:rPr lang="en-AU" sz="3600" dirty="0" err="1">
                <a:solidFill>
                  <a:srgbClr val="FF0000"/>
                </a:solidFill>
              </a:rPr>
              <a:t>i</a:t>
            </a:r>
            <a:r>
              <a:rPr lang="en-AU" sz="3600" dirty="0">
                <a:solidFill>
                  <a:srgbClr val="FF0000"/>
                </a:solidFill>
              </a:rPr>
              <a:t>) Is the sample size adequate?</a:t>
            </a:r>
            <a:endParaRPr lang="en-AU" dirty="0">
              <a:solidFill>
                <a:srgbClr val="FF0000"/>
              </a:solidFill>
            </a:endParaRPr>
          </a:p>
        </p:txBody>
      </p:sp>
      <p:sp>
        <p:nvSpPr>
          <p:cNvPr id="3" name="Content Placeholder 2">
            <a:extLst>
              <a:ext uri="{FF2B5EF4-FFF2-40B4-BE49-F238E27FC236}">
                <a16:creationId xmlns:a16="http://schemas.microsoft.com/office/drawing/2014/main" id="{76424845-9833-0B42-B037-ECD6AE467210}"/>
              </a:ext>
            </a:extLst>
          </p:cNvPr>
          <p:cNvSpPr>
            <a:spLocks noGrp="1"/>
          </p:cNvSpPr>
          <p:nvPr>
            <p:ph idx="1"/>
          </p:nvPr>
        </p:nvSpPr>
        <p:spPr>
          <a:xfrm>
            <a:off x="838200" y="1825625"/>
            <a:ext cx="10515599" cy="4351338"/>
          </a:xfrm>
        </p:spPr>
        <p:txBody>
          <a:bodyPr>
            <a:normAutofit/>
          </a:bodyPr>
          <a:lstStyle/>
          <a:p>
            <a:pPr marL="0" indent="0">
              <a:buNone/>
            </a:pPr>
            <a:endParaRPr lang="en-AU" sz="3600" dirty="0"/>
          </a:p>
          <a:p>
            <a:pPr marL="0" indent="0">
              <a:buNone/>
            </a:pPr>
            <a:r>
              <a:rPr lang="en-AU" dirty="0"/>
              <a:t>We all know sample size is important. </a:t>
            </a:r>
          </a:p>
          <a:p>
            <a:pPr marL="0" indent="0">
              <a:buNone/>
            </a:pPr>
            <a:r>
              <a:rPr lang="en-AU" dirty="0"/>
              <a:t>But why?</a:t>
            </a:r>
          </a:p>
          <a:p>
            <a:pPr marL="0" indent="0">
              <a:buNone/>
            </a:pPr>
            <a:endParaRPr lang="en-AU" sz="3600" dirty="0"/>
          </a:p>
          <a:p>
            <a:pPr marL="0" indent="0">
              <a:buNone/>
            </a:pPr>
            <a:endParaRPr lang="en-AU" sz="3600" dirty="0"/>
          </a:p>
          <a:p>
            <a:pPr lvl="1"/>
            <a:endParaRPr lang="en-AU" dirty="0"/>
          </a:p>
        </p:txBody>
      </p:sp>
    </p:spTree>
    <p:extLst>
      <p:ext uri="{BB962C8B-B14F-4D97-AF65-F5344CB8AC3E}">
        <p14:creationId xmlns:p14="http://schemas.microsoft.com/office/powerpoint/2010/main" val="199699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59E115E-8068-4F3B-88F7-7387804A16AB}"/>
              </a:ext>
            </a:extLst>
          </p:cNvPr>
          <p:cNvSpPr>
            <a:spLocks noGrp="1"/>
          </p:cNvSpPr>
          <p:nvPr>
            <p:ph type="title"/>
          </p:nvPr>
        </p:nvSpPr>
        <p:spPr/>
        <p:txBody>
          <a:bodyPr/>
          <a:lstStyle/>
          <a:p>
            <a:r>
              <a:rPr lang="en-AU" dirty="0"/>
              <a:t>Probability of flipping ≥ 60% heads?</a:t>
            </a:r>
          </a:p>
        </p:txBody>
      </p:sp>
      <p:sp>
        <p:nvSpPr>
          <p:cNvPr id="9" name="Content Placeholder 8">
            <a:extLst>
              <a:ext uri="{FF2B5EF4-FFF2-40B4-BE49-F238E27FC236}">
                <a16:creationId xmlns:a16="http://schemas.microsoft.com/office/drawing/2014/main" id="{5BB25E41-7247-4C11-BA65-8F0EA9769657}"/>
              </a:ext>
            </a:extLst>
          </p:cNvPr>
          <p:cNvSpPr>
            <a:spLocks noGrp="1"/>
          </p:cNvSpPr>
          <p:nvPr>
            <p:ph idx="1"/>
          </p:nvPr>
        </p:nvSpPr>
        <p:spPr>
          <a:xfrm>
            <a:off x="1261872" y="1828800"/>
            <a:ext cx="6446822" cy="4351337"/>
          </a:xfrm>
        </p:spPr>
        <p:txBody>
          <a:bodyPr>
            <a:normAutofit lnSpcReduction="10000"/>
          </a:bodyPr>
          <a:lstStyle/>
          <a:p>
            <a:pPr marL="0" indent="0">
              <a:buNone/>
            </a:pPr>
            <a:r>
              <a:rPr lang="en-AU" sz="2400" dirty="0"/>
              <a:t>Sample size 5 tosses: </a:t>
            </a:r>
          </a:p>
          <a:p>
            <a:pPr lvl="1"/>
            <a:r>
              <a:rPr lang="en-AU" sz="2200" dirty="0"/>
              <a:t>50% chance of flipping 3 or more heads</a:t>
            </a:r>
          </a:p>
          <a:p>
            <a:pPr marL="0" indent="0">
              <a:buNone/>
            </a:pPr>
            <a:r>
              <a:rPr lang="en-AU" sz="2400" dirty="0"/>
              <a:t>Sample size 10 tosses: </a:t>
            </a:r>
          </a:p>
          <a:p>
            <a:pPr lvl="1"/>
            <a:r>
              <a:rPr lang="en-AU" sz="2200" dirty="0"/>
              <a:t>37.7% chance of flipping 6 or more heads</a:t>
            </a:r>
          </a:p>
          <a:p>
            <a:pPr marL="0" indent="0">
              <a:buNone/>
            </a:pPr>
            <a:r>
              <a:rPr lang="en-AU" sz="2400" dirty="0"/>
              <a:t>Sample size 20 tosses: </a:t>
            </a:r>
          </a:p>
          <a:p>
            <a:pPr lvl="1"/>
            <a:r>
              <a:rPr lang="en-AU" sz="2200" dirty="0"/>
              <a:t>25.17% chance of flipping 12 or more heads.</a:t>
            </a:r>
          </a:p>
          <a:p>
            <a:pPr marL="0" indent="0">
              <a:buNone/>
            </a:pPr>
            <a:r>
              <a:rPr lang="en-AU" sz="2400" dirty="0"/>
              <a:t>Sample size 100 tosses: </a:t>
            </a:r>
          </a:p>
          <a:p>
            <a:pPr lvl="1"/>
            <a:r>
              <a:rPr lang="en-AU" sz="2200" dirty="0"/>
              <a:t>2.84% chance of flipping 60 or more heads</a:t>
            </a:r>
          </a:p>
          <a:p>
            <a:pPr marL="0" indent="0">
              <a:buNone/>
            </a:pPr>
            <a:r>
              <a:rPr lang="en-AU" sz="2400" dirty="0"/>
              <a:t>Sample size 1000 tosses: </a:t>
            </a:r>
          </a:p>
          <a:p>
            <a:pPr lvl="1"/>
            <a:r>
              <a:rPr lang="en-AU" sz="2200" dirty="0"/>
              <a:t>~0.000000013% chance of flipping 600 or more heads</a:t>
            </a:r>
            <a:endParaRPr lang="en-AU" sz="2400" dirty="0"/>
          </a:p>
        </p:txBody>
      </p:sp>
      <p:pic>
        <p:nvPicPr>
          <p:cNvPr id="11" name="Picture 2" descr="Coin Toss Game | Coin toss, Coins, Decision making">
            <a:extLst>
              <a:ext uri="{FF2B5EF4-FFF2-40B4-BE49-F238E27FC236}">
                <a16:creationId xmlns:a16="http://schemas.microsoft.com/office/drawing/2014/main" id="{6B85EFE6-BA2B-4B16-8479-AAC45D576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694" y="3049495"/>
            <a:ext cx="3424237"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82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99F9-D037-422D-8171-1C48F2BAD37B}"/>
              </a:ext>
            </a:extLst>
          </p:cNvPr>
          <p:cNvSpPr>
            <a:spLocks noGrp="1"/>
          </p:cNvSpPr>
          <p:nvPr>
            <p:ph type="title"/>
          </p:nvPr>
        </p:nvSpPr>
        <p:spPr/>
        <p:txBody>
          <a:bodyPr/>
          <a:lstStyle/>
          <a:p>
            <a:r>
              <a:rPr lang="en-AU" dirty="0"/>
              <a:t>Why sample size matters</a:t>
            </a:r>
          </a:p>
        </p:txBody>
      </p:sp>
      <p:sp>
        <p:nvSpPr>
          <p:cNvPr id="3" name="Content Placeholder 2">
            <a:extLst>
              <a:ext uri="{FF2B5EF4-FFF2-40B4-BE49-F238E27FC236}">
                <a16:creationId xmlns:a16="http://schemas.microsoft.com/office/drawing/2014/main" id="{9E16DD4D-FA01-4FC9-9477-04807DCF888D}"/>
              </a:ext>
            </a:extLst>
          </p:cNvPr>
          <p:cNvSpPr>
            <a:spLocks noGrp="1"/>
          </p:cNvSpPr>
          <p:nvPr>
            <p:ph sz="quarter" idx="13"/>
          </p:nvPr>
        </p:nvSpPr>
        <p:spPr>
          <a:xfrm>
            <a:off x="838201" y="2180653"/>
            <a:ext cx="10515599" cy="1641840"/>
          </a:xfrm>
          <a:solidFill>
            <a:schemeClr val="accent2">
              <a:lumMod val="40000"/>
              <a:lumOff val="60000"/>
            </a:schemeClr>
          </a:solidFill>
        </p:spPr>
        <p:txBody>
          <a:bodyPr lIns="144000" tIns="144000" rIns="144000" bIns="144000">
            <a:normAutofit/>
          </a:bodyPr>
          <a:lstStyle/>
          <a:p>
            <a:pPr marL="0" indent="0">
              <a:buNone/>
            </a:pPr>
            <a:r>
              <a:rPr lang="en-AU" sz="3200" dirty="0"/>
              <a:t>The smaller the sample, the more likely it is that your sample will </a:t>
            </a:r>
            <a:r>
              <a:rPr lang="en-AU" sz="3200" dirty="0">
                <a:solidFill>
                  <a:srgbClr val="FF0000"/>
                </a:solidFill>
              </a:rPr>
              <a:t>not be representative </a:t>
            </a:r>
            <a:r>
              <a:rPr lang="en-AU" sz="3200" dirty="0"/>
              <a:t>of the population as a result of </a:t>
            </a:r>
            <a:r>
              <a:rPr lang="en-AU" sz="3200" dirty="0">
                <a:solidFill>
                  <a:srgbClr val="FF0000"/>
                </a:solidFill>
              </a:rPr>
              <a:t>statistical chance</a:t>
            </a:r>
            <a:r>
              <a:rPr lang="en-AU" sz="3200" dirty="0"/>
              <a:t>.</a:t>
            </a:r>
          </a:p>
          <a:p>
            <a:pPr marL="0" indent="0">
              <a:buNone/>
            </a:pPr>
            <a:endParaRPr lang="en-AU" sz="3200" dirty="0"/>
          </a:p>
        </p:txBody>
      </p:sp>
    </p:spTree>
    <p:extLst>
      <p:ext uri="{BB962C8B-B14F-4D97-AF65-F5344CB8AC3E}">
        <p14:creationId xmlns:p14="http://schemas.microsoft.com/office/powerpoint/2010/main" val="333525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C031-564E-419E-814B-08D0F2D8083B}"/>
              </a:ext>
            </a:extLst>
          </p:cNvPr>
          <p:cNvSpPr>
            <a:spLocks noGrp="1"/>
          </p:cNvSpPr>
          <p:nvPr>
            <p:ph type="title"/>
          </p:nvPr>
        </p:nvSpPr>
        <p:spPr/>
        <p:txBody>
          <a:bodyPr/>
          <a:lstStyle/>
          <a:p>
            <a:r>
              <a:rPr lang="en-AU" dirty="0"/>
              <a:t>How large is large enough?</a:t>
            </a:r>
          </a:p>
        </p:txBody>
      </p:sp>
      <p:sp>
        <p:nvSpPr>
          <p:cNvPr id="3" name="Content Placeholder 2">
            <a:extLst>
              <a:ext uri="{FF2B5EF4-FFF2-40B4-BE49-F238E27FC236}">
                <a16:creationId xmlns:a16="http://schemas.microsoft.com/office/drawing/2014/main" id="{18D2A8D7-94F2-419B-918E-08E7BB1D1CC3}"/>
              </a:ext>
            </a:extLst>
          </p:cNvPr>
          <p:cNvSpPr>
            <a:spLocks noGrp="1"/>
          </p:cNvSpPr>
          <p:nvPr>
            <p:ph idx="1"/>
          </p:nvPr>
        </p:nvSpPr>
        <p:spPr/>
        <p:txBody>
          <a:bodyPr>
            <a:normAutofit fontScale="92500"/>
          </a:bodyPr>
          <a:lstStyle/>
          <a:p>
            <a:pPr marL="0" indent="0">
              <a:buNone/>
            </a:pPr>
            <a:r>
              <a:rPr lang="en-AU" sz="2800" b="1" dirty="0"/>
              <a:t>It depends on a few factors – there </a:t>
            </a:r>
            <a:r>
              <a:rPr lang="en-AU" b="1" dirty="0"/>
              <a:t>are mathematical procedures for calculating this, but those won’t concern us here…</a:t>
            </a:r>
            <a:endParaRPr lang="en-AU" sz="2800" b="1" dirty="0"/>
          </a:p>
          <a:p>
            <a:pPr marL="0" indent="0">
              <a:buNone/>
            </a:pPr>
            <a:r>
              <a:rPr lang="en-AU" sz="2800" b="1" dirty="0"/>
              <a:t>It’s </a:t>
            </a:r>
            <a:r>
              <a:rPr lang="en-AU" sz="2800" b="1" u="sng" dirty="0"/>
              <a:t>not</a:t>
            </a:r>
            <a:r>
              <a:rPr lang="en-AU" sz="2800" b="1" dirty="0"/>
              <a:t> about sampling a certain </a:t>
            </a:r>
            <a:r>
              <a:rPr lang="en-AU" sz="2800" b="1" u="sng" dirty="0"/>
              <a:t>proportion</a:t>
            </a:r>
            <a:r>
              <a:rPr lang="en-AU" sz="2800" b="1" dirty="0"/>
              <a:t> of the population! </a:t>
            </a:r>
            <a:r>
              <a:rPr lang="en-AU" sz="2800" dirty="0"/>
              <a:t>In most cases, the size of the population doesn’t matter (so long as your sample is random)</a:t>
            </a:r>
            <a:r>
              <a:rPr lang="en-AU" dirty="0"/>
              <a:t>.</a:t>
            </a:r>
            <a:endParaRPr lang="en-AU" sz="2800" dirty="0"/>
          </a:p>
          <a:p>
            <a:pPr marL="0" indent="0">
              <a:buNone/>
            </a:pPr>
            <a:endParaRPr lang="en-AU" sz="3600" dirty="0"/>
          </a:p>
          <a:p>
            <a:pPr marL="0" indent="0">
              <a:buNone/>
            </a:pPr>
            <a:r>
              <a:rPr lang="en-AU" sz="3600" dirty="0">
                <a:solidFill>
                  <a:srgbClr val="FF0000"/>
                </a:solidFill>
              </a:rPr>
              <a:t>Having a large sample won’t help if:</a:t>
            </a:r>
          </a:p>
          <a:p>
            <a:pPr lvl="1"/>
            <a:r>
              <a:rPr lang="en-AU" sz="3200" dirty="0"/>
              <a:t>The sample has been selected in a biased way</a:t>
            </a:r>
          </a:p>
          <a:p>
            <a:pPr lvl="1"/>
            <a:r>
              <a:rPr lang="en-AU" sz="3200" dirty="0"/>
              <a:t>The target property has been measured in a biased way</a:t>
            </a:r>
          </a:p>
        </p:txBody>
      </p:sp>
      <p:sp>
        <p:nvSpPr>
          <p:cNvPr id="4" name="Content Placeholder 2">
            <a:extLst>
              <a:ext uri="{FF2B5EF4-FFF2-40B4-BE49-F238E27FC236}">
                <a16:creationId xmlns:a16="http://schemas.microsoft.com/office/drawing/2014/main" id="{E26B36C8-CB10-E355-7498-552CC5ACF62C}"/>
              </a:ext>
            </a:extLst>
          </p:cNvPr>
          <p:cNvSpPr txBox="1">
            <a:spLocks/>
          </p:cNvSpPr>
          <p:nvPr/>
        </p:nvSpPr>
        <p:spPr>
          <a:xfrm>
            <a:off x="1798320" y="4001294"/>
            <a:ext cx="8595360" cy="2012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sz="3200" dirty="0"/>
          </a:p>
        </p:txBody>
      </p:sp>
    </p:spTree>
    <p:extLst>
      <p:ext uri="{BB962C8B-B14F-4D97-AF65-F5344CB8AC3E}">
        <p14:creationId xmlns:p14="http://schemas.microsoft.com/office/powerpoint/2010/main" val="59154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1BAC0B0-AE66-2F38-EC7D-F50ADF3A7164}"/>
              </a:ext>
            </a:extLst>
          </p:cNvPr>
          <p:cNvSpPr txBox="1">
            <a:spLocks/>
          </p:cNvSpPr>
          <p:nvPr/>
        </p:nvSpPr>
        <p:spPr>
          <a:xfrm>
            <a:off x="959370" y="929390"/>
            <a:ext cx="10394429" cy="5247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Evaluating inferences from a sample:</a:t>
            </a:r>
          </a:p>
          <a:p>
            <a:endParaRPr lang="en-AU" dirty="0"/>
          </a:p>
          <a:p>
            <a:pPr marL="514350" lvl="0" indent="-514350">
              <a:buFont typeface="+mj-lt"/>
              <a:buAutoNum type="arabicPeriod"/>
            </a:pPr>
            <a:r>
              <a:rPr lang="en-AU" dirty="0"/>
              <a:t>Is the sample representative of the population?</a:t>
            </a:r>
          </a:p>
          <a:p>
            <a:pPr marL="971550" lvl="1" indent="-514350">
              <a:buFont typeface="+mj-lt"/>
              <a:buAutoNum type="romanLcPeriod"/>
            </a:pPr>
            <a:r>
              <a:rPr lang="en-AU" dirty="0">
                <a:solidFill>
                  <a:schemeClr val="bg2">
                    <a:lumMod val="75000"/>
                  </a:schemeClr>
                </a:solidFill>
              </a:rPr>
              <a:t>Is the sample size adequate?</a:t>
            </a:r>
          </a:p>
          <a:p>
            <a:pPr marL="971550" lvl="1" indent="-514350">
              <a:buFont typeface="+mj-lt"/>
              <a:buAutoNum type="romanLcPeriod"/>
            </a:pPr>
            <a:r>
              <a:rPr lang="en-AU" b="1" dirty="0"/>
              <a:t>Was there </a:t>
            </a:r>
            <a:r>
              <a:rPr lang="en-AU" b="1" dirty="0">
                <a:solidFill>
                  <a:srgbClr val="FF0000"/>
                </a:solidFill>
              </a:rPr>
              <a:t>selection bias </a:t>
            </a:r>
            <a:r>
              <a:rPr lang="en-AU" b="1" dirty="0"/>
              <a:t>when selecting the sample?</a:t>
            </a:r>
          </a:p>
          <a:p>
            <a:pPr marL="0" indent="0">
              <a:buNone/>
            </a:pPr>
            <a:endParaRPr lang="en-AU" dirty="0"/>
          </a:p>
        </p:txBody>
      </p:sp>
      <p:sp>
        <p:nvSpPr>
          <p:cNvPr id="7" name="Content Placeholder 2">
            <a:extLst>
              <a:ext uri="{FF2B5EF4-FFF2-40B4-BE49-F238E27FC236}">
                <a16:creationId xmlns:a16="http://schemas.microsoft.com/office/drawing/2014/main" id="{0168739B-F1E6-6798-EE6C-4DC9B9E3E75E}"/>
              </a:ext>
            </a:extLst>
          </p:cNvPr>
          <p:cNvSpPr txBox="1">
            <a:spLocks/>
          </p:cNvSpPr>
          <p:nvPr/>
        </p:nvSpPr>
        <p:spPr>
          <a:xfrm>
            <a:off x="898784" y="3934502"/>
            <a:ext cx="10515599" cy="1641840"/>
          </a:xfrm>
          <a:prstGeom prst="rect">
            <a:avLst/>
          </a:prstGeom>
          <a:solidFill>
            <a:schemeClr val="accent2">
              <a:lumMod val="40000"/>
              <a:lumOff val="60000"/>
            </a:schemeClr>
          </a:solidFill>
        </p:spPr>
        <p:txBody>
          <a:bodyPr lIns="144000" tIns="144000" rIns="144000" bIns="144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3200" dirty="0"/>
              <a:t>Selection biases are issues with </a:t>
            </a:r>
            <a:r>
              <a:rPr lang="en-AU" sz="3200" dirty="0">
                <a:solidFill>
                  <a:srgbClr val="FF0000"/>
                </a:solidFill>
              </a:rPr>
              <a:t>the way that a sample is selected </a:t>
            </a:r>
            <a:r>
              <a:rPr lang="en-AU" sz="3200" dirty="0"/>
              <a:t>from the population that can make the sample </a:t>
            </a:r>
            <a:r>
              <a:rPr lang="en-AU" sz="3200" dirty="0">
                <a:solidFill>
                  <a:srgbClr val="FF0000"/>
                </a:solidFill>
              </a:rPr>
              <a:t>unrepresentative</a:t>
            </a:r>
            <a:r>
              <a:rPr lang="en-AU" sz="3200" dirty="0"/>
              <a:t> of the population.</a:t>
            </a:r>
          </a:p>
          <a:p>
            <a:pPr marL="0" indent="0">
              <a:buFont typeface="Arial" panose="020B0604020202020204" pitchFamily="34" charset="0"/>
              <a:buNone/>
            </a:pPr>
            <a:endParaRPr lang="en-AU" sz="3200" dirty="0"/>
          </a:p>
        </p:txBody>
      </p:sp>
    </p:spTree>
    <p:extLst>
      <p:ext uri="{BB962C8B-B14F-4D97-AF65-F5344CB8AC3E}">
        <p14:creationId xmlns:p14="http://schemas.microsoft.com/office/powerpoint/2010/main" val="58984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06B2-0217-4D1B-8438-B07A61D1D8DB}"/>
              </a:ext>
            </a:extLst>
          </p:cNvPr>
          <p:cNvSpPr>
            <a:spLocks noGrp="1"/>
          </p:cNvSpPr>
          <p:nvPr>
            <p:ph type="title"/>
          </p:nvPr>
        </p:nvSpPr>
        <p:spPr>
          <a:xfrm>
            <a:off x="677256" y="365760"/>
            <a:ext cx="9692640" cy="1325562"/>
          </a:xfrm>
        </p:spPr>
        <p:txBody>
          <a:bodyPr>
            <a:normAutofit/>
          </a:bodyPr>
          <a:lstStyle/>
          <a:p>
            <a:r>
              <a:rPr lang="en-AU" sz="3600" b="1" dirty="0"/>
              <a:t>Common sources of selection bias</a:t>
            </a:r>
            <a:endParaRPr lang="en-AU" sz="3600" dirty="0"/>
          </a:p>
        </p:txBody>
      </p:sp>
      <p:sp>
        <p:nvSpPr>
          <p:cNvPr id="3" name="Content Placeholder 2">
            <a:extLst>
              <a:ext uri="{FF2B5EF4-FFF2-40B4-BE49-F238E27FC236}">
                <a16:creationId xmlns:a16="http://schemas.microsoft.com/office/drawing/2014/main" id="{F53BF2C2-3555-4374-8F32-8E9F3351E968}"/>
              </a:ext>
            </a:extLst>
          </p:cNvPr>
          <p:cNvSpPr>
            <a:spLocks noGrp="1"/>
          </p:cNvSpPr>
          <p:nvPr>
            <p:ph idx="1"/>
          </p:nvPr>
        </p:nvSpPr>
        <p:spPr>
          <a:xfrm>
            <a:off x="677256" y="1873770"/>
            <a:ext cx="8595360" cy="4351337"/>
          </a:xfrm>
        </p:spPr>
        <p:txBody>
          <a:bodyPr>
            <a:normAutofit fontScale="92500" lnSpcReduction="10000"/>
          </a:bodyPr>
          <a:lstStyle/>
          <a:p>
            <a:pPr marL="0" indent="0">
              <a:buNone/>
            </a:pPr>
            <a:r>
              <a:rPr lang="en-AU" sz="3200" b="1" i="1" dirty="0">
                <a:solidFill>
                  <a:schemeClr val="accent1"/>
                </a:solidFill>
              </a:rPr>
              <a:t>Availability sample:</a:t>
            </a:r>
          </a:p>
          <a:p>
            <a:pPr lvl="1"/>
            <a:r>
              <a:rPr lang="en-AU" sz="2000" dirty="0"/>
              <a:t>Sample is selected based on what is readily available, or come to mind easily.</a:t>
            </a:r>
          </a:p>
          <a:p>
            <a:pPr marL="457200" lvl="1" indent="0">
              <a:buNone/>
            </a:pPr>
            <a:r>
              <a:rPr lang="en-AU" sz="2000" b="1" dirty="0"/>
              <a:t>Why does this introduce bias?</a:t>
            </a:r>
          </a:p>
          <a:p>
            <a:pPr lvl="1"/>
            <a:r>
              <a:rPr lang="en-AU" sz="2000" dirty="0"/>
              <a:t>Because the </a:t>
            </a:r>
            <a:r>
              <a:rPr lang="en-AU" sz="2000" i="1" dirty="0"/>
              <a:t>available </a:t>
            </a:r>
            <a:r>
              <a:rPr lang="en-AU" sz="2000" dirty="0"/>
              <a:t>individuals may not be representative of the population as a whole.</a:t>
            </a:r>
          </a:p>
          <a:p>
            <a:pPr lvl="1"/>
            <a:r>
              <a:rPr lang="en-AU" sz="2000" b="1" dirty="0">
                <a:solidFill>
                  <a:schemeClr val="accent1"/>
                </a:solidFill>
              </a:rPr>
              <a:t>Example: </a:t>
            </a:r>
            <a:r>
              <a:rPr lang="en-AU" sz="2000" dirty="0"/>
              <a:t>W.E.I.R.D. participants in psychology</a:t>
            </a:r>
          </a:p>
          <a:p>
            <a:pPr marL="0" indent="0">
              <a:buNone/>
            </a:pPr>
            <a:r>
              <a:rPr lang="en-AU" sz="3200" b="1" i="1" dirty="0">
                <a:solidFill>
                  <a:schemeClr val="accent1"/>
                </a:solidFill>
              </a:rPr>
              <a:t>Self-selected samples:</a:t>
            </a:r>
            <a:r>
              <a:rPr lang="en-AU" sz="3200" i="1" dirty="0">
                <a:solidFill>
                  <a:schemeClr val="accent1"/>
                </a:solidFill>
              </a:rPr>
              <a:t> </a:t>
            </a:r>
          </a:p>
          <a:p>
            <a:pPr lvl="1"/>
            <a:r>
              <a:rPr lang="en-AU" sz="2000" dirty="0"/>
              <a:t>Participants chose whether or not to participate.</a:t>
            </a:r>
          </a:p>
          <a:p>
            <a:pPr marL="457200" lvl="1" indent="0">
              <a:buNone/>
            </a:pPr>
            <a:r>
              <a:rPr lang="en-AU" sz="2000" b="1" dirty="0"/>
              <a:t>Why does this introduce bias?</a:t>
            </a:r>
          </a:p>
          <a:p>
            <a:pPr lvl="1"/>
            <a:r>
              <a:rPr lang="en-AU" sz="2000" dirty="0"/>
              <a:t>Because people with strong (especially negative) opinions are most likely to participate.</a:t>
            </a:r>
          </a:p>
          <a:p>
            <a:pPr lvl="1"/>
            <a:r>
              <a:rPr lang="en-AU" sz="2000" b="1" dirty="0">
                <a:solidFill>
                  <a:schemeClr val="accent1"/>
                </a:solidFill>
              </a:rPr>
              <a:t> Example: </a:t>
            </a:r>
            <a:r>
              <a:rPr lang="en-AU" sz="2000" dirty="0"/>
              <a:t>SETUs</a:t>
            </a:r>
          </a:p>
          <a:p>
            <a:pPr lvl="1"/>
            <a:endParaRPr lang="en-AU" sz="2000" dirty="0"/>
          </a:p>
          <a:p>
            <a:pPr marL="0" indent="0">
              <a:buNone/>
            </a:pPr>
            <a:endParaRPr lang="en-AU" sz="3200" dirty="0"/>
          </a:p>
          <a:p>
            <a:pPr lvl="1"/>
            <a:endParaRPr lang="en-AU" sz="2000" dirty="0"/>
          </a:p>
          <a:p>
            <a:endParaRPr lang="en-AU" dirty="0"/>
          </a:p>
        </p:txBody>
      </p:sp>
      <p:pic>
        <p:nvPicPr>
          <p:cNvPr id="7170" name="Picture 2" descr="The Jellybean Game | Jelly beans, Jelly bean jar, Jelly bean game">
            <a:extLst>
              <a:ext uri="{FF2B5EF4-FFF2-40B4-BE49-F238E27FC236}">
                <a16:creationId xmlns:a16="http://schemas.microsoft.com/office/drawing/2014/main" id="{AE73901D-8337-4DD6-89E0-C1266DC82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616" y="1884815"/>
            <a:ext cx="2430877" cy="281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17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1BAC0B0-AE66-2F38-EC7D-F50ADF3A7164}"/>
              </a:ext>
            </a:extLst>
          </p:cNvPr>
          <p:cNvSpPr txBox="1">
            <a:spLocks/>
          </p:cNvSpPr>
          <p:nvPr/>
        </p:nvSpPr>
        <p:spPr>
          <a:xfrm>
            <a:off x="959370" y="524347"/>
            <a:ext cx="10394429" cy="5247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Evaluating inferences from a sample:</a:t>
            </a:r>
          </a:p>
          <a:p>
            <a:endParaRPr lang="en-AU" dirty="0">
              <a:solidFill>
                <a:schemeClr val="bg2">
                  <a:lumMod val="90000"/>
                </a:schemeClr>
              </a:solidFill>
            </a:endParaRPr>
          </a:p>
          <a:p>
            <a:pPr marL="514350" lvl="0" indent="-514350">
              <a:buFont typeface="+mj-lt"/>
              <a:buAutoNum type="arabicPeriod"/>
            </a:pPr>
            <a:r>
              <a:rPr lang="en-AU" dirty="0">
                <a:solidFill>
                  <a:schemeClr val="bg2">
                    <a:lumMod val="90000"/>
                  </a:schemeClr>
                </a:solidFill>
              </a:rPr>
              <a:t>Is the sample representative of the population?</a:t>
            </a:r>
          </a:p>
          <a:p>
            <a:pPr marL="971550" lvl="1" indent="-514350">
              <a:buFont typeface="+mj-lt"/>
              <a:buAutoNum type="romanLcPeriod"/>
            </a:pPr>
            <a:r>
              <a:rPr lang="en-AU" dirty="0">
                <a:solidFill>
                  <a:schemeClr val="bg2">
                    <a:lumMod val="90000"/>
                  </a:schemeClr>
                </a:solidFill>
              </a:rPr>
              <a:t>Is the sample size adequate?</a:t>
            </a:r>
          </a:p>
          <a:p>
            <a:pPr marL="971550" lvl="1" indent="-514350">
              <a:buFont typeface="+mj-lt"/>
              <a:buAutoNum type="romanLcPeriod"/>
            </a:pPr>
            <a:r>
              <a:rPr lang="en-AU" b="1" dirty="0">
                <a:solidFill>
                  <a:schemeClr val="bg2">
                    <a:lumMod val="90000"/>
                  </a:schemeClr>
                </a:solidFill>
              </a:rPr>
              <a:t>Was there selection bias when selecting the sample?</a:t>
            </a:r>
          </a:p>
          <a:p>
            <a:pPr marL="514350" lvl="0" indent="-514350">
              <a:buFont typeface="+mj-lt"/>
              <a:buAutoNum type="arabicPeriod"/>
            </a:pPr>
            <a:r>
              <a:rPr lang="en-AU" dirty="0"/>
              <a:t>Are there problems with how the target property has been measured?</a:t>
            </a:r>
          </a:p>
          <a:p>
            <a:pPr marL="971550" lvl="1" indent="-514350">
              <a:buFont typeface="+mj-lt"/>
              <a:buAutoNum type="romanLcPeriod"/>
            </a:pPr>
            <a:r>
              <a:rPr lang="en-AU" dirty="0"/>
              <a:t>Was there a </a:t>
            </a:r>
            <a:r>
              <a:rPr lang="en-AU" dirty="0">
                <a:solidFill>
                  <a:srgbClr val="FF0000"/>
                </a:solidFill>
              </a:rPr>
              <a:t>measurement bias</a:t>
            </a:r>
            <a:r>
              <a:rPr lang="en-AU" dirty="0"/>
              <a:t>?</a:t>
            </a:r>
          </a:p>
          <a:p>
            <a:pPr marL="0" indent="0">
              <a:buNone/>
            </a:pPr>
            <a:endParaRPr lang="en-AU" dirty="0"/>
          </a:p>
        </p:txBody>
      </p:sp>
      <p:sp>
        <p:nvSpPr>
          <p:cNvPr id="3" name="Content Placeholder 2">
            <a:extLst>
              <a:ext uri="{FF2B5EF4-FFF2-40B4-BE49-F238E27FC236}">
                <a16:creationId xmlns:a16="http://schemas.microsoft.com/office/drawing/2014/main" id="{B91732E3-77E0-0DE3-0A27-FB22496AD025}"/>
              </a:ext>
            </a:extLst>
          </p:cNvPr>
          <p:cNvSpPr txBox="1">
            <a:spLocks/>
          </p:cNvSpPr>
          <p:nvPr/>
        </p:nvSpPr>
        <p:spPr>
          <a:xfrm>
            <a:off x="959370" y="4466730"/>
            <a:ext cx="10515599" cy="1641840"/>
          </a:xfrm>
          <a:prstGeom prst="rect">
            <a:avLst/>
          </a:prstGeom>
          <a:solidFill>
            <a:schemeClr val="accent2">
              <a:lumMod val="40000"/>
              <a:lumOff val="60000"/>
            </a:schemeClr>
          </a:solidFill>
        </p:spPr>
        <p:txBody>
          <a:bodyPr lIns="144000" tIns="144000" rIns="144000" bIns="14400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3200" dirty="0"/>
              <a:t>Measurement biases are issues with the </a:t>
            </a:r>
            <a:r>
              <a:rPr lang="en-AU" sz="3200" dirty="0">
                <a:solidFill>
                  <a:srgbClr val="FF0000"/>
                </a:solidFill>
              </a:rPr>
              <a:t>process of measuring the target property </a:t>
            </a:r>
            <a:r>
              <a:rPr lang="en-AU" sz="3200" dirty="0"/>
              <a:t>which lead to an </a:t>
            </a:r>
            <a:r>
              <a:rPr lang="en-AU" sz="3200" dirty="0">
                <a:solidFill>
                  <a:srgbClr val="FF0000"/>
                </a:solidFill>
              </a:rPr>
              <a:t>inaccurate</a:t>
            </a:r>
            <a:r>
              <a:rPr lang="en-AU" sz="3200" dirty="0"/>
              <a:t> view of how that property is distributed in the sample.</a:t>
            </a:r>
          </a:p>
        </p:txBody>
      </p:sp>
    </p:spTree>
    <p:extLst>
      <p:ext uri="{BB962C8B-B14F-4D97-AF65-F5344CB8AC3E}">
        <p14:creationId xmlns:p14="http://schemas.microsoft.com/office/powerpoint/2010/main" val="237562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DD47-925C-CE4A-854A-8F5162A43565}"/>
              </a:ext>
            </a:extLst>
          </p:cNvPr>
          <p:cNvSpPr>
            <a:spLocks noGrp="1"/>
          </p:cNvSpPr>
          <p:nvPr>
            <p:ph type="title"/>
          </p:nvPr>
        </p:nvSpPr>
        <p:spPr/>
        <p:txBody>
          <a:bodyPr/>
          <a:lstStyle/>
          <a:p>
            <a:r>
              <a:rPr lang="en-AU" dirty="0"/>
              <a:t>Measurement bias – common sources</a:t>
            </a:r>
          </a:p>
        </p:txBody>
      </p:sp>
      <p:sp>
        <p:nvSpPr>
          <p:cNvPr id="3" name="Content Placeholder 2">
            <a:extLst>
              <a:ext uri="{FF2B5EF4-FFF2-40B4-BE49-F238E27FC236}">
                <a16:creationId xmlns:a16="http://schemas.microsoft.com/office/drawing/2014/main" id="{0BFD7BAA-480C-9E42-81EE-44528310F026}"/>
              </a:ext>
            </a:extLst>
          </p:cNvPr>
          <p:cNvSpPr>
            <a:spLocks noGrp="1"/>
          </p:cNvSpPr>
          <p:nvPr>
            <p:ph idx="1"/>
          </p:nvPr>
        </p:nvSpPr>
        <p:spPr>
          <a:xfrm>
            <a:off x="838200" y="1690688"/>
            <a:ext cx="10515600" cy="4736238"/>
          </a:xfrm>
        </p:spPr>
        <p:txBody>
          <a:bodyPr>
            <a:normAutofit fontScale="77500" lnSpcReduction="20000"/>
          </a:bodyPr>
          <a:lstStyle/>
          <a:p>
            <a:pPr marL="0" indent="0">
              <a:buNone/>
            </a:pPr>
            <a:r>
              <a:rPr lang="en-AU" dirty="0"/>
              <a:t>Many possible sources of measurement bias! </a:t>
            </a:r>
          </a:p>
          <a:p>
            <a:r>
              <a:rPr lang="en-AU" dirty="0"/>
              <a:t>Faulty equipment, unreliable tests</a:t>
            </a:r>
          </a:p>
          <a:p>
            <a:endParaRPr lang="en-AU" dirty="0"/>
          </a:p>
          <a:p>
            <a:pPr marL="0" indent="0">
              <a:buNone/>
            </a:pPr>
            <a:r>
              <a:rPr lang="en-AU" b="1" dirty="0"/>
              <a:t>When the target property is measured by polling human participants:</a:t>
            </a:r>
          </a:p>
          <a:p>
            <a:r>
              <a:rPr lang="en-AU" dirty="0">
                <a:solidFill>
                  <a:srgbClr val="FF0000"/>
                </a:solidFill>
              </a:rPr>
              <a:t>Inaccuracies in memory</a:t>
            </a:r>
            <a:endParaRPr lang="en-AU" dirty="0"/>
          </a:p>
          <a:p>
            <a:pPr marL="457200" lvl="1" indent="0">
              <a:buNone/>
            </a:pPr>
            <a:endParaRPr lang="en-AU" dirty="0"/>
          </a:p>
          <a:p>
            <a:r>
              <a:rPr lang="en-AU" dirty="0">
                <a:solidFill>
                  <a:srgbClr val="FF0000"/>
                </a:solidFill>
              </a:rPr>
              <a:t>Motivations to lie</a:t>
            </a:r>
          </a:p>
          <a:p>
            <a:pPr lvl="1"/>
            <a:r>
              <a:rPr lang="en-AU" dirty="0"/>
              <a:t>E.g. desire to portray oneself positively</a:t>
            </a:r>
          </a:p>
          <a:p>
            <a:pPr lvl="2"/>
            <a:r>
              <a:rPr lang="en-AU" dirty="0"/>
              <a:t>“do you have racist attitudes?</a:t>
            </a:r>
          </a:p>
          <a:p>
            <a:pPr lvl="1"/>
            <a:endParaRPr lang="en-AU" dirty="0"/>
          </a:p>
          <a:p>
            <a:r>
              <a:rPr lang="en-AU" dirty="0">
                <a:solidFill>
                  <a:srgbClr val="FF0000"/>
                </a:solidFill>
              </a:rPr>
              <a:t>Wording of questions</a:t>
            </a:r>
          </a:p>
          <a:p>
            <a:pPr lvl="1"/>
            <a:r>
              <a:rPr lang="en-AU" dirty="0"/>
              <a:t>Different wording can encourage participants to think about a question differently</a:t>
            </a:r>
          </a:p>
          <a:p>
            <a:pPr lvl="2"/>
            <a:endParaRPr lang="en-AU" sz="1800" b="1" dirty="0"/>
          </a:p>
          <a:p>
            <a:pPr lvl="1"/>
            <a:r>
              <a:rPr lang="en-AU" sz="2000" b="1" dirty="0">
                <a:solidFill>
                  <a:schemeClr val="accent1"/>
                </a:solidFill>
              </a:rPr>
              <a:t>Example: </a:t>
            </a:r>
            <a:endParaRPr lang="en-AU" sz="2000" dirty="0"/>
          </a:p>
          <a:p>
            <a:pPr lvl="2"/>
            <a:r>
              <a:rPr lang="en-US" sz="1800" dirty="0"/>
              <a:t>‘Do you support independence for Scotland?’ (51% yes)</a:t>
            </a:r>
          </a:p>
          <a:p>
            <a:pPr lvl="2"/>
            <a:r>
              <a:rPr lang="en-AU" sz="1800" dirty="0"/>
              <a:t>‘Do </a:t>
            </a:r>
            <a:r>
              <a:rPr lang="en-US" sz="1800" dirty="0"/>
              <a:t>you support an independent Scotland, separate from the United Kingdom?’ (34% yes)</a:t>
            </a:r>
          </a:p>
          <a:p>
            <a:pPr marL="548640" lvl="2" indent="0">
              <a:buNone/>
            </a:pPr>
            <a:endParaRPr lang="en-US" dirty="0"/>
          </a:p>
          <a:p>
            <a:pPr lvl="1"/>
            <a:endParaRPr lang="en-AU" dirty="0"/>
          </a:p>
          <a:p>
            <a:endParaRPr lang="en-AU" dirty="0"/>
          </a:p>
        </p:txBody>
      </p:sp>
    </p:spTree>
    <p:extLst>
      <p:ext uri="{BB962C8B-B14F-4D97-AF65-F5344CB8AC3E}">
        <p14:creationId xmlns:p14="http://schemas.microsoft.com/office/powerpoint/2010/main" val="360779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F5CE0A-3BC4-4E0C-891E-3641B36E7323}"/>
              </a:ext>
            </a:extLst>
          </p:cNvPr>
          <p:cNvSpPr>
            <a:spLocks noGrp="1"/>
          </p:cNvSpPr>
          <p:nvPr>
            <p:ph type="title"/>
          </p:nvPr>
        </p:nvSpPr>
        <p:spPr/>
        <p:txBody>
          <a:bodyPr/>
          <a:lstStyle/>
          <a:p>
            <a:r>
              <a:rPr lang="en-AU" dirty="0"/>
              <a:t>Example</a:t>
            </a:r>
          </a:p>
        </p:txBody>
      </p:sp>
      <p:sp>
        <p:nvSpPr>
          <p:cNvPr id="5" name="Content Placeholder 4">
            <a:extLst>
              <a:ext uri="{FF2B5EF4-FFF2-40B4-BE49-F238E27FC236}">
                <a16:creationId xmlns:a16="http://schemas.microsoft.com/office/drawing/2014/main" id="{FA4CE06D-310E-41CB-89EC-A9CD9D822A3A}"/>
              </a:ext>
            </a:extLst>
          </p:cNvPr>
          <p:cNvSpPr>
            <a:spLocks noGrp="1"/>
          </p:cNvSpPr>
          <p:nvPr>
            <p:ph sz="half" idx="1"/>
          </p:nvPr>
        </p:nvSpPr>
        <p:spPr/>
        <p:txBody>
          <a:bodyPr>
            <a:noAutofit/>
          </a:bodyPr>
          <a:lstStyle/>
          <a:p>
            <a:pPr marL="0" indent="0">
              <a:buNone/>
            </a:pPr>
            <a:r>
              <a:rPr lang="en-AU" sz="2200" dirty="0"/>
              <a:t>In 2000, 60% of Australians preferred beer over coffee. However, a recent study has revealed that attitudes towards alcohol have shifted. In this study, researchers offered free beverages to Christmas shoppers in Rundle Mall between 8am-10am on Sunday 6</a:t>
            </a:r>
            <a:r>
              <a:rPr lang="en-AU" sz="2200" baseline="30000" dirty="0"/>
              <a:t>th</a:t>
            </a:r>
            <a:r>
              <a:rPr lang="en-AU" sz="2200" dirty="0"/>
              <a:t> of December 2021. Of the 1000 shoppers served, 800 opted for coffee. It seems now that 80% of Australians prefer coffee over beer.</a:t>
            </a:r>
          </a:p>
          <a:p>
            <a:pPr marL="0" indent="0" algn="r">
              <a:buNone/>
            </a:pPr>
            <a:r>
              <a:rPr lang="en-AU" sz="2000" i="1" dirty="0"/>
              <a:t>(Fictional example)</a:t>
            </a:r>
          </a:p>
        </p:txBody>
      </p:sp>
      <p:sp>
        <p:nvSpPr>
          <p:cNvPr id="6" name="Content Placeholder 5">
            <a:extLst>
              <a:ext uri="{FF2B5EF4-FFF2-40B4-BE49-F238E27FC236}">
                <a16:creationId xmlns:a16="http://schemas.microsoft.com/office/drawing/2014/main" id="{FC5F79C5-E1D9-4AB1-8E05-6DB416F1828F}"/>
              </a:ext>
            </a:extLst>
          </p:cNvPr>
          <p:cNvSpPr>
            <a:spLocks noGrp="1"/>
          </p:cNvSpPr>
          <p:nvPr>
            <p:ph sz="half" idx="2"/>
          </p:nvPr>
        </p:nvSpPr>
        <p:spPr/>
        <p:txBody>
          <a:bodyPr>
            <a:normAutofit fontScale="62500" lnSpcReduction="20000"/>
          </a:bodyPr>
          <a:lstStyle/>
          <a:p>
            <a:pPr marL="0" indent="0" fontAlgn="ctr">
              <a:buNone/>
            </a:pPr>
            <a:r>
              <a:rPr lang="en-AU" dirty="0"/>
              <a:t>1. 80% of the 1000 Rundle Mall shoppers prefer coffee over beer.</a:t>
            </a:r>
          </a:p>
          <a:p>
            <a:pPr marL="0" indent="0" fontAlgn="ctr">
              <a:buNone/>
            </a:pPr>
            <a:r>
              <a:rPr lang="en-AU" dirty="0"/>
              <a:t>2. These 1000 Rundle Mall shoppers are representative of all Australians.</a:t>
            </a:r>
          </a:p>
          <a:p>
            <a:pPr marL="0" indent="0">
              <a:buNone/>
            </a:pPr>
            <a:r>
              <a:rPr lang="en-AU" dirty="0"/>
              <a:t>Therefore,</a:t>
            </a:r>
          </a:p>
          <a:p>
            <a:pPr marL="0" indent="0">
              <a:buNone/>
            </a:pPr>
            <a:r>
              <a:rPr lang="en-AU" dirty="0"/>
              <a:t>C. 80% of Australians prefer coffee over beer.</a:t>
            </a:r>
            <a:endParaRPr lang="en-AU" b="1" dirty="0"/>
          </a:p>
          <a:p>
            <a:pPr marL="0" indent="0">
              <a:buNone/>
            </a:pPr>
            <a:endParaRPr lang="en-AU" b="1" dirty="0">
              <a:solidFill>
                <a:schemeClr val="accent6">
                  <a:lumMod val="75000"/>
                </a:schemeClr>
              </a:solidFill>
            </a:endParaRPr>
          </a:p>
          <a:p>
            <a:pPr marL="0" indent="0">
              <a:buNone/>
            </a:pPr>
            <a:r>
              <a:rPr lang="en-AU" b="1" dirty="0">
                <a:solidFill>
                  <a:schemeClr val="accent6">
                    <a:lumMod val="75000"/>
                  </a:schemeClr>
                </a:solidFill>
              </a:rPr>
              <a:t>Sample:</a:t>
            </a:r>
          </a:p>
          <a:p>
            <a:pPr lvl="1"/>
            <a:r>
              <a:rPr lang="en-AU" dirty="0"/>
              <a:t>1000 Christmas shoppers in Rundle Mall who were offered free beverages between 8am-10am.</a:t>
            </a:r>
          </a:p>
          <a:p>
            <a:pPr marL="0" indent="0">
              <a:buNone/>
            </a:pPr>
            <a:r>
              <a:rPr lang="en-AU" b="1" dirty="0">
                <a:solidFill>
                  <a:schemeClr val="accent2">
                    <a:lumMod val="75000"/>
                  </a:schemeClr>
                </a:solidFill>
              </a:rPr>
              <a:t>Target Property:</a:t>
            </a:r>
          </a:p>
          <a:p>
            <a:pPr lvl="1"/>
            <a:r>
              <a:rPr lang="en-AU" dirty="0"/>
              <a:t>Preference for coffee over beer.</a:t>
            </a:r>
          </a:p>
          <a:p>
            <a:pPr marL="0" indent="0">
              <a:buNone/>
            </a:pPr>
            <a:r>
              <a:rPr lang="en-AU" b="1" dirty="0">
                <a:solidFill>
                  <a:schemeClr val="accent1"/>
                </a:solidFill>
              </a:rPr>
              <a:t>Population:</a:t>
            </a:r>
            <a:r>
              <a:rPr lang="en-AU" dirty="0">
                <a:solidFill>
                  <a:schemeClr val="accent1"/>
                </a:solidFill>
              </a:rPr>
              <a:t> </a:t>
            </a:r>
          </a:p>
          <a:p>
            <a:pPr lvl="1"/>
            <a:r>
              <a:rPr lang="en-AU" dirty="0"/>
              <a:t>All Australians</a:t>
            </a:r>
          </a:p>
          <a:p>
            <a:endParaRPr lang="en-AU" dirty="0"/>
          </a:p>
        </p:txBody>
      </p:sp>
      <p:sp>
        <p:nvSpPr>
          <p:cNvPr id="2" name="Rectangle 1">
            <a:extLst>
              <a:ext uri="{FF2B5EF4-FFF2-40B4-BE49-F238E27FC236}">
                <a16:creationId xmlns:a16="http://schemas.microsoft.com/office/drawing/2014/main" id="{F4336913-513E-1D13-D23B-282E7AC7EC64}"/>
              </a:ext>
            </a:extLst>
          </p:cNvPr>
          <p:cNvSpPr/>
          <p:nvPr/>
        </p:nvSpPr>
        <p:spPr>
          <a:xfrm rot="20849032">
            <a:off x="10431300" y="2073498"/>
            <a:ext cx="502061"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F</a:t>
            </a:r>
          </a:p>
        </p:txBody>
      </p:sp>
      <p:sp>
        <p:nvSpPr>
          <p:cNvPr id="7" name="Rectangle 6">
            <a:extLst>
              <a:ext uri="{FF2B5EF4-FFF2-40B4-BE49-F238E27FC236}">
                <a16:creationId xmlns:a16="http://schemas.microsoft.com/office/drawing/2014/main" id="{9F0B7538-A5F6-AD7D-714C-A886F50E76C0}"/>
              </a:ext>
            </a:extLst>
          </p:cNvPr>
          <p:cNvSpPr/>
          <p:nvPr/>
        </p:nvSpPr>
        <p:spPr>
          <a:xfrm rot="20849032">
            <a:off x="11121529" y="1500870"/>
            <a:ext cx="502061"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F</a:t>
            </a:r>
          </a:p>
        </p:txBody>
      </p:sp>
    </p:spTree>
    <p:extLst>
      <p:ext uri="{BB962C8B-B14F-4D97-AF65-F5344CB8AC3E}">
        <p14:creationId xmlns:p14="http://schemas.microsoft.com/office/powerpoint/2010/main" val="21878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1+#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Review quiz!</a:t>
            </a:r>
          </a:p>
        </p:txBody>
      </p:sp>
      <p:sp>
        <p:nvSpPr>
          <p:cNvPr id="5" name="Text Placeholder 4">
            <a:extLst>
              <a:ext uri="{FF2B5EF4-FFF2-40B4-BE49-F238E27FC236}">
                <a16:creationId xmlns:a16="http://schemas.microsoft.com/office/drawing/2014/main" id="{9618EEE1-D5C1-7A1D-26F6-6ADDB2A186FF}"/>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4119334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F0C8-FEB8-DE42-A635-9292A8A171E9}"/>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CCD67CB2-4E02-484E-87CD-6922A7D7CF63}"/>
              </a:ext>
            </a:extLst>
          </p:cNvPr>
          <p:cNvSpPr>
            <a:spLocks noGrp="1"/>
          </p:cNvSpPr>
          <p:nvPr>
            <p:ph idx="1"/>
          </p:nvPr>
        </p:nvSpPr>
        <p:spPr>
          <a:xfrm>
            <a:off x="6026330" y="1825625"/>
            <a:ext cx="5327469" cy="4351338"/>
          </a:xfrm>
        </p:spPr>
        <p:txBody>
          <a:bodyPr>
            <a:normAutofit fontScale="70000" lnSpcReduction="20000"/>
          </a:bodyPr>
          <a:lstStyle/>
          <a:p>
            <a:pPr marL="0" indent="0">
              <a:buNone/>
            </a:pPr>
            <a:r>
              <a:rPr lang="en-AU" b="1" dirty="0"/>
              <a:t>Ways of questioning premise/assumption 2:</a:t>
            </a:r>
          </a:p>
          <a:p>
            <a:pPr marL="0" indent="0">
              <a:buNone/>
            </a:pPr>
            <a:endParaRPr lang="en-AU" dirty="0"/>
          </a:p>
          <a:p>
            <a:pPr marL="0" indent="0">
              <a:buNone/>
            </a:pPr>
            <a:r>
              <a:rPr lang="en-AU" dirty="0"/>
              <a:t>What was the </a:t>
            </a:r>
            <a:r>
              <a:rPr lang="en-AU" dirty="0">
                <a:solidFill>
                  <a:srgbClr val="FF0000"/>
                </a:solidFill>
              </a:rPr>
              <a:t>size</a:t>
            </a:r>
            <a:r>
              <a:rPr lang="en-AU" dirty="0"/>
              <a:t> of the sample?</a:t>
            </a:r>
          </a:p>
          <a:p>
            <a:pPr lvl="1"/>
            <a:r>
              <a:rPr lang="en-AU" dirty="0"/>
              <a:t>Is it large enough to support the conclusion?</a:t>
            </a:r>
          </a:p>
          <a:p>
            <a:r>
              <a:rPr lang="en-AU" dirty="0">
                <a:solidFill>
                  <a:srgbClr val="FF0000"/>
                </a:solidFill>
              </a:rPr>
              <a:t>How</a:t>
            </a:r>
            <a:r>
              <a:rPr lang="en-AU" dirty="0"/>
              <a:t> was the sample </a:t>
            </a:r>
            <a:r>
              <a:rPr lang="en-AU" dirty="0">
                <a:solidFill>
                  <a:srgbClr val="FF0000"/>
                </a:solidFill>
              </a:rPr>
              <a:t>selected</a:t>
            </a:r>
            <a:r>
              <a:rPr lang="en-AU" dirty="0"/>
              <a:t>?</a:t>
            </a:r>
          </a:p>
          <a:p>
            <a:pPr lvl="1"/>
            <a:r>
              <a:rPr lang="en-AU" dirty="0"/>
              <a:t>Could the selection process introduce bias?</a:t>
            </a:r>
          </a:p>
          <a:p>
            <a:pPr lvl="1"/>
            <a:r>
              <a:rPr lang="en-AU" dirty="0"/>
              <a:t>Was the sample self-selected or based on memorable or available cases?</a:t>
            </a:r>
          </a:p>
          <a:p>
            <a:pPr lvl="1"/>
            <a:endParaRPr lang="en-AU" b="1" dirty="0"/>
          </a:p>
          <a:p>
            <a:pPr marL="0" indent="0">
              <a:buNone/>
            </a:pPr>
            <a:r>
              <a:rPr lang="en-AU" b="1" dirty="0"/>
              <a:t>Ways of questioning premise 1:</a:t>
            </a:r>
          </a:p>
          <a:p>
            <a:pPr marL="457200" lvl="1" indent="0">
              <a:buNone/>
            </a:pPr>
            <a:endParaRPr lang="en-AU" dirty="0"/>
          </a:p>
          <a:p>
            <a:r>
              <a:rPr lang="en-AU" dirty="0">
                <a:solidFill>
                  <a:srgbClr val="FF0000"/>
                </a:solidFill>
              </a:rPr>
              <a:t>How</a:t>
            </a:r>
            <a:r>
              <a:rPr lang="en-AU" dirty="0"/>
              <a:t> was the target property </a:t>
            </a:r>
            <a:r>
              <a:rPr lang="en-AU" dirty="0">
                <a:solidFill>
                  <a:srgbClr val="FF0000"/>
                </a:solidFill>
              </a:rPr>
              <a:t>measured</a:t>
            </a:r>
            <a:r>
              <a:rPr lang="en-AU" dirty="0"/>
              <a:t>?</a:t>
            </a:r>
          </a:p>
          <a:p>
            <a:pPr lvl="1"/>
            <a:r>
              <a:rPr lang="en-AU" dirty="0"/>
              <a:t>What questions were asked?</a:t>
            </a:r>
          </a:p>
          <a:p>
            <a:pPr lvl="1"/>
            <a:r>
              <a:rPr lang="en-AU" dirty="0"/>
              <a:t>Are people likely to respond untruthfully or inaccurately?</a:t>
            </a:r>
          </a:p>
          <a:p>
            <a:endParaRPr lang="en-AU" dirty="0"/>
          </a:p>
        </p:txBody>
      </p:sp>
      <p:sp>
        <p:nvSpPr>
          <p:cNvPr id="4" name="Content Placeholder 2">
            <a:extLst>
              <a:ext uri="{FF2B5EF4-FFF2-40B4-BE49-F238E27FC236}">
                <a16:creationId xmlns:a16="http://schemas.microsoft.com/office/drawing/2014/main" id="{FFB7A6B1-81AE-B641-9F9B-A74D1C795A7A}"/>
              </a:ext>
            </a:extLst>
          </p:cNvPr>
          <p:cNvSpPr txBox="1">
            <a:spLocks/>
          </p:cNvSpPr>
          <p:nvPr/>
        </p:nvSpPr>
        <p:spPr>
          <a:xfrm>
            <a:off x="838201" y="1825625"/>
            <a:ext cx="52578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dirty="0"/>
          </a:p>
          <a:p>
            <a:pPr marL="0" indent="0">
              <a:buFont typeface="Arial" panose="020B0604020202020204" pitchFamily="34" charset="0"/>
              <a:buNone/>
            </a:pPr>
            <a:r>
              <a:rPr lang="en-AU" dirty="0"/>
              <a:t>P1. X% of members of the sample have the target property.</a:t>
            </a:r>
          </a:p>
          <a:p>
            <a:pPr marL="0" indent="0">
              <a:buFont typeface="Arial" panose="020B0604020202020204" pitchFamily="34" charset="0"/>
              <a:buNone/>
            </a:pPr>
            <a:r>
              <a:rPr lang="en-AU" dirty="0"/>
              <a:t>A2. The sample is representative of the population.</a:t>
            </a:r>
          </a:p>
          <a:p>
            <a:pPr marL="0" indent="0">
              <a:buFont typeface="Arial" panose="020B0604020202020204" pitchFamily="34" charset="0"/>
              <a:buNone/>
            </a:pPr>
            <a:r>
              <a:rPr lang="en-AU" dirty="0"/>
              <a:t>Therefore,</a:t>
            </a:r>
          </a:p>
          <a:p>
            <a:pPr marL="0" indent="0">
              <a:buFont typeface="Arial" panose="020B0604020202020204" pitchFamily="34" charset="0"/>
              <a:buNone/>
            </a:pPr>
            <a:r>
              <a:rPr lang="en-AU" dirty="0"/>
              <a:t>C. (It is likely that) X% of the population have the target property.</a:t>
            </a:r>
          </a:p>
          <a:p>
            <a:pPr marL="0" indent="0">
              <a:buFont typeface="Arial" panose="020B0604020202020204" pitchFamily="34" charset="0"/>
              <a:buNone/>
            </a:pPr>
            <a:endParaRPr lang="en-AU" dirty="0"/>
          </a:p>
          <a:p>
            <a:pPr lvl="1"/>
            <a:endParaRPr lang="en-AU" dirty="0"/>
          </a:p>
          <a:p>
            <a:pPr lvl="1"/>
            <a:endParaRPr lang="en-AU" dirty="0"/>
          </a:p>
        </p:txBody>
      </p:sp>
    </p:spTree>
    <p:extLst>
      <p:ext uri="{BB962C8B-B14F-4D97-AF65-F5344CB8AC3E}">
        <p14:creationId xmlns:p14="http://schemas.microsoft.com/office/powerpoint/2010/main" val="1452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C93A2E-FA13-40EC-BD1C-027F7A658C15}"/>
              </a:ext>
            </a:extLst>
          </p:cNvPr>
          <p:cNvSpPr/>
          <p:nvPr/>
        </p:nvSpPr>
        <p:spPr>
          <a:xfrm>
            <a:off x="1241946" y="3019168"/>
            <a:ext cx="4718850" cy="3333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EEE0E8-497E-41C9-B645-6D087E93E333}"/>
              </a:ext>
            </a:extLst>
          </p:cNvPr>
          <p:cNvSpPr/>
          <p:nvPr/>
        </p:nvSpPr>
        <p:spPr>
          <a:xfrm>
            <a:off x="6199086" y="3019168"/>
            <a:ext cx="4718850" cy="333396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22F9DA00-54A3-45F8-8B21-D6C1FA261548}"/>
              </a:ext>
            </a:extLst>
          </p:cNvPr>
          <p:cNvSpPr/>
          <p:nvPr/>
        </p:nvSpPr>
        <p:spPr>
          <a:xfrm>
            <a:off x="1241946" y="2889413"/>
            <a:ext cx="4718850" cy="107917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E442187A-D76E-464C-B1C3-8775E65B4FE2}"/>
              </a:ext>
            </a:extLst>
          </p:cNvPr>
          <p:cNvSpPr/>
          <p:nvPr/>
        </p:nvSpPr>
        <p:spPr>
          <a:xfrm>
            <a:off x="6199086" y="2889414"/>
            <a:ext cx="4718850" cy="10791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229BE411-C787-4A1C-A4A4-FEAA8B3BB378}"/>
              </a:ext>
            </a:extLst>
          </p:cNvPr>
          <p:cNvSpPr>
            <a:spLocks noGrp="1"/>
          </p:cNvSpPr>
          <p:nvPr>
            <p:ph type="title"/>
          </p:nvPr>
        </p:nvSpPr>
        <p:spPr/>
        <p:txBody>
          <a:bodyPr/>
          <a:lstStyle/>
          <a:p>
            <a:r>
              <a:rPr lang="en-AU" dirty="0"/>
              <a:t>Two types of support</a:t>
            </a:r>
          </a:p>
        </p:txBody>
      </p:sp>
      <p:sp>
        <p:nvSpPr>
          <p:cNvPr id="7" name="Content Placeholder 6">
            <a:extLst>
              <a:ext uri="{FF2B5EF4-FFF2-40B4-BE49-F238E27FC236}">
                <a16:creationId xmlns:a16="http://schemas.microsoft.com/office/drawing/2014/main" id="{102B07AC-5500-4F58-8DF5-6FCF6DCCA4E6}"/>
              </a:ext>
            </a:extLst>
          </p:cNvPr>
          <p:cNvSpPr>
            <a:spLocks noGrp="1"/>
          </p:cNvSpPr>
          <p:nvPr>
            <p:ph sz="half" idx="1"/>
          </p:nvPr>
        </p:nvSpPr>
        <p:spPr>
          <a:xfrm>
            <a:off x="1430476" y="3023716"/>
            <a:ext cx="4530320" cy="4351338"/>
          </a:xfrm>
        </p:spPr>
        <p:txBody>
          <a:bodyPr>
            <a:normAutofit/>
          </a:bodyPr>
          <a:lstStyle/>
          <a:p>
            <a:pPr marL="0" indent="0">
              <a:buNone/>
            </a:pPr>
            <a:r>
              <a:rPr lang="en-AU" sz="1800" dirty="0"/>
              <a:t>DEDUCTIVE SUPPORT (VALIDITY): </a:t>
            </a:r>
            <a:br>
              <a:rPr lang="en-AU" sz="1800" dirty="0"/>
            </a:br>
            <a:r>
              <a:rPr lang="en-AU" sz="1800" b="1" dirty="0">
                <a:solidFill>
                  <a:srgbClr val="FF0000"/>
                </a:solidFill>
              </a:rPr>
              <a:t>If</a:t>
            </a:r>
            <a:r>
              <a:rPr lang="en-AU" sz="1800" dirty="0"/>
              <a:t> the premise were true, the conclusion </a:t>
            </a:r>
            <a:r>
              <a:rPr lang="en-AU" sz="1800" dirty="0">
                <a:solidFill>
                  <a:srgbClr val="FF0000"/>
                </a:solidFill>
              </a:rPr>
              <a:t>must</a:t>
            </a:r>
            <a:r>
              <a:rPr lang="en-AU" sz="1800" dirty="0"/>
              <a:t> be true.</a:t>
            </a:r>
          </a:p>
          <a:p>
            <a:pPr marL="0" indent="0">
              <a:buNone/>
            </a:pPr>
            <a:endParaRPr lang="en-AU" sz="1800" dirty="0"/>
          </a:p>
          <a:p>
            <a:pPr marL="0" indent="0">
              <a:buNone/>
            </a:pPr>
            <a:r>
              <a:rPr lang="en-AU" sz="1800" dirty="0"/>
              <a:t>P1. I can’t answer your emails until I’ve had coffee. </a:t>
            </a:r>
          </a:p>
          <a:p>
            <a:pPr marL="0" indent="0">
              <a:buNone/>
            </a:pPr>
            <a:r>
              <a:rPr lang="en-AU" sz="1800" dirty="0"/>
              <a:t>P2. I haven’t had any coffee yet.</a:t>
            </a:r>
          </a:p>
          <a:p>
            <a:pPr marL="0" indent="0">
              <a:buNone/>
            </a:pPr>
            <a:r>
              <a:rPr lang="en-AU" sz="1800" dirty="0"/>
              <a:t>Therefore,</a:t>
            </a:r>
          </a:p>
          <a:p>
            <a:pPr marL="0" indent="0">
              <a:buNone/>
            </a:pPr>
            <a:r>
              <a:rPr lang="en-AU" sz="1800" dirty="0"/>
              <a:t>C. I can’t answer your emails yet.</a:t>
            </a:r>
          </a:p>
          <a:p>
            <a:pPr marL="0" indent="0">
              <a:buNone/>
            </a:pPr>
            <a:endParaRPr lang="en-AU" sz="1800" dirty="0"/>
          </a:p>
        </p:txBody>
      </p:sp>
      <p:sp>
        <p:nvSpPr>
          <p:cNvPr id="9" name="Content Placeholder 8">
            <a:extLst>
              <a:ext uri="{FF2B5EF4-FFF2-40B4-BE49-F238E27FC236}">
                <a16:creationId xmlns:a16="http://schemas.microsoft.com/office/drawing/2014/main" id="{2E7D77B5-9892-4CB2-BC1A-D298BF5AC535}"/>
              </a:ext>
            </a:extLst>
          </p:cNvPr>
          <p:cNvSpPr>
            <a:spLocks noGrp="1"/>
          </p:cNvSpPr>
          <p:nvPr>
            <p:ph sz="half" idx="2"/>
          </p:nvPr>
        </p:nvSpPr>
        <p:spPr>
          <a:xfrm>
            <a:off x="6293816" y="3019168"/>
            <a:ext cx="4718850" cy="4351338"/>
          </a:xfrm>
        </p:spPr>
        <p:txBody>
          <a:bodyPr>
            <a:normAutofit/>
          </a:bodyPr>
          <a:lstStyle/>
          <a:p>
            <a:pPr marL="0" indent="0">
              <a:buNone/>
            </a:pPr>
            <a:r>
              <a:rPr lang="en-AU" sz="1800" dirty="0"/>
              <a:t>INDUCTIVE SUPPORT : </a:t>
            </a:r>
            <a:br>
              <a:rPr lang="en-AU" sz="1800" dirty="0"/>
            </a:br>
            <a:r>
              <a:rPr lang="en-AU" sz="1800" b="1" dirty="0">
                <a:solidFill>
                  <a:srgbClr val="FF0000"/>
                </a:solidFill>
              </a:rPr>
              <a:t>If</a:t>
            </a:r>
            <a:r>
              <a:rPr lang="en-AU" sz="1800" dirty="0"/>
              <a:t> the premise were true, the conclusion would be</a:t>
            </a:r>
            <a:r>
              <a:rPr lang="en-AU" sz="1800" b="1" dirty="0">
                <a:solidFill>
                  <a:srgbClr val="FF0000"/>
                </a:solidFill>
              </a:rPr>
              <a:t> very likely</a:t>
            </a:r>
            <a:r>
              <a:rPr lang="en-AU" sz="1800" dirty="0">
                <a:solidFill>
                  <a:srgbClr val="FF0000"/>
                </a:solidFill>
              </a:rPr>
              <a:t> </a:t>
            </a:r>
            <a:r>
              <a:rPr lang="en-AU" sz="1800" dirty="0"/>
              <a:t>to</a:t>
            </a:r>
            <a:r>
              <a:rPr lang="en-AU" sz="1800" b="1" dirty="0"/>
              <a:t> </a:t>
            </a:r>
            <a:r>
              <a:rPr lang="en-AU" sz="1800" dirty="0"/>
              <a:t>be true.</a:t>
            </a:r>
          </a:p>
          <a:p>
            <a:pPr marL="0" indent="0">
              <a:buNone/>
            </a:pPr>
            <a:endParaRPr lang="en-AU" sz="1800" dirty="0"/>
          </a:p>
          <a:p>
            <a:pPr marL="0" indent="0">
              <a:buNone/>
            </a:pPr>
            <a:r>
              <a:rPr lang="en-AU" sz="1800" dirty="0"/>
              <a:t>P1. Every time I ordered food at this restaurant in the past it has come out cold. </a:t>
            </a:r>
          </a:p>
          <a:p>
            <a:pPr marL="0" indent="0">
              <a:buNone/>
            </a:pPr>
            <a:r>
              <a:rPr lang="en-AU" sz="1800" dirty="0"/>
              <a:t>P2. I just ordered food at this restaurant.</a:t>
            </a:r>
          </a:p>
          <a:p>
            <a:pPr marL="0" indent="0">
              <a:buNone/>
            </a:pPr>
            <a:r>
              <a:rPr lang="en-AU" sz="1800" dirty="0"/>
              <a:t>Therefore,</a:t>
            </a:r>
          </a:p>
          <a:p>
            <a:pPr marL="0" indent="0">
              <a:buNone/>
            </a:pPr>
            <a:r>
              <a:rPr lang="en-AU" sz="1800" dirty="0"/>
              <a:t>C. The food I ordered will come out cold.</a:t>
            </a:r>
          </a:p>
        </p:txBody>
      </p:sp>
      <p:sp>
        <p:nvSpPr>
          <p:cNvPr id="4" name="TextBox 3">
            <a:extLst>
              <a:ext uri="{FF2B5EF4-FFF2-40B4-BE49-F238E27FC236}">
                <a16:creationId xmlns:a16="http://schemas.microsoft.com/office/drawing/2014/main" id="{8F7E7AA5-97C2-07E4-E1C8-6E32F5B258DB}"/>
              </a:ext>
            </a:extLst>
          </p:cNvPr>
          <p:cNvSpPr txBox="1"/>
          <p:nvPr/>
        </p:nvSpPr>
        <p:spPr>
          <a:xfrm>
            <a:off x="838201" y="1690688"/>
            <a:ext cx="10515599" cy="923330"/>
          </a:xfrm>
          <a:prstGeom prst="rect">
            <a:avLst/>
          </a:prstGeom>
          <a:noFill/>
        </p:spPr>
        <p:txBody>
          <a:bodyPr wrap="square">
            <a:spAutoFit/>
          </a:bodyPr>
          <a:lstStyle/>
          <a:p>
            <a:pPr marL="0" indent="0">
              <a:buNone/>
            </a:pPr>
            <a:r>
              <a:rPr lang="en-AU" sz="1800" b="1" dirty="0">
                <a:latin typeface="Avenir Book" panose="02000503020000020003" pitchFamily="2" charset="0"/>
              </a:rPr>
              <a:t>To say that premises </a:t>
            </a:r>
            <a:r>
              <a:rPr lang="en-AU" sz="1800" b="1" dirty="0">
                <a:solidFill>
                  <a:srgbClr val="FF0000"/>
                </a:solidFill>
                <a:latin typeface="Avenir Book" panose="02000503020000020003" pitchFamily="2" charset="0"/>
              </a:rPr>
              <a:t>support</a:t>
            </a:r>
            <a:r>
              <a:rPr lang="en-AU" sz="1800" b="1" dirty="0">
                <a:latin typeface="Avenir Book" panose="02000503020000020003" pitchFamily="2" charset="0"/>
              </a:rPr>
              <a:t> a conclusion means that:</a:t>
            </a:r>
          </a:p>
          <a:p>
            <a:pPr marL="0" indent="0">
              <a:buNone/>
            </a:pPr>
            <a:endParaRPr lang="en-AU" sz="1800" dirty="0">
              <a:solidFill>
                <a:srgbClr val="FF0000"/>
              </a:solidFill>
              <a:latin typeface="Avenir Book" panose="02000503020000020003" pitchFamily="2" charset="0"/>
            </a:endParaRPr>
          </a:p>
          <a:p>
            <a:pPr marL="0" indent="0">
              <a:buNone/>
            </a:pPr>
            <a:r>
              <a:rPr lang="en-AU" sz="1800" dirty="0">
                <a:solidFill>
                  <a:srgbClr val="FF0000"/>
                </a:solidFill>
                <a:latin typeface="Avenir Book" panose="02000503020000020003" pitchFamily="2" charset="0"/>
              </a:rPr>
              <a:t>If</a:t>
            </a:r>
            <a:r>
              <a:rPr lang="en-AU" sz="1800" dirty="0">
                <a:latin typeface="Avenir Book" panose="02000503020000020003" pitchFamily="2" charset="0"/>
              </a:rPr>
              <a:t> the premises were true, then we’d have a </a:t>
            </a:r>
            <a:r>
              <a:rPr lang="en-AU" sz="1800" dirty="0">
                <a:solidFill>
                  <a:srgbClr val="FF0000"/>
                </a:solidFill>
                <a:latin typeface="Avenir Book" panose="02000503020000020003" pitchFamily="2" charset="0"/>
              </a:rPr>
              <a:t>good reason</a:t>
            </a:r>
            <a:r>
              <a:rPr lang="en-AU" sz="1800" dirty="0">
                <a:latin typeface="Avenir Book" panose="02000503020000020003" pitchFamily="2" charset="0"/>
              </a:rPr>
              <a:t> to accept the conclusion.</a:t>
            </a:r>
          </a:p>
        </p:txBody>
      </p:sp>
    </p:spTree>
    <p:extLst>
      <p:ext uri="{BB962C8B-B14F-4D97-AF65-F5344CB8AC3E}">
        <p14:creationId xmlns:p14="http://schemas.microsoft.com/office/powerpoint/2010/main" val="107537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0C9288-36B0-AC73-0E7E-60879E54837A}"/>
              </a:ext>
            </a:extLst>
          </p:cNvPr>
          <p:cNvSpPr/>
          <p:nvPr/>
        </p:nvSpPr>
        <p:spPr>
          <a:xfrm>
            <a:off x="6406345" y="4872252"/>
            <a:ext cx="4480561" cy="12998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FFC9483F-F236-5E83-A673-9D0E0A134836}"/>
              </a:ext>
            </a:extLst>
          </p:cNvPr>
          <p:cNvSpPr/>
          <p:nvPr/>
        </p:nvSpPr>
        <p:spPr>
          <a:xfrm>
            <a:off x="1329378" y="4872252"/>
            <a:ext cx="4480561" cy="129988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 Placeholder 5">
            <a:extLst>
              <a:ext uri="{FF2B5EF4-FFF2-40B4-BE49-F238E27FC236}">
                <a16:creationId xmlns:a16="http://schemas.microsoft.com/office/drawing/2014/main" id="{B9EFDB5E-CBD7-4A88-BD93-B3D7CC313AAF}"/>
              </a:ext>
            </a:extLst>
          </p:cNvPr>
          <p:cNvSpPr>
            <a:spLocks noGrp="1"/>
          </p:cNvSpPr>
          <p:nvPr>
            <p:ph type="body" idx="1"/>
          </p:nvPr>
        </p:nvSpPr>
        <p:spPr>
          <a:xfrm>
            <a:off x="1425645" y="481084"/>
            <a:ext cx="4480560" cy="731520"/>
          </a:xfrm>
        </p:spPr>
        <p:txBody>
          <a:bodyPr>
            <a:normAutofit/>
          </a:bodyPr>
          <a:lstStyle/>
          <a:p>
            <a:r>
              <a:rPr lang="en-AU" sz="2800" dirty="0"/>
              <a:t>Universal Generalization</a:t>
            </a:r>
          </a:p>
        </p:txBody>
      </p:sp>
      <p:sp>
        <p:nvSpPr>
          <p:cNvPr id="7" name="Content Placeholder 6">
            <a:extLst>
              <a:ext uri="{FF2B5EF4-FFF2-40B4-BE49-F238E27FC236}">
                <a16:creationId xmlns:a16="http://schemas.microsoft.com/office/drawing/2014/main" id="{009542EE-6C2B-42FC-8DB9-08FCF419FAD0}"/>
              </a:ext>
            </a:extLst>
          </p:cNvPr>
          <p:cNvSpPr>
            <a:spLocks noGrp="1"/>
          </p:cNvSpPr>
          <p:nvPr>
            <p:ph sz="half" idx="2"/>
          </p:nvPr>
        </p:nvSpPr>
        <p:spPr>
          <a:xfrm>
            <a:off x="1425645" y="1595509"/>
            <a:ext cx="4480560" cy="4371975"/>
          </a:xfrm>
        </p:spPr>
        <p:txBody>
          <a:bodyPr>
            <a:normAutofit/>
          </a:bodyPr>
          <a:lstStyle/>
          <a:p>
            <a:pPr marL="0" indent="0">
              <a:buNone/>
            </a:pPr>
            <a:r>
              <a:rPr lang="en-AU" sz="2800" dirty="0"/>
              <a:t>… a claim that says something about </a:t>
            </a:r>
            <a:r>
              <a:rPr lang="en-AU" sz="2800" u="sng" dirty="0"/>
              <a:t>all</a:t>
            </a:r>
            <a:r>
              <a:rPr lang="en-AU" sz="2800" dirty="0"/>
              <a:t> things of a certain kind. </a:t>
            </a:r>
            <a:endParaRPr lang="en-US" sz="2000" spc="10" dirty="0">
              <a:solidFill>
                <a:schemeClr val="tx1"/>
              </a:solidFill>
            </a:endParaRPr>
          </a:p>
          <a:p>
            <a:pPr marL="182880" lvl="1">
              <a:lnSpc>
                <a:spcPct val="95000"/>
              </a:lnSpc>
              <a:spcBef>
                <a:spcPts val="1400"/>
              </a:spcBef>
              <a:spcAft>
                <a:spcPts val="200"/>
              </a:spcAft>
              <a:buSzPct val="80000"/>
              <a:buFont typeface="Arial" pitchFamily="34" charset="0"/>
              <a:buChar char="•"/>
            </a:pPr>
            <a:endParaRPr lang="en-US" sz="2000" i="1" spc="10" dirty="0">
              <a:solidFill>
                <a:schemeClr val="tx1"/>
              </a:solidFill>
            </a:endParaRPr>
          </a:p>
          <a:p>
            <a:pPr marL="182880" lvl="1">
              <a:lnSpc>
                <a:spcPct val="95000"/>
              </a:lnSpc>
              <a:spcBef>
                <a:spcPts val="1400"/>
              </a:spcBef>
              <a:spcAft>
                <a:spcPts val="200"/>
              </a:spcAft>
              <a:buSzPct val="80000"/>
              <a:buFont typeface="Arial" pitchFamily="34" charset="0"/>
              <a:buChar char="•"/>
            </a:pPr>
            <a:r>
              <a:rPr lang="en-US" sz="2000" i="1" spc="10" dirty="0">
                <a:solidFill>
                  <a:srgbClr val="FF0000"/>
                </a:solidFill>
              </a:rPr>
              <a:t>All</a:t>
            </a:r>
            <a:r>
              <a:rPr lang="en-US" sz="2000" spc="10" dirty="0">
                <a:solidFill>
                  <a:schemeClr val="tx1"/>
                </a:solidFill>
              </a:rPr>
              <a:t> ravens are black.</a:t>
            </a:r>
          </a:p>
          <a:p>
            <a:pPr marL="182880" lvl="1">
              <a:lnSpc>
                <a:spcPct val="95000"/>
              </a:lnSpc>
              <a:spcBef>
                <a:spcPts val="1400"/>
              </a:spcBef>
              <a:spcAft>
                <a:spcPts val="200"/>
              </a:spcAft>
              <a:buSzPct val="80000"/>
              <a:buFont typeface="Arial" pitchFamily="34" charset="0"/>
              <a:buChar char="•"/>
            </a:pPr>
            <a:r>
              <a:rPr lang="en-US" sz="2000" i="1" spc="10" dirty="0">
                <a:solidFill>
                  <a:srgbClr val="FF0000"/>
                </a:solidFill>
              </a:rPr>
              <a:t>Everyone</a:t>
            </a:r>
            <a:r>
              <a:rPr lang="en-US" sz="2000" spc="10" dirty="0">
                <a:solidFill>
                  <a:schemeClr val="tx1"/>
                </a:solidFill>
              </a:rPr>
              <a:t> in my class likes ice-cream.</a:t>
            </a:r>
          </a:p>
        </p:txBody>
      </p:sp>
      <p:sp>
        <p:nvSpPr>
          <p:cNvPr id="8" name="Text Placeholder 7">
            <a:extLst>
              <a:ext uri="{FF2B5EF4-FFF2-40B4-BE49-F238E27FC236}">
                <a16:creationId xmlns:a16="http://schemas.microsoft.com/office/drawing/2014/main" id="{E9678392-4183-4C10-B822-59968288DDF0}"/>
              </a:ext>
            </a:extLst>
          </p:cNvPr>
          <p:cNvSpPr>
            <a:spLocks noGrp="1"/>
          </p:cNvSpPr>
          <p:nvPr>
            <p:ph type="body" sz="quarter" idx="3"/>
          </p:nvPr>
        </p:nvSpPr>
        <p:spPr>
          <a:xfrm>
            <a:off x="6290253" y="481084"/>
            <a:ext cx="4480560" cy="731520"/>
          </a:xfrm>
        </p:spPr>
        <p:txBody>
          <a:bodyPr>
            <a:normAutofit/>
          </a:bodyPr>
          <a:lstStyle/>
          <a:p>
            <a:r>
              <a:rPr lang="en-AU" sz="2800" dirty="0"/>
              <a:t>Statistical Generalization</a:t>
            </a:r>
          </a:p>
        </p:txBody>
      </p:sp>
      <p:sp>
        <p:nvSpPr>
          <p:cNvPr id="9" name="Content Placeholder 8">
            <a:extLst>
              <a:ext uri="{FF2B5EF4-FFF2-40B4-BE49-F238E27FC236}">
                <a16:creationId xmlns:a16="http://schemas.microsoft.com/office/drawing/2014/main" id="{050BA9DE-491C-467E-8E34-71C056BD1EB9}"/>
              </a:ext>
            </a:extLst>
          </p:cNvPr>
          <p:cNvSpPr>
            <a:spLocks noGrp="1"/>
          </p:cNvSpPr>
          <p:nvPr>
            <p:ph sz="quarter" idx="4"/>
          </p:nvPr>
        </p:nvSpPr>
        <p:spPr>
          <a:xfrm>
            <a:off x="6290253" y="1595509"/>
            <a:ext cx="4480560" cy="3530807"/>
          </a:xfrm>
        </p:spPr>
        <p:txBody>
          <a:bodyPr>
            <a:normAutofit/>
          </a:bodyPr>
          <a:lstStyle/>
          <a:p>
            <a:pPr marL="0" indent="0">
              <a:buNone/>
            </a:pPr>
            <a:r>
              <a:rPr lang="en-AU" sz="2800" dirty="0"/>
              <a:t>… a claim that says something about </a:t>
            </a:r>
            <a:r>
              <a:rPr lang="en-AU" sz="2800" u="sng" dirty="0"/>
              <a:t>some number</a:t>
            </a:r>
            <a:r>
              <a:rPr lang="en-AU" sz="2800" dirty="0"/>
              <a:t> things of a certain kind. </a:t>
            </a:r>
          </a:p>
          <a:p>
            <a:r>
              <a:rPr lang="en-US" sz="2000" i="1" dirty="0">
                <a:solidFill>
                  <a:srgbClr val="FF0000"/>
                </a:solidFill>
              </a:rPr>
              <a:t>90%</a:t>
            </a:r>
            <a:r>
              <a:rPr lang="en-US" sz="2000" dirty="0">
                <a:solidFill>
                  <a:srgbClr val="FF0000"/>
                </a:solidFill>
              </a:rPr>
              <a:t> </a:t>
            </a:r>
            <a:r>
              <a:rPr lang="en-US" sz="2000" dirty="0"/>
              <a:t>of nurses are women. </a:t>
            </a:r>
          </a:p>
          <a:p>
            <a:r>
              <a:rPr lang="en-US" sz="2000" dirty="0"/>
              <a:t>Only a </a:t>
            </a:r>
            <a:r>
              <a:rPr lang="en-US" sz="2000" i="1" dirty="0">
                <a:solidFill>
                  <a:srgbClr val="FF0000"/>
                </a:solidFill>
              </a:rPr>
              <a:t>minority</a:t>
            </a:r>
            <a:r>
              <a:rPr lang="en-US" sz="2000" dirty="0"/>
              <a:t> of voters now support the president. </a:t>
            </a:r>
          </a:p>
          <a:p>
            <a:endParaRPr lang="en-AU" dirty="0"/>
          </a:p>
        </p:txBody>
      </p:sp>
      <p:sp>
        <p:nvSpPr>
          <p:cNvPr id="16" name="TextBox 15">
            <a:extLst>
              <a:ext uri="{FF2B5EF4-FFF2-40B4-BE49-F238E27FC236}">
                <a16:creationId xmlns:a16="http://schemas.microsoft.com/office/drawing/2014/main" id="{9DD80D77-6E6D-49EB-B4A4-C46EF34A9A2D}"/>
              </a:ext>
            </a:extLst>
          </p:cNvPr>
          <p:cNvSpPr txBox="1"/>
          <p:nvPr/>
        </p:nvSpPr>
        <p:spPr>
          <a:xfrm>
            <a:off x="1458664" y="5060528"/>
            <a:ext cx="4221988" cy="923330"/>
          </a:xfrm>
          <a:prstGeom prst="rect">
            <a:avLst/>
          </a:prstGeom>
          <a:noFill/>
        </p:spPr>
        <p:txBody>
          <a:bodyPr wrap="square" rtlCol="0">
            <a:spAutoFit/>
          </a:bodyPr>
          <a:lstStyle/>
          <a:p>
            <a:r>
              <a:rPr lang="en-AU" b="1" dirty="0">
                <a:latin typeface="Avenir Book" panose="02000503020000020003" pitchFamily="2" charset="0"/>
              </a:rPr>
              <a:t>Evidence for/against?:</a:t>
            </a:r>
          </a:p>
          <a:p>
            <a:pPr marL="342900" indent="-342900">
              <a:buFont typeface="Arial" panose="020B0604020202020204" pitchFamily="34" charset="0"/>
              <a:buChar char="•"/>
            </a:pPr>
            <a:r>
              <a:rPr lang="en-AU" dirty="0">
                <a:latin typeface="Avenir Book" panose="02000503020000020003" pitchFamily="2" charset="0"/>
              </a:rPr>
              <a:t>Counter examples</a:t>
            </a:r>
          </a:p>
          <a:p>
            <a:pPr marL="342900" indent="-342900">
              <a:buFont typeface="Arial" panose="020B0604020202020204" pitchFamily="34" charset="0"/>
              <a:buChar char="•"/>
            </a:pPr>
            <a:r>
              <a:rPr lang="en-AU" dirty="0">
                <a:latin typeface="Avenir Book" panose="02000503020000020003" pitchFamily="2" charset="0"/>
              </a:rPr>
              <a:t>Inference to the best explanation</a:t>
            </a:r>
          </a:p>
        </p:txBody>
      </p:sp>
      <p:sp>
        <p:nvSpPr>
          <p:cNvPr id="20" name="TextBox 19">
            <a:extLst>
              <a:ext uri="{FF2B5EF4-FFF2-40B4-BE49-F238E27FC236}">
                <a16:creationId xmlns:a16="http://schemas.microsoft.com/office/drawing/2014/main" id="{C7C921C7-099A-4AE9-AC84-E489AB9FF132}"/>
              </a:ext>
            </a:extLst>
          </p:cNvPr>
          <p:cNvSpPr txBox="1"/>
          <p:nvPr/>
        </p:nvSpPr>
        <p:spPr>
          <a:xfrm>
            <a:off x="6662117" y="5005937"/>
            <a:ext cx="3903980" cy="923330"/>
          </a:xfrm>
          <a:prstGeom prst="rect">
            <a:avLst/>
          </a:prstGeom>
          <a:noFill/>
        </p:spPr>
        <p:txBody>
          <a:bodyPr wrap="square" rtlCol="0">
            <a:spAutoFit/>
          </a:bodyPr>
          <a:lstStyle/>
          <a:p>
            <a:r>
              <a:rPr lang="en-AU" b="1" dirty="0">
                <a:latin typeface="Avenir Book" panose="02000503020000020003" pitchFamily="2" charset="0"/>
              </a:rPr>
              <a:t>Evidence for/against?:</a:t>
            </a:r>
          </a:p>
          <a:p>
            <a:endParaRPr lang="en-AU" b="1" dirty="0">
              <a:latin typeface="Avenir Book" panose="02000503020000020003" pitchFamily="2" charset="0"/>
            </a:endParaRPr>
          </a:p>
          <a:p>
            <a:pPr marL="342900" indent="-342900">
              <a:buFont typeface="Arial" panose="020B0604020202020204" pitchFamily="34" charset="0"/>
              <a:buChar char="•"/>
            </a:pPr>
            <a:r>
              <a:rPr lang="en-AU" dirty="0">
                <a:latin typeface="Avenir Book" panose="02000503020000020003" pitchFamily="2" charset="0"/>
              </a:rPr>
              <a:t>Inference from a sample</a:t>
            </a:r>
          </a:p>
        </p:txBody>
      </p:sp>
    </p:spTree>
    <p:extLst>
      <p:ext uri="{BB962C8B-B14F-4D97-AF65-F5344CB8AC3E}">
        <p14:creationId xmlns:p14="http://schemas.microsoft.com/office/powerpoint/2010/main" val="16210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7" grpId="0" uiExpand="1" build="p"/>
      <p:bldP spid="9" grpId="0" uiExpand="1" build="p"/>
      <p:bldP spid="1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27-1C9A-E440-B536-53DF910B6A5A}"/>
              </a:ext>
            </a:extLst>
          </p:cNvPr>
          <p:cNvSpPr>
            <a:spLocks noGrp="1"/>
          </p:cNvSpPr>
          <p:nvPr>
            <p:ph type="title"/>
          </p:nvPr>
        </p:nvSpPr>
        <p:spPr/>
        <p:txBody>
          <a:bodyPr/>
          <a:lstStyle/>
          <a:p>
            <a:r>
              <a:rPr lang="en-AU" dirty="0"/>
              <a:t>Identifying populations, samples and target properties</a:t>
            </a:r>
          </a:p>
        </p:txBody>
      </p:sp>
      <p:pic>
        <p:nvPicPr>
          <p:cNvPr id="4" name="Picture 3">
            <a:extLst>
              <a:ext uri="{FF2B5EF4-FFF2-40B4-BE49-F238E27FC236}">
                <a16:creationId xmlns:a16="http://schemas.microsoft.com/office/drawing/2014/main" id="{22B0B11C-5EC7-984D-9944-B048CFA164E6}"/>
              </a:ext>
            </a:extLst>
          </p:cNvPr>
          <p:cNvPicPr>
            <a:picLocks noChangeAspect="1"/>
          </p:cNvPicPr>
          <p:nvPr/>
        </p:nvPicPr>
        <p:blipFill>
          <a:blip r:embed="rId3"/>
          <a:stretch>
            <a:fillRect/>
          </a:stretch>
        </p:blipFill>
        <p:spPr>
          <a:xfrm>
            <a:off x="5481960" y="2139731"/>
            <a:ext cx="6387668" cy="3877200"/>
          </a:xfrm>
          <a:prstGeom prst="rect">
            <a:avLst/>
          </a:prstGeom>
        </p:spPr>
      </p:pic>
      <p:pic>
        <p:nvPicPr>
          <p:cNvPr id="7" name="Picture 6">
            <a:extLst>
              <a:ext uri="{FF2B5EF4-FFF2-40B4-BE49-F238E27FC236}">
                <a16:creationId xmlns:a16="http://schemas.microsoft.com/office/drawing/2014/main" id="{222CF202-4807-19E2-D5E2-A8DE8E9EF368}"/>
              </a:ext>
            </a:extLst>
          </p:cNvPr>
          <p:cNvPicPr>
            <a:picLocks noChangeAspect="1"/>
          </p:cNvPicPr>
          <p:nvPr/>
        </p:nvPicPr>
        <p:blipFill rotWithShape="1">
          <a:blip r:embed="rId4">
            <a:biLevel thresh="50000"/>
            <a:extLst>
              <a:ext uri="{BEBA8EAE-BF5A-486C-A8C5-ECC9F3942E4B}">
                <a14:imgProps xmlns:a14="http://schemas.microsoft.com/office/drawing/2010/main">
                  <a14:imgLayer r:embed="rId5">
                    <a14:imgEffect>
                      <a14:sharpenSoften amount="50000"/>
                    </a14:imgEffect>
                    <a14:imgEffect>
                      <a14:saturation sat="0"/>
                    </a14:imgEffect>
                  </a14:imgLayer>
                </a14:imgProps>
              </a:ext>
            </a:extLst>
          </a:blip>
          <a:srcRect l="44914"/>
          <a:stretch/>
        </p:blipFill>
        <p:spPr>
          <a:xfrm>
            <a:off x="8355841" y="2139731"/>
            <a:ext cx="3518725" cy="3877200"/>
          </a:xfrm>
          <a:prstGeom prst="rect">
            <a:avLst/>
          </a:prstGeom>
        </p:spPr>
      </p:pic>
      <p:sp>
        <p:nvSpPr>
          <p:cNvPr id="6" name="Rectangle 5">
            <a:extLst>
              <a:ext uri="{FF2B5EF4-FFF2-40B4-BE49-F238E27FC236}">
                <a16:creationId xmlns:a16="http://schemas.microsoft.com/office/drawing/2014/main" id="{FD7C0443-C13B-F249-B59C-4A07F189CC6F}"/>
              </a:ext>
            </a:extLst>
          </p:cNvPr>
          <p:cNvSpPr/>
          <p:nvPr/>
        </p:nvSpPr>
        <p:spPr>
          <a:xfrm>
            <a:off x="6453051" y="4641669"/>
            <a:ext cx="818606" cy="72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9">
            <a:extLst>
              <a:ext uri="{FF2B5EF4-FFF2-40B4-BE49-F238E27FC236}">
                <a16:creationId xmlns:a16="http://schemas.microsoft.com/office/drawing/2014/main" id="{EF6E8E4D-2726-AD44-9514-455D0AAA2361}"/>
              </a:ext>
            </a:extLst>
          </p:cNvPr>
          <p:cNvSpPr/>
          <p:nvPr/>
        </p:nvSpPr>
        <p:spPr>
          <a:xfrm>
            <a:off x="6548301" y="4736919"/>
            <a:ext cx="603885" cy="723900"/>
          </a:xfrm>
          <a:custGeom>
            <a:avLst/>
            <a:gdLst>
              <a:gd name="connsiteX0" fmla="*/ 342900 w 603885"/>
              <a:gd name="connsiteY0" fmla="*/ 0 h 723900"/>
              <a:gd name="connsiteX1" fmla="*/ 0 w 603885"/>
              <a:gd name="connsiteY1" fmla="*/ 361950 h 723900"/>
              <a:gd name="connsiteX2" fmla="*/ 361950 w 603885"/>
              <a:gd name="connsiteY2" fmla="*/ 723900 h 723900"/>
              <a:gd name="connsiteX3" fmla="*/ 603885 w 603885"/>
              <a:gd name="connsiteY3" fmla="*/ 630555 h 723900"/>
              <a:gd name="connsiteX4" fmla="*/ 342900 w 603885"/>
              <a:gd name="connsiteY4" fmla="*/ 369570 h 723900"/>
              <a:gd name="connsiteX5" fmla="*/ 342900 w 603885"/>
              <a:gd name="connsiteY5"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885" h="723900">
                <a:moveTo>
                  <a:pt x="342900" y="0"/>
                </a:moveTo>
                <a:cubicBezTo>
                  <a:pt x="152400" y="9525"/>
                  <a:pt x="0" y="169545"/>
                  <a:pt x="0" y="361950"/>
                </a:cubicBezTo>
                <a:cubicBezTo>
                  <a:pt x="0" y="561975"/>
                  <a:pt x="161925" y="723900"/>
                  <a:pt x="361950" y="723900"/>
                </a:cubicBezTo>
                <a:cubicBezTo>
                  <a:pt x="452438" y="723900"/>
                  <a:pt x="537210" y="691515"/>
                  <a:pt x="603885" y="630555"/>
                </a:cubicBezTo>
                <a:lnTo>
                  <a:pt x="342900" y="369570"/>
                </a:lnTo>
                <a:lnTo>
                  <a:pt x="342900" y="0"/>
                </a:lnTo>
                <a:close/>
              </a:path>
            </a:pathLst>
          </a:custGeom>
          <a:solidFill>
            <a:srgbClr val="000000"/>
          </a:solidFill>
          <a:ln w="9525" cap="flat">
            <a:noFill/>
            <a:prstDash val="solid"/>
            <a:miter/>
          </a:ln>
        </p:spPr>
        <p:txBody>
          <a:bodyPr rtlCol="0" anchor="ctr"/>
          <a:lstStyle/>
          <a:p>
            <a:endParaRPr lang="en-AU"/>
          </a:p>
        </p:txBody>
      </p:sp>
      <p:sp>
        <p:nvSpPr>
          <p:cNvPr id="11" name="Freeform 10">
            <a:extLst>
              <a:ext uri="{FF2B5EF4-FFF2-40B4-BE49-F238E27FC236}">
                <a16:creationId xmlns:a16="http://schemas.microsoft.com/office/drawing/2014/main" id="{CCBACDDD-E225-DE41-AF8C-255F67E02F98}"/>
              </a:ext>
            </a:extLst>
          </p:cNvPr>
          <p:cNvSpPr/>
          <p:nvPr/>
        </p:nvSpPr>
        <p:spPr>
          <a:xfrm>
            <a:off x="6929301" y="4736919"/>
            <a:ext cx="341947" cy="342900"/>
          </a:xfrm>
          <a:custGeom>
            <a:avLst/>
            <a:gdLst>
              <a:gd name="connsiteX0" fmla="*/ 0 w 341947"/>
              <a:gd name="connsiteY0" fmla="*/ 0 h 342900"/>
              <a:gd name="connsiteX1" fmla="*/ 0 w 341947"/>
              <a:gd name="connsiteY1" fmla="*/ 342900 h 342900"/>
              <a:gd name="connsiteX2" fmla="*/ 341948 w 341947"/>
              <a:gd name="connsiteY2" fmla="*/ 342900 h 342900"/>
              <a:gd name="connsiteX3" fmla="*/ 0 w 341947"/>
              <a:gd name="connsiteY3" fmla="*/ 0 h 342900"/>
            </a:gdLst>
            <a:ahLst/>
            <a:cxnLst>
              <a:cxn ang="0">
                <a:pos x="connsiteX0" y="connsiteY0"/>
              </a:cxn>
              <a:cxn ang="0">
                <a:pos x="connsiteX1" y="connsiteY1"/>
              </a:cxn>
              <a:cxn ang="0">
                <a:pos x="connsiteX2" y="connsiteY2"/>
              </a:cxn>
              <a:cxn ang="0">
                <a:pos x="connsiteX3" y="connsiteY3"/>
              </a:cxn>
            </a:cxnLst>
            <a:rect l="l" t="t" r="r" b="b"/>
            <a:pathLst>
              <a:path w="341947" h="342900">
                <a:moveTo>
                  <a:pt x="0" y="0"/>
                </a:moveTo>
                <a:lnTo>
                  <a:pt x="0" y="342900"/>
                </a:lnTo>
                <a:lnTo>
                  <a:pt x="341948" y="342900"/>
                </a:lnTo>
                <a:cubicBezTo>
                  <a:pt x="332423" y="157163"/>
                  <a:pt x="184785" y="9525"/>
                  <a:pt x="0" y="0"/>
                </a:cubicBezTo>
                <a:close/>
              </a:path>
            </a:pathLst>
          </a:custGeom>
          <a:solidFill>
            <a:srgbClr val="000000"/>
          </a:solidFill>
          <a:ln w="9525" cap="flat">
            <a:noFill/>
            <a:prstDash val="solid"/>
            <a:miter/>
          </a:ln>
        </p:spPr>
        <p:txBody>
          <a:bodyPr rtlCol="0" anchor="ctr"/>
          <a:lstStyle/>
          <a:p>
            <a:endParaRPr lang="en-AU"/>
          </a:p>
        </p:txBody>
      </p:sp>
      <p:sp>
        <p:nvSpPr>
          <p:cNvPr id="12" name="Freeform 11">
            <a:extLst>
              <a:ext uri="{FF2B5EF4-FFF2-40B4-BE49-F238E27FC236}">
                <a16:creationId xmlns:a16="http://schemas.microsoft.com/office/drawing/2014/main" id="{0DF97608-F32E-BF40-B477-7DA28F5F87A5}"/>
              </a:ext>
            </a:extLst>
          </p:cNvPr>
          <p:cNvSpPr/>
          <p:nvPr/>
        </p:nvSpPr>
        <p:spPr>
          <a:xfrm>
            <a:off x="6955970" y="5117919"/>
            <a:ext cx="315277" cy="222885"/>
          </a:xfrm>
          <a:custGeom>
            <a:avLst/>
            <a:gdLst>
              <a:gd name="connsiteX0" fmla="*/ 0 w 315277"/>
              <a:gd name="connsiteY0" fmla="*/ 0 h 222885"/>
              <a:gd name="connsiteX1" fmla="*/ 222885 w 315277"/>
              <a:gd name="connsiteY1" fmla="*/ 222885 h 222885"/>
              <a:gd name="connsiteX2" fmla="*/ 315278 w 315277"/>
              <a:gd name="connsiteY2" fmla="*/ 0 h 222885"/>
              <a:gd name="connsiteX3" fmla="*/ 0 w 315277"/>
              <a:gd name="connsiteY3" fmla="*/ 0 h 222885"/>
            </a:gdLst>
            <a:ahLst/>
            <a:cxnLst>
              <a:cxn ang="0">
                <a:pos x="connsiteX0" y="connsiteY0"/>
              </a:cxn>
              <a:cxn ang="0">
                <a:pos x="connsiteX1" y="connsiteY1"/>
              </a:cxn>
              <a:cxn ang="0">
                <a:pos x="connsiteX2" y="connsiteY2"/>
              </a:cxn>
              <a:cxn ang="0">
                <a:pos x="connsiteX3" y="connsiteY3"/>
              </a:cxn>
            </a:cxnLst>
            <a:rect l="l" t="t" r="r" b="b"/>
            <a:pathLst>
              <a:path w="315277" h="222885">
                <a:moveTo>
                  <a:pt x="0" y="0"/>
                </a:moveTo>
                <a:lnTo>
                  <a:pt x="222885" y="222885"/>
                </a:lnTo>
                <a:cubicBezTo>
                  <a:pt x="279083" y="160973"/>
                  <a:pt x="311468" y="82868"/>
                  <a:pt x="315278" y="0"/>
                </a:cubicBezTo>
                <a:lnTo>
                  <a:pt x="0" y="0"/>
                </a:lnTo>
                <a:close/>
              </a:path>
            </a:pathLst>
          </a:custGeom>
          <a:solidFill>
            <a:schemeClr val="tx1"/>
          </a:solidFill>
          <a:ln w="9525" cap="flat">
            <a:noFill/>
            <a:prstDash val="solid"/>
            <a:miter/>
          </a:ln>
        </p:spPr>
        <p:txBody>
          <a:bodyPr rtlCol="0" anchor="ctr"/>
          <a:lstStyle/>
          <a:p>
            <a:endParaRPr lang="en-AU"/>
          </a:p>
        </p:txBody>
      </p:sp>
      <p:sp>
        <p:nvSpPr>
          <p:cNvPr id="13" name="Freeform 12">
            <a:extLst>
              <a:ext uri="{FF2B5EF4-FFF2-40B4-BE49-F238E27FC236}">
                <a16:creationId xmlns:a16="http://schemas.microsoft.com/office/drawing/2014/main" id="{81CA60B3-4B52-AC42-9BE2-5119EA608B49}"/>
              </a:ext>
            </a:extLst>
          </p:cNvPr>
          <p:cNvSpPr/>
          <p:nvPr/>
        </p:nvSpPr>
        <p:spPr>
          <a:xfrm>
            <a:off x="6957604" y="5120369"/>
            <a:ext cx="315277" cy="222885"/>
          </a:xfrm>
          <a:custGeom>
            <a:avLst/>
            <a:gdLst>
              <a:gd name="connsiteX0" fmla="*/ 0 w 315277"/>
              <a:gd name="connsiteY0" fmla="*/ 0 h 222885"/>
              <a:gd name="connsiteX1" fmla="*/ 222885 w 315277"/>
              <a:gd name="connsiteY1" fmla="*/ 222885 h 222885"/>
              <a:gd name="connsiteX2" fmla="*/ 315278 w 315277"/>
              <a:gd name="connsiteY2" fmla="*/ 0 h 222885"/>
              <a:gd name="connsiteX3" fmla="*/ 0 w 315277"/>
              <a:gd name="connsiteY3" fmla="*/ 0 h 222885"/>
            </a:gdLst>
            <a:ahLst/>
            <a:cxnLst>
              <a:cxn ang="0">
                <a:pos x="connsiteX0" y="connsiteY0"/>
              </a:cxn>
              <a:cxn ang="0">
                <a:pos x="connsiteX1" y="connsiteY1"/>
              </a:cxn>
              <a:cxn ang="0">
                <a:pos x="connsiteX2" y="connsiteY2"/>
              </a:cxn>
              <a:cxn ang="0">
                <a:pos x="connsiteX3" y="connsiteY3"/>
              </a:cxn>
            </a:cxnLst>
            <a:rect l="l" t="t" r="r" b="b"/>
            <a:pathLst>
              <a:path w="315277" h="222885">
                <a:moveTo>
                  <a:pt x="0" y="0"/>
                </a:moveTo>
                <a:lnTo>
                  <a:pt x="222885" y="222885"/>
                </a:lnTo>
                <a:cubicBezTo>
                  <a:pt x="279083" y="160973"/>
                  <a:pt x="311468" y="82868"/>
                  <a:pt x="315278" y="0"/>
                </a:cubicBezTo>
                <a:lnTo>
                  <a:pt x="0" y="0"/>
                </a:lnTo>
                <a:close/>
              </a:path>
            </a:pathLst>
          </a:custGeom>
          <a:solidFill>
            <a:schemeClr val="accent2">
              <a:lumMod val="75000"/>
            </a:schemeClr>
          </a:solidFill>
          <a:ln w="9525" cap="flat">
            <a:noFill/>
            <a:prstDash val="solid"/>
            <a:miter/>
          </a:ln>
        </p:spPr>
        <p:txBody>
          <a:bodyPr rtlCol="0" anchor="ctr"/>
          <a:lstStyle/>
          <a:p>
            <a:endParaRPr lang="en-AU"/>
          </a:p>
        </p:txBody>
      </p:sp>
      <p:sp>
        <p:nvSpPr>
          <p:cNvPr id="14" name="Rectangle 13">
            <a:extLst>
              <a:ext uri="{FF2B5EF4-FFF2-40B4-BE49-F238E27FC236}">
                <a16:creationId xmlns:a16="http://schemas.microsoft.com/office/drawing/2014/main" id="{381B3B9E-B109-6B42-A536-00C1EED5BDA1}"/>
              </a:ext>
            </a:extLst>
          </p:cNvPr>
          <p:cNvSpPr/>
          <p:nvPr/>
        </p:nvSpPr>
        <p:spPr>
          <a:xfrm>
            <a:off x="6096000" y="2516777"/>
            <a:ext cx="2194560" cy="1166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B7C23C67-9B42-4C49-A8A9-F203E069D9A7}"/>
              </a:ext>
            </a:extLst>
          </p:cNvPr>
          <p:cNvSpPr/>
          <p:nvPr/>
        </p:nvSpPr>
        <p:spPr>
          <a:xfrm>
            <a:off x="5660572" y="3721826"/>
            <a:ext cx="1610676" cy="187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FA4C8460-5C63-6C4C-A02E-1E40A4400F52}"/>
              </a:ext>
            </a:extLst>
          </p:cNvPr>
          <p:cNvSpPr/>
          <p:nvPr/>
        </p:nvSpPr>
        <p:spPr>
          <a:xfrm>
            <a:off x="7340915" y="4132769"/>
            <a:ext cx="984479" cy="1714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12/16 people I asked downtown think that Rick Snyder was a bad governor, so roughly 75% of Ann Arbor’s population thinks that Snyder was a bad governor.">
            <a:extLst>
              <a:ext uri="{FF2B5EF4-FFF2-40B4-BE49-F238E27FC236}">
                <a16:creationId xmlns:a16="http://schemas.microsoft.com/office/drawing/2014/main" id="{25E1FBB8-0110-2C86-4668-1FF2793F2005}"/>
              </a:ext>
            </a:extLst>
          </p:cNvPr>
          <p:cNvSpPr txBox="1"/>
          <p:nvPr/>
        </p:nvSpPr>
        <p:spPr>
          <a:xfrm>
            <a:off x="838200" y="2139731"/>
            <a:ext cx="5033176" cy="1631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500"/>
            </a:lvl1pPr>
          </a:lstStyle>
          <a:p>
            <a:r>
              <a:rPr sz="2000" dirty="0">
                <a:latin typeface="Avenir Book" panose="02000503020000020003" pitchFamily="2" charset="0"/>
              </a:rPr>
              <a:t>12</a:t>
            </a:r>
            <a:r>
              <a:rPr lang="en-AU" sz="2000" dirty="0">
                <a:latin typeface="Avenir Book" panose="02000503020000020003" pitchFamily="2" charset="0"/>
              </a:rPr>
              <a:t> out of </a:t>
            </a:r>
            <a:r>
              <a:rPr sz="2000" dirty="0">
                <a:latin typeface="Avenir Book" panose="02000503020000020003" pitchFamily="2" charset="0"/>
              </a:rPr>
              <a:t>16 people I asked </a:t>
            </a:r>
            <a:r>
              <a:rPr lang="en-AU" sz="2000" dirty="0">
                <a:latin typeface="Avenir Book" panose="02000503020000020003" pitchFamily="2" charset="0"/>
              </a:rPr>
              <a:t>in </a:t>
            </a:r>
            <a:r>
              <a:rPr sz="2000" dirty="0">
                <a:latin typeface="Avenir Book" panose="02000503020000020003" pitchFamily="2" charset="0"/>
              </a:rPr>
              <a:t>downtown </a:t>
            </a:r>
            <a:r>
              <a:rPr lang="en-AU" sz="2000" dirty="0">
                <a:latin typeface="Avenir Book" panose="02000503020000020003" pitchFamily="2" charset="0"/>
              </a:rPr>
              <a:t>LA </a:t>
            </a:r>
            <a:r>
              <a:rPr sz="2000" dirty="0">
                <a:latin typeface="Avenir Book" panose="02000503020000020003" pitchFamily="2" charset="0"/>
              </a:rPr>
              <a:t>think that </a:t>
            </a:r>
            <a:r>
              <a:rPr lang="en-AU" sz="2000" dirty="0">
                <a:latin typeface="Avenir Book" panose="02000503020000020003" pitchFamily="2" charset="0"/>
              </a:rPr>
              <a:t>Arnold Schwarzenegger </a:t>
            </a:r>
            <a:r>
              <a:rPr sz="2000" dirty="0">
                <a:latin typeface="Avenir Book" panose="02000503020000020003" pitchFamily="2" charset="0"/>
              </a:rPr>
              <a:t>was a bad governor, so roughly 75% of </a:t>
            </a:r>
            <a:r>
              <a:rPr lang="en-AU" sz="2000" dirty="0">
                <a:latin typeface="Avenir Book" panose="02000503020000020003" pitchFamily="2" charset="0"/>
              </a:rPr>
              <a:t>Los Angeles’ </a:t>
            </a:r>
            <a:r>
              <a:rPr sz="2000" dirty="0">
                <a:latin typeface="Avenir Book" panose="02000503020000020003" pitchFamily="2" charset="0"/>
              </a:rPr>
              <a:t>population thinks that </a:t>
            </a:r>
            <a:r>
              <a:rPr lang="en-AU" sz="2000" dirty="0">
                <a:latin typeface="Avenir Book" panose="02000503020000020003" pitchFamily="2" charset="0"/>
              </a:rPr>
              <a:t>Schwarzenegger</a:t>
            </a:r>
            <a:r>
              <a:rPr sz="2000" dirty="0">
                <a:latin typeface="Avenir Book" panose="02000503020000020003" pitchFamily="2" charset="0"/>
              </a:rPr>
              <a:t> was a bad governor.  </a:t>
            </a:r>
          </a:p>
        </p:txBody>
      </p:sp>
      <p:pic>
        <p:nvPicPr>
          <p:cNvPr id="16" name="Picture 15" descr="A picture containing text, person, indoor, music&#10;&#10;Description automatically generated">
            <a:extLst>
              <a:ext uri="{FF2B5EF4-FFF2-40B4-BE49-F238E27FC236}">
                <a16:creationId xmlns:a16="http://schemas.microsoft.com/office/drawing/2014/main" id="{7A8C1E1D-C54A-6ED6-3EB1-2824B2E8CB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7207" y="3972673"/>
            <a:ext cx="4305086" cy="2256582"/>
          </a:xfrm>
          <a:prstGeom prst="rect">
            <a:avLst/>
          </a:prstGeom>
        </p:spPr>
      </p:pic>
    </p:spTree>
    <p:extLst>
      <p:ext uri="{BB962C8B-B14F-4D97-AF65-F5344CB8AC3E}">
        <p14:creationId xmlns:p14="http://schemas.microsoft.com/office/powerpoint/2010/main" val="28067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27-1C9A-E440-B536-53DF910B6A5A}"/>
              </a:ext>
            </a:extLst>
          </p:cNvPr>
          <p:cNvSpPr>
            <a:spLocks noGrp="1"/>
          </p:cNvSpPr>
          <p:nvPr>
            <p:ph type="title"/>
          </p:nvPr>
        </p:nvSpPr>
        <p:spPr/>
        <p:txBody>
          <a:bodyPr/>
          <a:lstStyle/>
          <a:p>
            <a:r>
              <a:rPr lang="en-AU" dirty="0"/>
              <a:t>Identifying populations, samples and target properties</a:t>
            </a:r>
          </a:p>
        </p:txBody>
      </p:sp>
      <p:sp>
        <p:nvSpPr>
          <p:cNvPr id="3" name="Content Placeholder 2">
            <a:extLst>
              <a:ext uri="{FF2B5EF4-FFF2-40B4-BE49-F238E27FC236}">
                <a16:creationId xmlns:a16="http://schemas.microsoft.com/office/drawing/2014/main" id="{51B73FEE-9AD6-4F41-BC8F-8AD14E4BDA9F}"/>
              </a:ext>
            </a:extLst>
          </p:cNvPr>
          <p:cNvSpPr>
            <a:spLocks noGrp="1"/>
          </p:cNvSpPr>
          <p:nvPr>
            <p:ph idx="1"/>
          </p:nvPr>
        </p:nvSpPr>
        <p:spPr>
          <a:xfrm>
            <a:off x="838200" y="1942011"/>
            <a:ext cx="4822371" cy="4389120"/>
          </a:xfrm>
        </p:spPr>
        <p:txBody>
          <a:bodyPr>
            <a:normAutofit fontScale="77500" lnSpcReduction="20000"/>
          </a:bodyPr>
          <a:lstStyle/>
          <a:p>
            <a:pPr marL="0" indent="0">
              <a:buNone/>
            </a:pPr>
            <a:r>
              <a:rPr lang="en-AU" b="1" dirty="0">
                <a:solidFill>
                  <a:schemeClr val="accent1"/>
                </a:solidFill>
              </a:rPr>
              <a:t>Population: </a:t>
            </a:r>
          </a:p>
          <a:p>
            <a:pPr marL="0" indent="0">
              <a:buNone/>
            </a:pPr>
            <a:r>
              <a:rPr lang="en-AU" dirty="0"/>
              <a:t>The </a:t>
            </a:r>
            <a:r>
              <a:rPr lang="en-AU" u="sng" dirty="0"/>
              <a:t>entire group</a:t>
            </a:r>
            <a:r>
              <a:rPr lang="en-AU" dirty="0"/>
              <a:t> (of cases or individuals) that you wish to draw a conclusion about.</a:t>
            </a:r>
          </a:p>
          <a:p>
            <a:pPr marL="0" indent="0">
              <a:buNone/>
            </a:pPr>
            <a:endParaRPr lang="en-AU" b="1" dirty="0">
              <a:solidFill>
                <a:schemeClr val="accent6">
                  <a:lumMod val="75000"/>
                </a:schemeClr>
              </a:solidFill>
            </a:endParaRPr>
          </a:p>
          <a:p>
            <a:pPr marL="0" indent="0">
              <a:buNone/>
            </a:pPr>
            <a:r>
              <a:rPr lang="en-AU" b="1" dirty="0">
                <a:solidFill>
                  <a:schemeClr val="accent6">
                    <a:lumMod val="75000"/>
                  </a:schemeClr>
                </a:solidFill>
              </a:rPr>
              <a:t>Sample:</a:t>
            </a:r>
            <a:r>
              <a:rPr lang="en-AU" b="1" dirty="0"/>
              <a:t> </a:t>
            </a:r>
          </a:p>
          <a:p>
            <a:pPr marL="0" indent="0">
              <a:buNone/>
            </a:pPr>
            <a:r>
              <a:rPr lang="en-AU" dirty="0"/>
              <a:t>The </a:t>
            </a:r>
            <a:r>
              <a:rPr lang="en-AU" u="sng" dirty="0"/>
              <a:t>subset</a:t>
            </a:r>
            <a:r>
              <a:rPr lang="en-AU" dirty="0"/>
              <a:t> of the </a:t>
            </a:r>
            <a:r>
              <a:rPr lang="en-AU" dirty="0">
                <a:solidFill>
                  <a:schemeClr val="accent1"/>
                </a:solidFill>
              </a:rPr>
              <a:t>population</a:t>
            </a:r>
            <a:r>
              <a:rPr lang="en-AU" dirty="0"/>
              <a:t> that is </a:t>
            </a:r>
            <a:r>
              <a:rPr lang="en-AU" u="sng" dirty="0"/>
              <a:t>actually examined</a:t>
            </a:r>
            <a:r>
              <a:rPr lang="en-AU" dirty="0"/>
              <a:t> (to see whether they have the </a:t>
            </a:r>
            <a:r>
              <a:rPr lang="en-AU" dirty="0">
                <a:solidFill>
                  <a:schemeClr val="accent2">
                    <a:lumMod val="75000"/>
                  </a:schemeClr>
                </a:solidFill>
              </a:rPr>
              <a:t>target property</a:t>
            </a:r>
            <a:r>
              <a:rPr lang="en-AU" dirty="0"/>
              <a:t>).</a:t>
            </a:r>
          </a:p>
          <a:p>
            <a:pPr marL="0" indent="0">
              <a:buNone/>
            </a:pPr>
            <a:r>
              <a:rPr lang="en-AU" dirty="0"/>
              <a:t> </a:t>
            </a:r>
          </a:p>
          <a:p>
            <a:pPr marL="0" indent="0">
              <a:buNone/>
            </a:pPr>
            <a:r>
              <a:rPr lang="en-AU" b="1" dirty="0">
                <a:solidFill>
                  <a:schemeClr val="accent2">
                    <a:lumMod val="75000"/>
                  </a:schemeClr>
                </a:solidFill>
              </a:rPr>
              <a:t>Target property: </a:t>
            </a:r>
          </a:p>
          <a:p>
            <a:pPr marL="0" indent="0">
              <a:buNone/>
            </a:pPr>
            <a:r>
              <a:rPr lang="en-AU" dirty="0"/>
              <a:t>The feature of the </a:t>
            </a:r>
            <a:r>
              <a:rPr lang="en-AU" dirty="0">
                <a:solidFill>
                  <a:schemeClr val="accent1"/>
                </a:solidFill>
              </a:rPr>
              <a:t>population</a:t>
            </a:r>
            <a:r>
              <a:rPr lang="en-AU" dirty="0"/>
              <a:t> you are interested in.</a:t>
            </a:r>
          </a:p>
          <a:p>
            <a:pPr marL="0" indent="0">
              <a:buNone/>
            </a:pPr>
            <a:endParaRPr lang="en-AU" dirty="0"/>
          </a:p>
        </p:txBody>
      </p:sp>
      <p:pic>
        <p:nvPicPr>
          <p:cNvPr id="4" name="Picture 3">
            <a:extLst>
              <a:ext uri="{FF2B5EF4-FFF2-40B4-BE49-F238E27FC236}">
                <a16:creationId xmlns:a16="http://schemas.microsoft.com/office/drawing/2014/main" id="{22B0B11C-5EC7-984D-9944-B048CFA164E6}"/>
              </a:ext>
            </a:extLst>
          </p:cNvPr>
          <p:cNvPicPr>
            <a:picLocks noChangeAspect="1"/>
          </p:cNvPicPr>
          <p:nvPr/>
        </p:nvPicPr>
        <p:blipFill>
          <a:blip r:embed="rId3"/>
          <a:stretch>
            <a:fillRect/>
          </a:stretch>
        </p:blipFill>
        <p:spPr>
          <a:xfrm>
            <a:off x="5481960" y="2139731"/>
            <a:ext cx="6387668" cy="3877200"/>
          </a:xfrm>
          <a:prstGeom prst="rect">
            <a:avLst/>
          </a:prstGeom>
        </p:spPr>
      </p:pic>
      <p:sp>
        <p:nvSpPr>
          <p:cNvPr id="5" name="Rounded Rectangle 4">
            <a:extLst>
              <a:ext uri="{FF2B5EF4-FFF2-40B4-BE49-F238E27FC236}">
                <a16:creationId xmlns:a16="http://schemas.microsoft.com/office/drawing/2014/main" id="{2C7D6AE9-3F5B-E846-90F4-208AEC6A9AAE}"/>
              </a:ext>
            </a:extLst>
          </p:cNvPr>
          <p:cNvSpPr/>
          <p:nvPr/>
        </p:nvSpPr>
        <p:spPr>
          <a:xfrm>
            <a:off x="8360229" y="2139731"/>
            <a:ext cx="2993571" cy="3634052"/>
          </a:xfrm>
          <a:custGeom>
            <a:avLst/>
            <a:gdLst>
              <a:gd name="connsiteX0" fmla="*/ 0 w 2993571"/>
              <a:gd name="connsiteY0" fmla="*/ 498938 h 3634052"/>
              <a:gd name="connsiteX1" fmla="*/ 498938 w 2993571"/>
              <a:gd name="connsiteY1" fmla="*/ 0 h 3634052"/>
              <a:gd name="connsiteX2" fmla="*/ 1204084 w 2993571"/>
              <a:gd name="connsiteY2" fmla="*/ 0 h 3634052"/>
              <a:gd name="connsiteX3" fmla="*/ 1849358 w 2993571"/>
              <a:gd name="connsiteY3" fmla="*/ 0 h 3634052"/>
              <a:gd name="connsiteX4" fmla="*/ 2494633 w 2993571"/>
              <a:gd name="connsiteY4" fmla="*/ 0 h 3634052"/>
              <a:gd name="connsiteX5" fmla="*/ 2993571 w 2993571"/>
              <a:gd name="connsiteY5" fmla="*/ 498938 h 3634052"/>
              <a:gd name="connsiteX6" fmla="*/ 2993571 w 2993571"/>
              <a:gd name="connsiteY6" fmla="*/ 1105258 h 3634052"/>
              <a:gd name="connsiteX7" fmla="*/ 2993571 w 2993571"/>
              <a:gd name="connsiteY7" fmla="*/ 1711579 h 3634052"/>
              <a:gd name="connsiteX8" fmla="*/ 2993571 w 2993571"/>
              <a:gd name="connsiteY8" fmla="*/ 2423346 h 3634052"/>
              <a:gd name="connsiteX9" fmla="*/ 2993571 w 2993571"/>
              <a:gd name="connsiteY9" fmla="*/ 3135114 h 3634052"/>
              <a:gd name="connsiteX10" fmla="*/ 2494633 w 2993571"/>
              <a:gd name="connsiteY10" fmla="*/ 3634052 h 3634052"/>
              <a:gd name="connsiteX11" fmla="*/ 1809444 w 2993571"/>
              <a:gd name="connsiteY11" fmla="*/ 3634052 h 3634052"/>
              <a:gd name="connsiteX12" fmla="*/ 1104299 w 2993571"/>
              <a:gd name="connsiteY12" fmla="*/ 3634052 h 3634052"/>
              <a:gd name="connsiteX13" fmla="*/ 498938 w 2993571"/>
              <a:gd name="connsiteY13" fmla="*/ 3634052 h 3634052"/>
              <a:gd name="connsiteX14" fmla="*/ 0 w 2993571"/>
              <a:gd name="connsiteY14" fmla="*/ 3135114 h 3634052"/>
              <a:gd name="connsiteX15" fmla="*/ 0 w 2993571"/>
              <a:gd name="connsiteY15" fmla="*/ 2449708 h 3634052"/>
              <a:gd name="connsiteX16" fmla="*/ 0 w 2993571"/>
              <a:gd name="connsiteY16" fmla="*/ 1790664 h 3634052"/>
              <a:gd name="connsiteX17" fmla="*/ 0 w 2993571"/>
              <a:gd name="connsiteY17" fmla="*/ 1210706 h 3634052"/>
              <a:gd name="connsiteX18" fmla="*/ 0 w 2993571"/>
              <a:gd name="connsiteY18" fmla="*/ 498938 h 363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3571" h="3634052" extrusionOk="0">
                <a:moveTo>
                  <a:pt x="0" y="498938"/>
                </a:moveTo>
                <a:cubicBezTo>
                  <a:pt x="-16729" y="213063"/>
                  <a:pt x="204052" y="7255"/>
                  <a:pt x="498938" y="0"/>
                </a:cubicBezTo>
                <a:cubicBezTo>
                  <a:pt x="787020" y="29562"/>
                  <a:pt x="925642" y="31258"/>
                  <a:pt x="1204084" y="0"/>
                </a:cubicBezTo>
                <a:cubicBezTo>
                  <a:pt x="1482526" y="-31258"/>
                  <a:pt x="1618564" y="-21404"/>
                  <a:pt x="1849358" y="0"/>
                </a:cubicBezTo>
                <a:cubicBezTo>
                  <a:pt x="2080152" y="21404"/>
                  <a:pt x="2214716" y="11574"/>
                  <a:pt x="2494633" y="0"/>
                </a:cubicBezTo>
                <a:cubicBezTo>
                  <a:pt x="2758367" y="-38076"/>
                  <a:pt x="3007903" y="170348"/>
                  <a:pt x="2993571" y="498938"/>
                </a:cubicBezTo>
                <a:cubicBezTo>
                  <a:pt x="3006878" y="744788"/>
                  <a:pt x="3010352" y="900442"/>
                  <a:pt x="2993571" y="1105258"/>
                </a:cubicBezTo>
                <a:cubicBezTo>
                  <a:pt x="2976790" y="1310074"/>
                  <a:pt x="2996452" y="1579600"/>
                  <a:pt x="2993571" y="1711579"/>
                </a:cubicBezTo>
                <a:cubicBezTo>
                  <a:pt x="2990690" y="1843558"/>
                  <a:pt x="2985523" y="2223285"/>
                  <a:pt x="2993571" y="2423346"/>
                </a:cubicBezTo>
                <a:cubicBezTo>
                  <a:pt x="3001619" y="2623407"/>
                  <a:pt x="3005055" y="2802717"/>
                  <a:pt x="2993571" y="3135114"/>
                </a:cubicBezTo>
                <a:cubicBezTo>
                  <a:pt x="2962132" y="3408872"/>
                  <a:pt x="2782309" y="3600815"/>
                  <a:pt x="2494633" y="3634052"/>
                </a:cubicBezTo>
                <a:cubicBezTo>
                  <a:pt x="2185945" y="3658931"/>
                  <a:pt x="2111371" y="3628551"/>
                  <a:pt x="1809444" y="3634052"/>
                </a:cubicBezTo>
                <a:cubicBezTo>
                  <a:pt x="1507517" y="3639553"/>
                  <a:pt x="1374919" y="3641591"/>
                  <a:pt x="1104299" y="3634052"/>
                </a:cubicBezTo>
                <a:cubicBezTo>
                  <a:pt x="833680" y="3626513"/>
                  <a:pt x="776402" y="3634429"/>
                  <a:pt x="498938" y="3634052"/>
                </a:cubicBezTo>
                <a:cubicBezTo>
                  <a:pt x="173837" y="3642188"/>
                  <a:pt x="-46322" y="3378708"/>
                  <a:pt x="0" y="3135114"/>
                </a:cubicBezTo>
                <a:cubicBezTo>
                  <a:pt x="-19404" y="2850307"/>
                  <a:pt x="32791" y="2627207"/>
                  <a:pt x="0" y="2449708"/>
                </a:cubicBezTo>
                <a:cubicBezTo>
                  <a:pt x="-32791" y="2272209"/>
                  <a:pt x="-23768" y="2106527"/>
                  <a:pt x="0" y="1790664"/>
                </a:cubicBezTo>
                <a:cubicBezTo>
                  <a:pt x="23768" y="1474801"/>
                  <a:pt x="12573" y="1455829"/>
                  <a:pt x="0" y="1210706"/>
                </a:cubicBezTo>
                <a:cubicBezTo>
                  <a:pt x="-12573" y="965583"/>
                  <a:pt x="29567" y="844545"/>
                  <a:pt x="0" y="498938"/>
                </a:cubicBezTo>
                <a:close/>
              </a:path>
            </a:pathLst>
          </a:custGeom>
          <a:noFill/>
          <a:ln w="38100">
            <a:solidFill>
              <a:schemeClr val="accent1"/>
            </a:solidFill>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D7C0443-C13B-F249-B59C-4A07F189CC6F}"/>
              </a:ext>
            </a:extLst>
          </p:cNvPr>
          <p:cNvSpPr/>
          <p:nvPr/>
        </p:nvSpPr>
        <p:spPr>
          <a:xfrm>
            <a:off x="6453051" y="4641669"/>
            <a:ext cx="818606" cy="722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9">
            <a:extLst>
              <a:ext uri="{FF2B5EF4-FFF2-40B4-BE49-F238E27FC236}">
                <a16:creationId xmlns:a16="http://schemas.microsoft.com/office/drawing/2014/main" id="{EF6E8E4D-2726-AD44-9514-455D0AAA2361}"/>
              </a:ext>
            </a:extLst>
          </p:cNvPr>
          <p:cNvSpPr/>
          <p:nvPr/>
        </p:nvSpPr>
        <p:spPr>
          <a:xfrm>
            <a:off x="6548301" y="4736919"/>
            <a:ext cx="603885" cy="723900"/>
          </a:xfrm>
          <a:custGeom>
            <a:avLst/>
            <a:gdLst>
              <a:gd name="connsiteX0" fmla="*/ 342900 w 603885"/>
              <a:gd name="connsiteY0" fmla="*/ 0 h 723900"/>
              <a:gd name="connsiteX1" fmla="*/ 0 w 603885"/>
              <a:gd name="connsiteY1" fmla="*/ 361950 h 723900"/>
              <a:gd name="connsiteX2" fmla="*/ 361950 w 603885"/>
              <a:gd name="connsiteY2" fmla="*/ 723900 h 723900"/>
              <a:gd name="connsiteX3" fmla="*/ 603885 w 603885"/>
              <a:gd name="connsiteY3" fmla="*/ 630555 h 723900"/>
              <a:gd name="connsiteX4" fmla="*/ 342900 w 603885"/>
              <a:gd name="connsiteY4" fmla="*/ 369570 h 723900"/>
              <a:gd name="connsiteX5" fmla="*/ 342900 w 603885"/>
              <a:gd name="connsiteY5"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885" h="723900">
                <a:moveTo>
                  <a:pt x="342900" y="0"/>
                </a:moveTo>
                <a:cubicBezTo>
                  <a:pt x="152400" y="9525"/>
                  <a:pt x="0" y="169545"/>
                  <a:pt x="0" y="361950"/>
                </a:cubicBezTo>
                <a:cubicBezTo>
                  <a:pt x="0" y="561975"/>
                  <a:pt x="161925" y="723900"/>
                  <a:pt x="361950" y="723900"/>
                </a:cubicBezTo>
                <a:cubicBezTo>
                  <a:pt x="452438" y="723900"/>
                  <a:pt x="537210" y="691515"/>
                  <a:pt x="603885" y="630555"/>
                </a:cubicBezTo>
                <a:lnTo>
                  <a:pt x="342900" y="369570"/>
                </a:lnTo>
                <a:lnTo>
                  <a:pt x="342900" y="0"/>
                </a:lnTo>
                <a:close/>
              </a:path>
            </a:pathLst>
          </a:custGeom>
          <a:solidFill>
            <a:srgbClr val="000000"/>
          </a:solidFill>
          <a:ln w="9525" cap="flat">
            <a:noFill/>
            <a:prstDash val="solid"/>
            <a:miter/>
          </a:ln>
        </p:spPr>
        <p:txBody>
          <a:bodyPr rtlCol="0" anchor="ctr"/>
          <a:lstStyle/>
          <a:p>
            <a:endParaRPr lang="en-AU"/>
          </a:p>
        </p:txBody>
      </p:sp>
      <p:sp>
        <p:nvSpPr>
          <p:cNvPr id="11" name="Freeform 10">
            <a:extLst>
              <a:ext uri="{FF2B5EF4-FFF2-40B4-BE49-F238E27FC236}">
                <a16:creationId xmlns:a16="http://schemas.microsoft.com/office/drawing/2014/main" id="{CCBACDDD-E225-DE41-AF8C-255F67E02F98}"/>
              </a:ext>
            </a:extLst>
          </p:cNvPr>
          <p:cNvSpPr/>
          <p:nvPr/>
        </p:nvSpPr>
        <p:spPr>
          <a:xfrm>
            <a:off x="6929301" y="4736919"/>
            <a:ext cx="341947" cy="342900"/>
          </a:xfrm>
          <a:custGeom>
            <a:avLst/>
            <a:gdLst>
              <a:gd name="connsiteX0" fmla="*/ 0 w 341947"/>
              <a:gd name="connsiteY0" fmla="*/ 0 h 342900"/>
              <a:gd name="connsiteX1" fmla="*/ 0 w 341947"/>
              <a:gd name="connsiteY1" fmla="*/ 342900 h 342900"/>
              <a:gd name="connsiteX2" fmla="*/ 341948 w 341947"/>
              <a:gd name="connsiteY2" fmla="*/ 342900 h 342900"/>
              <a:gd name="connsiteX3" fmla="*/ 0 w 341947"/>
              <a:gd name="connsiteY3" fmla="*/ 0 h 342900"/>
            </a:gdLst>
            <a:ahLst/>
            <a:cxnLst>
              <a:cxn ang="0">
                <a:pos x="connsiteX0" y="connsiteY0"/>
              </a:cxn>
              <a:cxn ang="0">
                <a:pos x="connsiteX1" y="connsiteY1"/>
              </a:cxn>
              <a:cxn ang="0">
                <a:pos x="connsiteX2" y="connsiteY2"/>
              </a:cxn>
              <a:cxn ang="0">
                <a:pos x="connsiteX3" y="connsiteY3"/>
              </a:cxn>
            </a:cxnLst>
            <a:rect l="l" t="t" r="r" b="b"/>
            <a:pathLst>
              <a:path w="341947" h="342900">
                <a:moveTo>
                  <a:pt x="0" y="0"/>
                </a:moveTo>
                <a:lnTo>
                  <a:pt x="0" y="342900"/>
                </a:lnTo>
                <a:lnTo>
                  <a:pt x="341948" y="342900"/>
                </a:lnTo>
                <a:cubicBezTo>
                  <a:pt x="332423" y="157163"/>
                  <a:pt x="184785" y="9525"/>
                  <a:pt x="0" y="0"/>
                </a:cubicBezTo>
                <a:close/>
              </a:path>
            </a:pathLst>
          </a:custGeom>
          <a:solidFill>
            <a:srgbClr val="000000"/>
          </a:solidFill>
          <a:ln w="9525" cap="flat">
            <a:noFill/>
            <a:prstDash val="solid"/>
            <a:miter/>
          </a:ln>
        </p:spPr>
        <p:txBody>
          <a:bodyPr rtlCol="0" anchor="ctr"/>
          <a:lstStyle/>
          <a:p>
            <a:endParaRPr lang="en-AU"/>
          </a:p>
        </p:txBody>
      </p:sp>
      <p:sp>
        <p:nvSpPr>
          <p:cNvPr id="12" name="Freeform 11">
            <a:extLst>
              <a:ext uri="{FF2B5EF4-FFF2-40B4-BE49-F238E27FC236}">
                <a16:creationId xmlns:a16="http://schemas.microsoft.com/office/drawing/2014/main" id="{0DF97608-F32E-BF40-B477-7DA28F5F87A5}"/>
              </a:ext>
            </a:extLst>
          </p:cNvPr>
          <p:cNvSpPr/>
          <p:nvPr/>
        </p:nvSpPr>
        <p:spPr>
          <a:xfrm>
            <a:off x="6955970" y="5117919"/>
            <a:ext cx="315277" cy="222885"/>
          </a:xfrm>
          <a:custGeom>
            <a:avLst/>
            <a:gdLst>
              <a:gd name="connsiteX0" fmla="*/ 0 w 315277"/>
              <a:gd name="connsiteY0" fmla="*/ 0 h 222885"/>
              <a:gd name="connsiteX1" fmla="*/ 222885 w 315277"/>
              <a:gd name="connsiteY1" fmla="*/ 222885 h 222885"/>
              <a:gd name="connsiteX2" fmla="*/ 315278 w 315277"/>
              <a:gd name="connsiteY2" fmla="*/ 0 h 222885"/>
              <a:gd name="connsiteX3" fmla="*/ 0 w 315277"/>
              <a:gd name="connsiteY3" fmla="*/ 0 h 222885"/>
            </a:gdLst>
            <a:ahLst/>
            <a:cxnLst>
              <a:cxn ang="0">
                <a:pos x="connsiteX0" y="connsiteY0"/>
              </a:cxn>
              <a:cxn ang="0">
                <a:pos x="connsiteX1" y="connsiteY1"/>
              </a:cxn>
              <a:cxn ang="0">
                <a:pos x="connsiteX2" y="connsiteY2"/>
              </a:cxn>
              <a:cxn ang="0">
                <a:pos x="connsiteX3" y="connsiteY3"/>
              </a:cxn>
            </a:cxnLst>
            <a:rect l="l" t="t" r="r" b="b"/>
            <a:pathLst>
              <a:path w="315277" h="222885">
                <a:moveTo>
                  <a:pt x="0" y="0"/>
                </a:moveTo>
                <a:lnTo>
                  <a:pt x="222885" y="222885"/>
                </a:lnTo>
                <a:cubicBezTo>
                  <a:pt x="279083" y="160973"/>
                  <a:pt x="311468" y="82868"/>
                  <a:pt x="315278" y="0"/>
                </a:cubicBezTo>
                <a:lnTo>
                  <a:pt x="0" y="0"/>
                </a:lnTo>
                <a:close/>
              </a:path>
            </a:pathLst>
          </a:custGeom>
          <a:solidFill>
            <a:schemeClr val="tx1"/>
          </a:solidFill>
          <a:ln w="9525" cap="flat">
            <a:noFill/>
            <a:prstDash val="solid"/>
            <a:miter/>
          </a:ln>
        </p:spPr>
        <p:txBody>
          <a:bodyPr rtlCol="0" anchor="ctr"/>
          <a:lstStyle/>
          <a:p>
            <a:endParaRPr lang="en-AU"/>
          </a:p>
        </p:txBody>
      </p:sp>
      <p:sp>
        <p:nvSpPr>
          <p:cNvPr id="13" name="Freeform 12">
            <a:extLst>
              <a:ext uri="{FF2B5EF4-FFF2-40B4-BE49-F238E27FC236}">
                <a16:creationId xmlns:a16="http://schemas.microsoft.com/office/drawing/2014/main" id="{81CA60B3-4B52-AC42-9BE2-5119EA608B49}"/>
              </a:ext>
            </a:extLst>
          </p:cNvPr>
          <p:cNvSpPr/>
          <p:nvPr/>
        </p:nvSpPr>
        <p:spPr>
          <a:xfrm>
            <a:off x="6957604" y="5120369"/>
            <a:ext cx="315277" cy="222885"/>
          </a:xfrm>
          <a:custGeom>
            <a:avLst/>
            <a:gdLst>
              <a:gd name="connsiteX0" fmla="*/ 0 w 315277"/>
              <a:gd name="connsiteY0" fmla="*/ 0 h 222885"/>
              <a:gd name="connsiteX1" fmla="*/ 222885 w 315277"/>
              <a:gd name="connsiteY1" fmla="*/ 222885 h 222885"/>
              <a:gd name="connsiteX2" fmla="*/ 315278 w 315277"/>
              <a:gd name="connsiteY2" fmla="*/ 0 h 222885"/>
              <a:gd name="connsiteX3" fmla="*/ 0 w 315277"/>
              <a:gd name="connsiteY3" fmla="*/ 0 h 222885"/>
            </a:gdLst>
            <a:ahLst/>
            <a:cxnLst>
              <a:cxn ang="0">
                <a:pos x="connsiteX0" y="connsiteY0"/>
              </a:cxn>
              <a:cxn ang="0">
                <a:pos x="connsiteX1" y="connsiteY1"/>
              </a:cxn>
              <a:cxn ang="0">
                <a:pos x="connsiteX2" y="connsiteY2"/>
              </a:cxn>
              <a:cxn ang="0">
                <a:pos x="connsiteX3" y="connsiteY3"/>
              </a:cxn>
            </a:cxnLst>
            <a:rect l="l" t="t" r="r" b="b"/>
            <a:pathLst>
              <a:path w="315277" h="222885">
                <a:moveTo>
                  <a:pt x="0" y="0"/>
                </a:moveTo>
                <a:lnTo>
                  <a:pt x="222885" y="222885"/>
                </a:lnTo>
                <a:cubicBezTo>
                  <a:pt x="279083" y="160973"/>
                  <a:pt x="311468" y="82868"/>
                  <a:pt x="315278" y="0"/>
                </a:cubicBezTo>
                <a:lnTo>
                  <a:pt x="0" y="0"/>
                </a:lnTo>
                <a:close/>
              </a:path>
            </a:pathLst>
          </a:custGeom>
          <a:solidFill>
            <a:schemeClr val="accent2">
              <a:lumMod val="75000"/>
            </a:schemeClr>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36277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27-1C9A-E440-B536-53DF910B6A5A}"/>
              </a:ext>
            </a:extLst>
          </p:cNvPr>
          <p:cNvSpPr>
            <a:spLocks noGrp="1"/>
          </p:cNvSpPr>
          <p:nvPr>
            <p:ph type="title"/>
          </p:nvPr>
        </p:nvSpPr>
        <p:spPr/>
        <p:txBody>
          <a:bodyPr/>
          <a:lstStyle/>
          <a:p>
            <a:r>
              <a:rPr lang="en-AU" dirty="0"/>
              <a:t>Identifying populations, samples and target properties</a:t>
            </a:r>
          </a:p>
        </p:txBody>
      </p:sp>
      <p:sp>
        <p:nvSpPr>
          <p:cNvPr id="3" name="Content Placeholder 2">
            <a:extLst>
              <a:ext uri="{FF2B5EF4-FFF2-40B4-BE49-F238E27FC236}">
                <a16:creationId xmlns:a16="http://schemas.microsoft.com/office/drawing/2014/main" id="{51B73FEE-9AD6-4F41-BC8F-8AD14E4BDA9F}"/>
              </a:ext>
            </a:extLst>
          </p:cNvPr>
          <p:cNvSpPr>
            <a:spLocks noGrp="1"/>
          </p:cNvSpPr>
          <p:nvPr>
            <p:ph idx="1"/>
          </p:nvPr>
        </p:nvSpPr>
        <p:spPr>
          <a:xfrm>
            <a:off x="838200" y="1942011"/>
            <a:ext cx="4822371" cy="4389120"/>
          </a:xfrm>
        </p:spPr>
        <p:txBody>
          <a:bodyPr>
            <a:normAutofit fontScale="77500" lnSpcReduction="20000"/>
          </a:bodyPr>
          <a:lstStyle/>
          <a:p>
            <a:pPr marL="0" indent="0">
              <a:buNone/>
            </a:pPr>
            <a:r>
              <a:rPr lang="en-AU" b="1" dirty="0">
                <a:solidFill>
                  <a:schemeClr val="accent1"/>
                </a:solidFill>
              </a:rPr>
              <a:t>Population: </a:t>
            </a:r>
          </a:p>
          <a:p>
            <a:pPr marL="0" indent="0">
              <a:buNone/>
            </a:pPr>
            <a:r>
              <a:rPr lang="en-AU" dirty="0"/>
              <a:t>The </a:t>
            </a:r>
            <a:r>
              <a:rPr lang="en-AU" u="sng" dirty="0"/>
              <a:t>entire group</a:t>
            </a:r>
            <a:r>
              <a:rPr lang="en-AU" dirty="0"/>
              <a:t> (of cases or individuals) that you wish to draw a conclusion about.</a:t>
            </a:r>
          </a:p>
          <a:p>
            <a:pPr marL="0" indent="0">
              <a:buNone/>
            </a:pPr>
            <a:endParaRPr lang="en-AU" b="1" dirty="0">
              <a:solidFill>
                <a:schemeClr val="accent6">
                  <a:lumMod val="75000"/>
                </a:schemeClr>
              </a:solidFill>
            </a:endParaRPr>
          </a:p>
          <a:p>
            <a:pPr marL="0" indent="0">
              <a:buNone/>
            </a:pPr>
            <a:r>
              <a:rPr lang="en-AU" b="1" dirty="0">
                <a:solidFill>
                  <a:schemeClr val="accent6">
                    <a:lumMod val="75000"/>
                  </a:schemeClr>
                </a:solidFill>
              </a:rPr>
              <a:t>Sample:</a:t>
            </a:r>
            <a:r>
              <a:rPr lang="en-AU" b="1" dirty="0"/>
              <a:t> </a:t>
            </a:r>
          </a:p>
          <a:p>
            <a:pPr marL="0" indent="0">
              <a:buNone/>
            </a:pPr>
            <a:r>
              <a:rPr lang="en-AU" dirty="0"/>
              <a:t>The </a:t>
            </a:r>
            <a:r>
              <a:rPr lang="en-AU" u="sng" dirty="0"/>
              <a:t>subset</a:t>
            </a:r>
            <a:r>
              <a:rPr lang="en-AU" dirty="0"/>
              <a:t> of the </a:t>
            </a:r>
            <a:r>
              <a:rPr lang="en-AU" dirty="0">
                <a:solidFill>
                  <a:schemeClr val="accent1"/>
                </a:solidFill>
              </a:rPr>
              <a:t>population</a:t>
            </a:r>
            <a:r>
              <a:rPr lang="en-AU" dirty="0"/>
              <a:t> that is </a:t>
            </a:r>
            <a:r>
              <a:rPr lang="en-AU" u="sng" dirty="0"/>
              <a:t>actually examined</a:t>
            </a:r>
            <a:r>
              <a:rPr lang="en-AU" dirty="0"/>
              <a:t> (to see whether they have the </a:t>
            </a:r>
            <a:r>
              <a:rPr lang="en-AU" dirty="0">
                <a:solidFill>
                  <a:schemeClr val="accent2">
                    <a:lumMod val="75000"/>
                  </a:schemeClr>
                </a:solidFill>
              </a:rPr>
              <a:t>target property</a:t>
            </a:r>
            <a:r>
              <a:rPr lang="en-AU" dirty="0"/>
              <a:t>).</a:t>
            </a:r>
          </a:p>
          <a:p>
            <a:pPr marL="0" indent="0">
              <a:buNone/>
            </a:pPr>
            <a:r>
              <a:rPr lang="en-AU" dirty="0"/>
              <a:t> </a:t>
            </a:r>
          </a:p>
          <a:p>
            <a:pPr marL="0" indent="0">
              <a:buNone/>
            </a:pPr>
            <a:r>
              <a:rPr lang="en-AU" b="1" dirty="0">
                <a:solidFill>
                  <a:schemeClr val="accent2">
                    <a:lumMod val="75000"/>
                  </a:schemeClr>
                </a:solidFill>
              </a:rPr>
              <a:t>Target property: </a:t>
            </a:r>
          </a:p>
          <a:p>
            <a:pPr marL="0" indent="0">
              <a:buNone/>
            </a:pPr>
            <a:r>
              <a:rPr lang="en-AU" dirty="0"/>
              <a:t>The feature of the </a:t>
            </a:r>
            <a:r>
              <a:rPr lang="en-AU" dirty="0">
                <a:solidFill>
                  <a:schemeClr val="accent1"/>
                </a:solidFill>
              </a:rPr>
              <a:t>population</a:t>
            </a:r>
            <a:r>
              <a:rPr lang="en-AU" dirty="0"/>
              <a:t> you are interested in.</a:t>
            </a:r>
          </a:p>
          <a:p>
            <a:pPr marL="0" indent="0">
              <a:buNone/>
            </a:pPr>
            <a:endParaRPr lang="en-AU" dirty="0"/>
          </a:p>
        </p:txBody>
      </p:sp>
      <p:sp>
        <p:nvSpPr>
          <p:cNvPr id="7" name="12/16 people I asked downtown think that Rick Snyder was a bad governor, so roughly 75% of Ann Arbor’s population thinks that Snyder was a bad governor.">
            <a:extLst>
              <a:ext uri="{FF2B5EF4-FFF2-40B4-BE49-F238E27FC236}">
                <a16:creationId xmlns:a16="http://schemas.microsoft.com/office/drawing/2014/main" id="{9A633DF6-F7B1-2189-0C10-4746533CBB63}"/>
              </a:ext>
            </a:extLst>
          </p:cNvPr>
          <p:cNvSpPr txBox="1"/>
          <p:nvPr/>
        </p:nvSpPr>
        <p:spPr>
          <a:xfrm>
            <a:off x="6531429" y="2409112"/>
            <a:ext cx="4934932" cy="1631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500"/>
            </a:lvl1pPr>
          </a:lstStyle>
          <a:p>
            <a:r>
              <a:rPr sz="2000" dirty="0">
                <a:latin typeface="Avenir Book" panose="02000503020000020003" pitchFamily="2" charset="0"/>
              </a:rPr>
              <a:t>12</a:t>
            </a:r>
            <a:r>
              <a:rPr lang="en-AU" sz="2000" dirty="0">
                <a:latin typeface="Avenir Book" panose="02000503020000020003" pitchFamily="2" charset="0"/>
              </a:rPr>
              <a:t> out of </a:t>
            </a:r>
            <a:r>
              <a:rPr sz="2000" dirty="0">
                <a:latin typeface="Avenir Book" panose="02000503020000020003" pitchFamily="2" charset="0"/>
              </a:rPr>
              <a:t>16 people I asked </a:t>
            </a:r>
            <a:r>
              <a:rPr lang="en-AU" sz="2000" dirty="0">
                <a:latin typeface="Avenir Book" panose="02000503020000020003" pitchFamily="2" charset="0"/>
              </a:rPr>
              <a:t>in </a:t>
            </a:r>
            <a:r>
              <a:rPr sz="2000" dirty="0">
                <a:latin typeface="Avenir Book" panose="02000503020000020003" pitchFamily="2" charset="0"/>
              </a:rPr>
              <a:t>downtown </a:t>
            </a:r>
            <a:r>
              <a:rPr lang="en-AU" sz="2000" dirty="0">
                <a:latin typeface="Avenir Book" panose="02000503020000020003" pitchFamily="2" charset="0"/>
              </a:rPr>
              <a:t>LA </a:t>
            </a:r>
            <a:r>
              <a:rPr sz="2000" dirty="0">
                <a:latin typeface="Avenir Book" panose="02000503020000020003" pitchFamily="2" charset="0"/>
              </a:rPr>
              <a:t>think that </a:t>
            </a:r>
            <a:r>
              <a:rPr lang="en-AU" sz="2000" dirty="0">
                <a:latin typeface="Avenir Book" panose="02000503020000020003" pitchFamily="2" charset="0"/>
              </a:rPr>
              <a:t>Arnold Schwarzenegger </a:t>
            </a:r>
            <a:r>
              <a:rPr sz="2000" dirty="0">
                <a:latin typeface="Avenir Book" panose="02000503020000020003" pitchFamily="2" charset="0"/>
              </a:rPr>
              <a:t>was a bad governor, so roughly 75% of </a:t>
            </a:r>
            <a:r>
              <a:rPr lang="en-AU" sz="2000" dirty="0">
                <a:latin typeface="Avenir Book" panose="02000503020000020003" pitchFamily="2" charset="0"/>
              </a:rPr>
              <a:t>Los Angeles’ </a:t>
            </a:r>
            <a:r>
              <a:rPr sz="2000" dirty="0">
                <a:latin typeface="Avenir Book" panose="02000503020000020003" pitchFamily="2" charset="0"/>
              </a:rPr>
              <a:t>population thinks that </a:t>
            </a:r>
            <a:r>
              <a:rPr lang="en-AU" sz="2000" dirty="0">
                <a:latin typeface="Avenir Book" panose="02000503020000020003" pitchFamily="2" charset="0"/>
              </a:rPr>
              <a:t>Schwarzenegger</a:t>
            </a:r>
            <a:r>
              <a:rPr sz="2000" dirty="0">
                <a:latin typeface="Avenir Book" panose="02000503020000020003" pitchFamily="2" charset="0"/>
              </a:rPr>
              <a:t> was a bad governor.  </a:t>
            </a:r>
          </a:p>
        </p:txBody>
      </p:sp>
    </p:spTree>
    <p:extLst>
      <p:ext uri="{BB962C8B-B14F-4D97-AF65-F5344CB8AC3E}">
        <p14:creationId xmlns:p14="http://schemas.microsoft.com/office/powerpoint/2010/main" val="248316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1E27-1C9A-E440-B536-53DF910B6A5A}"/>
              </a:ext>
            </a:extLst>
          </p:cNvPr>
          <p:cNvSpPr>
            <a:spLocks noGrp="1"/>
          </p:cNvSpPr>
          <p:nvPr>
            <p:ph type="title"/>
          </p:nvPr>
        </p:nvSpPr>
        <p:spPr/>
        <p:txBody>
          <a:bodyPr/>
          <a:lstStyle/>
          <a:p>
            <a:r>
              <a:rPr lang="en-AU" dirty="0"/>
              <a:t>Identifying populations, samples and target properties</a:t>
            </a:r>
          </a:p>
        </p:txBody>
      </p:sp>
      <p:sp>
        <p:nvSpPr>
          <p:cNvPr id="3" name="Content Placeholder 2">
            <a:extLst>
              <a:ext uri="{FF2B5EF4-FFF2-40B4-BE49-F238E27FC236}">
                <a16:creationId xmlns:a16="http://schemas.microsoft.com/office/drawing/2014/main" id="{51B73FEE-9AD6-4F41-BC8F-8AD14E4BDA9F}"/>
              </a:ext>
            </a:extLst>
          </p:cNvPr>
          <p:cNvSpPr>
            <a:spLocks noGrp="1"/>
          </p:cNvSpPr>
          <p:nvPr>
            <p:ph idx="1"/>
          </p:nvPr>
        </p:nvSpPr>
        <p:spPr>
          <a:xfrm>
            <a:off x="838200" y="1942011"/>
            <a:ext cx="4822371" cy="4389120"/>
          </a:xfrm>
        </p:spPr>
        <p:txBody>
          <a:bodyPr>
            <a:normAutofit fontScale="77500" lnSpcReduction="20000"/>
          </a:bodyPr>
          <a:lstStyle/>
          <a:p>
            <a:pPr marL="0" indent="0">
              <a:buNone/>
            </a:pPr>
            <a:r>
              <a:rPr lang="en-AU" b="1" dirty="0">
                <a:solidFill>
                  <a:schemeClr val="accent1"/>
                </a:solidFill>
              </a:rPr>
              <a:t>Population: </a:t>
            </a:r>
          </a:p>
          <a:p>
            <a:pPr marL="0" indent="0">
              <a:buNone/>
            </a:pPr>
            <a:r>
              <a:rPr lang="en-AU" dirty="0"/>
              <a:t>The </a:t>
            </a:r>
            <a:r>
              <a:rPr lang="en-AU" u="sng" dirty="0"/>
              <a:t>entire group</a:t>
            </a:r>
            <a:r>
              <a:rPr lang="en-AU" dirty="0"/>
              <a:t> (of cases or individuals) that you wish to draw a conclusion about.</a:t>
            </a:r>
          </a:p>
          <a:p>
            <a:pPr marL="0" indent="0">
              <a:buNone/>
            </a:pPr>
            <a:endParaRPr lang="en-AU" b="1" dirty="0">
              <a:solidFill>
                <a:schemeClr val="accent6">
                  <a:lumMod val="75000"/>
                </a:schemeClr>
              </a:solidFill>
            </a:endParaRPr>
          </a:p>
          <a:p>
            <a:pPr marL="0" indent="0">
              <a:buNone/>
            </a:pPr>
            <a:r>
              <a:rPr lang="en-AU" b="1" dirty="0">
                <a:solidFill>
                  <a:schemeClr val="accent6">
                    <a:lumMod val="75000"/>
                  </a:schemeClr>
                </a:solidFill>
              </a:rPr>
              <a:t>Sample:</a:t>
            </a:r>
            <a:r>
              <a:rPr lang="en-AU" b="1" dirty="0"/>
              <a:t> </a:t>
            </a:r>
          </a:p>
          <a:p>
            <a:pPr marL="0" indent="0">
              <a:buNone/>
            </a:pPr>
            <a:r>
              <a:rPr lang="en-AU" dirty="0"/>
              <a:t>The </a:t>
            </a:r>
            <a:r>
              <a:rPr lang="en-AU" u="sng" dirty="0"/>
              <a:t>subset</a:t>
            </a:r>
            <a:r>
              <a:rPr lang="en-AU" dirty="0"/>
              <a:t> of the </a:t>
            </a:r>
            <a:r>
              <a:rPr lang="en-AU" dirty="0">
                <a:solidFill>
                  <a:schemeClr val="accent1"/>
                </a:solidFill>
              </a:rPr>
              <a:t>population</a:t>
            </a:r>
            <a:r>
              <a:rPr lang="en-AU" dirty="0"/>
              <a:t> that is </a:t>
            </a:r>
            <a:r>
              <a:rPr lang="en-AU" u="sng" dirty="0"/>
              <a:t>actually examined</a:t>
            </a:r>
            <a:r>
              <a:rPr lang="en-AU" dirty="0"/>
              <a:t> (to see whether they have the </a:t>
            </a:r>
            <a:r>
              <a:rPr lang="en-AU" dirty="0">
                <a:solidFill>
                  <a:schemeClr val="accent2">
                    <a:lumMod val="75000"/>
                  </a:schemeClr>
                </a:solidFill>
              </a:rPr>
              <a:t>target property</a:t>
            </a:r>
            <a:r>
              <a:rPr lang="en-AU" dirty="0"/>
              <a:t>).</a:t>
            </a:r>
          </a:p>
          <a:p>
            <a:pPr marL="0" indent="0">
              <a:buNone/>
            </a:pPr>
            <a:r>
              <a:rPr lang="en-AU" dirty="0"/>
              <a:t> </a:t>
            </a:r>
          </a:p>
          <a:p>
            <a:pPr marL="0" indent="0">
              <a:buNone/>
            </a:pPr>
            <a:r>
              <a:rPr lang="en-AU" b="1" dirty="0">
                <a:solidFill>
                  <a:schemeClr val="accent2">
                    <a:lumMod val="75000"/>
                  </a:schemeClr>
                </a:solidFill>
              </a:rPr>
              <a:t>Target property: </a:t>
            </a:r>
          </a:p>
          <a:p>
            <a:pPr marL="0" indent="0">
              <a:buNone/>
            </a:pPr>
            <a:r>
              <a:rPr lang="en-AU" dirty="0"/>
              <a:t>The feature of the </a:t>
            </a:r>
            <a:r>
              <a:rPr lang="en-AU" dirty="0">
                <a:solidFill>
                  <a:schemeClr val="accent1"/>
                </a:solidFill>
              </a:rPr>
              <a:t>population</a:t>
            </a:r>
            <a:r>
              <a:rPr lang="en-AU" dirty="0"/>
              <a:t> you are interested in.</a:t>
            </a:r>
          </a:p>
          <a:p>
            <a:pPr marL="0" indent="0">
              <a:buNone/>
            </a:pPr>
            <a:endParaRPr lang="en-AU" dirty="0"/>
          </a:p>
        </p:txBody>
      </p:sp>
      <p:sp>
        <p:nvSpPr>
          <p:cNvPr id="7" name="12/16 people I asked downtown think that Rick Snyder was a bad governor, so roughly 75% of Ann Arbor’s population thinks that Snyder was a bad governor.">
            <a:extLst>
              <a:ext uri="{FF2B5EF4-FFF2-40B4-BE49-F238E27FC236}">
                <a16:creationId xmlns:a16="http://schemas.microsoft.com/office/drawing/2014/main" id="{9A633DF6-F7B1-2189-0C10-4746533CBB63}"/>
              </a:ext>
            </a:extLst>
          </p:cNvPr>
          <p:cNvSpPr txBox="1"/>
          <p:nvPr/>
        </p:nvSpPr>
        <p:spPr>
          <a:xfrm>
            <a:off x="6531429" y="2409112"/>
            <a:ext cx="4934932" cy="1631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500"/>
            </a:lvl1pPr>
          </a:lstStyle>
          <a:p>
            <a:r>
              <a:rPr sz="2000" dirty="0">
                <a:latin typeface="Avenir Book" panose="02000503020000020003" pitchFamily="2" charset="0"/>
              </a:rPr>
              <a:t>12</a:t>
            </a:r>
            <a:r>
              <a:rPr lang="en-AU" sz="2000" dirty="0">
                <a:latin typeface="Avenir Book" panose="02000503020000020003" pitchFamily="2" charset="0"/>
              </a:rPr>
              <a:t> out of </a:t>
            </a:r>
            <a:r>
              <a:rPr sz="2000" dirty="0">
                <a:latin typeface="Avenir Book" panose="02000503020000020003" pitchFamily="2" charset="0"/>
              </a:rPr>
              <a:t>16 people I asked </a:t>
            </a:r>
            <a:r>
              <a:rPr lang="en-AU" sz="2000" dirty="0">
                <a:latin typeface="Avenir Book" panose="02000503020000020003" pitchFamily="2" charset="0"/>
              </a:rPr>
              <a:t>in </a:t>
            </a:r>
            <a:r>
              <a:rPr sz="2000" dirty="0">
                <a:latin typeface="Avenir Book" panose="02000503020000020003" pitchFamily="2" charset="0"/>
              </a:rPr>
              <a:t>downtown </a:t>
            </a:r>
            <a:r>
              <a:rPr lang="en-AU" sz="2000" dirty="0">
                <a:latin typeface="Avenir Book" panose="02000503020000020003" pitchFamily="2" charset="0"/>
              </a:rPr>
              <a:t>LA </a:t>
            </a:r>
            <a:r>
              <a:rPr sz="2000" dirty="0">
                <a:latin typeface="Avenir Book" panose="02000503020000020003" pitchFamily="2" charset="0"/>
              </a:rPr>
              <a:t>think that </a:t>
            </a:r>
            <a:r>
              <a:rPr lang="en-AU" sz="2000" dirty="0">
                <a:latin typeface="Avenir Book" panose="02000503020000020003" pitchFamily="2" charset="0"/>
              </a:rPr>
              <a:t>Arnold Schwarzenegger </a:t>
            </a:r>
            <a:r>
              <a:rPr sz="2000" dirty="0">
                <a:latin typeface="Avenir Book" panose="02000503020000020003" pitchFamily="2" charset="0"/>
              </a:rPr>
              <a:t>was a bad governor, so roughly 75% of </a:t>
            </a:r>
            <a:r>
              <a:rPr lang="en-AU" sz="2000" dirty="0">
                <a:solidFill>
                  <a:schemeClr val="accent1"/>
                </a:solidFill>
                <a:latin typeface="Avenir Book" panose="02000503020000020003" pitchFamily="2" charset="0"/>
              </a:rPr>
              <a:t>Los Angeles’ </a:t>
            </a:r>
            <a:r>
              <a:rPr sz="2000" dirty="0">
                <a:solidFill>
                  <a:schemeClr val="accent1"/>
                </a:solidFill>
                <a:latin typeface="Avenir Book" panose="02000503020000020003" pitchFamily="2" charset="0"/>
              </a:rPr>
              <a:t>population </a:t>
            </a:r>
            <a:r>
              <a:rPr sz="2000" dirty="0">
                <a:latin typeface="Avenir Book" panose="02000503020000020003" pitchFamily="2" charset="0"/>
              </a:rPr>
              <a:t>thinks that </a:t>
            </a:r>
            <a:r>
              <a:rPr lang="en-AU" sz="2000" dirty="0">
                <a:latin typeface="Avenir Book" panose="02000503020000020003" pitchFamily="2" charset="0"/>
              </a:rPr>
              <a:t>Schwarzenegger</a:t>
            </a:r>
            <a:r>
              <a:rPr sz="2000" dirty="0">
                <a:latin typeface="Avenir Book" panose="02000503020000020003" pitchFamily="2" charset="0"/>
              </a:rPr>
              <a:t> was a bad governor.  </a:t>
            </a:r>
          </a:p>
        </p:txBody>
      </p:sp>
    </p:spTree>
    <p:extLst>
      <p:ext uri="{BB962C8B-B14F-4D97-AF65-F5344CB8AC3E}">
        <p14:creationId xmlns:p14="http://schemas.microsoft.com/office/powerpoint/2010/main" val="25810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2734</TotalTime>
  <Words>2702</Words>
  <Application>Microsoft Macintosh PowerPoint</Application>
  <PresentationFormat>Widescreen</PresentationFormat>
  <Paragraphs>322</Paragraphs>
  <Slides>30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Avenir Book</vt:lpstr>
      <vt:lpstr>Calibri</vt:lpstr>
      <vt:lpstr>Office Theme</vt:lpstr>
      <vt:lpstr>Critical Thinking S1 2023</vt:lpstr>
      <vt:lpstr>Lecture 7.1</vt:lpstr>
      <vt:lpstr>Review quiz!</vt:lpstr>
      <vt:lpstr>Two types of support</vt:lpstr>
      <vt:lpstr>PowerPoint Presentation</vt:lpstr>
      <vt:lpstr>Identifying populations, samples and target properties</vt:lpstr>
      <vt:lpstr>Identifying populations, samples and target properties</vt:lpstr>
      <vt:lpstr>Identifying populations, samples and target properties</vt:lpstr>
      <vt:lpstr>Identifying populations, samples and target properties</vt:lpstr>
      <vt:lpstr>Identifying populations, samples and target properties</vt:lpstr>
      <vt:lpstr>Identifying populations, samples and target properties</vt:lpstr>
      <vt:lpstr>Example:</vt:lpstr>
      <vt:lpstr>Example:</vt:lpstr>
      <vt:lpstr>Example:</vt:lpstr>
      <vt:lpstr>Example:</vt:lpstr>
      <vt:lpstr>Inferences from a sample as arguments</vt:lpstr>
      <vt:lpstr>Inferences from a sample as arguments</vt:lpstr>
      <vt:lpstr>Summary</vt:lpstr>
      <vt:lpstr>Lecture 7.2</vt:lpstr>
      <vt:lpstr>Evaluating inferences from a sample</vt:lpstr>
      <vt:lpstr>1. Is the sample representative of the population? (i) Is the sample size adequate?</vt:lpstr>
      <vt:lpstr>Probability of flipping ≥ 60% heads?</vt:lpstr>
      <vt:lpstr>Why sample size matters</vt:lpstr>
      <vt:lpstr>How large is large enough?</vt:lpstr>
      <vt:lpstr>PowerPoint Presentation</vt:lpstr>
      <vt:lpstr>Common sources of selection bias</vt:lpstr>
      <vt:lpstr>PowerPoint Presentation</vt:lpstr>
      <vt:lpstr>Measurement bias – common sources</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98</cp:revision>
  <dcterms:created xsi:type="dcterms:W3CDTF">2022-02-24T05:30:00Z</dcterms:created>
  <dcterms:modified xsi:type="dcterms:W3CDTF">2023-04-10T23:12:07Z</dcterms:modified>
</cp:coreProperties>
</file>