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18" r:id="rId1"/>
  </p:sldMasterIdLst>
  <p:notesMasterIdLst>
    <p:notesMasterId r:id="rId43"/>
  </p:notesMasterIdLst>
  <p:sldIdLst>
    <p:sldId id="256" r:id="rId2"/>
    <p:sldId id="308" r:id="rId3"/>
    <p:sldId id="893" r:id="rId4"/>
    <p:sldId id="892" r:id="rId5"/>
    <p:sldId id="891" r:id="rId6"/>
    <p:sldId id="818" r:id="rId7"/>
    <p:sldId id="894" r:id="rId8"/>
    <p:sldId id="822" r:id="rId9"/>
    <p:sldId id="261" r:id="rId10"/>
    <p:sldId id="260" r:id="rId11"/>
    <p:sldId id="265" r:id="rId12"/>
    <p:sldId id="264" r:id="rId13"/>
    <p:sldId id="895" r:id="rId14"/>
    <p:sldId id="896" r:id="rId15"/>
    <p:sldId id="897" r:id="rId16"/>
    <p:sldId id="898" r:id="rId17"/>
    <p:sldId id="899" r:id="rId18"/>
    <p:sldId id="900" r:id="rId19"/>
    <p:sldId id="901" r:id="rId20"/>
    <p:sldId id="902" r:id="rId21"/>
    <p:sldId id="889" r:id="rId22"/>
    <p:sldId id="903" r:id="rId23"/>
    <p:sldId id="864" r:id="rId24"/>
    <p:sldId id="863" r:id="rId25"/>
    <p:sldId id="869" r:id="rId26"/>
    <p:sldId id="870" r:id="rId27"/>
    <p:sldId id="860" r:id="rId28"/>
    <p:sldId id="904" r:id="rId29"/>
    <p:sldId id="905" r:id="rId30"/>
    <p:sldId id="871" r:id="rId31"/>
    <p:sldId id="866" r:id="rId32"/>
    <p:sldId id="906" r:id="rId33"/>
    <p:sldId id="890" r:id="rId34"/>
    <p:sldId id="878" r:id="rId35"/>
    <p:sldId id="876" r:id="rId36"/>
    <p:sldId id="877" r:id="rId37"/>
    <p:sldId id="880" r:id="rId38"/>
    <p:sldId id="881" r:id="rId39"/>
    <p:sldId id="882" r:id="rId40"/>
    <p:sldId id="884" r:id="rId41"/>
    <p:sldId id="88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17"/>
    <p:restoredTop sz="89659"/>
  </p:normalViewPr>
  <p:slideViewPr>
    <p:cSldViewPr snapToGrid="0" snapToObjects="1">
      <p:cViewPr varScale="1">
        <p:scale>
          <a:sx n="143" d="100"/>
          <a:sy n="143" d="100"/>
        </p:scale>
        <p:origin x="18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venir Book" panose="02000503020000020003" pitchFamily="2" charset="0"/>
              </a:defRPr>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venir Book" panose="02000503020000020003" pitchFamily="2" charset="0"/>
              </a:defRPr>
            </a:lvl1pPr>
          </a:lstStyle>
          <a:p>
            <a:fld id="{3B11D6EA-55F9-EC41-A4DC-ED3DF2D544FE}" type="datetimeFigureOut">
              <a:rPr lang="en-AU" smtClean="0"/>
              <a:pPr/>
              <a:t>25/4/2023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AU"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venir Book" panose="02000503020000020003" pitchFamily="2" charset="0"/>
              </a:defRPr>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venir Book" panose="02000503020000020003" pitchFamily="2" charset="0"/>
              </a:defRPr>
            </a:lvl1pPr>
          </a:lstStyle>
          <a:p>
            <a:fld id="{5CCE83EA-2AFD-3E40-8894-C734ED6AB643}" type="slidenum">
              <a:rPr lang="en-AU" smtClean="0"/>
              <a:pPr/>
              <a:t>‹#›</a:t>
            </a:fld>
            <a:endParaRPr lang="en-AU" dirty="0"/>
          </a:p>
        </p:txBody>
      </p:sp>
    </p:spTree>
    <p:extLst>
      <p:ext uri="{BB962C8B-B14F-4D97-AF65-F5344CB8AC3E}">
        <p14:creationId xmlns:p14="http://schemas.microsoft.com/office/powerpoint/2010/main" val="2822553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venir Book" panose="02000503020000020003" pitchFamily="2" charset="0"/>
        <a:ea typeface="+mn-ea"/>
        <a:cs typeface="+mn-cs"/>
      </a:defRPr>
    </a:lvl1pPr>
    <a:lvl2pPr marL="457200" algn="l" defTabSz="914400" rtl="0" eaLnBrk="1" latinLnBrk="0" hangingPunct="1">
      <a:defRPr sz="1200" b="0" i="0" kern="1200">
        <a:solidFill>
          <a:schemeClr val="tx1"/>
        </a:solidFill>
        <a:latin typeface="Avenir Book" panose="02000503020000020003" pitchFamily="2" charset="0"/>
        <a:ea typeface="+mn-ea"/>
        <a:cs typeface="+mn-cs"/>
      </a:defRPr>
    </a:lvl2pPr>
    <a:lvl3pPr marL="914400" algn="l" defTabSz="914400" rtl="0" eaLnBrk="1" latinLnBrk="0" hangingPunct="1">
      <a:defRPr sz="1200" b="0" i="0" kern="1200">
        <a:solidFill>
          <a:schemeClr val="tx1"/>
        </a:solidFill>
        <a:latin typeface="Avenir Book" panose="02000503020000020003" pitchFamily="2" charset="0"/>
        <a:ea typeface="+mn-ea"/>
        <a:cs typeface="+mn-cs"/>
      </a:defRPr>
    </a:lvl3pPr>
    <a:lvl4pPr marL="1371600" algn="l" defTabSz="914400" rtl="0" eaLnBrk="1" latinLnBrk="0" hangingPunct="1">
      <a:defRPr sz="1200" b="0" i="0" kern="1200">
        <a:solidFill>
          <a:schemeClr val="tx1"/>
        </a:solidFill>
        <a:latin typeface="Avenir Book" panose="02000503020000020003" pitchFamily="2" charset="0"/>
        <a:ea typeface="+mn-ea"/>
        <a:cs typeface="+mn-cs"/>
      </a:defRPr>
    </a:lvl4pPr>
    <a:lvl5pPr marL="1828800" algn="l" defTabSz="914400" rtl="0" eaLnBrk="1" latinLnBrk="0" hangingPunct="1">
      <a:defRPr sz="1200" b="0" i="0" kern="1200">
        <a:solidFill>
          <a:schemeClr val="tx1"/>
        </a:solidFill>
        <a:latin typeface="Avenir Book" panose="02000503020000020003"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Very important distinction! </a:t>
            </a:r>
          </a:p>
          <a:p>
            <a:endParaRPr lang="en-AU" dirty="0"/>
          </a:p>
          <a:p>
            <a:r>
              <a:rPr lang="en-AU" dirty="0"/>
              <a:t>Normative claims:</a:t>
            </a:r>
          </a:p>
          <a:p>
            <a:pPr lvl="3"/>
            <a:r>
              <a:rPr lang="en-AU" dirty="0"/>
              <a:t>what we </a:t>
            </a:r>
            <a:r>
              <a:rPr lang="en-AU" dirty="0">
                <a:solidFill>
                  <a:srgbClr val="FF0000"/>
                </a:solidFill>
              </a:rPr>
              <a:t>ought</a:t>
            </a:r>
            <a:r>
              <a:rPr lang="en-AU" dirty="0"/>
              <a:t> to do</a:t>
            </a:r>
          </a:p>
          <a:p>
            <a:pPr lvl="3"/>
            <a:r>
              <a:rPr lang="en-AU" dirty="0"/>
              <a:t>what is </a:t>
            </a:r>
            <a:r>
              <a:rPr lang="en-AU" dirty="0">
                <a:solidFill>
                  <a:srgbClr val="FF0000"/>
                </a:solidFill>
              </a:rPr>
              <a:t>permissible</a:t>
            </a:r>
            <a:r>
              <a:rPr lang="en-AU" dirty="0"/>
              <a:t> or </a:t>
            </a:r>
            <a:r>
              <a:rPr lang="en-AU" dirty="0">
                <a:solidFill>
                  <a:srgbClr val="FF0000"/>
                </a:solidFill>
              </a:rPr>
              <a:t>impermissible</a:t>
            </a:r>
          </a:p>
          <a:p>
            <a:pPr lvl="3"/>
            <a:r>
              <a:rPr lang="en-AU" dirty="0"/>
              <a:t>what is </a:t>
            </a:r>
            <a:r>
              <a:rPr lang="en-AU" dirty="0">
                <a:solidFill>
                  <a:srgbClr val="FF0000"/>
                </a:solidFill>
              </a:rPr>
              <a:t>right</a:t>
            </a:r>
            <a:r>
              <a:rPr lang="en-AU" dirty="0"/>
              <a:t> or </a:t>
            </a:r>
            <a:r>
              <a:rPr lang="en-AU" dirty="0">
                <a:solidFill>
                  <a:srgbClr val="FF0000"/>
                </a:solidFill>
              </a:rPr>
              <a:t>wrong</a:t>
            </a:r>
          </a:p>
          <a:p>
            <a:pPr lvl="3"/>
            <a:r>
              <a:rPr lang="en-AU" dirty="0"/>
              <a:t>what is </a:t>
            </a:r>
            <a:r>
              <a:rPr lang="en-AU" dirty="0">
                <a:solidFill>
                  <a:srgbClr val="FF0000"/>
                </a:solidFill>
              </a:rPr>
              <a:t>good</a:t>
            </a:r>
            <a:r>
              <a:rPr lang="en-AU" dirty="0"/>
              <a:t> or </a:t>
            </a:r>
            <a:r>
              <a:rPr lang="en-AU" dirty="0">
                <a:solidFill>
                  <a:srgbClr val="FF0000"/>
                </a:solidFill>
              </a:rPr>
              <a:t>bad</a:t>
            </a:r>
          </a:p>
          <a:p>
            <a:endParaRPr lang="en-AU" dirty="0"/>
          </a:p>
        </p:txBody>
      </p:sp>
      <p:sp>
        <p:nvSpPr>
          <p:cNvPr id="4" name="Slide Number Placeholder 3"/>
          <p:cNvSpPr>
            <a:spLocks noGrp="1"/>
          </p:cNvSpPr>
          <p:nvPr>
            <p:ph type="sldNum" sz="quarter" idx="5"/>
          </p:nvPr>
        </p:nvSpPr>
        <p:spPr/>
        <p:txBody>
          <a:bodyPr/>
          <a:lstStyle/>
          <a:p>
            <a:fld id="{6146BD80-104D-4D5E-AF95-C7A6069BD332}" type="slidenum">
              <a:rPr lang="en-AU" smtClean="0"/>
              <a:t>5</a:t>
            </a:fld>
            <a:endParaRPr lang="en-AU"/>
          </a:p>
        </p:txBody>
      </p:sp>
    </p:spTree>
    <p:extLst>
      <p:ext uri="{BB962C8B-B14F-4D97-AF65-F5344CB8AC3E}">
        <p14:creationId xmlns:p14="http://schemas.microsoft.com/office/powerpoint/2010/main" val="4133729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Remember week 5 - universal generalisations. </a:t>
            </a:r>
          </a:p>
          <a:p>
            <a:endParaRPr lang="en-AU" dirty="0"/>
          </a:p>
          <a:p>
            <a:r>
              <a:rPr lang="en-AU" dirty="0"/>
              <a:t>Can be shown to be false by finding counterexamples.</a:t>
            </a:r>
          </a:p>
        </p:txBody>
      </p:sp>
      <p:sp>
        <p:nvSpPr>
          <p:cNvPr id="4" name="Slide Number Placeholder 3"/>
          <p:cNvSpPr>
            <a:spLocks noGrp="1"/>
          </p:cNvSpPr>
          <p:nvPr>
            <p:ph type="sldNum" sz="quarter" idx="5"/>
          </p:nvPr>
        </p:nvSpPr>
        <p:spPr/>
        <p:txBody>
          <a:bodyPr/>
          <a:lstStyle/>
          <a:p>
            <a:fld id="{6146BD80-104D-4D5E-AF95-C7A6069BD332}" type="slidenum">
              <a:rPr lang="en-AU" smtClean="0"/>
              <a:t>18</a:t>
            </a:fld>
            <a:endParaRPr lang="en-AU"/>
          </a:p>
        </p:txBody>
      </p:sp>
    </p:spTree>
    <p:extLst>
      <p:ext uri="{BB962C8B-B14F-4D97-AF65-F5344CB8AC3E}">
        <p14:creationId xmlns:p14="http://schemas.microsoft.com/office/powerpoint/2010/main" val="950501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a scout-like discussion, this might lead the person to revise their argument.</a:t>
            </a:r>
          </a:p>
          <a:p>
            <a:endParaRPr lang="en-AU" dirty="0"/>
          </a:p>
          <a:p>
            <a:r>
              <a:rPr lang="en-AU" dirty="0"/>
              <a:t>Another way of evaluating a normative argument is by engaging with descriptive premises</a:t>
            </a:r>
          </a:p>
        </p:txBody>
      </p:sp>
      <p:sp>
        <p:nvSpPr>
          <p:cNvPr id="4" name="Slide Number Placeholder 3"/>
          <p:cNvSpPr>
            <a:spLocks noGrp="1"/>
          </p:cNvSpPr>
          <p:nvPr>
            <p:ph type="sldNum" sz="quarter" idx="5"/>
          </p:nvPr>
        </p:nvSpPr>
        <p:spPr/>
        <p:txBody>
          <a:bodyPr/>
          <a:lstStyle/>
          <a:p>
            <a:fld id="{6146BD80-104D-4D5E-AF95-C7A6069BD332}" type="slidenum">
              <a:rPr lang="en-AU" smtClean="0"/>
              <a:t>19</a:t>
            </a:fld>
            <a:endParaRPr lang="en-AU"/>
          </a:p>
        </p:txBody>
      </p:sp>
    </p:spTree>
    <p:extLst>
      <p:ext uri="{BB962C8B-B14F-4D97-AF65-F5344CB8AC3E}">
        <p14:creationId xmlns:p14="http://schemas.microsoft.com/office/powerpoint/2010/main" val="2268144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Gives you a flavour of what normative arguments look like, and how we can engage with them in a scout-like way. Carefully considering reasons, rather than simply digging in favour of a certain view.</a:t>
            </a:r>
          </a:p>
          <a:p>
            <a:endParaRPr lang="en-AU" dirty="0"/>
          </a:p>
        </p:txBody>
      </p:sp>
      <p:sp>
        <p:nvSpPr>
          <p:cNvPr id="4" name="Slide Number Placeholder 3"/>
          <p:cNvSpPr>
            <a:spLocks noGrp="1"/>
          </p:cNvSpPr>
          <p:nvPr>
            <p:ph type="sldNum" sz="quarter" idx="5"/>
          </p:nvPr>
        </p:nvSpPr>
        <p:spPr/>
        <p:txBody>
          <a:bodyPr/>
          <a:lstStyle/>
          <a:p>
            <a:fld id="{6146BD80-104D-4D5E-AF95-C7A6069BD332}" type="slidenum">
              <a:rPr lang="en-AU" smtClean="0"/>
              <a:t>20</a:t>
            </a:fld>
            <a:endParaRPr lang="en-AU"/>
          </a:p>
        </p:txBody>
      </p:sp>
    </p:spTree>
    <p:extLst>
      <p:ext uri="{BB962C8B-B14F-4D97-AF65-F5344CB8AC3E}">
        <p14:creationId xmlns:p14="http://schemas.microsoft.com/office/powerpoint/2010/main" val="1917811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21</a:t>
            </a:fld>
            <a:endParaRPr lang="en-AU" dirty="0"/>
          </a:p>
        </p:txBody>
      </p:sp>
    </p:spTree>
    <p:extLst>
      <p:ext uri="{BB962C8B-B14F-4D97-AF65-F5344CB8AC3E}">
        <p14:creationId xmlns:p14="http://schemas.microsoft.com/office/powerpoint/2010/main" val="2443952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 claim – heat up cup of tea by stirring it fast? Google can help us out</a:t>
            </a:r>
          </a:p>
        </p:txBody>
      </p:sp>
      <p:sp>
        <p:nvSpPr>
          <p:cNvPr id="4" name="Slide Number Placeholder 3"/>
          <p:cNvSpPr>
            <a:spLocks noGrp="1"/>
          </p:cNvSpPr>
          <p:nvPr>
            <p:ph type="sldNum" sz="quarter" idx="5"/>
          </p:nvPr>
        </p:nvSpPr>
        <p:spPr/>
        <p:txBody>
          <a:bodyPr/>
          <a:lstStyle/>
          <a:p>
            <a:fld id="{6146BD80-104D-4D5E-AF95-C7A6069BD332}" type="slidenum">
              <a:rPr lang="en-AU" smtClean="0"/>
              <a:t>22</a:t>
            </a:fld>
            <a:endParaRPr lang="en-AU"/>
          </a:p>
        </p:txBody>
      </p:sp>
    </p:spTree>
    <p:extLst>
      <p:ext uri="{BB962C8B-B14F-4D97-AF65-F5344CB8AC3E}">
        <p14:creationId xmlns:p14="http://schemas.microsoft.com/office/powerpoint/2010/main" val="1820729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146BD80-104D-4D5E-AF95-C7A6069BD332}" type="slidenum">
              <a:rPr lang="en-AU" smtClean="0"/>
              <a:t>23</a:t>
            </a:fld>
            <a:endParaRPr lang="en-AU"/>
          </a:p>
        </p:txBody>
      </p:sp>
    </p:spTree>
    <p:extLst>
      <p:ext uri="{BB962C8B-B14F-4D97-AF65-F5344CB8AC3E}">
        <p14:creationId xmlns:p14="http://schemas.microsoft.com/office/powerpoint/2010/main" val="3911877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Clearly one sided!!</a:t>
            </a:r>
          </a:p>
        </p:txBody>
      </p:sp>
      <p:sp>
        <p:nvSpPr>
          <p:cNvPr id="4" name="Slide Number Placeholder 3"/>
          <p:cNvSpPr>
            <a:spLocks noGrp="1"/>
          </p:cNvSpPr>
          <p:nvPr>
            <p:ph type="sldNum" sz="quarter" idx="5"/>
          </p:nvPr>
        </p:nvSpPr>
        <p:spPr/>
        <p:txBody>
          <a:bodyPr/>
          <a:lstStyle/>
          <a:p>
            <a:fld id="{6146BD80-104D-4D5E-AF95-C7A6069BD332}" type="slidenum">
              <a:rPr lang="en-AU" smtClean="0"/>
              <a:t>29</a:t>
            </a:fld>
            <a:endParaRPr lang="en-AU"/>
          </a:p>
        </p:txBody>
      </p:sp>
    </p:spTree>
    <p:extLst>
      <p:ext uri="{BB962C8B-B14F-4D97-AF65-F5344CB8AC3E}">
        <p14:creationId xmlns:p14="http://schemas.microsoft.com/office/powerpoint/2010/main" val="1683998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DA4D699-69FF-4BDB-99E8-1F9A0B73EE86}" type="slidenum">
              <a:rPr lang="en-AU" smtClean="0"/>
              <a:t>30</a:t>
            </a:fld>
            <a:endParaRPr lang="en-AU"/>
          </a:p>
        </p:txBody>
      </p:sp>
    </p:spTree>
    <p:extLst>
      <p:ext uri="{BB962C8B-B14F-4D97-AF65-F5344CB8AC3E}">
        <p14:creationId xmlns:p14="http://schemas.microsoft.com/office/powerpoint/2010/main" val="1947039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When we give normative arguments we often start with the conclusion and work backwards.</a:t>
            </a:r>
          </a:p>
        </p:txBody>
      </p:sp>
      <p:sp>
        <p:nvSpPr>
          <p:cNvPr id="4" name="Slide Number Placeholder 3"/>
          <p:cNvSpPr>
            <a:spLocks noGrp="1"/>
          </p:cNvSpPr>
          <p:nvPr>
            <p:ph type="sldNum" sz="quarter" idx="5"/>
          </p:nvPr>
        </p:nvSpPr>
        <p:spPr/>
        <p:txBody>
          <a:bodyPr/>
          <a:lstStyle/>
          <a:p>
            <a:fld id="{6146BD80-104D-4D5E-AF95-C7A6069BD332}" type="slidenum">
              <a:rPr lang="en-AU" smtClean="0"/>
              <a:t>31</a:t>
            </a:fld>
            <a:endParaRPr lang="en-AU"/>
          </a:p>
        </p:txBody>
      </p:sp>
    </p:spTree>
    <p:extLst>
      <p:ext uri="{BB962C8B-B14F-4D97-AF65-F5344CB8AC3E}">
        <p14:creationId xmlns:p14="http://schemas.microsoft.com/office/powerpoint/2010/main" val="2526506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When we give normative arguments we often start with the conclusion and work backwards.</a:t>
            </a:r>
          </a:p>
        </p:txBody>
      </p:sp>
      <p:sp>
        <p:nvSpPr>
          <p:cNvPr id="4" name="Slide Number Placeholder 3"/>
          <p:cNvSpPr>
            <a:spLocks noGrp="1"/>
          </p:cNvSpPr>
          <p:nvPr>
            <p:ph type="sldNum" sz="quarter" idx="5"/>
          </p:nvPr>
        </p:nvSpPr>
        <p:spPr/>
        <p:txBody>
          <a:bodyPr/>
          <a:lstStyle/>
          <a:p>
            <a:fld id="{6146BD80-104D-4D5E-AF95-C7A6069BD332}" type="slidenum">
              <a:rPr lang="en-AU" smtClean="0"/>
              <a:t>32</a:t>
            </a:fld>
            <a:endParaRPr lang="en-AU"/>
          </a:p>
        </p:txBody>
      </p:sp>
    </p:spTree>
    <p:extLst>
      <p:ext uri="{BB962C8B-B14F-4D97-AF65-F5344CB8AC3E}">
        <p14:creationId xmlns:p14="http://schemas.microsoft.com/office/powerpoint/2010/main" val="1761019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146BD80-104D-4D5E-AF95-C7A6069BD332}" type="slidenum">
              <a:rPr lang="en-AU" smtClean="0"/>
              <a:t>6</a:t>
            </a:fld>
            <a:endParaRPr lang="en-AU"/>
          </a:p>
        </p:txBody>
      </p:sp>
    </p:spTree>
    <p:extLst>
      <p:ext uri="{BB962C8B-B14F-4D97-AF65-F5344CB8AC3E}">
        <p14:creationId xmlns:p14="http://schemas.microsoft.com/office/powerpoint/2010/main" val="3680921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Counterexamples. We saw this with the abortion example:</a:t>
            </a:r>
          </a:p>
          <a:p>
            <a:endParaRPr lang="en-AU" dirty="0"/>
          </a:p>
          <a:p>
            <a:r>
              <a:rPr lang="en-AU" dirty="0"/>
              <a:t>Killing is always wrong: </a:t>
            </a:r>
          </a:p>
          <a:p>
            <a:pPr lvl="1"/>
            <a:r>
              <a:rPr lang="en-US" sz="2200" dirty="0"/>
              <a:t>What about in self defense? </a:t>
            </a:r>
          </a:p>
          <a:p>
            <a:pPr lvl="1"/>
            <a:r>
              <a:rPr lang="en-US" sz="2200" dirty="0"/>
              <a:t>What about during war?</a:t>
            </a:r>
          </a:p>
          <a:p>
            <a:pPr lvl="1"/>
            <a:r>
              <a:rPr lang="en-US" sz="2200" dirty="0"/>
              <a:t>What if killing one innocent person will save 100?</a:t>
            </a:r>
          </a:p>
          <a:p>
            <a:endParaRPr lang="en-AU" dirty="0"/>
          </a:p>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33</a:t>
            </a:fld>
            <a:endParaRPr lang="en-AU" dirty="0"/>
          </a:p>
        </p:txBody>
      </p:sp>
    </p:spTree>
    <p:extLst>
      <p:ext uri="{BB962C8B-B14F-4D97-AF65-F5344CB8AC3E}">
        <p14:creationId xmlns:p14="http://schemas.microsoft.com/office/powerpoint/2010/main" val="2626690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3 to C is invalid: descriptive P, Normative C. We need to ID the ASSUMPTION. Rabbit rule: should, Holding hands: law abiding and </a:t>
            </a:r>
            <a:r>
              <a:rPr lang="en-AU" dirty="0" err="1"/>
              <a:t>comptetnt</a:t>
            </a:r>
            <a:r>
              <a:rPr lang="en-AU" dirty="0"/>
              <a:t> drivers break law! </a:t>
            </a:r>
          </a:p>
        </p:txBody>
      </p:sp>
      <p:sp>
        <p:nvSpPr>
          <p:cNvPr id="4" name="Slide Number Placeholder 3"/>
          <p:cNvSpPr>
            <a:spLocks noGrp="1"/>
          </p:cNvSpPr>
          <p:nvPr>
            <p:ph type="sldNum" sz="quarter" idx="5"/>
          </p:nvPr>
        </p:nvSpPr>
        <p:spPr/>
        <p:txBody>
          <a:bodyPr/>
          <a:lstStyle/>
          <a:p>
            <a:fld id="{6146BD80-104D-4D5E-AF95-C7A6069BD332}" type="slidenum">
              <a:rPr lang="en-AU" smtClean="0"/>
              <a:t>35</a:t>
            </a:fld>
            <a:endParaRPr lang="en-AU"/>
          </a:p>
        </p:txBody>
      </p:sp>
    </p:spTree>
    <p:extLst>
      <p:ext uri="{BB962C8B-B14F-4D97-AF65-F5344CB8AC3E}">
        <p14:creationId xmlns:p14="http://schemas.microsoft.com/office/powerpoint/2010/main" val="4043580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Reduce speed will save lives! Less crashes, less severe crashes. </a:t>
            </a:r>
          </a:p>
        </p:txBody>
      </p:sp>
      <p:sp>
        <p:nvSpPr>
          <p:cNvPr id="4" name="Slide Number Placeholder 3"/>
          <p:cNvSpPr>
            <a:spLocks noGrp="1"/>
          </p:cNvSpPr>
          <p:nvPr>
            <p:ph type="sldNum" sz="quarter" idx="5"/>
          </p:nvPr>
        </p:nvSpPr>
        <p:spPr/>
        <p:txBody>
          <a:bodyPr/>
          <a:lstStyle/>
          <a:p>
            <a:fld id="{6146BD80-104D-4D5E-AF95-C7A6069BD332}" type="slidenum">
              <a:rPr lang="en-AU" smtClean="0"/>
              <a:t>37</a:t>
            </a:fld>
            <a:endParaRPr lang="en-AU"/>
          </a:p>
        </p:txBody>
      </p:sp>
    </p:spTree>
    <p:extLst>
      <p:ext uri="{BB962C8B-B14F-4D97-AF65-F5344CB8AC3E}">
        <p14:creationId xmlns:p14="http://schemas.microsoft.com/office/powerpoint/2010/main" val="3394035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Notice that this doesn’t simply say “this argument is one-sided”, and leave it there.</a:t>
            </a:r>
          </a:p>
          <a:p>
            <a:endParaRPr lang="en-AU" dirty="0"/>
          </a:p>
          <a:p>
            <a:r>
              <a:rPr lang="en-AU" dirty="0"/>
              <a:t>Be constructive!! Last sentence.</a:t>
            </a:r>
          </a:p>
          <a:p>
            <a:endParaRPr lang="en-AU" dirty="0"/>
          </a:p>
          <a:p>
            <a:endParaRPr lang="en-AU" dirty="0"/>
          </a:p>
        </p:txBody>
      </p:sp>
      <p:sp>
        <p:nvSpPr>
          <p:cNvPr id="4" name="Slide Number Placeholder 3"/>
          <p:cNvSpPr>
            <a:spLocks noGrp="1"/>
          </p:cNvSpPr>
          <p:nvPr>
            <p:ph type="sldNum" sz="quarter" idx="5"/>
          </p:nvPr>
        </p:nvSpPr>
        <p:spPr/>
        <p:txBody>
          <a:bodyPr/>
          <a:lstStyle/>
          <a:p>
            <a:fld id="{6146BD80-104D-4D5E-AF95-C7A6069BD332}" type="slidenum">
              <a:rPr lang="en-AU" smtClean="0"/>
              <a:t>38</a:t>
            </a:fld>
            <a:endParaRPr lang="en-AU"/>
          </a:p>
        </p:txBody>
      </p:sp>
    </p:spTree>
    <p:extLst>
      <p:ext uri="{BB962C8B-B14F-4D97-AF65-F5344CB8AC3E}">
        <p14:creationId xmlns:p14="http://schemas.microsoft.com/office/powerpoint/2010/main" val="679406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Let’s consider truth! Are the P’s true? </a:t>
            </a:r>
          </a:p>
          <a:p>
            <a:r>
              <a:rPr lang="en-AU" dirty="0"/>
              <a:t>P4 is fine</a:t>
            </a:r>
          </a:p>
          <a:p>
            <a:r>
              <a:rPr lang="en-AU" dirty="0"/>
              <a:t>P3 – requires we evaluate sub-arguments!</a:t>
            </a:r>
          </a:p>
          <a:p>
            <a:r>
              <a:rPr lang="en-AU" dirty="0"/>
              <a:t>P1: okay</a:t>
            </a:r>
            <a:br>
              <a:rPr lang="en-AU" dirty="0"/>
            </a:br>
            <a:r>
              <a:rPr lang="en-AU" dirty="0"/>
              <a:t>P2: Seems okay as well! Not main problem – P1 says other ppl, P2 says less experienced drivers. P’s seem true, seems valid.</a:t>
            </a:r>
            <a:br>
              <a:rPr lang="en-AU" dirty="0"/>
            </a:br>
            <a:r>
              <a:rPr lang="en-AU" dirty="0"/>
              <a:t>What about P2 to P3? Why can’t </a:t>
            </a:r>
            <a:r>
              <a:rPr lang="en-AU" dirty="0" err="1"/>
              <a:t>expereiced</a:t>
            </a:r>
            <a:r>
              <a:rPr lang="en-AU" dirty="0"/>
              <a:t> drivers slow down?</a:t>
            </a:r>
          </a:p>
        </p:txBody>
      </p:sp>
      <p:sp>
        <p:nvSpPr>
          <p:cNvPr id="4" name="Slide Number Placeholder 3"/>
          <p:cNvSpPr>
            <a:spLocks noGrp="1"/>
          </p:cNvSpPr>
          <p:nvPr>
            <p:ph type="sldNum" sz="quarter" idx="5"/>
          </p:nvPr>
        </p:nvSpPr>
        <p:spPr/>
        <p:txBody>
          <a:bodyPr/>
          <a:lstStyle/>
          <a:p>
            <a:fld id="{6146BD80-104D-4D5E-AF95-C7A6069BD332}" type="slidenum">
              <a:rPr lang="en-AU" smtClean="0"/>
              <a:t>39</a:t>
            </a:fld>
            <a:endParaRPr lang="en-AU"/>
          </a:p>
        </p:txBody>
      </p:sp>
    </p:spTree>
    <p:extLst>
      <p:ext uri="{BB962C8B-B14F-4D97-AF65-F5344CB8AC3E}">
        <p14:creationId xmlns:p14="http://schemas.microsoft.com/office/powerpoint/2010/main" val="1660372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They have a choice: drive slower or break the law! P3 has no good reasons to accept it, we can also say that it is false!</a:t>
            </a:r>
          </a:p>
        </p:txBody>
      </p:sp>
      <p:sp>
        <p:nvSpPr>
          <p:cNvPr id="4" name="Slide Number Placeholder 3"/>
          <p:cNvSpPr>
            <a:spLocks noGrp="1"/>
          </p:cNvSpPr>
          <p:nvPr>
            <p:ph type="sldNum" sz="quarter" idx="5"/>
          </p:nvPr>
        </p:nvSpPr>
        <p:spPr/>
        <p:txBody>
          <a:bodyPr/>
          <a:lstStyle/>
          <a:p>
            <a:fld id="{6146BD80-104D-4D5E-AF95-C7A6069BD332}" type="slidenum">
              <a:rPr lang="en-AU" smtClean="0"/>
              <a:t>40</a:t>
            </a:fld>
            <a:endParaRPr lang="en-AU"/>
          </a:p>
        </p:txBody>
      </p:sp>
    </p:spTree>
    <p:extLst>
      <p:ext uri="{BB962C8B-B14F-4D97-AF65-F5344CB8AC3E}">
        <p14:creationId xmlns:p14="http://schemas.microsoft.com/office/powerpoint/2010/main" val="2356520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Analogy: there’s not much point worrying about a few scratches on your bumper if the engine is blown. </a:t>
            </a:r>
          </a:p>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41</a:t>
            </a:fld>
            <a:endParaRPr lang="en-AU" dirty="0"/>
          </a:p>
        </p:txBody>
      </p:sp>
    </p:spTree>
    <p:extLst>
      <p:ext uri="{BB962C8B-B14F-4D97-AF65-F5344CB8AC3E}">
        <p14:creationId xmlns:p14="http://schemas.microsoft.com/office/powerpoint/2010/main" val="2882868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2000" dirty="0"/>
              <a:t>David Hume.</a:t>
            </a:r>
          </a:p>
          <a:p>
            <a:endParaRPr lang="en-AU" sz="2000" dirty="0"/>
          </a:p>
          <a:p>
            <a:r>
              <a:rPr lang="en-AU" sz="2000" dirty="0"/>
              <a:t>People often fail to explicitly state their normative assumptions.</a:t>
            </a:r>
          </a:p>
          <a:p>
            <a:endParaRPr lang="en-AU" sz="2000" dirty="0"/>
          </a:p>
          <a:p>
            <a:r>
              <a:rPr lang="en-AU" sz="2000" dirty="0"/>
              <a:t>The key thing to note here is that normative arguments must include their normative premises so that they can be evaluated.</a:t>
            </a:r>
          </a:p>
          <a:p>
            <a:endParaRPr lang="en-AU" sz="2000" dirty="0"/>
          </a:p>
        </p:txBody>
      </p:sp>
      <p:sp>
        <p:nvSpPr>
          <p:cNvPr id="4" name="Slide Number Placeholder 3"/>
          <p:cNvSpPr>
            <a:spLocks noGrp="1"/>
          </p:cNvSpPr>
          <p:nvPr>
            <p:ph type="sldNum" sz="quarter" idx="5"/>
          </p:nvPr>
        </p:nvSpPr>
        <p:spPr/>
        <p:txBody>
          <a:bodyPr/>
          <a:lstStyle/>
          <a:p>
            <a:fld id="{6146BD80-104D-4D5E-AF95-C7A6069BD332}" type="slidenum">
              <a:rPr lang="en-AU" smtClean="0"/>
              <a:t>7</a:t>
            </a:fld>
            <a:endParaRPr lang="en-AU"/>
          </a:p>
        </p:txBody>
      </p:sp>
    </p:spTree>
    <p:extLst>
      <p:ext uri="{BB962C8B-B14F-4D97-AF65-F5344CB8AC3E}">
        <p14:creationId xmlns:p14="http://schemas.microsoft.com/office/powerpoint/2010/main" val="1419075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Relativist antirealism position – no real objective moral truths.</a:t>
            </a:r>
          </a:p>
          <a:p>
            <a:endParaRPr lang="en-AU" dirty="0"/>
          </a:p>
          <a:p>
            <a:r>
              <a:rPr lang="en-AU" dirty="0"/>
              <a:t>I want to discourage you to take a relativist position, or to equate normative claims to matters of opinion. </a:t>
            </a:r>
          </a:p>
          <a:p>
            <a:endParaRPr lang="en-AU" dirty="0"/>
          </a:p>
          <a:p>
            <a:r>
              <a:rPr lang="en-AU" dirty="0"/>
              <a:t>Example, opinions next slide</a:t>
            </a:r>
          </a:p>
          <a:p>
            <a:endParaRPr lang="en-AU" dirty="0"/>
          </a:p>
          <a:p>
            <a:endParaRPr lang="en-AU" dirty="0"/>
          </a:p>
        </p:txBody>
      </p:sp>
      <p:sp>
        <p:nvSpPr>
          <p:cNvPr id="4" name="Slide Number Placeholder 3"/>
          <p:cNvSpPr>
            <a:spLocks noGrp="1"/>
          </p:cNvSpPr>
          <p:nvPr>
            <p:ph type="sldNum" sz="quarter" idx="5"/>
          </p:nvPr>
        </p:nvSpPr>
        <p:spPr/>
        <p:txBody>
          <a:bodyPr/>
          <a:lstStyle/>
          <a:p>
            <a:fld id="{6146BD80-104D-4D5E-AF95-C7A6069BD332}" type="slidenum">
              <a:rPr lang="en-AU" smtClean="0"/>
              <a:t>8</a:t>
            </a:fld>
            <a:endParaRPr lang="en-AU"/>
          </a:p>
        </p:txBody>
      </p:sp>
    </p:spTree>
    <p:extLst>
      <p:ext uri="{BB962C8B-B14F-4D97-AF65-F5344CB8AC3E}">
        <p14:creationId xmlns:p14="http://schemas.microsoft.com/office/powerpoint/2010/main" val="752363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t>So even if normative claims were somehow reducible to matters of opinion, this does not absolve them from scrutiny! We can have good and bad reasons for our opinions!</a:t>
            </a:r>
          </a:p>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12</a:t>
            </a:fld>
            <a:endParaRPr lang="en-AU" dirty="0"/>
          </a:p>
        </p:txBody>
      </p:sp>
    </p:spTree>
    <p:extLst>
      <p:ext uri="{BB962C8B-B14F-4D97-AF65-F5344CB8AC3E}">
        <p14:creationId xmlns:p14="http://schemas.microsoft.com/office/powerpoint/2010/main" val="1237019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146BD80-104D-4D5E-AF95-C7A6069BD332}" type="slidenum">
              <a:rPr lang="en-AU" smtClean="0"/>
              <a:t>14</a:t>
            </a:fld>
            <a:endParaRPr lang="en-AU"/>
          </a:p>
        </p:txBody>
      </p:sp>
    </p:spTree>
    <p:extLst>
      <p:ext uri="{BB962C8B-B14F-4D97-AF65-F5344CB8AC3E}">
        <p14:creationId xmlns:p14="http://schemas.microsoft.com/office/powerpoint/2010/main" val="824434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Are they at an impasse? This debate may start getting difficult due to our inherent tendency to defend our beliefs. We need to try to be open minded: scout minded. Engage in ethical issues in genuinely open manner, and you may have good discussions with people! Ask why and the conversation may go better. </a:t>
            </a:r>
          </a:p>
          <a:p>
            <a:endParaRPr lang="en-AU" dirty="0"/>
          </a:p>
          <a:p>
            <a:r>
              <a:rPr lang="en-AU" dirty="0"/>
              <a:t>Notice that no one has offered an argument yet.</a:t>
            </a:r>
          </a:p>
        </p:txBody>
      </p:sp>
      <p:sp>
        <p:nvSpPr>
          <p:cNvPr id="4" name="Slide Number Placeholder 3"/>
          <p:cNvSpPr>
            <a:spLocks noGrp="1"/>
          </p:cNvSpPr>
          <p:nvPr>
            <p:ph type="sldNum" sz="quarter" idx="5"/>
          </p:nvPr>
        </p:nvSpPr>
        <p:spPr/>
        <p:txBody>
          <a:bodyPr/>
          <a:lstStyle/>
          <a:p>
            <a:fld id="{6146BD80-104D-4D5E-AF95-C7A6069BD332}" type="slidenum">
              <a:rPr lang="en-AU" smtClean="0"/>
              <a:t>15</a:t>
            </a:fld>
            <a:endParaRPr lang="en-AU"/>
          </a:p>
        </p:txBody>
      </p:sp>
    </p:spTree>
    <p:extLst>
      <p:ext uri="{BB962C8B-B14F-4D97-AF65-F5344CB8AC3E}">
        <p14:creationId xmlns:p14="http://schemas.microsoft.com/office/powerpoint/2010/main" val="2628182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DA4D699-69FF-4BDB-99E8-1F9A0B73EE86}" type="slidenum">
              <a:rPr lang="en-AU" smtClean="0"/>
              <a:t>16</a:t>
            </a:fld>
            <a:endParaRPr lang="en-AU"/>
          </a:p>
        </p:txBody>
      </p:sp>
    </p:spTree>
    <p:extLst>
      <p:ext uri="{BB962C8B-B14F-4D97-AF65-F5344CB8AC3E}">
        <p14:creationId xmlns:p14="http://schemas.microsoft.com/office/powerpoint/2010/main" val="2412035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 we have an argument to evaluate! </a:t>
            </a:r>
          </a:p>
          <a:p>
            <a:endParaRPr lang="en-AU" dirty="0"/>
          </a:p>
          <a:p>
            <a:r>
              <a:rPr lang="en-AU" dirty="0"/>
              <a:t>One thing we can do is show that a descriptive premise is false.</a:t>
            </a:r>
          </a:p>
          <a:p>
            <a:endParaRPr lang="en-AU" dirty="0"/>
          </a:p>
          <a:p>
            <a:r>
              <a:rPr lang="en-AU" dirty="0"/>
              <a:t>Another thing we can do is challenge the underlying moral principle (Premise 1).</a:t>
            </a:r>
          </a:p>
        </p:txBody>
      </p:sp>
      <p:sp>
        <p:nvSpPr>
          <p:cNvPr id="4" name="Slide Number Placeholder 3"/>
          <p:cNvSpPr>
            <a:spLocks noGrp="1"/>
          </p:cNvSpPr>
          <p:nvPr>
            <p:ph type="sldNum" sz="quarter" idx="5"/>
          </p:nvPr>
        </p:nvSpPr>
        <p:spPr/>
        <p:txBody>
          <a:bodyPr/>
          <a:lstStyle/>
          <a:p>
            <a:fld id="{6146BD80-104D-4D5E-AF95-C7A6069BD332}" type="slidenum">
              <a:rPr lang="en-AU" smtClean="0"/>
              <a:t>17</a:t>
            </a:fld>
            <a:endParaRPr lang="en-AU"/>
          </a:p>
        </p:txBody>
      </p:sp>
    </p:spTree>
    <p:extLst>
      <p:ext uri="{BB962C8B-B14F-4D97-AF65-F5344CB8AC3E}">
        <p14:creationId xmlns:p14="http://schemas.microsoft.com/office/powerpoint/2010/main" val="1882487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7F60-D58D-D84A-80BD-68D721E1662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B1345C3E-06C8-1047-9EA1-C018F92468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C9AB995D-432B-C149-8CA7-87E8975AE60C}"/>
              </a:ext>
            </a:extLst>
          </p:cNvPr>
          <p:cNvSpPr>
            <a:spLocks noGrp="1"/>
          </p:cNvSpPr>
          <p:nvPr>
            <p:ph type="dt" sz="half" idx="10"/>
          </p:nvPr>
        </p:nvSpPr>
        <p:spPr/>
        <p:txBody>
          <a:bodyPr/>
          <a:lstStyle/>
          <a:p>
            <a:fld id="{8B817983-11D4-424B-AFB4-C471ECBC91EF}" type="datetimeFigureOut">
              <a:rPr lang="en-AU" smtClean="0"/>
              <a:t>25/4/2023</a:t>
            </a:fld>
            <a:endParaRPr lang="en-AU"/>
          </a:p>
        </p:txBody>
      </p:sp>
      <p:sp>
        <p:nvSpPr>
          <p:cNvPr id="5" name="Footer Placeholder 4">
            <a:extLst>
              <a:ext uri="{FF2B5EF4-FFF2-40B4-BE49-F238E27FC236}">
                <a16:creationId xmlns:a16="http://schemas.microsoft.com/office/drawing/2014/main" id="{F76077FC-BB08-3444-8787-A9337C2735F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43199A4-160B-9D4C-9C9E-8D16515DEADA}"/>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1822304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2716-1241-654C-8CDA-8AA71D49C463}"/>
              </a:ext>
            </a:extLst>
          </p:cNvPr>
          <p:cNvSpPr>
            <a:spLocks noGrp="1"/>
          </p:cNvSpPr>
          <p:nvPr>
            <p:ph type="title"/>
          </p:nvPr>
        </p:nvSpPr>
        <p:spPr/>
        <p:txBody>
          <a:bodyPr/>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6F8A9864-413B-F24E-B16F-08EA74C852A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E9961A9B-8B18-A041-AA61-F0D19667F215}"/>
              </a:ext>
            </a:extLst>
          </p:cNvPr>
          <p:cNvSpPr>
            <a:spLocks noGrp="1"/>
          </p:cNvSpPr>
          <p:nvPr>
            <p:ph type="dt" sz="half" idx="10"/>
          </p:nvPr>
        </p:nvSpPr>
        <p:spPr/>
        <p:txBody>
          <a:bodyPr/>
          <a:lstStyle/>
          <a:p>
            <a:fld id="{8B817983-11D4-424B-AFB4-C471ECBC91EF}" type="datetimeFigureOut">
              <a:rPr lang="en-AU" smtClean="0"/>
              <a:t>25/4/2023</a:t>
            </a:fld>
            <a:endParaRPr lang="en-AU"/>
          </a:p>
        </p:txBody>
      </p:sp>
      <p:sp>
        <p:nvSpPr>
          <p:cNvPr id="5" name="Footer Placeholder 4">
            <a:extLst>
              <a:ext uri="{FF2B5EF4-FFF2-40B4-BE49-F238E27FC236}">
                <a16:creationId xmlns:a16="http://schemas.microsoft.com/office/drawing/2014/main" id="{921E8874-1C97-0F49-A0D7-1E571B11FB3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C8662D2-4927-0A47-BFA4-3E8FE0363F07}"/>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77072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C0CC0C-6080-6E4B-A98D-C6A44993AC7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D049274E-2A99-8C4F-ACE0-C5DE743DE96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7BD89047-533D-7B42-BC8B-466831475272}"/>
              </a:ext>
            </a:extLst>
          </p:cNvPr>
          <p:cNvSpPr>
            <a:spLocks noGrp="1"/>
          </p:cNvSpPr>
          <p:nvPr>
            <p:ph type="dt" sz="half" idx="10"/>
          </p:nvPr>
        </p:nvSpPr>
        <p:spPr/>
        <p:txBody>
          <a:bodyPr/>
          <a:lstStyle/>
          <a:p>
            <a:fld id="{8B817983-11D4-424B-AFB4-C471ECBC91EF}" type="datetimeFigureOut">
              <a:rPr lang="en-AU" smtClean="0"/>
              <a:t>25/4/2023</a:t>
            </a:fld>
            <a:endParaRPr lang="en-AU"/>
          </a:p>
        </p:txBody>
      </p:sp>
      <p:sp>
        <p:nvSpPr>
          <p:cNvPr id="5" name="Footer Placeholder 4">
            <a:extLst>
              <a:ext uri="{FF2B5EF4-FFF2-40B4-BE49-F238E27FC236}">
                <a16:creationId xmlns:a16="http://schemas.microsoft.com/office/drawing/2014/main" id="{17BE999F-B598-A743-8FCC-0E1173B52E7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6EE5097-0898-2C41-B232-A399DBD0B4CD}"/>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47798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628CD-421A-C647-98DC-DA0DF510A0DE}"/>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89025A48-5254-1345-AD14-6CBA4B9E9BC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FA95C851-96A7-1F40-919E-C025B3FD930E}"/>
              </a:ext>
            </a:extLst>
          </p:cNvPr>
          <p:cNvSpPr>
            <a:spLocks noGrp="1"/>
          </p:cNvSpPr>
          <p:nvPr>
            <p:ph type="dt" sz="half" idx="10"/>
          </p:nvPr>
        </p:nvSpPr>
        <p:spPr/>
        <p:txBody>
          <a:bodyPr/>
          <a:lstStyle/>
          <a:p>
            <a:fld id="{8B817983-11D4-424B-AFB4-C471ECBC91EF}" type="datetimeFigureOut">
              <a:rPr lang="en-AU" smtClean="0"/>
              <a:t>25/4/2023</a:t>
            </a:fld>
            <a:endParaRPr lang="en-AU"/>
          </a:p>
        </p:txBody>
      </p:sp>
      <p:sp>
        <p:nvSpPr>
          <p:cNvPr id="5" name="Footer Placeholder 4">
            <a:extLst>
              <a:ext uri="{FF2B5EF4-FFF2-40B4-BE49-F238E27FC236}">
                <a16:creationId xmlns:a16="http://schemas.microsoft.com/office/drawing/2014/main" id="{C161F8F7-D93D-B043-A152-F78C04B3761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7E37833-69FB-1A4A-948D-FDEF2253CE72}"/>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304262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3D84-DE3F-6A43-AF73-877241E5776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D962D933-A20A-384C-8155-FD02CD187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66F0DF3-4F64-6044-A08E-3DBDDE3DC4D1}"/>
              </a:ext>
            </a:extLst>
          </p:cNvPr>
          <p:cNvSpPr>
            <a:spLocks noGrp="1"/>
          </p:cNvSpPr>
          <p:nvPr>
            <p:ph type="dt" sz="half" idx="10"/>
          </p:nvPr>
        </p:nvSpPr>
        <p:spPr/>
        <p:txBody>
          <a:bodyPr/>
          <a:lstStyle/>
          <a:p>
            <a:fld id="{8B817983-11D4-424B-AFB4-C471ECBC91EF}" type="datetimeFigureOut">
              <a:rPr lang="en-AU" smtClean="0"/>
              <a:t>25/4/2023</a:t>
            </a:fld>
            <a:endParaRPr lang="en-AU"/>
          </a:p>
        </p:txBody>
      </p:sp>
      <p:sp>
        <p:nvSpPr>
          <p:cNvPr id="5" name="Footer Placeholder 4">
            <a:extLst>
              <a:ext uri="{FF2B5EF4-FFF2-40B4-BE49-F238E27FC236}">
                <a16:creationId xmlns:a16="http://schemas.microsoft.com/office/drawing/2014/main" id="{A9C91868-0E74-7941-A49B-6FA3158020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4058403-DBB6-9F4B-A598-C042E95FBE30}"/>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66423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46D68-7568-B846-902C-81E83137B564}"/>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F160A681-CEEC-FF47-B82A-3D22C13260C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65359E51-24FA-5C48-ACBA-9B680F48B05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Date Placeholder 4">
            <a:extLst>
              <a:ext uri="{FF2B5EF4-FFF2-40B4-BE49-F238E27FC236}">
                <a16:creationId xmlns:a16="http://schemas.microsoft.com/office/drawing/2014/main" id="{92968FF9-913F-FB46-BFC6-586297B99941}"/>
              </a:ext>
            </a:extLst>
          </p:cNvPr>
          <p:cNvSpPr>
            <a:spLocks noGrp="1"/>
          </p:cNvSpPr>
          <p:nvPr>
            <p:ph type="dt" sz="half" idx="10"/>
          </p:nvPr>
        </p:nvSpPr>
        <p:spPr/>
        <p:txBody>
          <a:bodyPr/>
          <a:lstStyle/>
          <a:p>
            <a:fld id="{8B817983-11D4-424B-AFB4-C471ECBC91EF}" type="datetimeFigureOut">
              <a:rPr lang="en-AU" smtClean="0"/>
              <a:t>25/4/2023</a:t>
            </a:fld>
            <a:endParaRPr lang="en-AU"/>
          </a:p>
        </p:txBody>
      </p:sp>
      <p:sp>
        <p:nvSpPr>
          <p:cNvPr id="6" name="Footer Placeholder 5">
            <a:extLst>
              <a:ext uri="{FF2B5EF4-FFF2-40B4-BE49-F238E27FC236}">
                <a16:creationId xmlns:a16="http://schemas.microsoft.com/office/drawing/2014/main" id="{3FB816A6-5A3D-E144-A703-39FEE9A9862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D3EED9A-924E-354C-9A77-CE78D4153380}"/>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75980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0B124-9641-BA4E-8C17-947911F50738}"/>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FBED92FE-78A0-CF40-8306-B624C409AF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B80F185-2242-934E-BD13-254EC51266E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10A08DC0-805A-BD4D-BEE8-F97B82C68C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5C58D98-8FDE-4243-8722-6DAAE9D89B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7" name="Date Placeholder 6">
            <a:extLst>
              <a:ext uri="{FF2B5EF4-FFF2-40B4-BE49-F238E27FC236}">
                <a16:creationId xmlns:a16="http://schemas.microsoft.com/office/drawing/2014/main" id="{087D52DC-98BE-5D41-A905-CDF6FB30D613}"/>
              </a:ext>
            </a:extLst>
          </p:cNvPr>
          <p:cNvSpPr>
            <a:spLocks noGrp="1"/>
          </p:cNvSpPr>
          <p:nvPr>
            <p:ph type="dt" sz="half" idx="10"/>
          </p:nvPr>
        </p:nvSpPr>
        <p:spPr/>
        <p:txBody>
          <a:bodyPr/>
          <a:lstStyle/>
          <a:p>
            <a:fld id="{8B817983-11D4-424B-AFB4-C471ECBC91EF}" type="datetimeFigureOut">
              <a:rPr lang="en-AU" smtClean="0"/>
              <a:t>25/4/2023</a:t>
            </a:fld>
            <a:endParaRPr lang="en-AU"/>
          </a:p>
        </p:txBody>
      </p:sp>
      <p:sp>
        <p:nvSpPr>
          <p:cNvPr id="8" name="Footer Placeholder 7">
            <a:extLst>
              <a:ext uri="{FF2B5EF4-FFF2-40B4-BE49-F238E27FC236}">
                <a16:creationId xmlns:a16="http://schemas.microsoft.com/office/drawing/2014/main" id="{58B68205-F500-C84B-880C-F79B8C63E2A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F3C956D-5865-1A44-8E83-6F3AE7A9E630}"/>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817101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036B-0FE2-8A41-A2CD-369A41B167D4}"/>
              </a:ext>
            </a:extLst>
          </p:cNvPr>
          <p:cNvSpPr>
            <a:spLocks noGrp="1"/>
          </p:cNvSpPr>
          <p:nvPr>
            <p:ph type="title"/>
          </p:nvPr>
        </p:nvSpPr>
        <p:spPr/>
        <p:txBody>
          <a:bodyPr/>
          <a:lstStyle/>
          <a:p>
            <a:r>
              <a:rPr lang="en-GB"/>
              <a:t>Click to edit Master title style</a:t>
            </a:r>
            <a:endParaRPr lang="en-AU"/>
          </a:p>
        </p:txBody>
      </p:sp>
      <p:sp>
        <p:nvSpPr>
          <p:cNvPr id="3" name="Date Placeholder 2">
            <a:extLst>
              <a:ext uri="{FF2B5EF4-FFF2-40B4-BE49-F238E27FC236}">
                <a16:creationId xmlns:a16="http://schemas.microsoft.com/office/drawing/2014/main" id="{8AEBDFB6-AA43-A444-9847-0524FE93EC84}"/>
              </a:ext>
            </a:extLst>
          </p:cNvPr>
          <p:cNvSpPr>
            <a:spLocks noGrp="1"/>
          </p:cNvSpPr>
          <p:nvPr>
            <p:ph type="dt" sz="half" idx="10"/>
          </p:nvPr>
        </p:nvSpPr>
        <p:spPr/>
        <p:txBody>
          <a:bodyPr/>
          <a:lstStyle/>
          <a:p>
            <a:fld id="{8B817983-11D4-424B-AFB4-C471ECBC91EF}" type="datetimeFigureOut">
              <a:rPr lang="en-AU" smtClean="0"/>
              <a:t>25/4/2023</a:t>
            </a:fld>
            <a:endParaRPr lang="en-AU"/>
          </a:p>
        </p:txBody>
      </p:sp>
      <p:sp>
        <p:nvSpPr>
          <p:cNvPr id="4" name="Footer Placeholder 3">
            <a:extLst>
              <a:ext uri="{FF2B5EF4-FFF2-40B4-BE49-F238E27FC236}">
                <a16:creationId xmlns:a16="http://schemas.microsoft.com/office/drawing/2014/main" id="{1F5B2A8B-FAC6-C54F-B3C3-853909AFE24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3D1F89B-171A-CA42-8C53-48FF6DC3F443}"/>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977037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D84194-9FD4-CD49-9120-7AE661F0F7EC}"/>
              </a:ext>
            </a:extLst>
          </p:cNvPr>
          <p:cNvSpPr>
            <a:spLocks noGrp="1"/>
          </p:cNvSpPr>
          <p:nvPr>
            <p:ph type="dt" sz="half" idx="10"/>
          </p:nvPr>
        </p:nvSpPr>
        <p:spPr/>
        <p:txBody>
          <a:bodyPr/>
          <a:lstStyle/>
          <a:p>
            <a:fld id="{8B817983-11D4-424B-AFB4-C471ECBC91EF}" type="datetimeFigureOut">
              <a:rPr lang="en-AU" smtClean="0"/>
              <a:t>25/4/2023</a:t>
            </a:fld>
            <a:endParaRPr lang="en-AU"/>
          </a:p>
        </p:txBody>
      </p:sp>
      <p:sp>
        <p:nvSpPr>
          <p:cNvPr id="3" name="Footer Placeholder 2">
            <a:extLst>
              <a:ext uri="{FF2B5EF4-FFF2-40B4-BE49-F238E27FC236}">
                <a16:creationId xmlns:a16="http://schemas.microsoft.com/office/drawing/2014/main" id="{841F2D1B-2427-0C49-8BE4-472FF582AE3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7F4BB28-398A-0847-94FE-A4E2237B58E8}"/>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989322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2061-E832-2747-982F-0E532EDAB00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10FEC16D-F089-3942-8D65-23DE8AAC98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66DC13A9-B709-2A4C-A296-34CF10A55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85EA10-BC72-9B48-B93E-33DCE88F4D6D}"/>
              </a:ext>
            </a:extLst>
          </p:cNvPr>
          <p:cNvSpPr>
            <a:spLocks noGrp="1"/>
          </p:cNvSpPr>
          <p:nvPr>
            <p:ph type="dt" sz="half" idx="10"/>
          </p:nvPr>
        </p:nvSpPr>
        <p:spPr/>
        <p:txBody>
          <a:bodyPr/>
          <a:lstStyle/>
          <a:p>
            <a:fld id="{8B817983-11D4-424B-AFB4-C471ECBC91EF}" type="datetimeFigureOut">
              <a:rPr lang="en-AU" smtClean="0"/>
              <a:t>25/4/2023</a:t>
            </a:fld>
            <a:endParaRPr lang="en-AU"/>
          </a:p>
        </p:txBody>
      </p:sp>
      <p:sp>
        <p:nvSpPr>
          <p:cNvPr id="6" name="Footer Placeholder 5">
            <a:extLst>
              <a:ext uri="{FF2B5EF4-FFF2-40B4-BE49-F238E27FC236}">
                <a16:creationId xmlns:a16="http://schemas.microsoft.com/office/drawing/2014/main" id="{1D1D73E6-15D6-6149-8A1E-A5F2F8BECC1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309CDCC-93C8-0C4D-96E9-ADE4546CF3BA}"/>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1186265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54D2-4EEE-2742-A405-5A1E92CFB3A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F4411C13-789B-4946-96DB-A2C5DD3FC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D4504A7-2008-9D41-B081-CB6BE7926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DCC3577-F8B9-1149-ADEB-FC6ECEE77BEB}"/>
              </a:ext>
            </a:extLst>
          </p:cNvPr>
          <p:cNvSpPr>
            <a:spLocks noGrp="1"/>
          </p:cNvSpPr>
          <p:nvPr>
            <p:ph type="dt" sz="half" idx="10"/>
          </p:nvPr>
        </p:nvSpPr>
        <p:spPr/>
        <p:txBody>
          <a:bodyPr/>
          <a:lstStyle/>
          <a:p>
            <a:fld id="{8B817983-11D4-424B-AFB4-C471ECBC91EF}" type="datetimeFigureOut">
              <a:rPr lang="en-AU" smtClean="0"/>
              <a:t>25/4/2023</a:t>
            </a:fld>
            <a:endParaRPr lang="en-AU"/>
          </a:p>
        </p:txBody>
      </p:sp>
      <p:sp>
        <p:nvSpPr>
          <p:cNvPr id="6" name="Footer Placeholder 5">
            <a:extLst>
              <a:ext uri="{FF2B5EF4-FFF2-40B4-BE49-F238E27FC236}">
                <a16:creationId xmlns:a16="http://schemas.microsoft.com/office/drawing/2014/main" id="{5B6295CA-9058-6345-B2A9-D08974D5AC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FADE128-5348-1C4F-B1A6-C3A2A3B1784C}"/>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95939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122188-6356-CC4B-BFD0-174323E743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AU" dirty="0"/>
          </a:p>
        </p:txBody>
      </p:sp>
      <p:sp>
        <p:nvSpPr>
          <p:cNvPr id="3" name="Text Placeholder 2">
            <a:extLst>
              <a:ext uri="{FF2B5EF4-FFF2-40B4-BE49-F238E27FC236}">
                <a16:creationId xmlns:a16="http://schemas.microsoft.com/office/drawing/2014/main" id="{CBF9D71F-CE76-AB40-ACB2-92CC0BA181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AU" dirty="0"/>
          </a:p>
        </p:txBody>
      </p:sp>
      <p:sp>
        <p:nvSpPr>
          <p:cNvPr id="4" name="Date Placeholder 3">
            <a:extLst>
              <a:ext uri="{FF2B5EF4-FFF2-40B4-BE49-F238E27FC236}">
                <a16:creationId xmlns:a16="http://schemas.microsoft.com/office/drawing/2014/main" id="{F0270A25-E764-C646-A5B1-81D166AD0E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venir Book" panose="02000503020000020003" pitchFamily="2" charset="0"/>
              </a:defRPr>
            </a:lvl1pPr>
          </a:lstStyle>
          <a:p>
            <a:fld id="{8B817983-11D4-424B-AFB4-C471ECBC91EF}" type="datetimeFigureOut">
              <a:rPr lang="en-AU" smtClean="0"/>
              <a:pPr/>
              <a:t>25/4/2023</a:t>
            </a:fld>
            <a:endParaRPr lang="en-AU" dirty="0"/>
          </a:p>
        </p:txBody>
      </p:sp>
      <p:sp>
        <p:nvSpPr>
          <p:cNvPr id="5" name="Footer Placeholder 4">
            <a:extLst>
              <a:ext uri="{FF2B5EF4-FFF2-40B4-BE49-F238E27FC236}">
                <a16:creationId xmlns:a16="http://schemas.microsoft.com/office/drawing/2014/main" id="{F27045D9-3AF6-6D48-BE71-70C782E0FC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venir Book" panose="02000503020000020003" pitchFamily="2" charset="0"/>
              </a:defRPr>
            </a:lvl1pPr>
          </a:lstStyle>
          <a:p>
            <a:endParaRPr lang="en-AU" dirty="0"/>
          </a:p>
        </p:txBody>
      </p:sp>
      <p:sp>
        <p:nvSpPr>
          <p:cNvPr id="6" name="Slide Number Placeholder 5">
            <a:extLst>
              <a:ext uri="{FF2B5EF4-FFF2-40B4-BE49-F238E27FC236}">
                <a16:creationId xmlns:a16="http://schemas.microsoft.com/office/drawing/2014/main" id="{A8500A6A-48E2-5349-8EF8-F2C1EC4A45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venir Book" panose="02000503020000020003" pitchFamily="2" charset="0"/>
              </a:defRPr>
            </a:lvl1pPr>
          </a:lstStyle>
          <a:p>
            <a:fld id="{4291565A-1AD0-8545-B6A9-35BDB61D7054}" type="slidenum">
              <a:rPr lang="en-AU" smtClean="0"/>
              <a:pPr/>
              <a:t>‹#›</a:t>
            </a:fld>
            <a:endParaRPr lang="en-AU" dirty="0"/>
          </a:p>
        </p:txBody>
      </p:sp>
    </p:spTree>
    <p:extLst>
      <p:ext uri="{BB962C8B-B14F-4D97-AF65-F5344CB8AC3E}">
        <p14:creationId xmlns:p14="http://schemas.microsoft.com/office/powerpoint/2010/main" val="3282217041"/>
      </p:ext>
    </p:extLst>
  </p:cSld>
  <p:clrMap bg1="lt1" tx1="dk1" bg2="lt2" tx2="dk2" accent1="accent1" accent2="accent2" accent3="accent3" accent4="accent4" accent5="accent5" accent6="accent6" hlink="hlink" folHlink="folHlink"/>
  <p:sldLayoutIdLst>
    <p:sldLayoutId id="2147484419" r:id="rId1"/>
    <p:sldLayoutId id="2147484420" r:id="rId2"/>
    <p:sldLayoutId id="2147484421" r:id="rId3"/>
    <p:sldLayoutId id="2147484422" r:id="rId4"/>
    <p:sldLayoutId id="2147484423" r:id="rId5"/>
    <p:sldLayoutId id="2147484424" r:id="rId6"/>
    <p:sldLayoutId id="2147484425" r:id="rId7"/>
    <p:sldLayoutId id="2147484426" r:id="rId8"/>
    <p:sldLayoutId id="2147484427" r:id="rId9"/>
    <p:sldLayoutId id="2147484428" r:id="rId10"/>
    <p:sldLayoutId id="2147484429" r:id="rId11"/>
  </p:sldLayoutIdLst>
  <p:txStyles>
    <p:titleStyle>
      <a:lvl1pPr algn="l" defTabSz="914400" rtl="0" eaLnBrk="1" latinLnBrk="0" hangingPunct="1">
        <a:lnSpc>
          <a:spcPct val="90000"/>
        </a:lnSpc>
        <a:spcBef>
          <a:spcPct val="0"/>
        </a:spcBef>
        <a:buNone/>
        <a:defRPr sz="4400" b="0" i="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6.jpe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3CCEDF-4EAB-354D-BF0B-43BA961680AF}"/>
              </a:ext>
            </a:extLst>
          </p:cNvPr>
          <p:cNvSpPr>
            <a:spLocks noGrp="1"/>
          </p:cNvSpPr>
          <p:nvPr>
            <p:ph type="ctrTitle"/>
          </p:nvPr>
        </p:nvSpPr>
        <p:spPr>
          <a:xfrm>
            <a:off x="3581400" y="965580"/>
            <a:ext cx="5204489" cy="3160593"/>
          </a:xfrm>
        </p:spPr>
        <p:txBody>
          <a:bodyPr>
            <a:normAutofit/>
          </a:bodyPr>
          <a:lstStyle/>
          <a:p>
            <a:r>
              <a:rPr lang="en-AU" sz="5400" dirty="0">
                <a:solidFill>
                  <a:schemeClr val="bg1"/>
                </a:solidFill>
              </a:rPr>
              <a:t>Critical Thinking</a:t>
            </a:r>
            <a:br>
              <a:rPr lang="en-AU" sz="5400" dirty="0">
                <a:solidFill>
                  <a:schemeClr val="bg1"/>
                </a:solidFill>
              </a:rPr>
            </a:br>
            <a:r>
              <a:rPr lang="en-AU" sz="5400" dirty="0">
                <a:solidFill>
                  <a:schemeClr val="bg1"/>
                </a:solidFill>
              </a:rPr>
              <a:t>S1 2023</a:t>
            </a:r>
          </a:p>
        </p:txBody>
      </p:sp>
      <p:sp>
        <p:nvSpPr>
          <p:cNvPr id="3" name="Subtitle 2">
            <a:extLst>
              <a:ext uri="{FF2B5EF4-FFF2-40B4-BE49-F238E27FC236}">
                <a16:creationId xmlns:a16="http://schemas.microsoft.com/office/drawing/2014/main" id="{77C310A9-5BCD-8C4B-BC79-DB2BA2D40164}"/>
              </a:ext>
            </a:extLst>
          </p:cNvPr>
          <p:cNvSpPr>
            <a:spLocks noGrp="1"/>
          </p:cNvSpPr>
          <p:nvPr>
            <p:ph type="subTitle" idx="1"/>
          </p:nvPr>
        </p:nvSpPr>
        <p:spPr>
          <a:xfrm>
            <a:off x="3820817" y="4409960"/>
            <a:ext cx="4508641" cy="1116414"/>
          </a:xfrm>
        </p:spPr>
        <p:txBody>
          <a:bodyPr>
            <a:normAutofit/>
          </a:bodyPr>
          <a:lstStyle/>
          <a:p>
            <a:r>
              <a:rPr lang="en-AU" sz="2000">
                <a:solidFill>
                  <a:schemeClr val="bg1"/>
                </a:solidFill>
              </a:rPr>
              <a:t>Tutor: Dr. Iwan Williams</a:t>
            </a:r>
          </a:p>
          <a:p>
            <a:r>
              <a:rPr lang="en-AU" sz="2000">
                <a:solidFill>
                  <a:schemeClr val="bg1"/>
                </a:solidFill>
              </a:rPr>
              <a:t>Email: iwan.williams1@monash.edu</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pic>
        <p:nvPicPr>
          <p:cNvPr id="5" name="Graphic 4" descr="Head with gears outline">
            <a:extLst>
              <a:ext uri="{FF2B5EF4-FFF2-40B4-BE49-F238E27FC236}">
                <a16:creationId xmlns:a16="http://schemas.microsoft.com/office/drawing/2014/main" id="{4F83BC4B-A9C7-1E44-9359-68745BBA90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99221" y="2106438"/>
            <a:ext cx="1657842" cy="1657842"/>
          </a:xfrm>
          <a:prstGeom prst="rect">
            <a:avLst/>
          </a:prstGeom>
        </p:spPr>
      </p:pic>
      <p:pic>
        <p:nvPicPr>
          <p:cNvPr id="7" name="Graphic 6" descr="Customer review outline">
            <a:extLst>
              <a:ext uri="{FF2B5EF4-FFF2-40B4-BE49-F238E27FC236}">
                <a16:creationId xmlns:a16="http://schemas.microsoft.com/office/drawing/2014/main" id="{26D5C863-2A9C-EC44-9D5D-7E2EC637BC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22530" y="5323194"/>
            <a:ext cx="1278934" cy="1278934"/>
          </a:xfrm>
          <a:prstGeom prst="rect">
            <a:avLst/>
          </a:prstGeom>
        </p:spPr>
      </p:pic>
      <p:pic>
        <p:nvPicPr>
          <p:cNvPr id="11" name="Graphic 10" descr="Question Mark with solid fill">
            <a:extLst>
              <a:ext uri="{FF2B5EF4-FFF2-40B4-BE49-F238E27FC236}">
                <a16:creationId xmlns:a16="http://schemas.microsoft.com/office/drawing/2014/main" id="{9AFEE23E-000B-F84E-8991-528DFEBB602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6223" y="900394"/>
            <a:ext cx="914400" cy="914400"/>
          </a:xfrm>
          <a:prstGeom prst="rect">
            <a:avLst/>
          </a:prstGeom>
        </p:spPr>
      </p:pic>
      <p:pic>
        <p:nvPicPr>
          <p:cNvPr id="15" name="Graphic 14" descr="Megaphone outline">
            <a:extLst>
              <a:ext uri="{FF2B5EF4-FFF2-40B4-BE49-F238E27FC236}">
                <a16:creationId xmlns:a16="http://schemas.microsoft.com/office/drawing/2014/main" id="{AA3BDC27-7E23-D846-B918-8E28B807EF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55859" y="229217"/>
            <a:ext cx="914400" cy="914400"/>
          </a:xfrm>
          <a:prstGeom prst="rect">
            <a:avLst/>
          </a:prstGeom>
        </p:spPr>
      </p:pic>
    </p:spTree>
    <p:extLst>
      <p:ext uri="{BB962C8B-B14F-4D97-AF65-F5344CB8AC3E}">
        <p14:creationId xmlns:p14="http://schemas.microsoft.com/office/powerpoint/2010/main" val="2335365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2C7198-E7C9-4830-9CB0-2E58963E3A87}"/>
              </a:ext>
            </a:extLst>
          </p:cNvPr>
          <p:cNvPicPr>
            <a:picLocks noGrp="1" noChangeAspect="1"/>
          </p:cNvPicPr>
          <p:nvPr>
            <p:ph idx="1"/>
          </p:nvPr>
        </p:nvPicPr>
        <p:blipFill>
          <a:blip r:embed="rId2"/>
          <a:stretch>
            <a:fillRect/>
          </a:stretch>
        </p:blipFill>
        <p:spPr>
          <a:xfrm>
            <a:off x="1563358" y="1419876"/>
            <a:ext cx="8907541" cy="5072998"/>
          </a:xfrm>
        </p:spPr>
      </p:pic>
    </p:spTree>
    <p:extLst>
      <p:ext uri="{BB962C8B-B14F-4D97-AF65-F5344CB8AC3E}">
        <p14:creationId xmlns:p14="http://schemas.microsoft.com/office/powerpoint/2010/main" val="987815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207792-884F-4C49-AE23-A5629170465C}"/>
              </a:ext>
            </a:extLst>
          </p:cNvPr>
          <p:cNvPicPr>
            <a:picLocks noChangeAspect="1"/>
          </p:cNvPicPr>
          <p:nvPr/>
        </p:nvPicPr>
        <p:blipFill>
          <a:blip r:embed="rId2"/>
          <a:stretch>
            <a:fillRect/>
          </a:stretch>
        </p:blipFill>
        <p:spPr>
          <a:xfrm>
            <a:off x="1995399" y="1086674"/>
            <a:ext cx="7886700" cy="4684652"/>
          </a:xfrm>
          <a:prstGeom prst="rect">
            <a:avLst/>
          </a:prstGeom>
        </p:spPr>
      </p:pic>
    </p:spTree>
    <p:extLst>
      <p:ext uri="{BB962C8B-B14F-4D97-AF65-F5344CB8AC3E}">
        <p14:creationId xmlns:p14="http://schemas.microsoft.com/office/powerpoint/2010/main" val="3251375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DB36BE-E2FC-460E-9431-282E3CBFD731}"/>
              </a:ext>
            </a:extLst>
          </p:cNvPr>
          <p:cNvPicPr>
            <a:picLocks noChangeAspect="1"/>
          </p:cNvPicPr>
          <p:nvPr/>
        </p:nvPicPr>
        <p:blipFill>
          <a:blip r:embed="rId3"/>
          <a:stretch>
            <a:fillRect/>
          </a:stretch>
        </p:blipFill>
        <p:spPr>
          <a:xfrm>
            <a:off x="2543942" y="1113183"/>
            <a:ext cx="7495408" cy="4772641"/>
          </a:xfrm>
          <a:prstGeom prst="rect">
            <a:avLst/>
          </a:prstGeom>
        </p:spPr>
      </p:pic>
    </p:spTree>
    <p:extLst>
      <p:ext uri="{BB962C8B-B14F-4D97-AF65-F5344CB8AC3E}">
        <p14:creationId xmlns:p14="http://schemas.microsoft.com/office/powerpoint/2010/main" val="3317170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5758-5D82-4B2A-A185-0D2DE2E74808}"/>
              </a:ext>
            </a:extLst>
          </p:cNvPr>
          <p:cNvSpPr>
            <a:spLocks noGrp="1"/>
          </p:cNvSpPr>
          <p:nvPr>
            <p:ph type="title"/>
          </p:nvPr>
        </p:nvSpPr>
        <p:spPr>
          <a:xfrm>
            <a:off x="1237488" y="2766219"/>
            <a:ext cx="9692640" cy="1325562"/>
          </a:xfrm>
        </p:spPr>
        <p:txBody>
          <a:bodyPr/>
          <a:lstStyle/>
          <a:p>
            <a:r>
              <a:rPr lang="en-AU" dirty="0"/>
              <a:t>What about for moral claims?</a:t>
            </a:r>
          </a:p>
        </p:txBody>
      </p:sp>
      <p:sp>
        <p:nvSpPr>
          <p:cNvPr id="3" name="Content Placeholder 2">
            <a:extLst>
              <a:ext uri="{FF2B5EF4-FFF2-40B4-BE49-F238E27FC236}">
                <a16:creationId xmlns:a16="http://schemas.microsoft.com/office/drawing/2014/main" id="{C0D8CF9D-D0B1-4BC7-8596-45A2E07F4570}"/>
              </a:ext>
            </a:extLst>
          </p:cNvPr>
          <p:cNvSpPr>
            <a:spLocks noGrp="1"/>
          </p:cNvSpPr>
          <p:nvPr>
            <p:ph idx="1"/>
          </p:nvPr>
        </p:nvSpPr>
        <p:spPr>
          <a:xfrm>
            <a:off x="938022" y="857250"/>
            <a:ext cx="8595360" cy="4351337"/>
          </a:xfrm>
        </p:spPr>
        <p:txBody>
          <a:bodyPr/>
          <a:lstStyle/>
          <a:p>
            <a:endParaRPr lang="en-AU" dirty="0"/>
          </a:p>
        </p:txBody>
      </p:sp>
    </p:spTree>
    <p:extLst>
      <p:ext uri="{BB962C8B-B14F-4D97-AF65-F5344CB8AC3E}">
        <p14:creationId xmlns:p14="http://schemas.microsoft.com/office/powerpoint/2010/main" val="3018175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Image result for saskia mtg">
            <a:extLst>
              <a:ext uri="{FF2B5EF4-FFF2-40B4-BE49-F238E27FC236}">
                <a16:creationId xmlns:a16="http://schemas.microsoft.com/office/drawing/2014/main" id="{3BDF23A6-D4F3-48B1-8CBA-04DF2F9CC6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0" y="5177670"/>
            <a:ext cx="3019620" cy="16803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A0CAF19-8B83-424F-9F92-7B86409176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4900" y="4190999"/>
            <a:ext cx="4013200" cy="2570956"/>
          </a:xfrm>
          <a:prstGeom prst="rect">
            <a:avLst/>
          </a:prstGeom>
        </p:spPr>
      </p:pic>
      <p:sp>
        <p:nvSpPr>
          <p:cNvPr id="7" name="Speech Bubble: Rectangle with Corners Rounded 6">
            <a:extLst>
              <a:ext uri="{FF2B5EF4-FFF2-40B4-BE49-F238E27FC236}">
                <a16:creationId xmlns:a16="http://schemas.microsoft.com/office/drawing/2014/main" id="{25E168CF-B361-4368-BCE7-120F90F26D7A}"/>
              </a:ext>
            </a:extLst>
          </p:cNvPr>
          <p:cNvSpPr/>
          <p:nvPr/>
        </p:nvSpPr>
        <p:spPr>
          <a:xfrm>
            <a:off x="327260" y="710604"/>
            <a:ext cx="4860758" cy="1474329"/>
          </a:xfrm>
          <a:prstGeom prst="wedgeRoundRectCallout">
            <a:avLst>
              <a:gd name="adj1" fmla="val 17267"/>
              <a:gd name="adj2" fmla="val 21951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Content Placeholder 2">
            <a:extLst>
              <a:ext uri="{FF2B5EF4-FFF2-40B4-BE49-F238E27FC236}">
                <a16:creationId xmlns:a16="http://schemas.microsoft.com/office/drawing/2014/main" id="{7827E53D-0E7D-4DC1-A336-7A9000A19C85}"/>
              </a:ext>
            </a:extLst>
          </p:cNvPr>
          <p:cNvSpPr>
            <a:spLocks noGrp="1"/>
          </p:cNvSpPr>
          <p:nvPr>
            <p:ph idx="1"/>
          </p:nvPr>
        </p:nvSpPr>
        <p:spPr>
          <a:xfrm>
            <a:off x="690155" y="1169898"/>
            <a:ext cx="4639377" cy="1015035"/>
          </a:xfrm>
        </p:spPr>
        <p:txBody>
          <a:bodyPr>
            <a:noAutofit/>
          </a:bodyPr>
          <a:lstStyle/>
          <a:p>
            <a:pPr marL="0" indent="0">
              <a:buNone/>
            </a:pPr>
            <a:r>
              <a:rPr lang="en-US" sz="2800" dirty="0"/>
              <a:t>Abortion is </a:t>
            </a:r>
            <a:r>
              <a:rPr lang="en-US" sz="2800" i="1" dirty="0"/>
              <a:t>permissible</a:t>
            </a:r>
            <a:r>
              <a:rPr lang="en-US" sz="2800" dirty="0"/>
              <a:t>.</a:t>
            </a:r>
            <a:endParaRPr lang="en-AU" sz="2800" dirty="0"/>
          </a:p>
        </p:txBody>
      </p:sp>
      <p:sp>
        <p:nvSpPr>
          <p:cNvPr id="6" name="Speech Bubble: Rectangle with Corners Rounded 5">
            <a:extLst>
              <a:ext uri="{FF2B5EF4-FFF2-40B4-BE49-F238E27FC236}">
                <a16:creationId xmlns:a16="http://schemas.microsoft.com/office/drawing/2014/main" id="{88663E03-1C2E-4216-A614-FF509DD73E1E}"/>
              </a:ext>
            </a:extLst>
          </p:cNvPr>
          <p:cNvSpPr/>
          <p:nvPr/>
        </p:nvSpPr>
        <p:spPr>
          <a:xfrm>
            <a:off x="6096000" y="1780673"/>
            <a:ext cx="4860758" cy="1474329"/>
          </a:xfrm>
          <a:prstGeom prst="wedgeRoundRectCallout">
            <a:avLst>
              <a:gd name="adj1" fmla="val -53822"/>
              <a:gd name="adj2" fmla="val 126948"/>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accent3">
                  <a:lumMod val="60000"/>
                  <a:lumOff val="40000"/>
                </a:schemeClr>
              </a:solidFill>
            </a:endParaRPr>
          </a:p>
        </p:txBody>
      </p:sp>
      <p:sp>
        <p:nvSpPr>
          <p:cNvPr id="9" name="Content Placeholder 2">
            <a:extLst>
              <a:ext uri="{FF2B5EF4-FFF2-40B4-BE49-F238E27FC236}">
                <a16:creationId xmlns:a16="http://schemas.microsoft.com/office/drawing/2014/main" id="{76B0D92C-2849-4367-B617-BEA341C32314}"/>
              </a:ext>
            </a:extLst>
          </p:cNvPr>
          <p:cNvSpPr txBox="1">
            <a:spLocks/>
          </p:cNvSpPr>
          <p:nvPr/>
        </p:nvSpPr>
        <p:spPr>
          <a:xfrm>
            <a:off x="6317381" y="2225383"/>
            <a:ext cx="4639377" cy="2755232"/>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800" dirty="0">
                <a:latin typeface="Avenir Book" panose="02000503020000020003" pitchFamily="2" charset="0"/>
              </a:rPr>
              <a:t>Abortion is </a:t>
            </a:r>
            <a:r>
              <a:rPr lang="en-US" sz="2800" i="1" dirty="0">
                <a:latin typeface="Avenir Book" panose="02000503020000020003" pitchFamily="2" charset="0"/>
              </a:rPr>
              <a:t>impermissible</a:t>
            </a:r>
            <a:r>
              <a:rPr lang="en-US" sz="2800" dirty="0">
                <a:latin typeface="Avenir Book" panose="02000503020000020003" pitchFamily="2" charset="0"/>
              </a:rPr>
              <a:t>.</a:t>
            </a:r>
            <a:endParaRPr lang="en-AU" sz="2800" dirty="0">
              <a:latin typeface="Avenir Book" panose="02000503020000020003" pitchFamily="2" charset="0"/>
            </a:endParaRPr>
          </a:p>
        </p:txBody>
      </p:sp>
    </p:spTree>
    <p:extLst>
      <p:ext uri="{BB962C8B-B14F-4D97-AF65-F5344CB8AC3E}">
        <p14:creationId xmlns:p14="http://schemas.microsoft.com/office/powerpoint/2010/main" val="15507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Image result for saskia mtg">
            <a:extLst>
              <a:ext uri="{FF2B5EF4-FFF2-40B4-BE49-F238E27FC236}">
                <a16:creationId xmlns:a16="http://schemas.microsoft.com/office/drawing/2014/main" id="{31B37705-F8AD-4775-AEE8-1FE5132D81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0" y="5177670"/>
            <a:ext cx="3019620" cy="16803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A0CAF19-8B83-424F-9F92-7B86409176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4900" y="4190999"/>
            <a:ext cx="4013200" cy="2570956"/>
          </a:xfrm>
          <a:prstGeom prst="rect">
            <a:avLst/>
          </a:prstGeom>
        </p:spPr>
      </p:pic>
      <p:sp>
        <p:nvSpPr>
          <p:cNvPr id="7" name="Speech Bubble: Rectangle with Corners Rounded 6">
            <a:extLst>
              <a:ext uri="{FF2B5EF4-FFF2-40B4-BE49-F238E27FC236}">
                <a16:creationId xmlns:a16="http://schemas.microsoft.com/office/drawing/2014/main" id="{25E168CF-B361-4368-BCE7-120F90F26D7A}"/>
              </a:ext>
            </a:extLst>
          </p:cNvPr>
          <p:cNvSpPr/>
          <p:nvPr/>
        </p:nvSpPr>
        <p:spPr>
          <a:xfrm>
            <a:off x="327260" y="710604"/>
            <a:ext cx="4860758" cy="1822531"/>
          </a:xfrm>
          <a:prstGeom prst="wedgeRoundRectCallout">
            <a:avLst>
              <a:gd name="adj1" fmla="val 15996"/>
              <a:gd name="adj2" fmla="val 15510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Content Placeholder 2">
            <a:extLst>
              <a:ext uri="{FF2B5EF4-FFF2-40B4-BE49-F238E27FC236}">
                <a16:creationId xmlns:a16="http://schemas.microsoft.com/office/drawing/2014/main" id="{7827E53D-0E7D-4DC1-A336-7A9000A19C85}"/>
              </a:ext>
            </a:extLst>
          </p:cNvPr>
          <p:cNvSpPr>
            <a:spLocks noGrp="1"/>
          </p:cNvSpPr>
          <p:nvPr>
            <p:ph idx="1"/>
          </p:nvPr>
        </p:nvSpPr>
        <p:spPr>
          <a:xfrm>
            <a:off x="548641" y="940250"/>
            <a:ext cx="4639377" cy="1015035"/>
          </a:xfrm>
        </p:spPr>
        <p:txBody>
          <a:bodyPr>
            <a:noAutofit/>
          </a:bodyPr>
          <a:lstStyle/>
          <a:p>
            <a:pPr marL="0" indent="0">
              <a:buNone/>
            </a:pPr>
            <a:r>
              <a:rPr lang="en-US" sz="2800" dirty="0"/>
              <a:t>What! How could you possibly think abortion is impermissible?</a:t>
            </a:r>
            <a:endParaRPr lang="en-AU" sz="2800" dirty="0"/>
          </a:p>
        </p:txBody>
      </p:sp>
      <p:sp>
        <p:nvSpPr>
          <p:cNvPr id="9" name="Speech Bubble: Rectangle with Corners Rounded 8">
            <a:extLst>
              <a:ext uri="{FF2B5EF4-FFF2-40B4-BE49-F238E27FC236}">
                <a16:creationId xmlns:a16="http://schemas.microsoft.com/office/drawing/2014/main" id="{3690F6DC-F132-4F15-AF5C-B5C7F7CEB8A0}"/>
              </a:ext>
            </a:extLst>
          </p:cNvPr>
          <p:cNvSpPr/>
          <p:nvPr/>
        </p:nvSpPr>
        <p:spPr>
          <a:xfrm>
            <a:off x="6096000" y="1780673"/>
            <a:ext cx="4860758" cy="1474329"/>
          </a:xfrm>
          <a:prstGeom prst="wedgeRoundRectCallout">
            <a:avLst>
              <a:gd name="adj1" fmla="val -53822"/>
              <a:gd name="adj2" fmla="val 126948"/>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accent3">
                  <a:lumMod val="60000"/>
                  <a:lumOff val="40000"/>
                </a:schemeClr>
              </a:solidFill>
            </a:endParaRPr>
          </a:p>
        </p:txBody>
      </p:sp>
      <p:sp>
        <p:nvSpPr>
          <p:cNvPr id="12" name="Content Placeholder 2">
            <a:extLst>
              <a:ext uri="{FF2B5EF4-FFF2-40B4-BE49-F238E27FC236}">
                <a16:creationId xmlns:a16="http://schemas.microsoft.com/office/drawing/2014/main" id="{E684DDF3-BBF7-489B-BFAD-8522C9AA8EE3}"/>
              </a:ext>
            </a:extLst>
          </p:cNvPr>
          <p:cNvSpPr txBox="1">
            <a:spLocks/>
          </p:cNvSpPr>
          <p:nvPr/>
        </p:nvSpPr>
        <p:spPr>
          <a:xfrm>
            <a:off x="6317381" y="2127409"/>
            <a:ext cx="4639377" cy="2755232"/>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800" dirty="0">
                <a:latin typeface="Avenir Book" panose="02000503020000020003" pitchFamily="2" charset="0"/>
              </a:rPr>
              <a:t>Because it is! </a:t>
            </a:r>
            <a:r>
              <a:rPr lang="en-US" sz="2800" b="1" dirty="0">
                <a:latin typeface="Avenir Book" panose="02000503020000020003" pitchFamily="2" charset="0"/>
              </a:rPr>
              <a:t>Abortion is impermissible!</a:t>
            </a:r>
            <a:endParaRPr lang="en-AU" sz="2800" b="1" dirty="0">
              <a:latin typeface="Avenir Book" panose="02000503020000020003" pitchFamily="2" charset="0"/>
            </a:endParaRPr>
          </a:p>
        </p:txBody>
      </p:sp>
      <p:pic>
        <p:nvPicPr>
          <p:cNvPr id="11" name="Picture 6" descr="Image result for saskia mtg">
            <a:extLst>
              <a:ext uri="{FF2B5EF4-FFF2-40B4-BE49-F238E27FC236}">
                <a16:creationId xmlns:a16="http://schemas.microsoft.com/office/drawing/2014/main" id="{217AFD96-9927-4727-9FDD-E7A1BC36700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flipH="1">
            <a:off x="6614984" y="5177670"/>
            <a:ext cx="3019620" cy="1680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11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42"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80FFBD0-A6A7-4B0E-9764-CAE554B44693}"/>
              </a:ext>
            </a:extLst>
          </p:cNvPr>
          <p:cNvSpPr/>
          <p:nvPr/>
        </p:nvSpPr>
        <p:spPr>
          <a:xfrm>
            <a:off x="1023582" y="1691322"/>
            <a:ext cx="4718850" cy="4488815"/>
          </a:xfrm>
          <a:prstGeom prst="rect">
            <a:avLst/>
          </a:prstGeom>
          <a:ln w="3810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8" name="Content Placeholder 7">
            <a:extLst>
              <a:ext uri="{FF2B5EF4-FFF2-40B4-BE49-F238E27FC236}">
                <a16:creationId xmlns:a16="http://schemas.microsoft.com/office/drawing/2014/main" id="{4A22414C-C0F6-410A-B617-7361DC54037A}"/>
              </a:ext>
            </a:extLst>
          </p:cNvPr>
          <p:cNvSpPr>
            <a:spLocks noGrp="1"/>
          </p:cNvSpPr>
          <p:nvPr>
            <p:ph sz="half" idx="2"/>
          </p:nvPr>
        </p:nvSpPr>
        <p:spPr>
          <a:xfrm>
            <a:off x="1261872" y="2865372"/>
            <a:ext cx="4480560" cy="3306827"/>
          </a:xfrm>
        </p:spPr>
        <p:txBody>
          <a:bodyPr>
            <a:normAutofit fontScale="92500"/>
          </a:bodyPr>
          <a:lstStyle/>
          <a:p>
            <a:pPr marL="0" indent="0" algn="ctr">
              <a:buNone/>
            </a:pPr>
            <a:r>
              <a:rPr lang="en-AU" sz="2800" b="1" dirty="0"/>
              <a:t>Solider Mindset</a:t>
            </a:r>
          </a:p>
          <a:p>
            <a:r>
              <a:rPr lang="en-AU" dirty="0"/>
              <a:t>Goal is to </a:t>
            </a:r>
            <a:r>
              <a:rPr lang="en-AU" i="1" dirty="0"/>
              <a:t>show </a:t>
            </a:r>
            <a:r>
              <a:rPr lang="en-AU" dirty="0"/>
              <a:t>that my beliefs/opinions are the right ones.</a:t>
            </a:r>
          </a:p>
          <a:p>
            <a:r>
              <a:rPr lang="en-AU" dirty="0"/>
              <a:t>New information that challenges something I believe is seen as </a:t>
            </a:r>
            <a:r>
              <a:rPr lang="en-AU" i="1" dirty="0"/>
              <a:t>a threat </a:t>
            </a:r>
            <a:r>
              <a:rPr lang="en-AU" dirty="0"/>
              <a:t>to be neutralized.</a:t>
            </a:r>
          </a:p>
        </p:txBody>
      </p:sp>
      <p:sp>
        <p:nvSpPr>
          <p:cNvPr id="12" name="Rectangle 11">
            <a:extLst>
              <a:ext uri="{FF2B5EF4-FFF2-40B4-BE49-F238E27FC236}">
                <a16:creationId xmlns:a16="http://schemas.microsoft.com/office/drawing/2014/main" id="{0271DF17-4C34-4E3E-90BE-FE4E56995067}"/>
              </a:ext>
            </a:extLst>
          </p:cNvPr>
          <p:cNvSpPr/>
          <p:nvPr/>
        </p:nvSpPr>
        <p:spPr>
          <a:xfrm>
            <a:off x="1023582" y="685800"/>
            <a:ext cx="4718850" cy="2084695"/>
          </a:xfrm>
          <a:prstGeom prst="rect">
            <a:avLst/>
          </a:prstGeom>
          <a:solidFill>
            <a:schemeClr val="accent6">
              <a:lumMod val="75000"/>
            </a:schemeClr>
          </a:solid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13" name="Rectangle 12">
            <a:extLst>
              <a:ext uri="{FF2B5EF4-FFF2-40B4-BE49-F238E27FC236}">
                <a16:creationId xmlns:a16="http://schemas.microsoft.com/office/drawing/2014/main" id="{45093BE5-3C6E-493D-A011-8559317C7A14}"/>
              </a:ext>
            </a:extLst>
          </p:cNvPr>
          <p:cNvSpPr/>
          <p:nvPr/>
        </p:nvSpPr>
        <p:spPr>
          <a:xfrm>
            <a:off x="5980722" y="1691322"/>
            <a:ext cx="4718850" cy="4488815"/>
          </a:xfrm>
          <a:prstGeom prst="rect">
            <a:avLst/>
          </a:prstGeom>
          <a:solidFill>
            <a:schemeClr val="bg1"/>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8209ED84-EA33-4AB2-A307-A40550177C81}"/>
              </a:ext>
            </a:extLst>
          </p:cNvPr>
          <p:cNvSpPr/>
          <p:nvPr/>
        </p:nvSpPr>
        <p:spPr>
          <a:xfrm>
            <a:off x="5980722" y="685799"/>
            <a:ext cx="4718850" cy="2084696"/>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Content Placeholder 9">
            <a:extLst>
              <a:ext uri="{FF2B5EF4-FFF2-40B4-BE49-F238E27FC236}">
                <a16:creationId xmlns:a16="http://schemas.microsoft.com/office/drawing/2014/main" id="{F7D9C1E6-A929-4E6D-8012-8216CE801215}"/>
              </a:ext>
            </a:extLst>
          </p:cNvPr>
          <p:cNvSpPr>
            <a:spLocks noGrp="1"/>
          </p:cNvSpPr>
          <p:nvPr>
            <p:ph sz="quarter" idx="4"/>
          </p:nvPr>
        </p:nvSpPr>
        <p:spPr>
          <a:xfrm>
            <a:off x="6126480" y="2865372"/>
            <a:ext cx="4480560" cy="3306828"/>
          </a:xfrm>
        </p:spPr>
        <p:txBody>
          <a:bodyPr>
            <a:normAutofit fontScale="92500"/>
          </a:bodyPr>
          <a:lstStyle/>
          <a:p>
            <a:pPr marL="0" indent="0" algn="ctr">
              <a:buNone/>
            </a:pPr>
            <a:r>
              <a:rPr lang="en-AU" sz="2800" b="1" dirty="0"/>
              <a:t>Scout Mindset</a:t>
            </a:r>
            <a:endParaRPr lang="en-AU" dirty="0"/>
          </a:p>
          <a:p>
            <a:r>
              <a:rPr lang="en-AU" dirty="0"/>
              <a:t>Goal is to </a:t>
            </a:r>
            <a:r>
              <a:rPr lang="en-AU" i="1" dirty="0"/>
              <a:t>arrive </a:t>
            </a:r>
            <a:r>
              <a:rPr lang="en-AU" dirty="0"/>
              <a:t>at more accurate beliefs/opinions.</a:t>
            </a:r>
          </a:p>
          <a:p>
            <a:r>
              <a:rPr lang="en-AU" dirty="0"/>
              <a:t>New information that challenges something I believe is seen as </a:t>
            </a:r>
            <a:r>
              <a:rPr lang="en-AU" i="1" dirty="0"/>
              <a:t>an opportunity </a:t>
            </a:r>
            <a:r>
              <a:rPr lang="en-AU" dirty="0"/>
              <a:t>to update my beliefs/opinions.</a:t>
            </a:r>
          </a:p>
        </p:txBody>
      </p:sp>
      <p:pic>
        <p:nvPicPr>
          <p:cNvPr id="15" name="Picture 6" descr="Image result for saskia mtg">
            <a:extLst>
              <a:ext uri="{FF2B5EF4-FFF2-40B4-BE49-F238E27FC236}">
                <a16:creationId xmlns:a16="http://schemas.microsoft.com/office/drawing/2014/main" id="{8BD3EA1B-7D93-4747-A829-C4DCDFBB4D2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873197" y="887982"/>
            <a:ext cx="3019620" cy="168033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Image result for mtg realm seekers">
            <a:extLst>
              <a:ext uri="{FF2B5EF4-FFF2-40B4-BE49-F238E27FC236}">
                <a16:creationId xmlns:a16="http://schemas.microsoft.com/office/drawing/2014/main" id="{C725A5B1-725E-4C25-88F3-8D1FA15C9EF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215891" y="869334"/>
            <a:ext cx="2251924" cy="1698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504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0CAF19-8B83-424F-9F92-7B86409176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4900" y="4190999"/>
            <a:ext cx="4013200" cy="2570956"/>
          </a:xfrm>
          <a:prstGeom prst="rect">
            <a:avLst/>
          </a:prstGeom>
        </p:spPr>
      </p:pic>
      <p:sp>
        <p:nvSpPr>
          <p:cNvPr id="10" name="Speech Bubble: Rectangle with Corners Rounded 9">
            <a:extLst>
              <a:ext uri="{FF2B5EF4-FFF2-40B4-BE49-F238E27FC236}">
                <a16:creationId xmlns:a16="http://schemas.microsoft.com/office/drawing/2014/main" id="{5136D082-76B9-451B-9256-A00F2CFB971D}"/>
              </a:ext>
            </a:extLst>
          </p:cNvPr>
          <p:cNvSpPr/>
          <p:nvPr/>
        </p:nvSpPr>
        <p:spPr>
          <a:xfrm>
            <a:off x="6502400" y="448009"/>
            <a:ext cx="4860758" cy="4136572"/>
          </a:xfrm>
          <a:prstGeom prst="wedgeRoundRectCallout">
            <a:avLst>
              <a:gd name="adj1" fmla="val -56104"/>
              <a:gd name="adj2" fmla="val 62526"/>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3">
                  <a:lumMod val="60000"/>
                  <a:lumOff val="40000"/>
                </a:schemeClr>
              </a:solidFill>
              <a:latin typeface="Avenir Book" panose="02000503020000020003" pitchFamily="2" charset="0"/>
            </a:endParaRPr>
          </a:p>
        </p:txBody>
      </p:sp>
      <p:sp>
        <p:nvSpPr>
          <p:cNvPr id="11" name="Content Placeholder 2">
            <a:extLst>
              <a:ext uri="{FF2B5EF4-FFF2-40B4-BE49-F238E27FC236}">
                <a16:creationId xmlns:a16="http://schemas.microsoft.com/office/drawing/2014/main" id="{23B8292E-16FF-431B-8235-7FE778DF42F3}"/>
              </a:ext>
            </a:extLst>
          </p:cNvPr>
          <p:cNvSpPr txBox="1">
            <a:spLocks/>
          </p:cNvSpPr>
          <p:nvPr/>
        </p:nvSpPr>
        <p:spPr>
          <a:xfrm>
            <a:off x="6723781" y="926981"/>
            <a:ext cx="4639377" cy="2755232"/>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000" dirty="0">
                <a:latin typeface="Avenir Book" panose="02000503020000020003" pitchFamily="2" charset="0"/>
              </a:rPr>
              <a:t>1. Killing innocent persons is always wrong.</a:t>
            </a:r>
          </a:p>
          <a:p>
            <a:pPr marL="0" indent="0">
              <a:buNone/>
            </a:pPr>
            <a:r>
              <a:rPr lang="en-AU" sz="2000" dirty="0">
                <a:latin typeface="Avenir Book" panose="02000503020000020003" pitchFamily="2" charset="0"/>
              </a:rPr>
              <a:t>2. Unborn babies are innocent </a:t>
            </a:r>
            <a:r>
              <a:rPr lang="en-US" sz="2000" dirty="0">
                <a:latin typeface="Avenir Book" panose="02000503020000020003" pitchFamily="2" charset="0"/>
              </a:rPr>
              <a:t>persons</a:t>
            </a:r>
            <a:r>
              <a:rPr lang="en-AU" sz="2000" dirty="0">
                <a:latin typeface="Avenir Book" panose="02000503020000020003" pitchFamily="2" charset="0"/>
              </a:rPr>
              <a:t>.</a:t>
            </a:r>
          </a:p>
          <a:p>
            <a:pPr marL="0" indent="0">
              <a:buFont typeface="Arial" pitchFamily="34" charset="0"/>
              <a:buNone/>
            </a:pPr>
            <a:r>
              <a:rPr lang="en-AU" sz="2000" dirty="0">
                <a:latin typeface="Avenir Book" panose="02000503020000020003" pitchFamily="2" charset="0"/>
              </a:rPr>
              <a:t>3. Abortion results in the death of unborn babies.</a:t>
            </a:r>
          </a:p>
          <a:p>
            <a:pPr marL="0" indent="0">
              <a:buFont typeface="Arial" pitchFamily="34" charset="0"/>
              <a:buNone/>
            </a:pPr>
            <a:r>
              <a:rPr lang="en-AU" sz="2000" dirty="0">
                <a:latin typeface="Avenir Book" panose="02000503020000020003" pitchFamily="2" charset="0"/>
              </a:rPr>
              <a:t>Therefore,</a:t>
            </a:r>
          </a:p>
          <a:p>
            <a:pPr marL="0" indent="0">
              <a:buFont typeface="Arial" pitchFamily="34" charset="0"/>
              <a:buNone/>
            </a:pPr>
            <a:r>
              <a:rPr lang="en-AU" sz="2000" dirty="0">
                <a:latin typeface="Avenir Book" panose="02000503020000020003" pitchFamily="2" charset="0"/>
              </a:rPr>
              <a:t>C. Abortion is impermissible.</a:t>
            </a:r>
          </a:p>
        </p:txBody>
      </p:sp>
      <p:sp>
        <p:nvSpPr>
          <p:cNvPr id="2" name="Speech Bubble: Rectangle with Corners Rounded 6">
            <a:extLst>
              <a:ext uri="{FF2B5EF4-FFF2-40B4-BE49-F238E27FC236}">
                <a16:creationId xmlns:a16="http://schemas.microsoft.com/office/drawing/2014/main" id="{C1FFB3D6-6F6B-592B-612A-52B43A3DE817}"/>
              </a:ext>
            </a:extLst>
          </p:cNvPr>
          <p:cNvSpPr/>
          <p:nvPr/>
        </p:nvSpPr>
        <p:spPr>
          <a:xfrm>
            <a:off x="972457" y="1901371"/>
            <a:ext cx="4072611" cy="1527629"/>
          </a:xfrm>
          <a:prstGeom prst="wedgeRoundRectCallout">
            <a:avLst>
              <a:gd name="adj1" fmla="val 16407"/>
              <a:gd name="adj2" fmla="val 12523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a:latin typeface="Avenir Book" panose="02000503020000020003" pitchFamily="2" charset="0"/>
            </a:endParaRPr>
          </a:p>
        </p:txBody>
      </p:sp>
      <p:sp>
        <p:nvSpPr>
          <p:cNvPr id="4" name="Content Placeholder 2">
            <a:extLst>
              <a:ext uri="{FF2B5EF4-FFF2-40B4-BE49-F238E27FC236}">
                <a16:creationId xmlns:a16="http://schemas.microsoft.com/office/drawing/2014/main" id="{C0193C05-4957-F706-4BE4-EFC15BD9624A}"/>
              </a:ext>
            </a:extLst>
          </p:cNvPr>
          <p:cNvSpPr txBox="1">
            <a:spLocks/>
          </p:cNvSpPr>
          <p:nvPr/>
        </p:nvSpPr>
        <p:spPr>
          <a:xfrm>
            <a:off x="1157942" y="2060843"/>
            <a:ext cx="3887126" cy="10944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Why do you think abortion is impermissible?</a:t>
            </a:r>
            <a:endParaRPr lang="en-AU" sz="2400" dirty="0"/>
          </a:p>
        </p:txBody>
      </p:sp>
      <p:sp>
        <p:nvSpPr>
          <p:cNvPr id="6" name="Title 1">
            <a:extLst>
              <a:ext uri="{FF2B5EF4-FFF2-40B4-BE49-F238E27FC236}">
                <a16:creationId xmlns:a16="http://schemas.microsoft.com/office/drawing/2014/main" id="{D3DD73DF-F2D9-1F95-90CB-943F81583877}"/>
              </a:ext>
            </a:extLst>
          </p:cNvPr>
          <p:cNvSpPr>
            <a:spLocks noGrp="1"/>
          </p:cNvSpPr>
          <p:nvPr>
            <p:ph type="title"/>
          </p:nvPr>
        </p:nvSpPr>
        <p:spPr>
          <a:xfrm>
            <a:off x="838200" y="365125"/>
            <a:ext cx="10515600" cy="1325563"/>
          </a:xfrm>
        </p:spPr>
        <p:txBody>
          <a:bodyPr/>
          <a:lstStyle/>
          <a:p>
            <a:r>
              <a:rPr lang="en-AU" b="1" dirty="0"/>
              <a:t>Moral arguments</a:t>
            </a:r>
          </a:p>
        </p:txBody>
      </p:sp>
    </p:spTree>
    <p:extLst>
      <p:ext uri="{BB962C8B-B14F-4D97-AF65-F5344CB8AC3E}">
        <p14:creationId xmlns:p14="http://schemas.microsoft.com/office/powerpoint/2010/main" val="93519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0CAF19-8B83-424F-9F92-7B86409176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4900" y="4190999"/>
            <a:ext cx="4013200" cy="2570956"/>
          </a:xfrm>
          <a:prstGeom prst="rect">
            <a:avLst/>
          </a:prstGeom>
        </p:spPr>
      </p:pic>
      <p:sp>
        <p:nvSpPr>
          <p:cNvPr id="7" name="Speech Bubble: Rectangle with Corners Rounded 6">
            <a:extLst>
              <a:ext uri="{FF2B5EF4-FFF2-40B4-BE49-F238E27FC236}">
                <a16:creationId xmlns:a16="http://schemas.microsoft.com/office/drawing/2014/main" id="{25E168CF-B361-4368-BCE7-120F90F26D7A}"/>
              </a:ext>
            </a:extLst>
          </p:cNvPr>
          <p:cNvSpPr/>
          <p:nvPr/>
        </p:nvSpPr>
        <p:spPr>
          <a:xfrm>
            <a:off x="327260" y="710604"/>
            <a:ext cx="4860758" cy="3582263"/>
          </a:xfrm>
          <a:prstGeom prst="wedgeRoundRectCallout">
            <a:avLst>
              <a:gd name="adj1" fmla="val 16277"/>
              <a:gd name="adj2" fmla="val 5507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Content Placeholder 2">
            <a:extLst>
              <a:ext uri="{FF2B5EF4-FFF2-40B4-BE49-F238E27FC236}">
                <a16:creationId xmlns:a16="http://schemas.microsoft.com/office/drawing/2014/main" id="{7827E53D-0E7D-4DC1-A336-7A9000A19C85}"/>
              </a:ext>
            </a:extLst>
          </p:cNvPr>
          <p:cNvSpPr>
            <a:spLocks noGrp="1"/>
          </p:cNvSpPr>
          <p:nvPr>
            <p:ph idx="1"/>
          </p:nvPr>
        </p:nvSpPr>
        <p:spPr>
          <a:xfrm>
            <a:off x="548641" y="940250"/>
            <a:ext cx="4639377" cy="2996483"/>
          </a:xfrm>
        </p:spPr>
        <p:txBody>
          <a:bodyPr>
            <a:noAutofit/>
          </a:bodyPr>
          <a:lstStyle/>
          <a:p>
            <a:pPr marL="0" indent="0">
              <a:buNone/>
            </a:pPr>
            <a:r>
              <a:rPr lang="en-US" sz="2400" dirty="0"/>
              <a:t>Killing innocent persons is </a:t>
            </a:r>
            <a:r>
              <a:rPr lang="en-US" sz="2400" i="1" dirty="0"/>
              <a:t>always </a:t>
            </a:r>
            <a:r>
              <a:rPr lang="en-US" sz="2400" dirty="0"/>
              <a:t>wrong? </a:t>
            </a:r>
            <a:r>
              <a:rPr lang="en-US" sz="2400" i="1" dirty="0"/>
              <a:t>Always?</a:t>
            </a:r>
            <a:br>
              <a:rPr lang="en-US" sz="2400" i="1" dirty="0"/>
            </a:br>
            <a:endParaRPr lang="en-US" sz="2400" i="1" dirty="0"/>
          </a:p>
          <a:p>
            <a:pPr lvl="1"/>
            <a:r>
              <a:rPr lang="en-US" sz="2200" dirty="0"/>
              <a:t>What about in self defense? </a:t>
            </a:r>
          </a:p>
          <a:p>
            <a:pPr lvl="1"/>
            <a:r>
              <a:rPr lang="en-US" sz="2200" dirty="0"/>
              <a:t>What about during war?</a:t>
            </a:r>
          </a:p>
          <a:p>
            <a:pPr lvl="1"/>
            <a:r>
              <a:rPr lang="en-US" sz="2200" dirty="0"/>
              <a:t>What if killing one innocent person will save 100?</a:t>
            </a:r>
          </a:p>
          <a:p>
            <a:pPr marL="0" indent="0">
              <a:buNone/>
            </a:pPr>
            <a:endParaRPr lang="en-US" sz="2400" i="1" dirty="0"/>
          </a:p>
          <a:p>
            <a:pPr marL="0" indent="0">
              <a:buNone/>
            </a:pPr>
            <a:endParaRPr lang="en-AU" sz="2400" dirty="0"/>
          </a:p>
        </p:txBody>
      </p:sp>
      <p:sp>
        <p:nvSpPr>
          <p:cNvPr id="10" name="Speech Bubble: Rectangle with Corners Rounded 9">
            <a:extLst>
              <a:ext uri="{FF2B5EF4-FFF2-40B4-BE49-F238E27FC236}">
                <a16:creationId xmlns:a16="http://schemas.microsoft.com/office/drawing/2014/main" id="{5136D082-76B9-451B-9256-A00F2CFB971D}"/>
              </a:ext>
            </a:extLst>
          </p:cNvPr>
          <p:cNvSpPr/>
          <p:nvPr/>
        </p:nvSpPr>
        <p:spPr>
          <a:xfrm>
            <a:off x="6096000" y="246743"/>
            <a:ext cx="4860758" cy="3824514"/>
          </a:xfrm>
          <a:prstGeom prst="wedgeRoundRectCallout">
            <a:avLst>
              <a:gd name="adj1" fmla="val -56104"/>
              <a:gd name="adj2" fmla="val 62526"/>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accent3">
                  <a:lumMod val="60000"/>
                  <a:lumOff val="40000"/>
                </a:schemeClr>
              </a:solidFill>
            </a:endParaRPr>
          </a:p>
        </p:txBody>
      </p:sp>
      <p:sp>
        <p:nvSpPr>
          <p:cNvPr id="11" name="Content Placeholder 2">
            <a:extLst>
              <a:ext uri="{FF2B5EF4-FFF2-40B4-BE49-F238E27FC236}">
                <a16:creationId xmlns:a16="http://schemas.microsoft.com/office/drawing/2014/main" id="{23B8292E-16FF-431B-8235-7FE778DF42F3}"/>
              </a:ext>
            </a:extLst>
          </p:cNvPr>
          <p:cNvSpPr txBox="1">
            <a:spLocks/>
          </p:cNvSpPr>
          <p:nvPr/>
        </p:nvSpPr>
        <p:spPr>
          <a:xfrm>
            <a:off x="6317381" y="530614"/>
            <a:ext cx="4639377" cy="2755232"/>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000" dirty="0">
                <a:latin typeface="Avenir Book" panose="02000503020000020003" pitchFamily="2" charset="0"/>
              </a:rPr>
              <a:t>1. Killing innocent persons is always wrong.</a:t>
            </a:r>
          </a:p>
          <a:p>
            <a:pPr marL="0" indent="0">
              <a:buNone/>
            </a:pPr>
            <a:r>
              <a:rPr lang="en-AU" sz="2000" dirty="0">
                <a:latin typeface="Avenir Book" panose="02000503020000020003" pitchFamily="2" charset="0"/>
              </a:rPr>
              <a:t>2. Unborn babies are innocent </a:t>
            </a:r>
            <a:r>
              <a:rPr lang="en-US" sz="2000" dirty="0">
                <a:latin typeface="Avenir Book" panose="02000503020000020003" pitchFamily="2" charset="0"/>
              </a:rPr>
              <a:t>persons</a:t>
            </a:r>
            <a:r>
              <a:rPr lang="en-AU" sz="2000" dirty="0">
                <a:latin typeface="Avenir Book" panose="02000503020000020003" pitchFamily="2" charset="0"/>
              </a:rPr>
              <a:t>.</a:t>
            </a:r>
          </a:p>
          <a:p>
            <a:pPr marL="0" indent="0">
              <a:buFont typeface="Arial" pitchFamily="34" charset="0"/>
              <a:buNone/>
            </a:pPr>
            <a:r>
              <a:rPr lang="en-AU" sz="2000" dirty="0">
                <a:latin typeface="Avenir Book" panose="02000503020000020003" pitchFamily="2" charset="0"/>
              </a:rPr>
              <a:t>3. Abortion results in the death of unborn babies.</a:t>
            </a:r>
          </a:p>
          <a:p>
            <a:pPr marL="0" indent="0">
              <a:buFont typeface="Arial" pitchFamily="34" charset="0"/>
              <a:buNone/>
            </a:pPr>
            <a:r>
              <a:rPr lang="en-AU" sz="2000" dirty="0">
                <a:latin typeface="Avenir Book" panose="02000503020000020003" pitchFamily="2" charset="0"/>
              </a:rPr>
              <a:t>Therefore,</a:t>
            </a:r>
          </a:p>
          <a:p>
            <a:pPr marL="0" indent="0">
              <a:buFont typeface="Arial" pitchFamily="34" charset="0"/>
              <a:buNone/>
            </a:pPr>
            <a:r>
              <a:rPr lang="en-AU" sz="2000" dirty="0">
                <a:latin typeface="Avenir Book" panose="02000503020000020003" pitchFamily="2" charset="0"/>
              </a:rPr>
              <a:t>C. Abortion is impermissible.</a:t>
            </a:r>
          </a:p>
        </p:txBody>
      </p:sp>
    </p:spTree>
    <p:extLst>
      <p:ext uri="{BB962C8B-B14F-4D97-AF65-F5344CB8AC3E}">
        <p14:creationId xmlns:p14="http://schemas.microsoft.com/office/powerpoint/2010/main" val="312836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0CAF19-8B83-424F-9F92-7B86409176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4900" y="4190999"/>
            <a:ext cx="4013200" cy="2570956"/>
          </a:xfrm>
          <a:prstGeom prst="rect">
            <a:avLst/>
          </a:prstGeom>
        </p:spPr>
      </p:pic>
      <p:sp>
        <p:nvSpPr>
          <p:cNvPr id="10" name="Speech Bubble: Rectangle with Corners Rounded 9">
            <a:extLst>
              <a:ext uri="{FF2B5EF4-FFF2-40B4-BE49-F238E27FC236}">
                <a16:creationId xmlns:a16="http://schemas.microsoft.com/office/drawing/2014/main" id="{5136D082-76B9-451B-9256-A00F2CFB971D}"/>
              </a:ext>
            </a:extLst>
          </p:cNvPr>
          <p:cNvSpPr/>
          <p:nvPr/>
        </p:nvSpPr>
        <p:spPr>
          <a:xfrm>
            <a:off x="6096000" y="348569"/>
            <a:ext cx="4860758" cy="3722688"/>
          </a:xfrm>
          <a:prstGeom prst="wedgeRoundRectCallout">
            <a:avLst>
              <a:gd name="adj1" fmla="val -56104"/>
              <a:gd name="adj2" fmla="val 62526"/>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a:solidFill>
                <a:schemeClr val="accent3">
                  <a:lumMod val="60000"/>
                  <a:lumOff val="40000"/>
                </a:schemeClr>
              </a:solidFill>
              <a:latin typeface="Avenir Book" panose="02000503020000020003" pitchFamily="2" charset="0"/>
            </a:endParaRPr>
          </a:p>
        </p:txBody>
      </p:sp>
      <p:sp>
        <p:nvSpPr>
          <p:cNvPr id="11" name="Content Placeholder 2">
            <a:extLst>
              <a:ext uri="{FF2B5EF4-FFF2-40B4-BE49-F238E27FC236}">
                <a16:creationId xmlns:a16="http://schemas.microsoft.com/office/drawing/2014/main" id="{23B8292E-16FF-431B-8235-7FE778DF42F3}"/>
              </a:ext>
            </a:extLst>
          </p:cNvPr>
          <p:cNvSpPr txBox="1">
            <a:spLocks/>
          </p:cNvSpPr>
          <p:nvPr/>
        </p:nvSpPr>
        <p:spPr>
          <a:xfrm>
            <a:off x="6317380" y="468147"/>
            <a:ext cx="4639377" cy="2570956"/>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000" dirty="0">
                <a:solidFill>
                  <a:schemeClr val="accent1"/>
                </a:solidFill>
                <a:latin typeface="Avenir Book" panose="02000503020000020003" pitchFamily="2" charset="0"/>
              </a:rPr>
              <a:t>1. Killing innocent persons is always wrong, except when …</a:t>
            </a:r>
          </a:p>
          <a:p>
            <a:pPr marL="0" indent="0">
              <a:buFont typeface="Arial" pitchFamily="34" charset="0"/>
              <a:buNone/>
            </a:pPr>
            <a:r>
              <a:rPr lang="en-AU" sz="2000" dirty="0">
                <a:latin typeface="Avenir Book" panose="02000503020000020003" pitchFamily="2" charset="0"/>
              </a:rPr>
              <a:t>2. Unborn babies are innocent persons.</a:t>
            </a:r>
          </a:p>
          <a:p>
            <a:pPr marL="0" indent="0">
              <a:buFont typeface="Arial" pitchFamily="34" charset="0"/>
              <a:buNone/>
            </a:pPr>
            <a:r>
              <a:rPr lang="en-AU" sz="2000" dirty="0">
                <a:latin typeface="Avenir Book" panose="02000503020000020003" pitchFamily="2" charset="0"/>
              </a:rPr>
              <a:t>3. Abortion results in the death of unborn babies.</a:t>
            </a:r>
          </a:p>
          <a:p>
            <a:pPr marL="0" indent="0">
              <a:buFont typeface="Arial" pitchFamily="34" charset="0"/>
              <a:buNone/>
            </a:pPr>
            <a:r>
              <a:rPr lang="en-AU" sz="2000" dirty="0">
                <a:latin typeface="Avenir Book" panose="02000503020000020003" pitchFamily="2" charset="0"/>
              </a:rPr>
              <a:t>Therefore,</a:t>
            </a:r>
          </a:p>
          <a:p>
            <a:pPr marL="0" indent="0">
              <a:buFont typeface="Arial" pitchFamily="34" charset="0"/>
              <a:buNone/>
            </a:pPr>
            <a:r>
              <a:rPr lang="en-AU" sz="2000" dirty="0">
                <a:latin typeface="Avenir Book" panose="02000503020000020003" pitchFamily="2" charset="0"/>
              </a:rPr>
              <a:t>C. Abortion is impermissible.</a:t>
            </a:r>
          </a:p>
        </p:txBody>
      </p:sp>
      <p:sp>
        <p:nvSpPr>
          <p:cNvPr id="3" name="Content Placeholder 2">
            <a:extLst>
              <a:ext uri="{FF2B5EF4-FFF2-40B4-BE49-F238E27FC236}">
                <a16:creationId xmlns:a16="http://schemas.microsoft.com/office/drawing/2014/main" id="{375839A0-8EFE-47B8-9718-9E1810C7F657}"/>
              </a:ext>
            </a:extLst>
          </p:cNvPr>
          <p:cNvSpPr>
            <a:spLocks noGrp="1"/>
          </p:cNvSpPr>
          <p:nvPr>
            <p:ph idx="1"/>
          </p:nvPr>
        </p:nvSpPr>
        <p:spPr/>
        <p:txBody>
          <a:bodyPr>
            <a:normAutofit/>
          </a:bodyPr>
          <a:lstStyle/>
          <a:p>
            <a:endParaRPr lang="en-AU" sz="2400" dirty="0"/>
          </a:p>
        </p:txBody>
      </p:sp>
      <p:sp>
        <p:nvSpPr>
          <p:cNvPr id="9" name="Speech Bubble: Rectangle with Corners Rounded 8">
            <a:extLst>
              <a:ext uri="{FF2B5EF4-FFF2-40B4-BE49-F238E27FC236}">
                <a16:creationId xmlns:a16="http://schemas.microsoft.com/office/drawing/2014/main" id="{3813C81D-5731-4D4A-86E9-F2E59B0BE42F}"/>
              </a:ext>
            </a:extLst>
          </p:cNvPr>
          <p:cNvSpPr/>
          <p:nvPr/>
        </p:nvSpPr>
        <p:spPr>
          <a:xfrm>
            <a:off x="327260" y="710604"/>
            <a:ext cx="4860758" cy="3582263"/>
          </a:xfrm>
          <a:prstGeom prst="wedgeRoundRectCallout">
            <a:avLst>
              <a:gd name="adj1" fmla="val 16277"/>
              <a:gd name="adj2" fmla="val 5507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a:latin typeface="Avenir Book" panose="02000503020000020003" pitchFamily="2" charset="0"/>
            </a:endParaRPr>
          </a:p>
        </p:txBody>
      </p:sp>
      <p:sp>
        <p:nvSpPr>
          <p:cNvPr id="2" name="Content Placeholder 2">
            <a:extLst>
              <a:ext uri="{FF2B5EF4-FFF2-40B4-BE49-F238E27FC236}">
                <a16:creationId xmlns:a16="http://schemas.microsoft.com/office/drawing/2014/main" id="{1AD49167-6AAD-733E-6F35-DAD8DF2B1087}"/>
              </a:ext>
            </a:extLst>
          </p:cNvPr>
          <p:cNvSpPr txBox="1">
            <a:spLocks/>
          </p:cNvSpPr>
          <p:nvPr/>
        </p:nvSpPr>
        <p:spPr>
          <a:xfrm>
            <a:off x="548641" y="940250"/>
            <a:ext cx="4639377" cy="29964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Killing innocent persons is </a:t>
            </a:r>
            <a:r>
              <a:rPr lang="en-US" sz="2400" i="1" dirty="0"/>
              <a:t>always </a:t>
            </a:r>
            <a:r>
              <a:rPr lang="en-US" sz="2400" dirty="0"/>
              <a:t>wrong? </a:t>
            </a:r>
            <a:r>
              <a:rPr lang="en-US" sz="2400" i="1" dirty="0"/>
              <a:t>Always?</a:t>
            </a:r>
            <a:br>
              <a:rPr lang="en-US" sz="2400" i="1" dirty="0"/>
            </a:br>
            <a:endParaRPr lang="en-US" sz="2400" i="1" dirty="0"/>
          </a:p>
          <a:p>
            <a:pPr lvl="1"/>
            <a:r>
              <a:rPr lang="en-US" sz="2200" dirty="0"/>
              <a:t>What about in self defense? </a:t>
            </a:r>
          </a:p>
          <a:p>
            <a:pPr lvl="1"/>
            <a:r>
              <a:rPr lang="en-US" sz="2200" dirty="0"/>
              <a:t>What about during war?</a:t>
            </a:r>
          </a:p>
          <a:p>
            <a:pPr lvl="1"/>
            <a:r>
              <a:rPr lang="en-US" sz="2200" dirty="0"/>
              <a:t>What if killing one innocent person will save 100?</a:t>
            </a:r>
          </a:p>
          <a:p>
            <a:pPr marL="0" indent="0">
              <a:buFont typeface="Arial" panose="020B0604020202020204" pitchFamily="34" charset="0"/>
              <a:buNone/>
            </a:pPr>
            <a:endParaRPr lang="en-US" sz="2400" i="1" dirty="0"/>
          </a:p>
          <a:p>
            <a:pPr marL="0" indent="0">
              <a:buFont typeface="Arial" panose="020B0604020202020204" pitchFamily="34" charset="0"/>
              <a:buNone/>
            </a:pPr>
            <a:endParaRPr lang="en-AU" sz="2400" dirty="0"/>
          </a:p>
        </p:txBody>
      </p:sp>
    </p:spTree>
    <p:extLst>
      <p:ext uri="{BB962C8B-B14F-4D97-AF65-F5344CB8AC3E}">
        <p14:creationId xmlns:p14="http://schemas.microsoft.com/office/powerpoint/2010/main" val="2705260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4CEF-631A-494A-81C9-5395AC34D79E}"/>
              </a:ext>
            </a:extLst>
          </p:cNvPr>
          <p:cNvSpPr>
            <a:spLocks noGrp="1"/>
          </p:cNvSpPr>
          <p:nvPr>
            <p:ph type="title"/>
          </p:nvPr>
        </p:nvSpPr>
        <p:spPr/>
        <p:txBody>
          <a:bodyPr/>
          <a:lstStyle/>
          <a:p>
            <a:r>
              <a:rPr lang="en-AU" dirty="0"/>
              <a:t>Lecture 9.1.</a:t>
            </a:r>
          </a:p>
        </p:txBody>
      </p:sp>
      <p:sp>
        <p:nvSpPr>
          <p:cNvPr id="4" name="Text Placeholder 3">
            <a:extLst>
              <a:ext uri="{FF2B5EF4-FFF2-40B4-BE49-F238E27FC236}">
                <a16:creationId xmlns:a16="http://schemas.microsoft.com/office/drawing/2014/main" id="{64591D6C-E391-BE4A-BEE7-725B723EC5CE}"/>
              </a:ext>
            </a:extLst>
          </p:cNvPr>
          <p:cNvSpPr>
            <a:spLocks noGrp="1"/>
          </p:cNvSpPr>
          <p:nvPr>
            <p:ph type="body" idx="1"/>
          </p:nvPr>
        </p:nvSpPr>
        <p:spPr/>
        <p:txBody>
          <a:bodyPr>
            <a:normAutofit/>
          </a:bodyPr>
          <a:lstStyle/>
          <a:p>
            <a:r>
              <a:rPr lang="en-AU" sz="2800" dirty="0">
                <a:solidFill>
                  <a:srgbClr val="FF0000"/>
                </a:solidFill>
              </a:rPr>
              <a:t>Normative Arguments</a:t>
            </a:r>
          </a:p>
        </p:txBody>
      </p:sp>
    </p:spTree>
    <p:extLst>
      <p:ext uri="{BB962C8B-B14F-4D97-AF65-F5344CB8AC3E}">
        <p14:creationId xmlns:p14="http://schemas.microsoft.com/office/powerpoint/2010/main" val="3741368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0CAF19-8B83-424F-9F92-7B86409176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4900" y="4190999"/>
            <a:ext cx="4013200" cy="2570956"/>
          </a:xfrm>
          <a:prstGeom prst="rect">
            <a:avLst/>
          </a:prstGeom>
        </p:spPr>
      </p:pic>
      <p:sp>
        <p:nvSpPr>
          <p:cNvPr id="10" name="Speech Bubble: Rectangle with Corners Rounded 9">
            <a:extLst>
              <a:ext uri="{FF2B5EF4-FFF2-40B4-BE49-F238E27FC236}">
                <a16:creationId xmlns:a16="http://schemas.microsoft.com/office/drawing/2014/main" id="{5136D082-76B9-451B-9256-A00F2CFB971D}"/>
              </a:ext>
            </a:extLst>
          </p:cNvPr>
          <p:cNvSpPr/>
          <p:nvPr/>
        </p:nvSpPr>
        <p:spPr>
          <a:xfrm>
            <a:off x="6096000" y="81741"/>
            <a:ext cx="4860758" cy="3989516"/>
          </a:xfrm>
          <a:prstGeom prst="wedgeRoundRectCallout">
            <a:avLst>
              <a:gd name="adj1" fmla="val -56104"/>
              <a:gd name="adj2" fmla="val 62526"/>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accent3">
                  <a:lumMod val="60000"/>
                  <a:lumOff val="40000"/>
                </a:schemeClr>
              </a:solidFill>
            </a:endParaRPr>
          </a:p>
        </p:txBody>
      </p:sp>
      <p:sp>
        <p:nvSpPr>
          <p:cNvPr id="11" name="Content Placeholder 2">
            <a:extLst>
              <a:ext uri="{FF2B5EF4-FFF2-40B4-BE49-F238E27FC236}">
                <a16:creationId xmlns:a16="http://schemas.microsoft.com/office/drawing/2014/main" id="{23B8292E-16FF-431B-8235-7FE778DF42F3}"/>
              </a:ext>
            </a:extLst>
          </p:cNvPr>
          <p:cNvSpPr txBox="1">
            <a:spLocks/>
          </p:cNvSpPr>
          <p:nvPr/>
        </p:nvSpPr>
        <p:spPr>
          <a:xfrm>
            <a:off x="6317380" y="283871"/>
            <a:ext cx="4639377" cy="2755232"/>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000" dirty="0">
                <a:solidFill>
                  <a:schemeClr val="accent1"/>
                </a:solidFill>
                <a:latin typeface="Avenir Book" panose="02000503020000020003" pitchFamily="2" charset="0"/>
              </a:rPr>
              <a:t>1. Killing innocent persons is always wrong, except when …</a:t>
            </a:r>
          </a:p>
          <a:p>
            <a:pPr marL="0" indent="0">
              <a:buFont typeface="Arial" pitchFamily="34" charset="0"/>
              <a:buNone/>
            </a:pPr>
            <a:r>
              <a:rPr lang="en-AU" sz="2000" dirty="0">
                <a:latin typeface="Avenir Book" panose="02000503020000020003" pitchFamily="2" charset="0"/>
              </a:rPr>
              <a:t>2. Unborn babies are innocent persons.</a:t>
            </a:r>
          </a:p>
          <a:p>
            <a:pPr marL="0" indent="0">
              <a:buFont typeface="Arial" pitchFamily="34" charset="0"/>
              <a:buNone/>
            </a:pPr>
            <a:r>
              <a:rPr lang="en-AU" sz="2000" dirty="0">
                <a:latin typeface="Avenir Book" panose="02000503020000020003" pitchFamily="2" charset="0"/>
              </a:rPr>
              <a:t>3. Abortion results in the death of unborn babies.</a:t>
            </a:r>
          </a:p>
          <a:p>
            <a:pPr marL="0" indent="0">
              <a:buFont typeface="Arial" pitchFamily="34" charset="0"/>
              <a:buNone/>
            </a:pPr>
            <a:r>
              <a:rPr lang="en-AU" sz="2000" dirty="0">
                <a:latin typeface="Avenir Book" panose="02000503020000020003" pitchFamily="2" charset="0"/>
              </a:rPr>
              <a:t>Therefore,</a:t>
            </a:r>
          </a:p>
          <a:p>
            <a:pPr marL="0" indent="0">
              <a:buFont typeface="Arial" pitchFamily="34" charset="0"/>
              <a:buNone/>
            </a:pPr>
            <a:r>
              <a:rPr lang="en-AU" sz="2000" dirty="0">
                <a:latin typeface="Avenir Book" panose="02000503020000020003" pitchFamily="2" charset="0"/>
              </a:rPr>
              <a:t>C. Abortion is impermissible.</a:t>
            </a:r>
          </a:p>
        </p:txBody>
      </p:sp>
      <p:sp>
        <p:nvSpPr>
          <p:cNvPr id="3" name="Content Placeholder 2">
            <a:extLst>
              <a:ext uri="{FF2B5EF4-FFF2-40B4-BE49-F238E27FC236}">
                <a16:creationId xmlns:a16="http://schemas.microsoft.com/office/drawing/2014/main" id="{375839A0-8EFE-47B8-9718-9E1810C7F657}"/>
              </a:ext>
            </a:extLst>
          </p:cNvPr>
          <p:cNvSpPr>
            <a:spLocks noGrp="1"/>
          </p:cNvSpPr>
          <p:nvPr>
            <p:ph idx="1"/>
          </p:nvPr>
        </p:nvSpPr>
        <p:spPr/>
        <p:txBody>
          <a:bodyPr/>
          <a:lstStyle/>
          <a:p>
            <a:endParaRPr lang="en-AU" dirty="0"/>
          </a:p>
        </p:txBody>
      </p:sp>
      <p:sp>
        <p:nvSpPr>
          <p:cNvPr id="9" name="Speech Bubble: Rectangle with Corners Rounded 8">
            <a:extLst>
              <a:ext uri="{FF2B5EF4-FFF2-40B4-BE49-F238E27FC236}">
                <a16:creationId xmlns:a16="http://schemas.microsoft.com/office/drawing/2014/main" id="{3813C81D-5731-4D4A-86E9-F2E59B0BE42F}"/>
              </a:ext>
            </a:extLst>
          </p:cNvPr>
          <p:cNvSpPr/>
          <p:nvPr/>
        </p:nvSpPr>
        <p:spPr>
          <a:xfrm>
            <a:off x="327260" y="432486"/>
            <a:ext cx="4860758" cy="3860381"/>
          </a:xfrm>
          <a:prstGeom prst="wedgeRoundRectCallout">
            <a:avLst>
              <a:gd name="adj1" fmla="val 16277"/>
              <a:gd name="adj2" fmla="val 5507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Content Placeholder 2">
            <a:extLst>
              <a:ext uri="{FF2B5EF4-FFF2-40B4-BE49-F238E27FC236}">
                <a16:creationId xmlns:a16="http://schemas.microsoft.com/office/drawing/2014/main" id="{53B25AEF-E084-4482-9916-653EDB342636}"/>
              </a:ext>
            </a:extLst>
          </p:cNvPr>
          <p:cNvSpPr txBox="1">
            <a:spLocks/>
          </p:cNvSpPr>
          <p:nvPr/>
        </p:nvSpPr>
        <p:spPr>
          <a:xfrm>
            <a:off x="548641" y="766687"/>
            <a:ext cx="4639377" cy="3364441"/>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000" dirty="0">
                <a:latin typeface="Avenir Book" panose="02000503020000020003" pitchFamily="2" charset="0"/>
              </a:rPr>
              <a:t>Are unborn babies really innocent </a:t>
            </a:r>
            <a:r>
              <a:rPr lang="en-US" sz="2000" i="1" dirty="0">
                <a:latin typeface="Avenir Book" panose="02000503020000020003" pitchFamily="2" charset="0"/>
              </a:rPr>
              <a:t>persons </a:t>
            </a:r>
            <a:r>
              <a:rPr lang="en-US" sz="2000" dirty="0">
                <a:latin typeface="Avenir Book" panose="02000503020000020003" pitchFamily="2" charset="0"/>
              </a:rPr>
              <a:t>in the relevant sense?</a:t>
            </a:r>
          </a:p>
          <a:p>
            <a:pPr marL="0" indent="0">
              <a:buNone/>
            </a:pPr>
            <a:r>
              <a:rPr lang="en-US" sz="2000" dirty="0">
                <a:latin typeface="Avenir Book" panose="02000503020000020003" pitchFamily="2" charset="0"/>
              </a:rPr>
              <a:t>They are members of the species Homo Sapiens sure.</a:t>
            </a:r>
          </a:p>
          <a:p>
            <a:pPr marL="0" indent="0">
              <a:buNone/>
            </a:pPr>
            <a:r>
              <a:rPr lang="en-US" sz="2000" dirty="0">
                <a:latin typeface="Avenir Book" panose="02000503020000020003" pitchFamily="2" charset="0"/>
              </a:rPr>
              <a:t>But </a:t>
            </a:r>
            <a:r>
              <a:rPr lang="en-US" sz="2000" i="1" dirty="0">
                <a:latin typeface="Avenir Book" panose="02000503020000020003" pitchFamily="2" charset="0"/>
              </a:rPr>
              <a:t>persons</a:t>
            </a:r>
            <a:r>
              <a:rPr lang="en-US" sz="2000" dirty="0">
                <a:latin typeface="Avenir Book" panose="02000503020000020003" pitchFamily="2" charset="0"/>
              </a:rPr>
              <a:t> are self-conscious, autonomous, rational beings.</a:t>
            </a:r>
          </a:p>
          <a:p>
            <a:pPr marL="0" indent="0">
              <a:buFont typeface="Arial" pitchFamily="34" charset="0"/>
              <a:buNone/>
            </a:pPr>
            <a:r>
              <a:rPr lang="en-AU" sz="2000" dirty="0">
                <a:latin typeface="Avenir Book" panose="02000503020000020003" pitchFamily="2" charset="0"/>
              </a:rPr>
              <a:t>Unborn babies are none of these.</a:t>
            </a:r>
          </a:p>
        </p:txBody>
      </p:sp>
    </p:spTree>
    <p:extLst>
      <p:ext uri="{BB962C8B-B14F-4D97-AF65-F5344CB8AC3E}">
        <p14:creationId xmlns:p14="http://schemas.microsoft.com/office/powerpoint/2010/main" val="857639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7F75-145C-914E-B739-2E62497978FA}"/>
              </a:ext>
            </a:extLst>
          </p:cNvPr>
          <p:cNvSpPr>
            <a:spLocks noGrp="1"/>
          </p:cNvSpPr>
          <p:nvPr>
            <p:ph type="title"/>
          </p:nvPr>
        </p:nvSpPr>
        <p:spPr/>
        <p:txBody>
          <a:bodyPr/>
          <a:lstStyle/>
          <a:p>
            <a:r>
              <a:rPr lang="en-AU" dirty="0"/>
              <a:t>Evaluating normative arguments</a:t>
            </a:r>
          </a:p>
        </p:txBody>
      </p:sp>
      <p:sp>
        <p:nvSpPr>
          <p:cNvPr id="11" name="Content Placeholder 4">
            <a:extLst>
              <a:ext uri="{FF2B5EF4-FFF2-40B4-BE49-F238E27FC236}">
                <a16:creationId xmlns:a16="http://schemas.microsoft.com/office/drawing/2014/main" id="{1058D694-E6C1-CE47-B30A-5C7472823036}"/>
              </a:ext>
            </a:extLst>
          </p:cNvPr>
          <p:cNvSpPr txBox="1">
            <a:spLocks/>
          </p:cNvSpPr>
          <p:nvPr/>
        </p:nvSpPr>
        <p:spPr>
          <a:xfrm>
            <a:off x="838201" y="2141537"/>
            <a:ext cx="95511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AU" dirty="0"/>
          </a:p>
        </p:txBody>
      </p:sp>
      <p:sp>
        <p:nvSpPr>
          <p:cNvPr id="4" name="Content Placeholder 3">
            <a:extLst>
              <a:ext uri="{FF2B5EF4-FFF2-40B4-BE49-F238E27FC236}">
                <a16:creationId xmlns:a16="http://schemas.microsoft.com/office/drawing/2014/main" id="{569E8F9D-9866-936A-8ECE-EFFAF33160C6}"/>
              </a:ext>
            </a:extLst>
          </p:cNvPr>
          <p:cNvSpPr>
            <a:spLocks noGrp="1"/>
          </p:cNvSpPr>
          <p:nvPr>
            <p:ph idx="1"/>
          </p:nvPr>
        </p:nvSpPr>
        <p:spPr/>
        <p:txBody>
          <a:bodyPr>
            <a:normAutofit fontScale="70000" lnSpcReduction="20000"/>
          </a:bodyPr>
          <a:lstStyle/>
          <a:p>
            <a:pPr marL="0" indent="0">
              <a:buNone/>
            </a:pPr>
            <a:r>
              <a:rPr lang="en-AU" dirty="0"/>
              <a:t>Like any other argument there are two things to consider when evaluating a normative argument:</a:t>
            </a:r>
          </a:p>
          <a:p>
            <a:pPr marL="0" indent="0">
              <a:buNone/>
            </a:pPr>
            <a:endParaRPr lang="en-AU" dirty="0"/>
          </a:p>
          <a:p>
            <a:pPr marL="514350" indent="-514350">
              <a:buFont typeface="+mj-lt"/>
              <a:buAutoNum type="arabicPeriod"/>
            </a:pPr>
            <a:r>
              <a:rPr lang="en-AU" sz="2900" b="1" dirty="0"/>
              <a:t>Support </a:t>
            </a:r>
            <a:r>
              <a:rPr lang="en-AU" sz="2900" dirty="0"/>
              <a:t>(</a:t>
            </a:r>
            <a:r>
              <a:rPr lang="en-AU" sz="2900" dirty="0">
                <a:solidFill>
                  <a:srgbClr val="FF0000"/>
                </a:solidFill>
              </a:rPr>
              <a:t>If</a:t>
            </a:r>
            <a:r>
              <a:rPr lang="en-AU" sz="2900" dirty="0"/>
              <a:t> the premises were true, would they provide a </a:t>
            </a:r>
            <a:r>
              <a:rPr lang="en-AU" sz="2900" dirty="0">
                <a:solidFill>
                  <a:srgbClr val="FF0000"/>
                </a:solidFill>
              </a:rPr>
              <a:t>good reason </a:t>
            </a:r>
            <a:r>
              <a:rPr lang="en-AU" sz="2900" dirty="0"/>
              <a:t>to accept the conclusion?)</a:t>
            </a:r>
          </a:p>
          <a:p>
            <a:r>
              <a:rPr lang="en-AU" dirty="0"/>
              <a:t>Are there any </a:t>
            </a:r>
            <a:r>
              <a:rPr lang="en-AU" dirty="0">
                <a:solidFill>
                  <a:srgbClr val="FF0000"/>
                </a:solidFill>
              </a:rPr>
              <a:t>unstated normative assumptions</a:t>
            </a:r>
            <a:r>
              <a:rPr lang="en-AU" dirty="0"/>
              <a:t> in the argument? (You can’t get an ‘ought’ just from an ‘is’)</a:t>
            </a:r>
          </a:p>
          <a:p>
            <a:r>
              <a:rPr lang="en-AU" dirty="0"/>
              <a:t>…?</a:t>
            </a:r>
            <a:endParaRPr lang="en-AU" sz="1800" dirty="0"/>
          </a:p>
          <a:p>
            <a:pPr marL="457200" lvl="1" indent="0">
              <a:buNone/>
            </a:pPr>
            <a:endParaRPr lang="en-AU" sz="1800" dirty="0"/>
          </a:p>
          <a:p>
            <a:pPr marL="457200" lvl="1" indent="0">
              <a:buNone/>
            </a:pPr>
            <a:endParaRPr lang="en-AU" sz="1800" dirty="0"/>
          </a:p>
          <a:p>
            <a:pPr marL="514350" indent="-514350">
              <a:buFont typeface="+mj-lt"/>
              <a:buAutoNum type="arabicPeriod" startAt="2"/>
            </a:pPr>
            <a:r>
              <a:rPr lang="en-AU" sz="2900" b="1" dirty="0"/>
              <a:t>Truth </a:t>
            </a:r>
            <a:r>
              <a:rPr lang="en-AU" sz="2900" dirty="0"/>
              <a:t>(Are the premises </a:t>
            </a:r>
            <a:r>
              <a:rPr lang="en-AU" sz="2900" dirty="0">
                <a:solidFill>
                  <a:srgbClr val="FF0000"/>
                </a:solidFill>
              </a:rPr>
              <a:t>acceptable as true</a:t>
            </a:r>
            <a:r>
              <a:rPr lang="en-AU" sz="2900" dirty="0"/>
              <a:t>?)</a:t>
            </a:r>
            <a:endParaRPr lang="en-AU" sz="1800" dirty="0"/>
          </a:p>
          <a:p>
            <a:r>
              <a:rPr lang="en-AU" dirty="0"/>
              <a:t>Evaluate the descriptive premises </a:t>
            </a:r>
            <a:r>
              <a:rPr lang="en-AU" dirty="0">
                <a:solidFill>
                  <a:srgbClr val="FF0000"/>
                </a:solidFill>
              </a:rPr>
              <a:t>and</a:t>
            </a:r>
            <a:r>
              <a:rPr lang="en-AU" dirty="0"/>
              <a:t> the normative premises.</a:t>
            </a:r>
          </a:p>
          <a:p>
            <a:r>
              <a:rPr lang="en-AU" dirty="0"/>
              <a:t>Are the </a:t>
            </a:r>
            <a:r>
              <a:rPr lang="en-AU" dirty="0">
                <a:solidFill>
                  <a:srgbClr val="FF0000"/>
                </a:solidFill>
              </a:rPr>
              <a:t>descriptive</a:t>
            </a:r>
            <a:r>
              <a:rPr lang="en-AU" dirty="0"/>
              <a:t> premises well supported by good evidence? Are the sources credible?</a:t>
            </a:r>
          </a:p>
          <a:p>
            <a:r>
              <a:rPr lang="en-AU" dirty="0"/>
              <a:t>… what about </a:t>
            </a:r>
            <a:r>
              <a:rPr lang="en-AU" dirty="0">
                <a:solidFill>
                  <a:srgbClr val="FF0000"/>
                </a:solidFill>
              </a:rPr>
              <a:t>normative</a:t>
            </a:r>
            <a:r>
              <a:rPr lang="en-AU" dirty="0"/>
              <a:t> premises?</a:t>
            </a:r>
          </a:p>
          <a:p>
            <a:pPr marL="514350" indent="-514350">
              <a:buFont typeface="+mj-lt"/>
              <a:buAutoNum type="arabicPeriod"/>
            </a:pPr>
            <a:endParaRPr lang="en-AU" dirty="0"/>
          </a:p>
        </p:txBody>
      </p:sp>
    </p:spTree>
    <p:extLst>
      <p:ext uri="{BB962C8B-B14F-4D97-AF65-F5344CB8AC3E}">
        <p14:creationId xmlns:p14="http://schemas.microsoft.com/office/powerpoint/2010/main" val="373982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B6736EA-B4F3-4033-8CE1-ED3E766350A8}"/>
              </a:ext>
            </a:extLst>
          </p:cNvPr>
          <p:cNvPicPr>
            <a:picLocks noChangeAspect="1"/>
          </p:cNvPicPr>
          <p:nvPr/>
        </p:nvPicPr>
        <p:blipFill>
          <a:blip r:embed="rId3"/>
          <a:stretch>
            <a:fillRect/>
          </a:stretch>
        </p:blipFill>
        <p:spPr>
          <a:xfrm>
            <a:off x="9930212" y="83605"/>
            <a:ext cx="2142339" cy="2489886"/>
          </a:xfrm>
          <a:prstGeom prst="rect">
            <a:avLst/>
          </a:prstGeom>
        </p:spPr>
      </p:pic>
      <p:sp>
        <p:nvSpPr>
          <p:cNvPr id="4" name="Title 3">
            <a:extLst>
              <a:ext uri="{FF2B5EF4-FFF2-40B4-BE49-F238E27FC236}">
                <a16:creationId xmlns:a16="http://schemas.microsoft.com/office/drawing/2014/main" id="{26D32F3A-3D52-44F8-A88C-ECA2DE1A3A2B}"/>
              </a:ext>
            </a:extLst>
          </p:cNvPr>
          <p:cNvSpPr>
            <a:spLocks noGrp="1"/>
          </p:cNvSpPr>
          <p:nvPr>
            <p:ph type="title"/>
          </p:nvPr>
        </p:nvSpPr>
        <p:spPr>
          <a:xfrm>
            <a:off x="537886" y="605481"/>
            <a:ext cx="9692640" cy="1325562"/>
          </a:xfrm>
        </p:spPr>
        <p:txBody>
          <a:bodyPr/>
          <a:lstStyle/>
          <a:p>
            <a:r>
              <a:rPr lang="en-AU" dirty="0"/>
              <a:t>Verifying Descriptive Claims</a:t>
            </a:r>
          </a:p>
        </p:txBody>
      </p:sp>
      <p:sp>
        <p:nvSpPr>
          <p:cNvPr id="5" name="Content Placeholder 4">
            <a:extLst>
              <a:ext uri="{FF2B5EF4-FFF2-40B4-BE49-F238E27FC236}">
                <a16:creationId xmlns:a16="http://schemas.microsoft.com/office/drawing/2014/main" id="{3B9912DC-3A49-4405-821D-9722A0AC646D}"/>
              </a:ext>
            </a:extLst>
          </p:cNvPr>
          <p:cNvSpPr>
            <a:spLocks noGrp="1"/>
          </p:cNvSpPr>
          <p:nvPr>
            <p:ph idx="1"/>
          </p:nvPr>
        </p:nvSpPr>
        <p:spPr/>
        <p:txBody>
          <a:bodyPr>
            <a:normAutofit/>
          </a:bodyPr>
          <a:lstStyle/>
          <a:p>
            <a:pPr marL="0" indent="0">
              <a:buNone/>
            </a:pPr>
            <a:endParaRPr lang="en-AU" dirty="0"/>
          </a:p>
          <a:p>
            <a:pPr marL="0" indent="0">
              <a:buNone/>
            </a:pPr>
            <a:endParaRPr lang="en-AU" dirty="0"/>
          </a:p>
          <a:p>
            <a:pPr marL="0" indent="0">
              <a:buNone/>
            </a:pPr>
            <a:r>
              <a:rPr lang="en-AU" dirty="0"/>
              <a:t>Suppose you’re trying to figure out whether or not it’s possible in principle to heat a cup of tea just by stirring it really really fast. </a:t>
            </a:r>
            <a:br>
              <a:rPr lang="en-AU" dirty="0"/>
            </a:br>
            <a:endParaRPr lang="en-AU" dirty="0"/>
          </a:p>
          <a:p>
            <a:pPr lvl="1"/>
            <a:r>
              <a:rPr lang="en-AU" sz="2800" dirty="0"/>
              <a:t>You could try it yourself.</a:t>
            </a:r>
          </a:p>
          <a:p>
            <a:pPr lvl="1"/>
            <a:r>
              <a:rPr lang="en-AU" sz="2800" dirty="0"/>
              <a:t>You could sit down with pen and paper and think really hard about it.</a:t>
            </a:r>
          </a:p>
          <a:p>
            <a:pPr lvl="1"/>
            <a:r>
              <a:rPr lang="en-AU" sz="2800" dirty="0"/>
              <a:t>Or you could just Google it.</a:t>
            </a:r>
            <a:endParaRPr lang="en-AU" sz="1100" dirty="0"/>
          </a:p>
        </p:txBody>
      </p:sp>
      <p:sp>
        <p:nvSpPr>
          <p:cNvPr id="8" name="Rectangle 7">
            <a:extLst>
              <a:ext uri="{FF2B5EF4-FFF2-40B4-BE49-F238E27FC236}">
                <a16:creationId xmlns:a16="http://schemas.microsoft.com/office/drawing/2014/main" id="{8768A4CA-B48D-49FD-B304-577A42B20D61}"/>
              </a:ext>
            </a:extLst>
          </p:cNvPr>
          <p:cNvSpPr/>
          <p:nvPr/>
        </p:nvSpPr>
        <p:spPr>
          <a:xfrm>
            <a:off x="9908477" y="2271216"/>
            <a:ext cx="2149948" cy="261610"/>
          </a:xfrm>
          <a:prstGeom prst="rect">
            <a:avLst/>
          </a:prstGeom>
        </p:spPr>
        <p:txBody>
          <a:bodyPr wrap="none">
            <a:spAutoFit/>
          </a:bodyPr>
          <a:lstStyle/>
          <a:p>
            <a:r>
              <a:rPr lang="en-AU" sz="1100" i="1" dirty="0"/>
              <a:t>https://what-if.xkcd.com/71/</a:t>
            </a:r>
          </a:p>
        </p:txBody>
      </p:sp>
    </p:spTree>
    <p:extLst>
      <p:ext uri="{BB962C8B-B14F-4D97-AF65-F5344CB8AC3E}">
        <p14:creationId xmlns:p14="http://schemas.microsoft.com/office/powerpoint/2010/main" val="400730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D32F3A-3D52-44F8-A88C-ECA2DE1A3A2B}"/>
              </a:ext>
            </a:extLst>
          </p:cNvPr>
          <p:cNvSpPr>
            <a:spLocks noGrp="1"/>
          </p:cNvSpPr>
          <p:nvPr>
            <p:ph type="title"/>
          </p:nvPr>
        </p:nvSpPr>
        <p:spPr>
          <a:xfrm>
            <a:off x="838199" y="500063"/>
            <a:ext cx="10410371" cy="1325562"/>
          </a:xfrm>
        </p:spPr>
        <p:txBody>
          <a:bodyPr>
            <a:normAutofit/>
          </a:bodyPr>
          <a:lstStyle/>
          <a:p>
            <a:r>
              <a:rPr lang="en-AU" sz="4000" dirty="0"/>
              <a:t>Thinking Critically about Normative Claims</a:t>
            </a:r>
          </a:p>
        </p:txBody>
      </p:sp>
      <p:sp>
        <p:nvSpPr>
          <p:cNvPr id="5" name="Content Placeholder 4">
            <a:extLst>
              <a:ext uri="{FF2B5EF4-FFF2-40B4-BE49-F238E27FC236}">
                <a16:creationId xmlns:a16="http://schemas.microsoft.com/office/drawing/2014/main" id="{3B9912DC-3A49-4405-821D-9722A0AC646D}"/>
              </a:ext>
            </a:extLst>
          </p:cNvPr>
          <p:cNvSpPr>
            <a:spLocks noGrp="1"/>
          </p:cNvSpPr>
          <p:nvPr>
            <p:ph idx="1"/>
          </p:nvPr>
        </p:nvSpPr>
        <p:spPr>
          <a:xfrm>
            <a:off x="838199" y="2006599"/>
            <a:ext cx="10515600" cy="4351338"/>
          </a:xfrm>
        </p:spPr>
        <p:txBody>
          <a:bodyPr>
            <a:normAutofit/>
          </a:bodyPr>
          <a:lstStyle/>
          <a:p>
            <a:pPr marL="0" indent="0">
              <a:buNone/>
            </a:pPr>
            <a:r>
              <a:rPr lang="en-AU" sz="3200" dirty="0"/>
              <a:t>Suppose you’re trying to decide whether you should skip class and go to the beach.</a:t>
            </a:r>
          </a:p>
          <a:p>
            <a:r>
              <a:rPr lang="en-AU" sz="3200" dirty="0"/>
              <a:t>Can you could just Google it?</a:t>
            </a:r>
          </a:p>
          <a:p>
            <a:r>
              <a:rPr lang="en-AU" sz="3200" dirty="0"/>
              <a:t>Google can give you </a:t>
            </a:r>
            <a:r>
              <a:rPr lang="en-AU" sz="3200" i="1" dirty="0">
                <a:solidFill>
                  <a:schemeClr val="accent1">
                    <a:lumMod val="75000"/>
                  </a:schemeClr>
                </a:solidFill>
              </a:rPr>
              <a:t>descriptive facts </a:t>
            </a:r>
            <a:r>
              <a:rPr lang="en-AU" sz="3200" dirty="0"/>
              <a:t>– weather, content covered in class – but it can’t tell you whether it would </a:t>
            </a:r>
            <a:r>
              <a:rPr lang="en-AU" sz="3200" i="1" dirty="0">
                <a:solidFill>
                  <a:schemeClr val="accent6">
                    <a:lumMod val="75000"/>
                  </a:schemeClr>
                </a:solidFill>
              </a:rPr>
              <a:t>be good </a:t>
            </a:r>
            <a:r>
              <a:rPr lang="en-AU" sz="3200" dirty="0"/>
              <a:t>for you to skip class or not.</a:t>
            </a:r>
          </a:p>
          <a:p>
            <a:endParaRPr lang="en-AU" sz="3200" dirty="0"/>
          </a:p>
        </p:txBody>
      </p:sp>
    </p:spTree>
    <p:extLst>
      <p:ext uri="{BB962C8B-B14F-4D97-AF65-F5344CB8AC3E}">
        <p14:creationId xmlns:p14="http://schemas.microsoft.com/office/powerpoint/2010/main" val="260411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D32F3A-3D52-44F8-A88C-ECA2DE1A3A2B}"/>
              </a:ext>
            </a:extLst>
          </p:cNvPr>
          <p:cNvSpPr>
            <a:spLocks noGrp="1"/>
          </p:cNvSpPr>
          <p:nvPr>
            <p:ph type="title"/>
          </p:nvPr>
        </p:nvSpPr>
        <p:spPr/>
        <p:txBody>
          <a:bodyPr/>
          <a:lstStyle/>
          <a:p>
            <a:r>
              <a:rPr lang="en-AU" dirty="0"/>
              <a:t>Evaluating Normative Claims</a:t>
            </a:r>
          </a:p>
        </p:txBody>
      </p:sp>
      <p:sp>
        <p:nvSpPr>
          <p:cNvPr id="5" name="Content Placeholder 4">
            <a:extLst>
              <a:ext uri="{FF2B5EF4-FFF2-40B4-BE49-F238E27FC236}">
                <a16:creationId xmlns:a16="http://schemas.microsoft.com/office/drawing/2014/main" id="{3B9912DC-3A49-4405-821D-9722A0AC646D}"/>
              </a:ext>
            </a:extLst>
          </p:cNvPr>
          <p:cNvSpPr>
            <a:spLocks noGrp="1"/>
          </p:cNvSpPr>
          <p:nvPr>
            <p:ph idx="1"/>
          </p:nvPr>
        </p:nvSpPr>
        <p:spPr/>
        <p:txBody>
          <a:bodyPr/>
          <a:lstStyle/>
          <a:p>
            <a:pPr marL="0" indent="0">
              <a:buNone/>
            </a:pPr>
            <a:br>
              <a:rPr lang="en-AU" sz="4000" dirty="0">
                <a:solidFill>
                  <a:schemeClr val="accent1">
                    <a:lumMod val="75000"/>
                  </a:schemeClr>
                </a:solidFill>
              </a:rPr>
            </a:br>
            <a:r>
              <a:rPr lang="en-AU" sz="4000" dirty="0">
                <a:solidFill>
                  <a:schemeClr val="accent1">
                    <a:lumMod val="75000"/>
                  </a:schemeClr>
                </a:solidFill>
              </a:rPr>
              <a:t>When evaluating a normative claim, you need to consider both the </a:t>
            </a:r>
            <a:r>
              <a:rPr lang="en-AU" sz="4000" b="1" dirty="0">
                <a:solidFill>
                  <a:schemeClr val="accent2">
                    <a:lumMod val="75000"/>
                  </a:schemeClr>
                </a:solidFill>
              </a:rPr>
              <a:t>reasons for </a:t>
            </a:r>
            <a:r>
              <a:rPr lang="en-AU" sz="4000" dirty="0">
                <a:solidFill>
                  <a:schemeClr val="accent1">
                    <a:lumMod val="75000"/>
                  </a:schemeClr>
                </a:solidFill>
              </a:rPr>
              <a:t>and the </a:t>
            </a:r>
            <a:r>
              <a:rPr lang="en-AU" sz="4000" b="1" dirty="0">
                <a:solidFill>
                  <a:schemeClr val="accent6">
                    <a:lumMod val="75000"/>
                  </a:schemeClr>
                </a:solidFill>
              </a:rPr>
              <a:t>reasons against </a:t>
            </a:r>
            <a:r>
              <a:rPr lang="en-AU" sz="4000" dirty="0">
                <a:solidFill>
                  <a:schemeClr val="accent1">
                    <a:lumMod val="75000"/>
                  </a:schemeClr>
                </a:solidFill>
              </a:rPr>
              <a:t>it.</a:t>
            </a:r>
            <a:endParaRPr lang="en-AU" sz="3600" dirty="0">
              <a:solidFill>
                <a:schemeClr val="accent1">
                  <a:lumMod val="75000"/>
                </a:schemeClr>
              </a:solidFill>
            </a:endParaRPr>
          </a:p>
          <a:p>
            <a:pPr marL="0" indent="0">
              <a:buNone/>
            </a:pPr>
            <a:endParaRPr lang="en-AU" dirty="0"/>
          </a:p>
        </p:txBody>
      </p:sp>
    </p:spTree>
    <p:extLst>
      <p:ext uri="{BB962C8B-B14F-4D97-AF65-F5344CB8AC3E}">
        <p14:creationId xmlns:p14="http://schemas.microsoft.com/office/powerpoint/2010/main" val="207037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C63CE0-B575-48CC-8089-0FD077E9417F}"/>
              </a:ext>
            </a:extLst>
          </p:cNvPr>
          <p:cNvSpPr>
            <a:spLocks noGrp="1"/>
          </p:cNvSpPr>
          <p:nvPr>
            <p:ph type="title"/>
          </p:nvPr>
        </p:nvSpPr>
        <p:spPr>
          <a:xfrm>
            <a:off x="1246055" y="785890"/>
            <a:ext cx="9692640" cy="1325562"/>
          </a:xfrm>
        </p:spPr>
        <p:txBody>
          <a:bodyPr/>
          <a:lstStyle/>
          <a:p>
            <a:r>
              <a:rPr lang="en-AU" dirty="0"/>
              <a:t>Should we skip class and go to the beach today?</a:t>
            </a:r>
          </a:p>
        </p:txBody>
      </p:sp>
      <p:sp>
        <p:nvSpPr>
          <p:cNvPr id="7" name="Text Placeholder 6">
            <a:extLst>
              <a:ext uri="{FF2B5EF4-FFF2-40B4-BE49-F238E27FC236}">
                <a16:creationId xmlns:a16="http://schemas.microsoft.com/office/drawing/2014/main" id="{250B03ED-6B62-4CDD-99F1-E8C814B95AD6}"/>
              </a:ext>
            </a:extLst>
          </p:cNvPr>
          <p:cNvSpPr>
            <a:spLocks noGrp="1"/>
          </p:cNvSpPr>
          <p:nvPr>
            <p:ph type="body" idx="1"/>
          </p:nvPr>
        </p:nvSpPr>
        <p:spPr>
          <a:xfrm>
            <a:off x="1261872" y="2205203"/>
            <a:ext cx="4480560" cy="731520"/>
          </a:xfrm>
        </p:spPr>
        <p:txBody>
          <a:bodyPr/>
          <a:lstStyle/>
          <a:p>
            <a:pPr algn="ctr"/>
            <a:r>
              <a:rPr lang="en-AU" dirty="0">
                <a:solidFill>
                  <a:schemeClr val="accent2">
                    <a:lumMod val="75000"/>
                  </a:schemeClr>
                </a:solidFill>
              </a:rPr>
              <a:t>Reasons for</a:t>
            </a:r>
          </a:p>
        </p:txBody>
      </p:sp>
      <p:sp>
        <p:nvSpPr>
          <p:cNvPr id="5" name="Content Placeholder 4">
            <a:extLst>
              <a:ext uri="{FF2B5EF4-FFF2-40B4-BE49-F238E27FC236}">
                <a16:creationId xmlns:a16="http://schemas.microsoft.com/office/drawing/2014/main" id="{A0938D50-0B2D-4382-BE56-C97C468DB110}"/>
              </a:ext>
            </a:extLst>
          </p:cNvPr>
          <p:cNvSpPr>
            <a:spLocks noGrp="1"/>
          </p:cNvSpPr>
          <p:nvPr>
            <p:ph sz="half" idx="2"/>
          </p:nvPr>
        </p:nvSpPr>
        <p:spPr>
          <a:xfrm>
            <a:off x="1261872" y="3428999"/>
            <a:ext cx="4480560" cy="2743200"/>
          </a:xfrm>
        </p:spPr>
        <p:txBody>
          <a:bodyPr/>
          <a:lstStyle/>
          <a:p>
            <a:pPr marL="0" indent="0">
              <a:buNone/>
            </a:pPr>
            <a:r>
              <a:rPr lang="en-AU" dirty="0"/>
              <a:t>The weather is perfect beach weather today. It’s probably the last day of warm weather until Spring. We should make the most of it.</a:t>
            </a:r>
          </a:p>
        </p:txBody>
      </p:sp>
      <p:sp>
        <p:nvSpPr>
          <p:cNvPr id="8" name="Text Placeholder 7">
            <a:extLst>
              <a:ext uri="{FF2B5EF4-FFF2-40B4-BE49-F238E27FC236}">
                <a16:creationId xmlns:a16="http://schemas.microsoft.com/office/drawing/2014/main" id="{D0239DEE-F9AA-4554-8975-FDC43784E182}"/>
              </a:ext>
            </a:extLst>
          </p:cNvPr>
          <p:cNvSpPr>
            <a:spLocks noGrp="1"/>
          </p:cNvSpPr>
          <p:nvPr>
            <p:ph type="body" sz="quarter" idx="3"/>
          </p:nvPr>
        </p:nvSpPr>
        <p:spPr>
          <a:xfrm>
            <a:off x="6126480" y="2205203"/>
            <a:ext cx="4480560" cy="731520"/>
          </a:xfrm>
        </p:spPr>
        <p:txBody>
          <a:bodyPr/>
          <a:lstStyle/>
          <a:p>
            <a:pPr algn="ctr"/>
            <a:r>
              <a:rPr lang="en-AU" dirty="0">
                <a:solidFill>
                  <a:schemeClr val="accent6">
                    <a:lumMod val="75000"/>
                  </a:schemeClr>
                </a:solidFill>
              </a:rPr>
              <a:t>Reasons against</a:t>
            </a:r>
          </a:p>
        </p:txBody>
      </p:sp>
      <p:sp>
        <p:nvSpPr>
          <p:cNvPr id="6" name="Content Placeholder 5">
            <a:extLst>
              <a:ext uri="{FF2B5EF4-FFF2-40B4-BE49-F238E27FC236}">
                <a16:creationId xmlns:a16="http://schemas.microsoft.com/office/drawing/2014/main" id="{884853CE-3FC7-466F-9EF3-4C51A6CAF80B}"/>
              </a:ext>
            </a:extLst>
          </p:cNvPr>
          <p:cNvSpPr>
            <a:spLocks noGrp="1"/>
          </p:cNvSpPr>
          <p:nvPr>
            <p:ph sz="quarter" idx="4"/>
          </p:nvPr>
        </p:nvSpPr>
        <p:spPr>
          <a:xfrm>
            <a:off x="6126480" y="3429000"/>
            <a:ext cx="4480560" cy="2743200"/>
          </a:xfrm>
        </p:spPr>
        <p:txBody>
          <a:bodyPr/>
          <a:lstStyle/>
          <a:p>
            <a:pPr marL="0" indent="0">
              <a:buNone/>
            </a:pPr>
            <a:r>
              <a:rPr lang="en-AU" dirty="0"/>
              <a:t>We have an exam in class today worth 50%. Failing this unit would be bad!</a:t>
            </a:r>
          </a:p>
        </p:txBody>
      </p:sp>
    </p:spTree>
    <p:extLst>
      <p:ext uri="{BB962C8B-B14F-4D97-AF65-F5344CB8AC3E}">
        <p14:creationId xmlns:p14="http://schemas.microsoft.com/office/powerpoint/2010/main" val="216031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B63E05E-2254-40D0-A95E-A623F20455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1514" y="2458995"/>
            <a:ext cx="4030475" cy="3481471"/>
          </a:xfrm>
          <a:prstGeom prst="rect">
            <a:avLst/>
          </a:prstGeom>
        </p:spPr>
      </p:pic>
      <p:sp>
        <p:nvSpPr>
          <p:cNvPr id="4" name="Title 3">
            <a:extLst>
              <a:ext uri="{FF2B5EF4-FFF2-40B4-BE49-F238E27FC236}">
                <a16:creationId xmlns:a16="http://schemas.microsoft.com/office/drawing/2014/main" id="{E7C63CE0-B575-48CC-8089-0FD077E9417F}"/>
              </a:ext>
            </a:extLst>
          </p:cNvPr>
          <p:cNvSpPr>
            <a:spLocks noGrp="1"/>
          </p:cNvSpPr>
          <p:nvPr>
            <p:ph type="title"/>
          </p:nvPr>
        </p:nvSpPr>
        <p:spPr>
          <a:xfrm>
            <a:off x="1246055" y="785890"/>
            <a:ext cx="9692640" cy="1325562"/>
          </a:xfrm>
        </p:spPr>
        <p:txBody>
          <a:bodyPr/>
          <a:lstStyle/>
          <a:p>
            <a:r>
              <a:rPr lang="en-AU" dirty="0"/>
              <a:t>Should we skip class and go to the beach today?</a:t>
            </a:r>
          </a:p>
        </p:txBody>
      </p:sp>
      <p:sp>
        <p:nvSpPr>
          <p:cNvPr id="7" name="Text Placeholder 6">
            <a:extLst>
              <a:ext uri="{FF2B5EF4-FFF2-40B4-BE49-F238E27FC236}">
                <a16:creationId xmlns:a16="http://schemas.microsoft.com/office/drawing/2014/main" id="{250B03ED-6B62-4CDD-99F1-E8C814B95AD6}"/>
              </a:ext>
            </a:extLst>
          </p:cNvPr>
          <p:cNvSpPr>
            <a:spLocks noGrp="1"/>
          </p:cNvSpPr>
          <p:nvPr>
            <p:ph type="body" idx="1"/>
          </p:nvPr>
        </p:nvSpPr>
        <p:spPr>
          <a:xfrm>
            <a:off x="4415017" y="3926817"/>
            <a:ext cx="4480560" cy="731520"/>
          </a:xfrm>
        </p:spPr>
        <p:txBody>
          <a:bodyPr/>
          <a:lstStyle/>
          <a:p>
            <a:pPr algn="ctr"/>
            <a:r>
              <a:rPr lang="en-AU" dirty="0">
                <a:solidFill>
                  <a:schemeClr val="accent2">
                    <a:lumMod val="75000"/>
                  </a:schemeClr>
                </a:solidFill>
              </a:rPr>
              <a:t>Reasons for</a:t>
            </a:r>
          </a:p>
        </p:txBody>
      </p:sp>
      <p:sp>
        <p:nvSpPr>
          <p:cNvPr id="8" name="Text Placeholder 7">
            <a:extLst>
              <a:ext uri="{FF2B5EF4-FFF2-40B4-BE49-F238E27FC236}">
                <a16:creationId xmlns:a16="http://schemas.microsoft.com/office/drawing/2014/main" id="{D0239DEE-F9AA-4554-8975-FDC43784E182}"/>
              </a:ext>
            </a:extLst>
          </p:cNvPr>
          <p:cNvSpPr>
            <a:spLocks noGrp="1"/>
          </p:cNvSpPr>
          <p:nvPr>
            <p:ph type="body" sz="quarter" idx="3"/>
          </p:nvPr>
        </p:nvSpPr>
        <p:spPr>
          <a:xfrm>
            <a:off x="1817926" y="3195297"/>
            <a:ext cx="4480560" cy="731520"/>
          </a:xfrm>
        </p:spPr>
        <p:txBody>
          <a:bodyPr/>
          <a:lstStyle/>
          <a:p>
            <a:pPr algn="ctr"/>
            <a:r>
              <a:rPr lang="en-AU" dirty="0">
                <a:solidFill>
                  <a:schemeClr val="accent6">
                    <a:lumMod val="75000"/>
                  </a:schemeClr>
                </a:solidFill>
              </a:rPr>
              <a:t>Reasons against</a:t>
            </a:r>
          </a:p>
        </p:txBody>
      </p:sp>
    </p:spTree>
    <p:extLst>
      <p:ext uri="{BB962C8B-B14F-4D97-AF65-F5344CB8AC3E}">
        <p14:creationId xmlns:p14="http://schemas.microsoft.com/office/powerpoint/2010/main" val="1680774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D32F3A-3D52-44F8-A88C-ECA2DE1A3A2B}"/>
              </a:ext>
            </a:extLst>
          </p:cNvPr>
          <p:cNvSpPr>
            <a:spLocks noGrp="1"/>
          </p:cNvSpPr>
          <p:nvPr>
            <p:ph type="title"/>
          </p:nvPr>
        </p:nvSpPr>
        <p:spPr/>
        <p:txBody>
          <a:bodyPr/>
          <a:lstStyle/>
          <a:p>
            <a:endParaRPr lang="en-AU" dirty="0"/>
          </a:p>
        </p:txBody>
      </p:sp>
      <p:sp>
        <p:nvSpPr>
          <p:cNvPr id="5" name="Content Placeholder 4">
            <a:extLst>
              <a:ext uri="{FF2B5EF4-FFF2-40B4-BE49-F238E27FC236}">
                <a16:creationId xmlns:a16="http://schemas.microsoft.com/office/drawing/2014/main" id="{3B9912DC-3A49-4405-821D-9722A0AC646D}"/>
              </a:ext>
            </a:extLst>
          </p:cNvPr>
          <p:cNvSpPr>
            <a:spLocks noGrp="1"/>
          </p:cNvSpPr>
          <p:nvPr>
            <p:ph idx="1"/>
          </p:nvPr>
        </p:nvSpPr>
        <p:spPr>
          <a:xfrm>
            <a:off x="1261871" y="1828800"/>
            <a:ext cx="9500864" cy="4351337"/>
          </a:xfrm>
        </p:spPr>
        <p:txBody>
          <a:bodyPr/>
          <a:lstStyle/>
          <a:p>
            <a:pPr marL="0" indent="0">
              <a:buNone/>
            </a:pPr>
            <a:br>
              <a:rPr lang="en-AU" sz="4000" dirty="0">
                <a:solidFill>
                  <a:schemeClr val="accent1">
                    <a:lumMod val="75000"/>
                  </a:schemeClr>
                </a:solidFill>
              </a:rPr>
            </a:br>
            <a:endParaRPr lang="en-AU" sz="4000" dirty="0">
              <a:solidFill>
                <a:schemeClr val="accent1">
                  <a:lumMod val="75000"/>
                </a:schemeClr>
              </a:solidFill>
            </a:endParaRPr>
          </a:p>
          <a:p>
            <a:pPr marL="0" indent="0">
              <a:buNone/>
            </a:pPr>
            <a:r>
              <a:rPr lang="en-AU" sz="4000" dirty="0">
                <a:solidFill>
                  <a:schemeClr val="accent1">
                    <a:lumMod val="75000"/>
                  </a:schemeClr>
                </a:solidFill>
              </a:rPr>
              <a:t>When evaluating normative claims, </a:t>
            </a:r>
            <a:r>
              <a:rPr lang="en-AU" sz="4000" b="1" dirty="0">
                <a:solidFill>
                  <a:schemeClr val="accent1">
                    <a:lumMod val="75000"/>
                  </a:schemeClr>
                </a:solidFill>
              </a:rPr>
              <a:t>beware of </a:t>
            </a:r>
            <a:r>
              <a:rPr lang="en-AU" sz="4000" b="1" i="1" dirty="0">
                <a:solidFill>
                  <a:schemeClr val="accent1">
                    <a:lumMod val="75000"/>
                  </a:schemeClr>
                </a:solidFill>
              </a:rPr>
              <a:t>one-sided </a:t>
            </a:r>
            <a:r>
              <a:rPr lang="en-AU" sz="4000" b="1" dirty="0">
                <a:solidFill>
                  <a:schemeClr val="accent1">
                    <a:lumMod val="75000"/>
                  </a:schemeClr>
                </a:solidFill>
              </a:rPr>
              <a:t>arguments</a:t>
            </a:r>
            <a:r>
              <a:rPr lang="en-AU" sz="4000" dirty="0">
                <a:solidFill>
                  <a:schemeClr val="accent1">
                    <a:lumMod val="75000"/>
                  </a:schemeClr>
                </a:solidFill>
              </a:rPr>
              <a:t>. </a:t>
            </a:r>
          </a:p>
          <a:p>
            <a:pPr marL="0" indent="0">
              <a:buNone/>
            </a:pPr>
            <a:endParaRPr lang="en-AU" dirty="0"/>
          </a:p>
        </p:txBody>
      </p:sp>
    </p:spTree>
    <p:extLst>
      <p:ext uri="{BB962C8B-B14F-4D97-AF65-F5344CB8AC3E}">
        <p14:creationId xmlns:p14="http://schemas.microsoft.com/office/powerpoint/2010/main" val="931222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EB27-F6F7-47D6-951C-DD55D1D79C65}"/>
              </a:ext>
            </a:extLst>
          </p:cNvPr>
          <p:cNvSpPr>
            <a:spLocks noGrp="1"/>
          </p:cNvSpPr>
          <p:nvPr>
            <p:ph type="title"/>
          </p:nvPr>
        </p:nvSpPr>
        <p:spPr/>
        <p:txBody>
          <a:bodyPr>
            <a:normAutofit/>
          </a:bodyPr>
          <a:lstStyle/>
          <a:p>
            <a:r>
              <a:rPr lang="en-AU" sz="3600" dirty="0"/>
              <a:t>Normative arguments are often one-sided.</a:t>
            </a:r>
          </a:p>
        </p:txBody>
      </p:sp>
      <p:sp>
        <p:nvSpPr>
          <p:cNvPr id="3" name="Content Placeholder 2">
            <a:extLst>
              <a:ext uri="{FF2B5EF4-FFF2-40B4-BE49-F238E27FC236}">
                <a16:creationId xmlns:a16="http://schemas.microsoft.com/office/drawing/2014/main" id="{1B293702-5D0E-4D0F-8322-B3FC8C34DF6A}"/>
              </a:ext>
            </a:extLst>
          </p:cNvPr>
          <p:cNvSpPr>
            <a:spLocks noGrp="1"/>
          </p:cNvSpPr>
          <p:nvPr>
            <p:ph idx="1"/>
          </p:nvPr>
        </p:nvSpPr>
        <p:spPr/>
        <p:txBody>
          <a:bodyPr>
            <a:normAutofit/>
          </a:bodyPr>
          <a:lstStyle/>
          <a:p>
            <a:pPr marL="0" indent="0">
              <a:buNone/>
            </a:pPr>
            <a:r>
              <a:rPr lang="en-AU" sz="2800" dirty="0">
                <a:solidFill>
                  <a:schemeClr val="accent1">
                    <a:lumMod val="75000"/>
                  </a:schemeClr>
                </a:solidFill>
              </a:rPr>
              <a:t>When building normative arguments we often start with our conclusion and then work backwards.</a:t>
            </a:r>
          </a:p>
          <a:p>
            <a:pPr lvl="1"/>
            <a:r>
              <a:rPr lang="en-AU" sz="2400" dirty="0">
                <a:solidFill>
                  <a:schemeClr val="accent1">
                    <a:lumMod val="75000"/>
                  </a:schemeClr>
                </a:solidFill>
              </a:rPr>
              <a:t>First we identify what we believe to be good (or what we believe we should do).</a:t>
            </a:r>
          </a:p>
          <a:p>
            <a:pPr lvl="1"/>
            <a:r>
              <a:rPr lang="en-AU" sz="2400" dirty="0">
                <a:solidFill>
                  <a:schemeClr val="accent1">
                    <a:lumMod val="75000"/>
                  </a:schemeClr>
                </a:solidFill>
              </a:rPr>
              <a:t>Then we think up reasons to defend this belief.</a:t>
            </a:r>
          </a:p>
        </p:txBody>
      </p:sp>
    </p:spTree>
    <p:extLst>
      <p:ext uri="{BB962C8B-B14F-4D97-AF65-F5344CB8AC3E}">
        <p14:creationId xmlns:p14="http://schemas.microsoft.com/office/powerpoint/2010/main" val="386537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0CAF19-8B83-424F-9F92-7B86409176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4900" y="4190999"/>
            <a:ext cx="4013200" cy="2570956"/>
          </a:xfrm>
          <a:prstGeom prst="rect">
            <a:avLst/>
          </a:prstGeom>
        </p:spPr>
      </p:pic>
      <p:sp>
        <p:nvSpPr>
          <p:cNvPr id="10" name="Speech Bubble: Rectangle with Corners Rounded 9">
            <a:extLst>
              <a:ext uri="{FF2B5EF4-FFF2-40B4-BE49-F238E27FC236}">
                <a16:creationId xmlns:a16="http://schemas.microsoft.com/office/drawing/2014/main" id="{5136D082-76B9-451B-9256-A00F2CFB971D}"/>
              </a:ext>
            </a:extLst>
          </p:cNvPr>
          <p:cNvSpPr/>
          <p:nvPr/>
        </p:nvSpPr>
        <p:spPr>
          <a:xfrm>
            <a:off x="6096000" y="81741"/>
            <a:ext cx="4860758" cy="3989516"/>
          </a:xfrm>
          <a:prstGeom prst="wedgeRoundRectCallout">
            <a:avLst>
              <a:gd name="adj1" fmla="val -56104"/>
              <a:gd name="adj2" fmla="val 62526"/>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accent3">
                  <a:lumMod val="60000"/>
                  <a:lumOff val="40000"/>
                </a:schemeClr>
              </a:solidFill>
            </a:endParaRPr>
          </a:p>
        </p:txBody>
      </p:sp>
      <p:sp>
        <p:nvSpPr>
          <p:cNvPr id="11" name="Content Placeholder 2">
            <a:extLst>
              <a:ext uri="{FF2B5EF4-FFF2-40B4-BE49-F238E27FC236}">
                <a16:creationId xmlns:a16="http://schemas.microsoft.com/office/drawing/2014/main" id="{23B8292E-16FF-431B-8235-7FE778DF42F3}"/>
              </a:ext>
            </a:extLst>
          </p:cNvPr>
          <p:cNvSpPr txBox="1">
            <a:spLocks/>
          </p:cNvSpPr>
          <p:nvPr/>
        </p:nvSpPr>
        <p:spPr>
          <a:xfrm>
            <a:off x="6317380" y="283871"/>
            <a:ext cx="4639377" cy="2755232"/>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a:latin typeface="Avenir Book" panose="02000503020000020003" pitchFamily="2" charset="0"/>
              </a:rPr>
              <a:t>1. Killing innocent persons is always wrong.</a:t>
            </a:r>
          </a:p>
          <a:p>
            <a:pPr marL="0" indent="0">
              <a:buNone/>
            </a:pPr>
            <a:r>
              <a:rPr lang="en-AU" sz="2400" dirty="0">
                <a:latin typeface="Avenir Book" panose="02000503020000020003" pitchFamily="2" charset="0"/>
              </a:rPr>
              <a:t>2. Unborn babies are innocent </a:t>
            </a:r>
            <a:r>
              <a:rPr lang="en-US" sz="2400" dirty="0">
                <a:latin typeface="Avenir Book" panose="02000503020000020003" pitchFamily="2" charset="0"/>
              </a:rPr>
              <a:t>persons</a:t>
            </a:r>
            <a:r>
              <a:rPr lang="en-AU" sz="2400" dirty="0">
                <a:latin typeface="Avenir Book" panose="02000503020000020003" pitchFamily="2" charset="0"/>
              </a:rPr>
              <a:t>.</a:t>
            </a:r>
          </a:p>
          <a:p>
            <a:pPr marL="0" indent="0">
              <a:buFont typeface="Arial" pitchFamily="34" charset="0"/>
              <a:buNone/>
            </a:pPr>
            <a:r>
              <a:rPr lang="en-AU" sz="2400" dirty="0">
                <a:latin typeface="Avenir Book" panose="02000503020000020003" pitchFamily="2" charset="0"/>
              </a:rPr>
              <a:t>3. Abortion results in the death of unborn babies.</a:t>
            </a:r>
          </a:p>
          <a:p>
            <a:pPr marL="0" indent="0">
              <a:buFont typeface="Arial" pitchFamily="34" charset="0"/>
              <a:buNone/>
            </a:pPr>
            <a:r>
              <a:rPr lang="en-AU" sz="2400" dirty="0">
                <a:latin typeface="Avenir Book" panose="02000503020000020003" pitchFamily="2" charset="0"/>
              </a:rPr>
              <a:t>Therefore,</a:t>
            </a:r>
          </a:p>
          <a:p>
            <a:pPr marL="0" indent="0">
              <a:buFont typeface="Arial" pitchFamily="34" charset="0"/>
              <a:buNone/>
            </a:pPr>
            <a:r>
              <a:rPr lang="en-AU" sz="2400" dirty="0">
                <a:latin typeface="Avenir Book" panose="02000503020000020003" pitchFamily="2" charset="0"/>
              </a:rPr>
              <a:t>C. Abortion is impermissible.</a:t>
            </a:r>
          </a:p>
        </p:txBody>
      </p:sp>
    </p:spTree>
    <p:extLst>
      <p:ext uri="{BB962C8B-B14F-4D97-AF65-F5344CB8AC3E}">
        <p14:creationId xmlns:p14="http://schemas.microsoft.com/office/powerpoint/2010/main" val="57843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4CEF-631A-494A-81C9-5395AC34D79E}"/>
              </a:ext>
            </a:extLst>
          </p:cNvPr>
          <p:cNvSpPr>
            <a:spLocks noGrp="1"/>
          </p:cNvSpPr>
          <p:nvPr>
            <p:ph type="title"/>
          </p:nvPr>
        </p:nvSpPr>
        <p:spPr/>
        <p:txBody>
          <a:bodyPr/>
          <a:lstStyle/>
          <a:p>
            <a:r>
              <a:rPr lang="en-AU" dirty="0"/>
              <a:t>Review quiz!</a:t>
            </a:r>
          </a:p>
        </p:txBody>
      </p:sp>
    </p:spTree>
    <p:extLst>
      <p:ext uri="{BB962C8B-B14F-4D97-AF65-F5344CB8AC3E}">
        <p14:creationId xmlns:p14="http://schemas.microsoft.com/office/powerpoint/2010/main" val="1248603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80FFBD0-A6A7-4B0E-9764-CAE554B44693}"/>
              </a:ext>
            </a:extLst>
          </p:cNvPr>
          <p:cNvSpPr/>
          <p:nvPr/>
        </p:nvSpPr>
        <p:spPr>
          <a:xfrm>
            <a:off x="1023582" y="1691322"/>
            <a:ext cx="4718850" cy="4488815"/>
          </a:xfrm>
          <a:prstGeom prst="rect">
            <a:avLst/>
          </a:prstGeom>
          <a:ln w="3810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8" name="Content Placeholder 7">
            <a:extLst>
              <a:ext uri="{FF2B5EF4-FFF2-40B4-BE49-F238E27FC236}">
                <a16:creationId xmlns:a16="http://schemas.microsoft.com/office/drawing/2014/main" id="{4A22414C-C0F6-410A-B617-7361DC54037A}"/>
              </a:ext>
            </a:extLst>
          </p:cNvPr>
          <p:cNvSpPr>
            <a:spLocks noGrp="1"/>
          </p:cNvSpPr>
          <p:nvPr>
            <p:ph sz="half" idx="2"/>
          </p:nvPr>
        </p:nvSpPr>
        <p:spPr>
          <a:xfrm>
            <a:off x="1261872" y="2865372"/>
            <a:ext cx="4480560" cy="3306827"/>
          </a:xfrm>
        </p:spPr>
        <p:txBody>
          <a:bodyPr>
            <a:normAutofit fontScale="92500"/>
          </a:bodyPr>
          <a:lstStyle/>
          <a:p>
            <a:pPr marL="0" indent="0" algn="ctr">
              <a:buNone/>
            </a:pPr>
            <a:r>
              <a:rPr lang="en-AU" sz="2800" b="1" dirty="0"/>
              <a:t>Solider Mindset</a:t>
            </a:r>
          </a:p>
          <a:p>
            <a:r>
              <a:rPr lang="en-AU" dirty="0"/>
              <a:t>Goal is to </a:t>
            </a:r>
            <a:r>
              <a:rPr lang="en-AU" i="1" dirty="0"/>
              <a:t>show </a:t>
            </a:r>
            <a:r>
              <a:rPr lang="en-AU" dirty="0"/>
              <a:t>that </a:t>
            </a:r>
            <a:r>
              <a:rPr lang="en-AU" i="1" dirty="0"/>
              <a:t>my</a:t>
            </a:r>
            <a:r>
              <a:rPr lang="en-AU" dirty="0"/>
              <a:t> beliefs/opinions are the right ones.</a:t>
            </a:r>
          </a:p>
          <a:p>
            <a:r>
              <a:rPr lang="en-AU" dirty="0"/>
              <a:t>New information that challenges something I believe is seen as </a:t>
            </a:r>
            <a:r>
              <a:rPr lang="en-AU" i="1" dirty="0"/>
              <a:t>a threat </a:t>
            </a:r>
            <a:r>
              <a:rPr lang="en-AU" dirty="0"/>
              <a:t>to be neutralized.</a:t>
            </a:r>
          </a:p>
        </p:txBody>
      </p:sp>
      <p:sp>
        <p:nvSpPr>
          <p:cNvPr id="12" name="Rectangle 11">
            <a:extLst>
              <a:ext uri="{FF2B5EF4-FFF2-40B4-BE49-F238E27FC236}">
                <a16:creationId xmlns:a16="http://schemas.microsoft.com/office/drawing/2014/main" id="{0271DF17-4C34-4E3E-90BE-FE4E56995067}"/>
              </a:ext>
            </a:extLst>
          </p:cNvPr>
          <p:cNvSpPr/>
          <p:nvPr/>
        </p:nvSpPr>
        <p:spPr>
          <a:xfrm>
            <a:off x="1023582" y="685800"/>
            <a:ext cx="4718850" cy="2084695"/>
          </a:xfrm>
          <a:prstGeom prst="rect">
            <a:avLst/>
          </a:prstGeom>
          <a:solidFill>
            <a:schemeClr val="accent6">
              <a:lumMod val="75000"/>
            </a:schemeClr>
          </a:solid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13" name="Rectangle 12">
            <a:extLst>
              <a:ext uri="{FF2B5EF4-FFF2-40B4-BE49-F238E27FC236}">
                <a16:creationId xmlns:a16="http://schemas.microsoft.com/office/drawing/2014/main" id="{45093BE5-3C6E-493D-A011-8559317C7A14}"/>
              </a:ext>
            </a:extLst>
          </p:cNvPr>
          <p:cNvSpPr/>
          <p:nvPr/>
        </p:nvSpPr>
        <p:spPr>
          <a:xfrm>
            <a:off x="5980722" y="1691322"/>
            <a:ext cx="4718850" cy="4488815"/>
          </a:xfrm>
          <a:prstGeom prst="rect">
            <a:avLst/>
          </a:prstGeom>
          <a:solidFill>
            <a:schemeClr val="bg1"/>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8209ED84-EA33-4AB2-A307-A40550177C81}"/>
              </a:ext>
            </a:extLst>
          </p:cNvPr>
          <p:cNvSpPr/>
          <p:nvPr/>
        </p:nvSpPr>
        <p:spPr>
          <a:xfrm>
            <a:off x="5980722" y="685799"/>
            <a:ext cx="4718850" cy="2084696"/>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Content Placeholder 9">
            <a:extLst>
              <a:ext uri="{FF2B5EF4-FFF2-40B4-BE49-F238E27FC236}">
                <a16:creationId xmlns:a16="http://schemas.microsoft.com/office/drawing/2014/main" id="{F7D9C1E6-A929-4E6D-8012-8216CE801215}"/>
              </a:ext>
            </a:extLst>
          </p:cNvPr>
          <p:cNvSpPr>
            <a:spLocks noGrp="1"/>
          </p:cNvSpPr>
          <p:nvPr>
            <p:ph sz="quarter" idx="4"/>
          </p:nvPr>
        </p:nvSpPr>
        <p:spPr>
          <a:xfrm>
            <a:off x="6126480" y="2865372"/>
            <a:ext cx="4480560" cy="3306828"/>
          </a:xfrm>
        </p:spPr>
        <p:txBody>
          <a:bodyPr>
            <a:normAutofit fontScale="92500"/>
          </a:bodyPr>
          <a:lstStyle/>
          <a:p>
            <a:pPr marL="0" indent="0" algn="ctr">
              <a:buNone/>
            </a:pPr>
            <a:r>
              <a:rPr lang="en-AU" sz="2800" b="1" dirty="0"/>
              <a:t>Scout Mindset</a:t>
            </a:r>
            <a:endParaRPr lang="en-AU" dirty="0"/>
          </a:p>
          <a:p>
            <a:r>
              <a:rPr lang="en-AU" dirty="0"/>
              <a:t>Goal is to arrive</a:t>
            </a:r>
            <a:r>
              <a:rPr lang="en-AU" i="1" dirty="0"/>
              <a:t> </a:t>
            </a:r>
            <a:r>
              <a:rPr lang="en-AU" dirty="0"/>
              <a:t>at </a:t>
            </a:r>
            <a:r>
              <a:rPr lang="en-AU" i="1" dirty="0"/>
              <a:t>more accurate</a:t>
            </a:r>
            <a:r>
              <a:rPr lang="en-AU" dirty="0"/>
              <a:t> beliefs/opinions.</a:t>
            </a:r>
          </a:p>
          <a:p>
            <a:r>
              <a:rPr lang="en-AU" dirty="0"/>
              <a:t>New information that challenges something I believe is seen as </a:t>
            </a:r>
            <a:r>
              <a:rPr lang="en-AU" i="1" dirty="0"/>
              <a:t>an opportunity </a:t>
            </a:r>
            <a:r>
              <a:rPr lang="en-AU" dirty="0"/>
              <a:t>to update my beliefs/opinions.</a:t>
            </a:r>
          </a:p>
        </p:txBody>
      </p:sp>
      <p:pic>
        <p:nvPicPr>
          <p:cNvPr id="15" name="Picture 6" descr="Image result for saskia mtg">
            <a:extLst>
              <a:ext uri="{FF2B5EF4-FFF2-40B4-BE49-F238E27FC236}">
                <a16:creationId xmlns:a16="http://schemas.microsoft.com/office/drawing/2014/main" id="{8BD3EA1B-7D93-4747-A829-C4DCDFBB4D2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873197" y="887982"/>
            <a:ext cx="3019620" cy="168033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Image result for mtg realm seekers">
            <a:extLst>
              <a:ext uri="{FF2B5EF4-FFF2-40B4-BE49-F238E27FC236}">
                <a16:creationId xmlns:a16="http://schemas.microsoft.com/office/drawing/2014/main" id="{C725A5B1-725E-4C25-88F3-8D1FA15C9EF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215891" y="869334"/>
            <a:ext cx="2251924" cy="1698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657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0460E7-F81A-4356-A45B-622F2AADEE05}"/>
              </a:ext>
            </a:extLst>
          </p:cNvPr>
          <p:cNvSpPr>
            <a:spLocks noGrp="1"/>
          </p:cNvSpPr>
          <p:nvPr>
            <p:ph type="title"/>
          </p:nvPr>
        </p:nvSpPr>
        <p:spPr/>
        <p:txBody>
          <a:bodyPr/>
          <a:lstStyle/>
          <a:p>
            <a:endParaRPr lang="en-AU" dirty="0"/>
          </a:p>
        </p:txBody>
      </p:sp>
      <p:sp>
        <p:nvSpPr>
          <p:cNvPr id="5" name="Content Placeholder 4">
            <a:extLst>
              <a:ext uri="{FF2B5EF4-FFF2-40B4-BE49-F238E27FC236}">
                <a16:creationId xmlns:a16="http://schemas.microsoft.com/office/drawing/2014/main" id="{21FA23DC-3C45-4387-8A1D-7FD5D8D781A2}"/>
              </a:ext>
            </a:extLst>
          </p:cNvPr>
          <p:cNvSpPr>
            <a:spLocks noGrp="1"/>
          </p:cNvSpPr>
          <p:nvPr>
            <p:ph idx="1"/>
          </p:nvPr>
        </p:nvSpPr>
        <p:spPr/>
        <p:txBody>
          <a:bodyPr/>
          <a:lstStyle/>
          <a:p>
            <a:endParaRPr lang="en-AU" dirty="0"/>
          </a:p>
        </p:txBody>
      </p:sp>
      <p:sp>
        <p:nvSpPr>
          <p:cNvPr id="2" name="Thought Bubble: Cloud 1">
            <a:extLst>
              <a:ext uri="{FF2B5EF4-FFF2-40B4-BE49-F238E27FC236}">
                <a16:creationId xmlns:a16="http://schemas.microsoft.com/office/drawing/2014/main" id="{3175E2E7-0541-4743-8F02-8AC07A85461E}"/>
              </a:ext>
            </a:extLst>
          </p:cNvPr>
          <p:cNvSpPr/>
          <p:nvPr/>
        </p:nvSpPr>
        <p:spPr>
          <a:xfrm>
            <a:off x="541458" y="240359"/>
            <a:ext cx="5496027" cy="4245144"/>
          </a:xfrm>
          <a:prstGeom prst="cloudCallout">
            <a:avLst>
              <a:gd name="adj1" fmla="val 46514"/>
              <a:gd name="adj2" fmla="val 61593"/>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Avenir Book" panose="02000503020000020003" pitchFamily="2" charset="0"/>
            </a:endParaRPr>
          </a:p>
        </p:txBody>
      </p:sp>
      <p:pic>
        <p:nvPicPr>
          <p:cNvPr id="6" name="Picture 5">
            <a:extLst>
              <a:ext uri="{FF2B5EF4-FFF2-40B4-BE49-F238E27FC236}">
                <a16:creationId xmlns:a16="http://schemas.microsoft.com/office/drawing/2014/main" id="{4371B463-5D29-4BDE-A927-C19DAC3BD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3554" y="5019116"/>
            <a:ext cx="2411996" cy="1598525"/>
          </a:xfrm>
          <a:prstGeom prst="rect">
            <a:avLst/>
          </a:prstGeom>
        </p:spPr>
      </p:pic>
      <p:sp>
        <p:nvSpPr>
          <p:cNvPr id="8" name="Content Placeholder 2">
            <a:extLst>
              <a:ext uri="{FF2B5EF4-FFF2-40B4-BE49-F238E27FC236}">
                <a16:creationId xmlns:a16="http://schemas.microsoft.com/office/drawing/2014/main" id="{5E99C8BF-5ECE-472F-89D7-90AE40E88BD4}"/>
              </a:ext>
            </a:extLst>
          </p:cNvPr>
          <p:cNvSpPr txBox="1">
            <a:spLocks/>
          </p:cNvSpPr>
          <p:nvPr/>
        </p:nvSpPr>
        <p:spPr>
          <a:xfrm>
            <a:off x="1226108" y="1579336"/>
            <a:ext cx="3970611" cy="2621703"/>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AU" sz="2400" dirty="0">
                <a:latin typeface="Avenir Book" panose="02000503020000020003" pitchFamily="2" charset="0"/>
              </a:rPr>
              <a:t>Are there any good reasons for thinking that abortion </a:t>
            </a:r>
            <a:r>
              <a:rPr lang="en-AU" sz="2400" b="1" i="1" dirty="0">
                <a:latin typeface="Avenir Book" panose="02000503020000020003" pitchFamily="2" charset="0"/>
              </a:rPr>
              <a:t>is </a:t>
            </a:r>
            <a:r>
              <a:rPr lang="en-AU" sz="2400" dirty="0">
                <a:latin typeface="Avenir Book" panose="02000503020000020003" pitchFamily="2" charset="0"/>
              </a:rPr>
              <a:t>permissible?</a:t>
            </a:r>
          </a:p>
        </p:txBody>
      </p:sp>
      <p:sp>
        <p:nvSpPr>
          <p:cNvPr id="3" name="Thought Bubble: Cloud 2">
            <a:extLst>
              <a:ext uri="{FF2B5EF4-FFF2-40B4-BE49-F238E27FC236}">
                <a16:creationId xmlns:a16="http://schemas.microsoft.com/office/drawing/2014/main" id="{036237F5-A8AD-4F7F-89A6-34EF141F7198}"/>
              </a:ext>
            </a:extLst>
          </p:cNvPr>
          <p:cNvSpPr/>
          <p:nvPr/>
        </p:nvSpPr>
        <p:spPr>
          <a:xfrm>
            <a:off x="6339016" y="365760"/>
            <a:ext cx="5496027" cy="4653356"/>
          </a:xfrm>
          <a:prstGeom prst="cloudCallout">
            <a:avLst>
              <a:gd name="adj1" fmla="val -48852"/>
              <a:gd name="adj2" fmla="val 46642"/>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Avenir Book" panose="02000503020000020003" pitchFamily="2" charset="0"/>
            </a:endParaRPr>
          </a:p>
        </p:txBody>
      </p:sp>
      <p:sp>
        <p:nvSpPr>
          <p:cNvPr id="11" name="Content Placeholder 2">
            <a:extLst>
              <a:ext uri="{FF2B5EF4-FFF2-40B4-BE49-F238E27FC236}">
                <a16:creationId xmlns:a16="http://schemas.microsoft.com/office/drawing/2014/main" id="{F570205A-09E3-441D-BB86-DA0DADB6DA77}"/>
              </a:ext>
            </a:extLst>
          </p:cNvPr>
          <p:cNvSpPr txBox="1">
            <a:spLocks/>
          </p:cNvSpPr>
          <p:nvPr/>
        </p:nvSpPr>
        <p:spPr>
          <a:xfrm>
            <a:off x="7174530" y="1053524"/>
            <a:ext cx="3885618" cy="2690573"/>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dirty="0">
                <a:solidFill>
                  <a:schemeClr val="accent1"/>
                </a:solidFill>
                <a:latin typeface="Avenir Book" panose="02000503020000020003" pitchFamily="2" charset="0"/>
              </a:rPr>
              <a:t>1. Killing innocent persons is always wrong, except when …</a:t>
            </a:r>
          </a:p>
          <a:p>
            <a:pPr marL="0" indent="0">
              <a:buFont typeface="Arial" pitchFamily="34" charset="0"/>
              <a:buNone/>
            </a:pPr>
            <a:r>
              <a:rPr lang="en-AU" dirty="0">
                <a:latin typeface="Avenir Book" panose="02000503020000020003" pitchFamily="2" charset="0"/>
              </a:rPr>
              <a:t>2. Unborn babies are innocent persons.</a:t>
            </a:r>
          </a:p>
          <a:p>
            <a:pPr marL="0" indent="0">
              <a:buFont typeface="Arial" pitchFamily="34" charset="0"/>
              <a:buNone/>
            </a:pPr>
            <a:r>
              <a:rPr lang="en-AU" dirty="0">
                <a:latin typeface="Avenir Book" panose="02000503020000020003" pitchFamily="2" charset="0"/>
              </a:rPr>
              <a:t>3. Abortion results in the death of unborn babies.</a:t>
            </a:r>
          </a:p>
          <a:p>
            <a:pPr marL="0" indent="0">
              <a:buFont typeface="Arial" pitchFamily="34" charset="0"/>
              <a:buNone/>
            </a:pPr>
            <a:r>
              <a:rPr lang="en-AU" dirty="0">
                <a:latin typeface="Avenir Book" panose="02000503020000020003" pitchFamily="2" charset="0"/>
              </a:rPr>
              <a:t>Therefore,</a:t>
            </a:r>
          </a:p>
          <a:p>
            <a:pPr marL="0" indent="0">
              <a:buFont typeface="Arial" pitchFamily="34" charset="0"/>
              <a:buNone/>
            </a:pPr>
            <a:r>
              <a:rPr lang="en-AU" dirty="0">
                <a:latin typeface="Avenir Book" panose="02000503020000020003" pitchFamily="2" charset="0"/>
              </a:rPr>
              <a:t>C. Abortion is impermissible.</a:t>
            </a:r>
          </a:p>
        </p:txBody>
      </p:sp>
    </p:spTree>
    <p:extLst>
      <p:ext uri="{BB962C8B-B14F-4D97-AF65-F5344CB8AC3E}">
        <p14:creationId xmlns:p14="http://schemas.microsoft.com/office/powerpoint/2010/main" val="320168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0460E7-F81A-4356-A45B-622F2AADEE05}"/>
              </a:ext>
            </a:extLst>
          </p:cNvPr>
          <p:cNvSpPr>
            <a:spLocks noGrp="1"/>
          </p:cNvSpPr>
          <p:nvPr>
            <p:ph type="title"/>
          </p:nvPr>
        </p:nvSpPr>
        <p:spPr/>
        <p:txBody>
          <a:bodyPr/>
          <a:lstStyle/>
          <a:p>
            <a:endParaRPr lang="en-AU" dirty="0"/>
          </a:p>
        </p:txBody>
      </p:sp>
      <p:sp>
        <p:nvSpPr>
          <p:cNvPr id="5" name="Content Placeholder 4">
            <a:extLst>
              <a:ext uri="{FF2B5EF4-FFF2-40B4-BE49-F238E27FC236}">
                <a16:creationId xmlns:a16="http://schemas.microsoft.com/office/drawing/2014/main" id="{21FA23DC-3C45-4387-8A1D-7FD5D8D781A2}"/>
              </a:ext>
            </a:extLst>
          </p:cNvPr>
          <p:cNvSpPr>
            <a:spLocks noGrp="1"/>
          </p:cNvSpPr>
          <p:nvPr>
            <p:ph idx="1"/>
          </p:nvPr>
        </p:nvSpPr>
        <p:spPr/>
        <p:txBody>
          <a:bodyPr/>
          <a:lstStyle/>
          <a:p>
            <a:endParaRPr lang="en-AU" dirty="0"/>
          </a:p>
        </p:txBody>
      </p:sp>
      <p:sp>
        <p:nvSpPr>
          <p:cNvPr id="2" name="Thought Bubble: Cloud 1">
            <a:extLst>
              <a:ext uri="{FF2B5EF4-FFF2-40B4-BE49-F238E27FC236}">
                <a16:creationId xmlns:a16="http://schemas.microsoft.com/office/drawing/2014/main" id="{3175E2E7-0541-4743-8F02-8AC07A85461E}"/>
              </a:ext>
            </a:extLst>
          </p:cNvPr>
          <p:cNvSpPr/>
          <p:nvPr/>
        </p:nvSpPr>
        <p:spPr>
          <a:xfrm>
            <a:off x="541458" y="240359"/>
            <a:ext cx="5496027" cy="4900052"/>
          </a:xfrm>
          <a:prstGeom prst="cloudCallout">
            <a:avLst>
              <a:gd name="adj1" fmla="val 46082"/>
              <a:gd name="adj2" fmla="val 4521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Avenir Book" panose="02000503020000020003" pitchFamily="2" charset="0"/>
            </a:endParaRPr>
          </a:p>
        </p:txBody>
      </p:sp>
      <p:pic>
        <p:nvPicPr>
          <p:cNvPr id="6" name="Picture 5">
            <a:extLst>
              <a:ext uri="{FF2B5EF4-FFF2-40B4-BE49-F238E27FC236}">
                <a16:creationId xmlns:a16="http://schemas.microsoft.com/office/drawing/2014/main" id="{4371B463-5D29-4BDE-A927-C19DAC3BD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3554" y="5019116"/>
            <a:ext cx="2411996" cy="1598525"/>
          </a:xfrm>
          <a:prstGeom prst="rect">
            <a:avLst/>
          </a:prstGeom>
        </p:spPr>
      </p:pic>
      <p:sp>
        <p:nvSpPr>
          <p:cNvPr id="8" name="Content Placeholder 2">
            <a:extLst>
              <a:ext uri="{FF2B5EF4-FFF2-40B4-BE49-F238E27FC236}">
                <a16:creationId xmlns:a16="http://schemas.microsoft.com/office/drawing/2014/main" id="{5E99C8BF-5ECE-472F-89D7-90AE40E88BD4}"/>
              </a:ext>
            </a:extLst>
          </p:cNvPr>
          <p:cNvSpPr txBox="1">
            <a:spLocks/>
          </p:cNvSpPr>
          <p:nvPr/>
        </p:nvSpPr>
        <p:spPr>
          <a:xfrm>
            <a:off x="1367507" y="899973"/>
            <a:ext cx="4196614" cy="2621703"/>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1600" dirty="0">
                <a:solidFill>
                  <a:schemeClr val="accent1"/>
                </a:solidFill>
                <a:latin typeface="Avenir Book" panose="02000503020000020003" pitchFamily="2" charset="0"/>
              </a:rPr>
              <a:t>1. </a:t>
            </a:r>
            <a:r>
              <a:rPr lang="en-AU" sz="1600" dirty="0">
                <a:solidFill>
                  <a:schemeClr val="accent1"/>
                </a:solidFill>
                <a:latin typeface="Avenir Book" panose="02000503020000020003" pitchFamily="2" charset="0"/>
              </a:rPr>
              <a:t>People should not be forced to undergo procedures that are painful and potentially dangerous.</a:t>
            </a:r>
          </a:p>
          <a:p>
            <a:pPr marL="0" indent="0">
              <a:buFont typeface="Arial" pitchFamily="34" charset="0"/>
              <a:buNone/>
            </a:pPr>
            <a:r>
              <a:rPr lang="en-US" sz="1600" dirty="0">
                <a:latin typeface="Avenir Book" panose="02000503020000020003" pitchFamily="2" charset="0"/>
              </a:rPr>
              <a:t>2. Childbirth is both painful and potentially dangerous.</a:t>
            </a:r>
          </a:p>
          <a:p>
            <a:pPr marL="0" indent="0">
              <a:buFont typeface="Arial" pitchFamily="34" charset="0"/>
              <a:buNone/>
            </a:pPr>
            <a:r>
              <a:rPr lang="en-AU" sz="1600" dirty="0">
                <a:latin typeface="Avenir Book" panose="02000503020000020003" pitchFamily="2" charset="0"/>
              </a:rPr>
              <a:t>Therefore,</a:t>
            </a:r>
          </a:p>
          <a:p>
            <a:pPr marL="0" indent="0">
              <a:buFont typeface="Arial" pitchFamily="34" charset="0"/>
              <a:buNone/>
            </a:pPr>
            <a:r>
              <a:rPr lang="en-AU" sz="1600" dirty="0">
                <a:latin typeface="Avenir Book" panose="02000503020000020003" pitchFamily="2" charset="0"/>
              </a:rPr>
              <a:t>3. People should not be forced to undergo childbirth.</a:t>
            </a:r>
          </a:p>
          <a:p>
            <a:pPr marL="0" indent="0">
              <a:buFont typeface="Arial" pitchFamily="34" charset="0"/>
              <a:buNone/>
            </a:pPr>
            <a:r>
              <a:rPr lang="en-AU" sz="1600" dirty="0">
                <a:latin typeface="Avenir Book" panose="02000503020000020003" pitchFamily="2" charset="0"/>
              </a:rPr>
              <a:t>Therefore,</a:t>
            </a:r>
          </a:p>
          <a:p>
            <a:pPr marL="0" indent="0">
              <a:buFont typeface="Arial" pitchFamily="34" charset="0"/>
              <a:buNone/>
            </a:pPr>
            <a:r>
              <a:rPr lang="en-AU" sz="1600" dirty="0">
                <a:latin typeface="Avenir Book" panose="02000503020000020003" pitchFamily="2" charset="0"/>
              </a:rPr>
              <a:t>C. Abortion is permissible.</a:t>
            </a:r>
          </a:p>
        </p:txBody>
      </p:sp>
      <p:sp>
        <p:nvSpPr>
          <p:cNvPr id="3" name="Thought Bubble: Cloud 2">
            <a:extLst>
              <a:ext uri="{FF2B5EF4-FFF2-40B4-BE49-F238E27FC236}">
                <a16:creationId xmlns:a16="http://schemas.microsoft.com/office/drawing/2014/main" id="{036237F5-A8AD-4F7F-89A6-34EF141F7198}"/>
              </a:ext>
            </a:extLst>
          </p:cNvPr>
          <p:cNvSpPr/>
          <p:nvPr/>
        </p:nvSpPr>
        <p:spPr>
          <a:xfrm>
            <a:off x="6339016" y="365760"/>
            <a:ext cx="5496027" cy="4653356"/>
          </a:xfrm>
          <a:prstGeom prst="cloudCallout">
            <a:avLst>
              <a:gd name="adj1" fmla="val -48852"/>
              <a:gd name="adj2" fmla="val 46642"/>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Avenir Book" panose="02000503020000020003" pitchFamily="2" charset="0"/>
            </a:endParaRPr>
          </a:p>
        </p:txBody>
      </p:sp>
      <p:sp>
        <p:nvSpPr>
          <p:cNvPr id="11" name="Content Placeholder 2">
            <a:extLst>
              <a:ext uri="{FF2B5EF4-FFF2-40B4-BE49-F238E27FC236}">
                <a16:creationId xmlns:a16="http://schemas.microsoft.com/office/drawing/2014/main" id="{F570205A-09E3-441D-BB86-DA0DADB6DA77}"/>
              </a:ext>
            </a:extLst>
          </p:cNvPr>
          <p:cNvSpPr txBox="1">
            <a:spLocks/>
          </p:cNvSpPr>
          <p:nvPr/>
        </p:nvSpPr>
        <p:spPr>
          <a:xfrm>
            <a:off x="7174530" y="1053524"/>
            <a:ext cx="3885618" cy="2690573"/>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dirty="0">
                <a:solidFill>
                  <a:schemeClr val="accent1"/>
                </a:solidFill>
                <a:latin typeface="Avenir Book" panose="02000503020000020003" pitchFamily="2" charset="0"/>
              </a:rPr>
              <a:t>1. Killing innocent persons is always wrong, except when …</a:t>
            </a:r>
          </a:p>
          <a:p>
            <a:pPr marL="0" indent="0">
              <a:buFont typeface="Arial" pitchFamily="34" charset="0"/>
              <a:buNone/>
            </a:pPr>
            <a:r>
              <a:rPr lang="en-AU" dirty="0">
                <a:latin typeface="Avenir Book" panose="02000503020000020003" pitchFamily="2" charset="0"/>
              </a:rPr>
              <a:t>2. Unborn babies are innocent persons.</a:t>
            </a:r>
          </a:p>
          <a:p>
            <a:pPr marL="0" indent="0">
              <a:buFont typeface="Arial" pitchFamily="34" charset="0"/>
              <a:buNone/>
            </a:pPr>
            <a:r>
              <a:rPr lang="en-AU" dirty="0">
                <a:latin typeface="Avenir Book" panose="02000503020000020003" pitchFamily="2" charset="0"/>
              </a:rPr>
              <a:t>3. Abortion results in the death of unborn babies.</a:t>
            </a:r>
          </a:p>
          <a:p>
            <a:pPr marL="0" indent="0">
              <a:buFont typeface="Arial" pitchFamily="34" charset="0"/>
              <a:buNone/>
            </a:pPr>
            <a:r>
              <a:rPr lang="en-AU" dirty="0">
                <a:latin typeface="Avenir Book" panose="02000503020000020003" pitchFamily="2" charset="0"/>
              </a:rPr>
              <a:t>Therefore,</a:t>
            </a:r>
          </a:p>
          <a:p>
            <a:pPr marL="0" indent="0">
              <a:buFont typeface="Arial" pitchFamily="34" charset="0"/>
              <a:buNone/>
            </a:pPr>
            <a:r>
              <a:rPr lang="en-AU" dirty="0">
                <a:latin typeface="Avenir Book" panose="02000503020000020003" pitchFamily="2" charset="0"/>
              </a:rPr>
              <a:t>C. Abortion is impermissible.</a:t>
            </a:r>
          </a:p>
        </p:txBody>
      </p:sp>
    </p:spTree>
    <p:extLst>
      <p:ext uri="{BB962C8B-B14F-4D97-AF65-F5344CB8AC3E}">
        <p14:creationId xmlns:p14="http://schemas.microsoft.com/office/powerpoint/2010/main" val="3154684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7F75-145C-914E-B739-2E62497978FA}"/>
              </a:ext>
            </a:extLst>
          </p:cNvPr>
          <p:cNvSpPr>
            <a:spLocks noGrp="1"/>
          </p:cNvSpPr>
          <p:nvPr>
            <p:ph type="title"/>
          </p:nvPr>
        </p:nvSpPr>
        <p:spPr/>
        <p:txBody>
          <a:bodyPr/>
          <a:lstStyle/>
          <a:p>
            <a:r>
              <a:rPr lang="en-AU" dirty="0"/>
              <a:t>Evaluating normative arguments</a:t>
            </a:r>
          </a:p>
        </p:txBody>
      </p:sp>
      <p:sp>
        <p:nvSpPr>
          <p:cNvPr id="11" name="Content Placeholder 4">
            <a:extLst>
              <a:ext uri="{FF2B5EF4-FFF2-40B4-BE49-F238E27FC236}">
                <a16:creationId xmlns:a16="http://schemas.microsoft.com/office/drawing/2014/main" id="{1058D694-E6C1-CE47-B30A-5C7472823036}"/>
              </a:ext>
            </a:extLst>
          </p:cNvPr>
          <p:cNvSpPr txBox="1">
            <a:spLocks/>
          </p:cNvSpPr>
          <p:nvPr/>
        </p:nvSpPr>
        <p:spPr>
          <a:xfrm>
            <a:off x="838201" y="2141537"/>
            <a:ext cx="95511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AU" dirty="0"/>
          </a:p>
        </p:txBody>
      </p:sp>
      <p:sp>
        <p:nvSpPr>
          <p:cNvPr id="4" name="Content Placeholder 3">
            <a:extLst>
              <a:ext uri="{FF2B5EF4-FFF2-40B4-BE49-F238E27FC236}">
                <a16:creationId xmlns:a16="http://schemas.microsoft.com/office/drawing/2014/main" id="{569E8F9D-9866-936A-8ECE-EFFAF33160C6}"/>
              </a:ext>
            </a:extLst>
          </p:cNvPr>
          <p:cNvSpPr>
            <a:spLocks noGrp="1"/>
          </p:cNvSpPr>
          <p:nvPr>
            <p:ph idx="1"/>
          </p:nvPr>
        </p:nvSpPr>
        <p:spPr>
          <a:xfrm>
            <a:off x="838200" y="1548581"/>
            <a:ext cx="10515600" cy="4944294"/>
          </a:xfrm>
        </p:spPr>
        <p:txBody>
          <a:bodyPr>
            <a:noAutofit/>
          </a:bodyPr>
          <a:lstStyle/>
          <a:p>
            <a:pPr marL="514350" indent="-514350">
              <a:buFont typeface="+mj-lt"/>
              <a:buAutoNum type="arabicPeriod"/>
            </a:pPr>
            <a:r>
              <a:rPr lang="en-AU" sz="2400" b="1" dirty="0"/>
              <a:t>Support </a:t>
            </a:r>
            <a:r>
              <a:rPr lang="en-AU" sz="2400" dirty="0"/>
              <a:t>(</a:t>
            </a:r>
            <a:r>
              <a:rPr lang="en-AU" sz="2400" dirty="0">
                <a:solidFill>
                  <a:srgbClr val="FF0000"/>
                </a:solidFill>
              </a:rPr>
              <a:t>If</a:t>
            </a:r>
            <a:r>
              <a:rPr lang="en-AU" sz="2400" dirty="0"/>
              <a:t> the premises were true, would they provide a </a:t>
            </a:r>
            <a:r>
              <a:rPr lang="en-AU" sz="2400" dirty="0">
                <a:solidFill>
                  <a:srgbClr val="FF0000"/>
                </a:solidFill>
              </a:rPr>
              <a:t>good reason </a:t>
            </a:r>
            <a:r>
              <a:rPr lang="en-AU" sz="2400" dirty="0"/>
              <a:t>to accept the conclusion?)</a:t>
            </a:r>
          </a:p>
          <a:p>
            <a:r>
              <a:rPr lang="en-AU" sz="1800" dirty="0"/>
              <a:t>Are there any </a:t>
            </a:r>
            <a:r>
              <a:rPr lang="en-AU" sz="1800" dirty="0">
                <a:solidFill>
                  <a:srgbClr val="FF0000"/>
                </a:solidFill>
              </a:rPr>
              <a:t>unstated normative assumptions</a:t>
            </a:r>
            <a:r>
              <a:rPr lang="en-AU" sz="1800" dirty="0"/>
              <a:t> in the argument? (You can’t get an ‘ought’ just from an ‘is’)</a:t>
            </a:r>
          </a:p>
          <a:p>
            <a:r>
              <a:rPr lang="en-AU" sz="1800" dirty="0"/>
              <a:t>Have all the relevant considerations, </a:t>
            </a:r>
            <a:r>
              <a:rPr lang="en-AU" sz="1800" dirty="0">
                <a:solidFill>
                  <a:srgbClr val="FF0000"/>
                </a:solidFill>
              </a:rPr>
              <a:t>for and against</a:t>
            </a:r>
            <a:r>
              <a:rPr lang="en-AU" sz="1800" dirty="0"/>
              <a:t>, been considered? (That is, is the argument one-sided)? If not, do other considerations </a:t>
            </a:r>
            <a:r>
              <a:rPr lang="en-AU" sz="1800" dirty="0">
                <a:solidFill>
                  <a:srgbClr val="FF0000"/>
                </a:solidFill>
              </a:rPr>
              <a:t>outweigh</a:t>
            </a:r>
            <a:r>
              <a:rPr lang="en-AU" sz="1800" dirty="0"/>
              <a:t> the ones offered?</a:t>
            </a:r>
            <a:endParaRPr lang="en-AU" sz="1100" dirty="0"/>
          </a:p>
          <a:p>
            <a:pPr marL="457200" lvl="1" indent="0">
              <a:buNone/>
            </a:pPr>
            <a:endParaRPr lang="en-AU" sz="1100" dirty="0"/>
          </a:p>
          <a:p>
            <a:pPr marL="457200" lvl="1" indent="0">
              <a:buNone/>
            </a:pPr>
            <a:endParaRPr lang="en-AU" sz="1100" dirty="0"/>
          </a:p>
          <a:p>
            <a:pPr marL="514350" indent="-514350">
              <a:buFont typeface="+mj-lt"/>
              <a:buAutoNum type="arabicPeriod" startAt="2"/>
            </a:pPr>
            <a:r>
              <a:rPr lang="en-AU" sz="2400" b="1" dirty="0"/>
              <a:t>Truth </a:t>
            </a:r>
            <a:r>
              <a:rPr lang="en-AU" sz="2400" dirty="0"/>
              <a:t>(Are the premises </a:t>
            </a:r>
            <a:r>
              <a:rPr lang="en-AU" sz="2400" dirty="0">
                <a:solidFill>
                  <a:srgbClr val="FF0000"/>
                </a:solidFill>
              </a:rPr>
              <a:t>acceptable as true</a:t>
            </a:r>
            <a:r>
              <a:rPr lang="en-AU" sz="2400" dirty="0"/>
              <a:t>?)</a:t>
            </a:r>
            <a:endParaRPr lang="en-AU" sz="1400" dirty="0"/>
          </a:p>
          <a:p>
            <a:r>
              <a:rPr lang="en-AU" sz="1800" dirty="0"/>
              <a:t>Evaluate the </a:t>
            </a:r>
            <a:r>
              <a:rPr lang="en-AU" sz="1800" dirty="0">
                <a:solidFill>
                  <a:srgbClr val="FF0000"/>
                </a:solidFill>
              </a:rPr>
              <a:t>descriptive</a:t>
            </a:r>
            <a:r>
              <a:rPr lang="en-AU" sz="1800" dirty="0"/>
              <a:t> premises </a:t>
            </a:r>
            <a:r>
              <a:rPr lang="en-AU" sz="1800" dirty="0">
                <a:solidFill>
                  <a:srgbClr val="FF0000"/>
                </a:solidFill>
              </a:rPr>
              <a:t>and</a:t>
            </a:r>
            <a:r>
              <a:rPr lang="en-AU" sz="1800" dirty="0"/>
              <a:t> the </a:t>
            </a:r>
            <a:r>
              <a:rPr lang="en-AU" sz="1800" dirty="0">
                <a:solidFill>
                  <a:srgbClr val="FF0000"/>
                </a:solidFill>
              </a:rPr>
              <a:t>normative</a:t>
            </a:r>
            <a:r>
              <a:rPr lang="en-AU" sz="1800" dirty="0"/>
              <a:t> premises.</a:t>
            </a:r>
          </a:p>
          <a:p>
            <a:r>
              <a:rPr lang="en-AU" sz="1800" dirty="0"/>
              <a:t>Are the </a:t>
            </a:r>
            <a:r>
              <a:rPr lang="en-AU" sz="1800" dirty="0">
                <a:solidFill>
                  <a:srgbClr val="FF0000"/>
                </a:solidFill>
              </a:rPr>
              <a:t>descriptive</a:t>
            </a:r>
            <a:r>
              <a:rPr lang="en-AU" sz="1800" dirty="0"/>
              <a:t> premises well supported by </a:t>
            </a:r>
            <a:r>
              <a:rPr lang="en-AU" sz="1800" dirty="0">
                <a:solidFill>
                  <a:srgbClr val="FF0000"/>
                </a:solidFill>
              </a:rPr>
              <a:t>good evidence</a:t>
            </a:r>
            <a:r>
              <a:rPr lang="en-AU" sz="1800" dirty="0"/>
              <a:t>? Are the sources </a:t>
            </a:r>
            <a:r>
              <a:rPr lang="en-AU" sz="1800" dirty="0">
                <a:solidFill>
                  <a:srgbClr val="FF0000"/>
                </a:solidFill>
              </a:rPr>
              <a:t>credible</a:t>
            </a:r>
            <a:r>
              <a:rPr lang="en-AU" sz="1800" dirty="0"/>
              <a:t>?</a:t>
            </a:r>
          </a:p>
          <a:p>
            <a:r>
              <a:rPr lang="en-AU" sz="1800" dirty="0"/>
              <a:t>Can you think of considerations </a:t>
            </a:r>
            <a:r>
              <a:rPr lang="en-AU" sz="1800" dirty="0">
                <a:solidFill>
                  <a:srgbClr val="FF0000"/>
                </a:solidFill>
              </a:rPr>
              <a:t>for and against</a:t>
            </a:r>
            <a:r>
              <a:rPr lang="en-AU" sz="1800" dirty="0"/>
              <a:t> the normative premises?</a:t>
            </a:r>
          </a:p>
          <a:p>
            <a:r>
              <a:rPr lang="en-AU" sz="1800" dirty="0"/>
              <a:t>If the argument relies on normative </a:t>
            </a:r>
            <a:r>
              <a:rPr lang="en-AU" sz="1800" dirty="0">
                <a:solidFill>
                  <a:srgbClr val="FF0000"/>
                </a:solidFill>
              </a:rPr>
              <a:t>general principles</a:t>
            </a:r>
            <a:r>
              <a:rPr lang="en-AU" sz="1800" dirty="0"/>
              <a:t>, can you think of any </a:t>
            </a:r>
            <a:r>
              <a:rPr lang="en-AU" sz="1800" dirty="0">
                <a:solidFill>
                  <a:srgbClr val="FF0000"/>
                </a:solidFill>
              </a:rPr>
              <a:t>counter-examples</a:t>
            </a:r>
            <a:r>
              <a:rPr lang="en-AU" sz="1800" dirty="0"/>
              <a:t>? (Remember </a:t>
            </a:r>
            <a:r>
              <a:rPr lang="en-AU" sz="1800" i="1" dirty="0">
                <a:solidFill>
                  <a:srgbClr val="FF0000"/>
                </a:solidFill>
              </a:rPr>
              <a:t>universal generalisations</a:t>
            </a:r>
            <a:r>
              <a:rPr lang="en-AU" sz="1800" b="1" dirty="0"/>
              <a:t>!</a:t>
            </a:r>
            <a:r>
              <a:rPr lang="en-AU" sz="1800" dirty="0"/>
              <a:t>)</a:t>
            </a:r>
            <a:r>
              <a:rPr lang="en-AU" sz="1800" b="1" dirty="0"/>
              <a:t> </a:t>
            </a:r>
            <a:r>
              <a:rPr lang="en-AU" sz="1800" dirty="0"/>
              <a:t>What further consequences does the principle have? Are those consequences acceptable?</a:t>
            </a:r>
          </a:p>
          <a:p>
            <a:pPr marL="514350" indent="-514350">
              <a:buFont typeface="+mj-lt"/>
              <a:buAutoNum type="arabicPeriod"/>
            </a:pPr>
            <a:endParaRPr lang="en-AU" sz="1800" dirty="0"/>
          </a:p>
        </p:txBody>
      </p:sp>
    </p:spTree>
    <p:extLst>
      <p:ext uri="{BB962C8B-B14F-4D97-AF65-F5344CB8AC3E}">
        <p14:creationId xmlns:p14="http://schemas.microsoft.com/office/powerpoint/2010/main" val="115819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163E-CA86-4EDF-9B2C-E97A3B00147A}"/>
              </a:ext>
            </a:extLst>
          </p:cNvPr>
          <p:cNvSpPr>
            <a:spLocks noGrp="1"/>
          </p:cNvSpPr>
          <p:nvPr>
            <p:ph type="title"/>
          </p:nvPr>
        </p:nvSpPr>
        <p:spPr/>
        <p:txBody>
          <a:bodyPr/>
          <a:lstStyle/>
          <a:p>
            <a:r>
              <a:rPr lang="en-AU" dirty="0"/>
              <a:t>Lesson 6, Exercise 3.4</a:t>
            </a:r>
          </a:p>
        </p:txBody>
      </p:sp>
      <p:sp>
        <p:nvSpPr>
          <p:cNvPr id="3" name="Content Placeholder 2">
            <a:extLst>
              <a:ext uri="{FF2B5EF4-FFF2-40B4-BE49-F238E27FC236}">
                <a16:creationId xmlns:a16="http://schemas.microsoft.com/office/drawing/2014/main" id="{F9084C55-1544-41C8-9116-D49440145521}"/>
              </a:ext>
            </a:extLst>
          </p:cNvPr>
          <p:cNvSpPr>
            <a:spLocks noGrp="1"/>
          </p:cNvSpPr>
          <p:nvPr>
            <p:ph idx="1"/>
          </p:nvPr>
        </p:nvSpPr>
        <p:spPr/>
        <p:txBody>
          <a:bodyPr>
            <a:normAutofit/>
          </a:bodyPr>
          <a:lstStyle/>
          <a:p>
            <a:pPr marL="0" indent="0">
              <a:buNone/>
            </a:pPr>
            <a:r>
              <a:rPr lang="en-US" sz="2800" dirty="0"/>
              <a:t>The speed limit on major highways should not be reduced. Professional drivers spend much more time driving, on average, than do other people and hence they are more competent drivers than less experienced drivers. Therefore, reducing the speed limit would have the undesirable effect of forcing some people who are now both law-abiding and competent drivers to break the law. </a:t>
            </a:r>
            <a:endParaRPr lang="en-AU" sz="2800" dirty="0"/>
          </a:p>
        </p:txBody>
      </p:sp>
    </p:spTree>
    <p:extLst>
      <p:ext uri="{BB962C8B-B14F-4D97-AF65-F5344CB8AC3E}">
        <p14:creationId xmlns:p14="http://schemas.microsoft.com/office/powerpoint/2010/main" val="1595804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2D14EB-F0F6-4254-B5E0-2C1E6D63235E}"/>
              </a:ext>
            </a:extLst>
          </p:cNvPr>
          <p:cNvSpPr>
            <a:spLocks noGrp="1"/>
          </p:cNvSpPr>
          <p:nvPr>
            <p:ph type="title"/>
          </p:nvPr>
        </p:nvSpPr>
        <p:spPr/>
        <p:txBody>
          <a:bodyPr/>
          <a:lstStyle/>
          <a:p>
            <a:endParaRPr lang="en-AU" dirty="0"/>
          </a:p>
        </p:txBody>
      </p:sp>
      <p:sp>
        <p:nvSpPr>
          <p:cNvPr id="5" name="Content Placeholder 4">
            <a:extLst>
              <a:ext uri="{FF2B5EF4-FFF2-40B4-BE49-F238E27FC236}">
                <a16:creationId xmlns:a16="http://schemas.microsoft.com/office/drawing/2014/main" id="{59C44563-D1E0-4F6F-97EE-10B354DD58D5}"/>
              </a:ext>
            </a:extLst>
          </p:cNvPr>
          <p:cNvSpPr>
            <a:spLocks noGrp="1"/>
          </p:cNvSpPr>
          <p:nvPr>
            <p:ph sz="half" idx="1"/>
          </p:nvPr>
        </p:nvSpPr>
        <p:spPr>
          <a:xfrm>
            <a:off x="506627" y="1828800"/>
            <a:ext cx="7058830" cy="4351337"/>
          </a:xfrm>
        </p:spPr>
        <p:txBody>
          <a:bodyPr>
            <a:normAutofit/>
          </a:bodyPr>
          <a:lstStyle/>
          <a:p>
            <a:pPr marL="0" indent="0">
              <a:buNone/>
            </a:pPr>
            <a:r>
              <a:rPr lang="en-US" sz="2000" dirty="0"/>
              <a:t>1. Professional drivers spend much more of their time driving on average, than other people.</a:t>
            </a:r>
          </a:p>
          <a:p>
            <a:pPr marL="0" indent="0">
              <a:buNone/>
            </a:pPr>
            <a:r>
              <a:rPr lang="en-US" sz="2000" dirty="0"/>
              <a:t>Therefore,</a:t>
            </a:r>
          </a:p>
          <a:p>
            <a:pPr marL="0" indent="0">
              <a:buNone/>
            </a:pPr>
            <a:r>
              <a:rPr lang="en-US" sz="2000" dirty="0"/>
              <a:t>2. Professional drivers are more competent drivers than less experienced drivers.</a:t>
            </a:r>
          </a:p>
          <a:p>
            <a:pPr marL="0" indent="0">
              <a:buNone/>
            </a:pPr>
            <a:r>
              <a:rPr lang="en-US" sz="2000" dirty="0"/>
              <a:t>Therefore,</a:t>
            </a:r>
          </a:p>
          <a:p>
            <a:pPr marL="0" indent="0">
              <a:buNone/>
            </a:pPr>
            <a:r>
              <a:rPr lang="en-US" sz="2000" dirty="0"/>
              <a:t>3. Reducing the speed limit would force some people who are now both law-abiding and competent drivers to break the law.</a:t>
            </a:r>
          </a:p>
          <a:p>
            <a:pPr marL="0" indent="0">
              <a:buNone/>
            </a:pPr>
            <a:r>
              <a:rPr lang="en-US" sz="2000" dirty="0"/>
              <a:t>Therefore,</a:t>
            </a:r>
          </a:p>
          <a:p>
            <a:pPr marL="0" indent="0">
              <a:buNone/>
            </a:pPr>
            <a:r>
              <a:rPr lang="en-US" sz="2000" dirty="0"/>
              <a:t>C. The speed limit on major highways should not be reduced.</a:t>
            </a:r>
            <a:endParaRPr lang="en-AU" sz="2000" dirty="0"/>
          </a:p>
        </p:txBody>
      </p:sp>
      <p:sp>
        <p:nvSpPr>
          <p:cNvPr id="7" name="TextBox 6">
            <a:extLst>
              <a:ext uri="{FF2B5EF4-FFF2-40B4-BE49-F238E27FC236}">
                <a16:creationId xmlns:a16="http://schemas.microsoft.com/office/drawing/2014/main" id="{2FDAE612-F978-44E8-9FE0-4B4637ACFFB2}"/>
              </a:ext>
            </a:extLst>
          </p:cNvPr>
          <p:cNvSpPr txBox="1"/>
          <p:nvPr/>
        </p:nvSpPr>
        <p:spPr>
          <a:xfrm>
            <a:off x="9363960" y="4459652"/>
            <a:ext cx="509047"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sz="2400" dirty="0"/>
              <a:t>1</a:t>
            </a:r>
          </a:p>
        </p:txBody>
      </p:sp>
      <p:sp>
        <p:nvSpPr>
          <p:cNvPr id="8" name="TextBox 7">
            <a:extLst>
              <a:ext uri="{FF2B5EF4-FFF2-40B4-BE49-F238E27FC236}">
                <a16:creationId xmlns:a16="http://schemas.microsoft.com/office/drawing/2014/main" id="{5E4B3A23-FC4C-4DB2-9AEB-253C08889F93}"/>
              </a:ext>
            </a:extLst>
          </p:cNvPr>
          <p:cNvSpPr txBox="1"/>
          <p:nvPr/>
        </p:nvSpPr>
        <p:spPr>
          <a:xfrm>
            <a:off x="9363960" y="3382987"/>
            <a:ext cx="509047"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sz="2400" dirty="0"/>
              <a:t>2</a:t>
            </a:r>
          </a:p>
        </p:txBody>
      </p:sp>
      <p:sp>
        <p:nvSpPr>
          <p:cNvPr id="9" name="TextBox 8">
            <a:extLst>
              <a:ext uri="{FF2B5EF4-FFF2-40B4-BE49-F238E27FC236}">
                <a16:creationId xmlns:a16="http://schemas.microsoft.com/office/drawing/2014/main" id="{E573829A-824C-46EC-95AD-4F36E6510B6D}"/>
              </a:ext>
            </a:extLst>
          </p:cNvPr>
          <p:cNvSpPr txBox="1"/>
          <p:nvPr/>
        </p:nvSpPr>
        <p:spPr>
          <a:xfrm>
            <a:off x="9352664" y="2306322"/>
            <a:ext cx="509047"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sz="2400" dirty="0"/>
              <a:t>3</a:t>
            </a:r>
          </a:p>
        </p:txBody>
      </p:sp>
      <p:sp>
        <p:nvSpPr>
          <p:cNvPr id="10" name="TextBox 9">
            <a:extLst>
              <a:ext uri="{FF2B5EF4-FFF2-40B4-BE49-F238E27FC236}">
                <a16:creationId xmlns:a16="http://schemas.microsoft.com/office/drawing/2014/main" id="{6C724FC6-83FD-4ACE-9C5A-9A4F7A5AB39C}"/>
              </a:ext>
            </a:extLst>
          </p:cNvPr>
          <p:cNvSpPr txBox="1"/>
          <p:nvPr/>
        </p:nvSpPr>
        <p:spPr>
          <a:xfrm>
            <a:off x="9363958" y="1211593"/>
            <a:ext cx="509047"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sz="2400" dirty="0"/>
              <a:t>C</a:t>
            </a:r>
          </a:p>
        </p:txBody>
      </p:sp>
      <p:cxnSp>
        <p:nvCxnSpPr>
          <p:cNvPr id="15" name="Straight Arrow Connector 14">
            <a:extLst>
              <a:ext uri="{FF2B5EF4-FFF2-40B4-BE49-F238E27FC236}">
                <a16:creationId xmlns:a16="http://schemas.microsoft.com/office/drawing/2014/main" id="{9CA11E5D-0A4E-4328-9BFE-01CF8AE52E89}"/>
              </a:ext>
            </a:extLst>
          </p:cNvPr>
          <p:cNvCxnSpPr>
            <a:stCxn id="7" idx="0"/>
            <a:endCxn id="8" idx="2"/>
          </p:cNvCxnSpPr>
          <p:nvPr/>
        </p:nvCxnSpPr>
        <p:spPr>
          <a:xfrm flipV="1">
            <a:off x="9618484" y="3844652"/>
            <a:ext cx="0" cy="615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B82B9E6-FEF3-4D19-8DF6-B5DE97D75A26}"/>
              </a:ext>
            </a:extLst>
          </p:cNvPr>
          <p:cNvCxnSpPr/>
          <p:nvPr/>
        </p:nvCxnSpPr>
        <p:spPr>
          <a:xfrm flipH="1" flipV="1">
            <a:off x="9618480" y="2769345"/>
            <a:ext cx="1" cy="584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9C6AAFE-AAB5-41C1-8FEF-A8DE890DA218}"/>
              </a:ext>
            </a:extLst>
          </p:cNvPr>
          <p:cNvCxnSpPr/>
          <p:nvPr/>
        </p:nvCxnSpPr>
        <p:spPr>
          <a:xfrm flipH="1" flipV="1">
            <a:off x="9618480" y="1691322"/>
            <a:ext cx="1" cy="584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487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2D14EB-F0F6-4254-B5E0-2C1E6D63235E}"/>
              </a:ext>
            </a:extLst>
          </p:cNvPr>
          <p:cNvSpPr>
            <a:spLocks noGrp="1"/>
          </p:cNvSpPr>
          <p:nvPr>
            <p:ph type="title"/>
          </p:nvPr>
        </p:nvSpPr>
        <p:spPr/>
        <p:txBody>
          <a:bodyPr/>
          <a:lstStyle/>
          <a:p>
            <a:endParaRPr lang="en-AU" dirty="0"/>
          </a:p>
        </p:txBody>
      </p:sp>
      <p:sp>
        <p:nvSpPr>
          <p:cNvPr id="5" name="Content Placeholder 4">
            <a:extLst>
              <a:ext uri="{FF2B5EF4-FFF2-40B4-BE49-F238E27FC236}">
                <a16:creationId xmlns:a16="http://schemas.microsoft.com/office/drawing/2014/main" id="{59C44563-D1E0-4F6F-97EE-10B354DD58D5}"/>
              </a:ext>
            </a:extLst>
          </p:cNvPr>
          <p:cNvSpPr>
            <a:spLocks noGrp="1"/>
          </p:cNvSpPr>
          <p:nvPr>
            <p:ph sz="half" idx="1"/>
          </p:nvPr>
        </p:nvSpPr>
        <p:spPr>
          <a:xfrm>
            <a:off x="506627" y="1828800"/>
            <a:ext cx="7058830" cy="4351337"/>
          </a:xfrm>
        </p:spPr>
        <p:txBody>
          <a:bodyPr>
            <a:normAutofit fontScale="92500"/>
          </a:bodyPr>
          <a:lstStyle/>
          <a:p>
            <a:pPr marL="0" indent="0">
              <a:buNone/>
            </a:pPr>
            <a:r>
              <a:rPr lang="en-US" sz="2000" dirty="0"/>
              <a:t>1. Professional drivers spend much more of their time driving on average, than other people.</a:t>
            </a:r>
          </a:p>
          <a:p>
            <a:pPr marL="0" indent="0">
              <a:buNone/>
            </a:pPr>
            <a:r>
              <a:rPr lang="en-US" sz="2000" dirty="0"/>
              <a:t>Therefore,</a:t>
            </a:r>
          </a:p>
          <a:p>
            <a:pPr marL="0" indent="0">
              <a:buNone/>
            </a:pPr>
            <a:r>
              <a:rPr lang="en-US" sz="2000" dirty="0"/>
              <a:t>2. Professional drivers are more competent drivers than less experienced drivers.</a:t>
            </a:r>
          </a:p>
          <a:p>
            <a:pPr marL="0" indent="0">
              <a:buNone/>
            </a:pPr>
            <a:r>
              <a:rPr lang="en-US" sz="2000" dirty="0"/>
              <a:t>Therefore,</a:t>
            </a:r>
          </a:p>
          <a:p>
            <a:pPr marL="0" indent="0">
              <a:buNone/>
            </a:pPr>
            <a:r>
              <a:rPr lang="en-US" sz="2000" dirty="0"/>
              <a:t>3. Reducing the speed limit would force some people who are now both law-abiding and competent drivers to break the law.</a:t>
            </a:r>
          </a:p>
          <a:p>
            <a:pPr marL="0" indent="0">
              <a:buNone/>
            </a:pPr>
            <a:r>
              <a:rPr lang="en-US" sz="2000" dirty="0">
                <a:solidFill>
                  <a:schemeClr val="accent2">
                    <a:lumMod val="75000"/>
                  </a:schemeClr>
                </a:solidFill>
              </a:rPr>
              <a:t>A4. We should not force otherwise law-abiding and competent drivers to break the law.</a:t>
            </a:r>
          </a:p>
          <a:p>
            <a:pPr marL="0" indent="0">
              <a:buNone/>
            </a:pPr>
            <a:r>
              <a:rPr lang="en-US" sz="2000" dirty="0"/>
              <a:t>Therefore,</a:t>
            </a:r>
          </a:p>
          <a:p>
            <a:pPr marL="0" indent="0">
              <a:buNone/>
            </a:pPr>
            <a:r>
              <a:rPr lang="en-US" sz="2000" dirty="0"/>
              <a:t>C. The speed limit on major highways should not be reduced.</a:t>
            </a:r>
            <a:endParaRPr lang="en-AU" sz="2000" dirty="0"/>
          </a:p>
        </p:txBody>
      </p:sp>
      <p:sp>
        <p:nvSpPr>
          <p:cNvPr id="7" name="TextBox 6">
            <a:extLst>
              <a:ext uri="{FF2B5EF4-FFF2-40B4-BE49-F238E27FC236}">
                <a16:creationId xmlns:a16="http://schemas.microsoft.com/office/drawing/2014/main" id="{2FDAE612-F978-44E8-9FE0-4B4637ACFFB2}"/>
              </a:ext>
            </a:extLst>
          </p:cNvPr>
          <p:cNvSpPr txBox="1"/>
          <p:nvPr/>
        </p:nvSpPr>
        <p:spPr>
          <a:xfrm>
            <a:off x="8854911" y="5133761"/>
            <a:ext cx="509047"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sz="2400" dirty="0"/>
              <a:t>1</a:t>
            </a:r>
          </a:p>
        </p:txBody>
      </p:sp>
      <p:sp>
        <p:nvSpPr>
          <p:cNvPr id="8" name="TextBox 7">
            <a:extLst>
              <a:ext uri="{FF2B5EF4-FFF2-40B4-BE49-F238E27FC236}">
                <a16:creationId xmlns:a16="http://schemas.microsoft.com/office/drawing/2014/main" id="{5E4B3A23-FC4C-4DB2-9AEB-253C08889F93}"/>
              </a:ext>
            </a:extLst>
          </p:cNvPr>
          <p:cNvSpPr txBox="1"/>
          <p:nvPr/>
        </p:nvSpPr>
        <p:spPr>
          <a:xfrm>
            <a:off x="8854910" y="4087385"/>
            <a:ext cx="509047"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sz="2400" dirty="0"/>
              <a:t>2</a:t>
            </a:r>
          </a:p>
        </p:txBody>
      </p:sp>
      <p:sp>
        <p:nvSpPr>
          <p:cNvPr id="9" name="TextBox 8">
            <a:extLst>
              <a:ext uri="{FF2B5EF4-FFF2-40B4-BE49-F238E27FC236}">
                <a16:creationId xmlns:a16="http://schemas.microsoft.com/office/drawing/2014/main" id="{E573829A-824C-46EC-95AD-4F36E6510B6D}"/>
              </a:ext>
            </a:extLst>
          </p:cNvPr>
          <p:cNvSpPr txBox="1"/>
          <p:nvPr/>
        </p:nvSpPr>
        <p:spPr>
          <a:xfrm>
            <a:off x="8854910" y="3041009"/>
            <a:ext cx="509047"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sz="2400" dirty="0"/>
              <a:t>3</a:t>
            </a:r>
          </a:p>
        </p:txBody>
      </p:sp>
      <p:sp>
        <p:nvSpPr>
          <p:cNvPr id="10" name="TextBox 9">
            <a:extLst>
              <a:ext uri="{FF2B5EF4-FFF2-40B4-BE49-F238E27FC236}">
                <a16:creationId xmlns:a16="http://schemas.microsoft.com/office/drawing/2014/main" id="{6C724FC6-83FD-4ACE-9C5A-9A4F7A5AB39C}"/>
              </a:ext>
            </a:extLst>
          </p:cNvPr>
          <p:cNvSpPr txBox="1"/>
          <p:nvPr/>
        </p:nvSpPr>
        <p:spPr>
          <a:xfrm>
            <a:off x="9363960" y="2045614"/>
            <a:ext cx="509047"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sz="2400" dirty="0"/>
              <a:t>C</a:t>
            </a:r>
          </a:p>
        </p:txBody>
      </p:sp>
      <p:cxnSp>
        <p:nvCxnSpPr>
          <p:cNvPr id="15" name="Straight Arrow Connector 14">
            <a:extLst>
              <a:ext uri="{FF2B5EF4-FFF2-40B4-BE49-F238E27FC236}">
                <a16:creationId xmlns:a16="http://schemas.microsoft.com/office/drawing/2014/main" id="{9CA11E5D-0A4E-4328-9BFE-01CF8AE52E89}"/>
              </a:ext>
            </a:extLst>
          </p:cNvPr>
          <p:cNvCxnSpPr>
            <a:stCxn id="7" idx="0"/>
            <a:endCxn id="8" idx="2"/>
          </p:cNvCxnSpPr>
          <p:nvPr/>
        </p:nvCxnSpPr>
        <p:spPr>
          <a:xfrm flipH="1" flipV="1">
            <a:off x="9109434" y="4549050"/>
            <a:ext cx="1" cy="584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B82B9E6-FEF3-4D19-8DF6-B5DE97D75A26}"/>
              </a:ext>
            </a:extLst>
          </p:cNvPr>
          <p:cNvCxnSpPr/>
          <p:nvPr/>
        </p:nvCxnSpPr>
        <p:spPr>
          <a:xfrm flipH="1" flipV="1">
            <a:off x="9109433" y="3502674"/>
            <a:ext cx="1" cy="584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471858C-BBD0-4696-835A-6987FA575297}"/>
              </a:ext>
            </a:extLst>
          </p:cNvPr>
          <p:cNvSpPr txBox="1"/>
          <p:nvPr/>
        </p:nvSpPr>
        <p:spPr>
          <a:xfrm>
            <a:off x="9873005" y="3041009"/>
            <a:ext cx="609601" cy="461665"/>
          </a:xfrm>
          <a:prstGeom prst="rect">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sz="2400" dirty="0">
                <a:solidFill>
                  <a:schemeClr val="accent3">
                    <a:lumMod val="75000"/>
                  </a:schemeClr>
                </a:solidFill>
              </a:rPr>
              <a:t>A4</a:t>
            </a:r>
          </a:p>
        </p:txBody>
      </p:sp>
      <p:cxnSp>
        <p:nvCxnSpPr>
          <p:cNvPr id="6" name="Connector: Elbow 5">
            <a:extLst>
              <a:ext uri="{FF2B5EF4-FFF2-40B4-BE49-F238E27FC236}">
                <a16:creationId xmlns:a16="http://schemas.microsoft.com/office/drawing/2014/main" id="{15FE8194-70E6-4F30-968D-1943FAA3D130}"/>
              </a:ext>
            </a:extLst>
          </p:cNvPr>
          <p:cNvCxnSpPr>
            <a:stCxn id="9" idx="0"/>
            <a:endCxn id="10" idx="2"/>
          </p:cNvCxnSpPr>
          <p:nvPr/>
        </p:nvCxnSpPr>
        <p:spPr>
          <a:xfrm rot="5400000" flipH="1" flipV="1">
            <a:off x="9097094" y="2519619"/>
            <a:ext cx="533730" cy="50905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F0673062-9EA2-4935-93A1-25CC2960D50D}"/>
              </a:ext>
            </a:extLst>
          </p:cNvPr>
          <p:cNvCxnSpPr>
            <a:cxnSpLocks/>
            <a:stCxn id="11" idx="0"/>
          </p:cNvCxnSpPr>
          <p:nvPr/>
        </p:nvCxnSpPr>
        <p:spPr>
          <a:xfrm rot="16200000" flipV="1">
            <a:off x="9765116" y="2628319"/>
            <a:ext cx="266059" cy="559322"/>
          </a:xfrm>
          <a:prstGeom prst="bentConnector2">
            <a:avLst/>
          </a:prstGeom>
          <a:ln w="38100"/>
        </p:spPr>
        <p:style>
          <a:lnRef idx="1">
            <a:schemeClr val="accent1"/>
          </a:lnRef>
          <a:fillRef idx="0">
            <a:schemeClr val="accent1"/>
          </a:fillRef>
          <a:effectRef idx="0">
            <a:schemeClr val="accent1"/>
          </a:effectRef>
          <a:fontRef idx="minor">
            <a:schemeClr val="tx1"/>
          </a:fontRef>
        </p:style>
      </p:cxnSp>
      <p:pic>
        <p:nvPicPr>
          <p:cNvPr id="19" name="Picture 2" descr="Image result for really important">
            <a:extLst>
              <a:ext uri="{FF2B5EF4-FFF2-40B4-BE49-F238E27FC236}">
                <a16:creationId xmlns:a16="http://schemas.microsoft.com/office/drawing/2014/main" id="{B3E4BF75-0D51-456B-8827-71A729D0CA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1795" y="185288"/>
            <a:ext cx="1780177" cy="1780177"/>
          </a:xfrm>
          <a:prstGeom prst="rect">
            <a:avLst/>
          </a:prstGeom>
          <a:noFill/>
          <a:extLst>
            <a:ext uri="{909E8E84-426E-40DD-AFC4-6F175D3DCCD1}">
              <a14:hiddenFill xmlns:a14="http://schemas.microsoft.com/office/drawing/2010/main">
                <a:solidFill>
                  <a:srgbClr val="FFFFFF"/>
                </a:solidFill>
              </a14:hiddenFill>
            </a:ext>
          </a:extLst>
        </p:spPr>
      </p:pic>
      <p:sp>
        <p:nvSpPr>
          <p:cNvPr id="20" name="Speech Bubble: Rectangle with Corners Rounded 19">
            <a:extLst>
              <a:ext uri="{FF2B5EF4-FFF2-40B4-BE49-F238E27FC236}">
                <a16:creationId xmlns:a16="http://schemas.microsoft.com/office/drawing/2014/main" id="{744E8327-AC5D-40A0-8879-D000C5C69078}"/>
              </a:ext>
            </a:extLst>
          </p:cNvPr>
          <p:cNvSpPr/>
          <p:nvPr/>
        </p:nvSpPr>
        <p:spPr>
          <a:xfrm flipH="1">
            <a:off x="2644817" y="156297"/>
            <a:ext cx="6334083" cy="1210838"/>
          </a:xfrm>
          <a:prstGeom prst="wedgeRoundRectCallout">
            <a:avLst>
              <a:gd name="adj1" fmla="val -56885"/>
              <a:gd name="adj2" fmla="val 1673"/>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a:solidFill>
                  <a:schemeClr val="tx1"/>
                </a:solidFill>
              </a:rPr>
              <a:t>This argument is one-sided!</a:t>
            </a:r>
          </a:p>
        </p:txBody>
      </p:sp>
    </p:spTree>
    <p:extLst>
      <p:ext uri="{BB962C8B-B14F-4D97-AF65-F5344CB8AC3E}">
        <p14:creationId xmlns:p14="http://schemas.microsoft.com/office/powerpoint/2010/main" val="183665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2D14EB-F0F6-4254-B5E0-2C1E6D63235E}"/>
              </a:ext>
            </a:extLst>
          </p:cNvPr>
          <p:cNvSpPr>
            <a:spLocks noGrp="1"/>
          </p:cNvSpPr>
          <p:nvPr>
            <p:ph type="title"/>
          </p:nvPr>
        </p:nvSpPr>
        <p:spPr/>
        <p:txBody>
          <a:bodyPr/>
          <a:lstStyle/>
          <a:p>
            <a:endParaRPr lang="en-AU" dirty="0"/>
          </a:p>
        </p:txBody>
      </p:sp>
      <p:sp>
        <p:nvSpPr>
          <p:cNvPr id="5" name="Content Placeholder 4">
            <a:extLst>
              <a:ext uri="{FF2B5EF4-FFF2-40B4-BE49-F238E27FC236}">
                <a16:creationId xmlns:a16="http://schemas.microsoft.com/office/drawing/2014/main" id="{59C44563-D1E0-4F6F-97EE-10B354DD58D5}"/>
              </a:ext>
            </a:extLst>
          </p:cNvPr>
          <p:cNvSpPr>
            <a:spLocks noGrp="1"/>
          </p:cNvSpPr>
          <p:nvPr>
            <p:ph sz="half" idx="1"/>
          </p:nvPr>
        </p:nvSpPr>
        <p:spPr>
          <a:xfrm>
            <a:off x="506627" y="1828800"/>
            <a:ext cx="7058830" cy="4351337"/>
          </a:xfrm>
        </p:spPr>
        <p:txBody>
          <a:bodyPr>
            <a:normAutofit fontScale="92500"/>
          </a:bodyPr>
          <a:lstStyle/>
          <a:p>
            <a:pPr marL="0" indent="0">
              <a:buNone/>
            </a:pPr>
            <a:r>
              <a:rPr lang="en-US" sz="2000" dirty="0"/>
              <a:t>1. Professional drivers spend much more of their time driving on average, than other people.</a:t>
            </a:r>
          </a:p>
          <a:p>
            <a:pPr marL="0" indent="0">
              <a:buNone/>
            </a:pPr>
            <a:r>
              <a:rPr lang="en-US" sz="2000" dirty="0"/>
              <a:t>Therefore,</a:t>
            </a:r>
          </a:p>
          <a:p>
            <a:pPr marL="0" indent="0">
              <a:buNone/>
            </a:pPr>
            <a:r>
              <a:rPr lang="en-US" sz="2000" dirty="0"/>
              <a:t>2. Professional drivers are more competent drivers than less experienced drivers.</a:t>
            </a:r>
          </a:p>
          <a:p>
            <a:pPr marL="0" indent="0">
              <a:buNone/>
            </a:pPr>
            <a:r>
              <a:rPr lang="en-US" sz="2000" dirty="0"/>
              <a:t>Therefore,</a:t>
            </a:r>
          </a:p>
          <a:p>
            <a:pPr marL="0" indent="0">
              <a:buNone/>
            </a:pPr>
            <a:r>
              <a:rPr lang="en-US" sz="2000" dirty="0"/>
              <a:t>3. Reducing the speed limit would force some people who are now both law-abiding and competent drivers to break the law.</a:t>
            </a:r>
          </a:p>
          <a:p>
            <a:pPr marL="0" indent="0">
              <a:buNone/>
            </a:pPr>
            <a:r>
              <a:rPr lang="en-US" sz="2000" dirty="0">
                <a:solidFill>
                  <a:schemeClr val="accent2">
                    <a:lumMod val="75000"/>
                  </a:schemeClr>
                </a:solidFill>
              </a:rPr>
              <a:t>A4. We should not force otherwise law-abiding and competent drivers to break the law.</a:t>
            </a:r>
          </a:p>
          <a:p>
            <a:pPr marL="0" indent="0">
              <a:buNone/>
            </a:pPr>
            <a:r>
              <a:rPr lang="en-US" sz="2000" dirty="0"/>
              <a:t>Therefore,</a:t>
            </a:r>
          </a:p>
          <a:p>
            <a:pPr marL="0" indent="0">
              <a:buNone/>
            </a:pPr>
            <a:r>
              <a:rPr lang="en-US" sz="2000" dirty="0"/>
              <a:t>C. The speed limit on major highways should not be reduced.</a:t>
            </a:r>
            <a:endParaRPr lang="en-AU" sz="2000" dirty="0"/>
          </a:p>
        </p:txBody>
      </p:sp>
      <p:sp>
        <p:nvSpPr>
          <p:cNvPr id="7" name="TextBox 6">
            <a:extLst>
              <a:ext uri="{FF2B5EF4-FFF2-40B4-BE49-F238E27FC236}">
                <a16:creationId xmlns:a16="http://schemas.microsoft.com/office/drawing/2014/main" id="{2FDAE612-F978-44E8-9FE0-4B4637ACFFB2}"/>
              </a:ext>
            </a:extLst>
          </p:cNvPr>
          <p:cNvSpPr txBox="1"/>
          <p:nvPr/>
        </p:nvSpPr>
        <p:spPr>
          <a:xfrm>
            <a:off x="8854911" y="5133761"/>
            <a:ext cx="509047"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sz="2400" dirty="0"/>
              <a:t>1</a:t>
            </a:r>
          </a:p>
        </p:txBody>
      </p:sp>
      <p:sp>
        <p:nvSpPr>
          <p:cNvPr id="8" name="TextBox 7">
            <a:extLst>
              <a:ext uri="{FF2B5EF4-FFF2-40B4-BE49-F238E27FC236}">
                <a16:creationId xmlns:a16="http://schemas.microsoft.com/office/drawing/2014/main" id="{5E4B3A23-FC4C-4DB2-9AEB-253C08889F93}"/>
              </a:ext>
            </a:extLst>
          </p:cNvPr>
          <p:cNvSpPr txBox="1"/>
          <p:nvPr/>
        </p:nvSpPr>
        <p:spPr>
          <a:xfrm>
            <a:off x="8854910" y="4087385"/>
            <a:ext cx="509047"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sz="2400" dirty="0"/>
              <a:t>2</a:t>
            </a:r>
          </a:p>
        </p:txBody>
      </p:sp>
      <p:sp>
        <p:nvSpPr>
          <p:cNvPr id="9" name="TextBox 8">
            <a:extLst>
              <a:ext uri="{FF2B5EF4-FFF2-40B4-BE49-F238E27FC236}">
                <a16:creationId xmlns:a16="http://schemas.microsoft.com/office/drawing/2014/main" id="{E573829A-824C-46EC-95AD-4F36E6510B6D}"/>
              </a:ext>
            </a:extLst>
          </p:cNvPr>
          <p:cNvSpPr txBox="1"/>
          <p:nvPr/>
        </p:nvSpPr>
        <p:spPr>
          <a:xfrm>
            <a:off x="8854910" y="3041009"/>
            <a:ext cx="509047"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sz="2400" dirty="0"/>
              <a:t>3</a:t>
            </a:r>
          </a:p>
        </p:txBody>
      </p:sp>
      <p:sp>
        <p:nvSpPr>
          <p:cNvPr id="10" name="TextBox 9">
            <a:extLst>
              <a:ext uri="{FF2B5EF4-FFF2-40B4-BE49-F238E27FC236}">
                <a16:creationId xmlns:a16="http://schemas.microsoft.com/office/drawing/2014/main" id="{6C724FC6-83FD-4ACE-9C5A-9A4F7A5AB39C}"/>
              </a:ext>
            </a:extLst>
          </p:cNvPr>
          <p:cNvSpPr txBox="1"/>
          <p:nvPr/>
        </p:nvSpPr>
        <p:spPr>
          <a:xfrm>
            <a:off x="9363960" y="2045614"/>
            <a:ext cx="509047"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sz="2400" dirty="0"/>
              <a:t>C</a:t>
            </a:r>
          </a:p>
        </p:txBody>
      </p:sp>
      <p:cxnSp>
        <p:nvCxnSpPr>
          <p:cNvPr id="15" name="Straight Arrow Connector 14">
            <a:extLst>
              <a:ext uri="{FF2B5EF4-FFF2-40B4-BE49-F238E27FC236}">
                <a16:creationId xmlns:a16="http://schemas.microsoft.com/office/drawing/2014/main" id="{9CA11E5D-0A4E-4328-9BFE-01CF8AE52E89}"/>
              </a:ext>
            </a:extLst>
          </p:cNvPr>
          <p:cNvCxnSpPr>
            <a:stCxn id="7" idx="0"/>
            <a:endCxn id="8" idx="2"/>
          </p:cNvCxnSpPr>
          <p:nvPr/>
        </p:nvCxnSpPr>
        <p:spPr>
          <a:xfrm flipH="1" flipV="1">
            <a:off x="9109434" y="4549050"/>
            <a:ext cx="1" cy="584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B82B9E6-FEF3-4D19-8DF6-B5DE97D75A26}"/>
              </a:ext>
            </a:extLst>
          </p:cNvPr>
          <p:cNvCxnSpPr/>
          <p:nvPr/>
        </p:nvCxnSpPr>
        <p:spPr>
          <a:xfrm flipH="1" flipV="1">
            <a:off x="9109433" y="3502674"/>
            <a:ext cx="1" cy="584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471858C-BBD0-4696-835A-6987FA575297}"/>
              </a:ext>
            </a:extLst>
          </p:cNvPr>
          <p:cNvSpPr txBox="1"/>
          <p:nvPr/>
        </p:nvSpPr>
        <p:spPr>
          <a:xfrm>
            <a:off x="9873005" y="3041009"/>
            <a:ext cx="609601" cy="461665"/>
          </a:xfrm>
          <a:prstGeom prst="rect">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sz="2400" dirty="0">
                <a:solidFill>
                  <a:schemeClr val="accent3">
                    <a:lumMod val="75000"/>
                  </a:schemeClr>
                </a:solidFill>
              </a:rPr>
              <a:t>A4</a:t>
            </a:r>
          </a:p>
        </p:txBody>
      </p:sp>
      <p:cxnSp>
        <p:nvCxnSpPr>
          <p:cNvPr id="6" name="Connector: Elbow 5">
            <a:extLst>
              <a:ext uri="{FF2B5EF4-FFF2-40B4-BE49-F238E27FC236}">
                <a16:creationId xmlns:a16="http://schemas.microsoft.com/office/drawing/2014/main" id="{15FE8194-70E6-4F30-968D-1943FAA3D130}"/>
              </a:ext>
            </a:extLst>
          </p:cNvPr>
          <p:cNvCxnSpPr>
            <a:stCxn id="9" idx="0"/>
            <a:endCxn id="10" idx="2"/>
          </p:cNvCxnSpPr>
          <p:nvPr/>
        </p:nvCxnSpPr>
        <p:spPr>
          <a:xfrm rot="5400000" flipH="1" flipV="1">
            <a:off x="9097094" y="2519619"/>
            <a:ext cx="533730" cy="50905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F0673062-9EA2-4935-93A1-25CC2960D50D}"/>
              </a:ext>
            </a:extLst>
          </p:cNvPr>
          <p:cNvCxnSpPr>
            <a:cxnSpLocks/>
            <a:stCxn id="11" idx="0"/>
          </p:cNvCxnSpPr>
          <p:nvPr/>
        </p:nvCxnSpPr>
        <p:spPr>
          <a:xfrm rot="16200000" flipV="1">
            <a:off x="9765116" y="2628319"/>
            <a:ext cx="266059" cy="559322"/>
          </a:xfrm>
          <a:prstGeom prst="bentConnector2">
            <a:avLst/>
          </a:prstGeom>
          <a:ln w="38100"/>
        </p:spPr>
        <p:style>
          <a:lnRef idx="1">
            <a:schemeClr val="accent1"/>
          </a:lnRef>
          <a:fillRef idx="0">
            <a:schemeClr val="accent1"/>
          </a:fillRef>
          <a:effectRef idx="0">
            <a:schemeClr val="accent1"/>
          </a:effectRef>
          <a:fontRef idx="minor">
            <a:schemeClr val="tx1"/>
          </a:fontRef>
        </p:style>
      </p:cxnSp>
      <p:pic>
        <p:nvPicPr>
          <p:cNvPr id="19" name="Picture 2" descr="Image result for really important">
            <a:extLst>
              <a:ext uri="{FF2B5EF4-FFF2-40B4-BE49-F238E27FC236}">
                <a16:creationId xmlns:a16="http://schemas.microsoft.com/office/drawing/2014/main" id="{B3E4BF75-0D51-456B-8827-71A729D0CA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1795" y="185288"/>
            <a:ext cx="1780177" cy="1780177"/>
          </a:xfrm>
          <a:prstGeom prst="rect">
            <a:avLst/>
          </a:prstGeom>
          <a:noFill/>
          <a:extLst>
            <a:ext uri="{909E8E84-426E-40DD-AFC4-6F175D3DCCD1}">
              <a14:hiddenFill xmlns:a14="http://schemas.microsoft.com/office/drawing/2010/main">
                <a:solidFill>
                  <a:srgbClr val="FFFFFF"/>
                </a:solidFill>
              </a14:hiddenFill>
            </a:ext>
          </a:extLst>
        </p:spPr>
      </p:pic>
      <p:sp>
        <p:nvSpPr>
          <p:cNvPr id="20" name="Speech Bubble: Rectangle with Corners Rounded 19">
            <a:extLst>
              <a:ext uri="{FF2B5EF4-FFF2-40B4-BE49-F238E27FC236}">
                <a16:creationId xmlns:a16="http://schemas.microsoft.com/office/drawing/2014/main" id="{744E8327-AC5D-40A0-8879-D000C5C69078}"/>
              </a:ext>
            </a:extLst>
          </p:cNvPr>
          <p:cNvSpPr/>
          <p:nvPr/>
        </p:nvSpPr>
        <p:spPr>
          <a:xfrm flipH="1">
            <a:off x="2644817" y="156297"/>
            <a:ext cx="6334083" cy="1210838"/>
          </a:xfrm>
          <a:prstGeom prst="wedgeRoundRectCallout">
            <a:avLst>
              <a:gd name="adj1" fmla="val -56885"/>
              <a:gd name="adj2" fmla="val 1673"/>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solidFill>
                  <a:schemeClr val="tx1"/>
                </a:solidFill>
              </a:rPr>
              <a:t>Are there any reasons why we </a:t>
            </a:r>
            <a:r>
              <a:rPr lang="en-AU" sz="3200" b="1" i="1" dirty="0">
                <a:solidFill>
                  <a:schemeClr val="tx1"/>
                </a:solidFill>
              </a:rPr>
              <a:t>should</a:t>
            </a:r>
            <a:r>
              <a:rPr lang="en-AU" sz="3200" b="1" dirty="0">
                <a:solidFill>
                  <a:schemeClr val="tx1"/>
                </a:solidFill>
              </a:rPr>
              <a:t> </a:t>
            </a:r>
            <a:r>
              <a:rPr lang="en-AU" sz="3200" dirty="0">
                <a:solidFill>
                  <a:schemeClr val="tx1"/>
                </a:solidFill>
              </a:rPr>
              <a:t>reduce the speed limit?</a:t>
            </a:r>
          </a:p>
        </p:txBody>
      </p:sp>
    </p:spTree>
    <p:extLst>
      <p:ext uri="{BB962C8B-B14F-4D97-AF65-F5344CB8AC3E}">
        <p14:creationId xmlns:p14="http://schemas.microsoft.com/office/powerpoint/2010/main" val="22803303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D3AB62-162D-42D1-B8D5-865C5104B46C}"/>
              </a:ext>
            </a:extLst>
          </p:cNvPr>
          <p:cNvSpPr>
            <a:spLocks noGrp="1"/>
          </p:cNvSpPr>
          <p:nvPr>
            <p:ph type="title"/>
          </p:nvPr>
        </p:nvSpPr>
        <p:spPr/>
        <p:txBody>
          <a:bodyPr/>
          <a:lstStyle/>
          <a:p>
            <a:r>
              <a:rPr lang="en-AU" dirty="0"/>
              <a:t>Problem 1:</a:t>
            </a:r>
          </a:p>
        </p:txBody>
      </p:sp>
      <p:sp>
        <p:nvSpPr>
          <p:cNvPr id="6" name="Content Placeholder 5">
            <a:extLst>
              <a:ext uri="{FF2B5EF4-FFF2-40B4-BE49-F238E27FC236}">
                <a16:creationId xmlns:a16="http://schemas.microsoft.com/office/drawing/2014/main" id="{6C5D88F6-A2F8-4C5E-9BF8-C7C8DD03903E}"/>
              </a:ext>
            </a:extLst>
          </p:cNvPr>
          <p:cNvSpPr>
            <a:spLocks noGrp="1"/>
          </p:cNvSpPr>
          <p:nvPr>
            <p:ph idx="1"/>
          </p:nvPr>
        </p:nvSpPr>
        <p:spPr/>
        <p:txBody>
          <a:bodyPr>
            <a:normAutofit fontScale="92500" lnSpcReduction="10000"/>
          </a:bodyPr>
          <a:lstStyle/>
          <a:p>
            <a:pPr marL="0" indent="0">
              <a:buNone/>
            </a:pPr>
            <a:r>
              <a:rPr lang="en-AU" dirty="0">
                <a:latin typeface="Garamond" panose="02020404030301010803" pitchFamily="18" charset="0"/>
              </a:rPr>
              <a:t>The main argument fails to consider both reasons for and against the normative conclusion it seeks to draw. </a:t>
            </a:r>
          </a:p>
          <a:p>
            <a:pPr marL="0" indent="0">
              <a:buNone/>
            </a:pPr>
            <a:r>
              <a:rPr lang="en-AU" dirty="0">
                <a:latin typeface="Garamond" panose="02020404030301010803" pitchFamily="18" charset="0"/>
              </a:rPr>
              <a:t>If the premises of the main argument are true, then it would provide </a:t>
            </a:r>
            <a:r>
              <a:rPr lang="en-AU" i="1" dirty="0">
                <a:latin typeface="Garamond" panose="02020404030301010803" pitchFamily="18" charset="0"/>
              </a:rPr>
              <a:t>a</a:t>
            </a:r>
            <a:r>
              <a:rPr lang="en-AU" dirty="0">
                <a:latin typeface="Garamond" panose="02020404030301010803" pitchFamily="18" charset="0"/>
              </a:rPr>
              <a:t> reason for thinking that we should not reduce the speed limit on highways. </a:t>
            </a:r>
          </a:p>
          <a:p>
            <a:pPr marL="0" indent="0">
              <a:buNone/>
            </a:pPr>
            <a:r>
              <a:rPr lang="en-AU" dirty="0">
                <a:latin typeface="Garamond" panose="02020404030301010803" pitchFamily="18" charset="0"/>
              </a:rPr>
              <a:t>However, given that this is a normative argument, we also need to consider the strength of the reasons </a:t>
            </a:r>
            <a:r>
              <a:rPr lang="en-AU" i="1" dirty="0">
                <a:latin typeface="Garamond" panose="02020404030301010803" pitchFamily="18" charset="0"/>
              </a:rPr>
              <a:t>in favour</a:t>
            </a:r>
            <a:r>
              <a:rPr lang="en-AU" dirty="0">
                <a:latin typeface="Garamond" panose="02020404030301010803" pitchFamily="18" charset="0"/>
              </a:rPr>
              <a:t> of reducing the speed limit. </a:t>
            </a:r>
          </a:p>
          <a:p>
            <a:pPr marL="0" indent="0">
              <a:buNone/>
            </a:pPr>
            <a:r>
              <a:rPr lang="en-AU" dirty="0">
                <a:latin typeface="Garamond" panose="02020404030301010803" pitchFamily="18" charset="0"/>
              </a:rPr>
              <a:t>For example, it might be that reducing the speed limit will save lives and this, other things considered, is a good thing. </a:t>
            </a:r>
          </a:p>
          <a:p>
            <a:pPr marL="0" indent="0">
              <a:buNone/>
            </a:pPr>
            <a:r>
              <a:rPr lang="en-AU" dirty="0">
                <a:latin typeface="Garamond" panose="02020404030301010803" pitchFamily="18" charset="0"/>
              </a:rPr>
              <a:t>Before we can accept the conclusion as true we would need an argument that shows that the reasons against increasing the speed limit outweigh the reasons for doing so.</a:t>
            </a:r>
          </a:p>
        </p:txBody>
      </p:sp>
    </p:spTree>
    <p:extLst>
      <p:ext uri="{BB962C8B-B14F-4D97-AF65-F5344CB8AC3E}">
        <p14:creationId xmlns:p14="http://schemas.microsoft.com/office/powerpoint/2010/main" val="9946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2D14EB-F0F6-4254-B5E0-2C1E6D63235E}"/>
              </a:ext>
            </a:extLst>
          </p:cNvPr>
          <p:cNvSpPr>
            <a:spLocks noGrp="1"/>
          </p:cNvSpPr>
          <p:nvPr>
            <p:ph type="title"/>
          </p:nvPr>
        </p:nvSpPr>
        <p:spPr/>
        <p:txBody>
          <a:bodyPr/>
          <a:lstStyle/>
          <a:p>
            <a:endParaRPr lang="en-AU" dirty="0"/>
          </a:p>
        </p:txBody>
      </p:sp>
      <p:sp>
        <p:nvSpPr>
          <p:cNvPr id="5" name="Content Placeholder 4">
            <a:extLst>
              <a:ext uri="{FF2B5EF4-FFF2-40B4-BE49-F238E27FC236}">
                <a16:creationId xmlns:a16="http://schemas.microsoft.com/office/drawing/2014/main" id="{59C44563-D1E0-4F6F-97EE-10B354DD58D5}"/>
              </a:ext>
            </a:extLst>
          </p:cNvPr>
          <p:cNvSpPr>
            <a:spLocks noGrp="1"/>
          </p:cNvSpPr>
          <p:nvPr>
            <p:ph sz="half" idx="1"/>
          </p:nvPr>
        </p:nvSpPr>
        <p:spPr>
          <a:xfrm>
            <a:off x="506627" y="1828800"/>
            <a:ext cx="7058830" cy="4351337"/>
          </a:xfrm>
        </p:spPr>
        <p:txBody>
          <a:bodyPr>
            <a:normAutofit fontScale="92500"/>
          </a:bodyPr>
          <a:lstStyle/>
          <a:p>
            <a:pPr marL="0" indent="0">
              <a:buNone/>
            </a:pPr>
            <a:r>
              <a:rPr lang="en-US" sz="2000" dirty="0"/>
              <a:t>1. Professional drivers spend much more of their time driving on average, than other people.</a:t>
            </a:r>
          </a:p>
          <a:p>
            <a:pPr marL="0" indent="0">
              <a:buNone/>
            </a:pPr>
            <a:r>
              <a:rPr lang="en-US" sz="2000" dirty="0"/>
              <a:t>Therefore,</a:t>
            </a:r>
          </a:p>
          <a:p>
            <a:pPr marL="0" indent="0">
              <a:buNone/>
            </a:pPr>
            <a:r>
              <a:rPr lang="en-US" sz="2000" dirty="0"/>
              <a:t>2. Professional drivers are more competent drivers than less experienced drivers.</a:t>
            </a:r>
          </a:p>
          <a:p>
            <a:pPr marL="0" indent="0">
              <a:buNone/>
            </a:pPr>
            <a:r>
              <a:rPr lang="en-US" sz="2000" dirty="0"/>
              <a:t>Therefore,</a:t>
            </a:r>
          </a:p>
          <a:p>
            <a:pPr marL="0" indent="0">
              <a:buNone/>
            </a:pPr>
            <a:r>
              <a:rPr lang="en-US" sz="2000" dirty="0"/>
              <a:t>3. Reducing the speed limit would force some people who are now both law-abiding and competent drivers to break the law.</a:t>
            </a:r>
          </a:p>
          <a:p>
            <a:pPr marL="0" indent="0">
              <a:buNone/>
            </a:pPr>
            <a:r>
              <a:rPr lang="en-US" sz="2000" dirty="0">
                <a:solidFill>
                  <a:schemeClr val="accent2">
                    <a:lumMod val="75000"/>
                  </a:schemeClr>
                </a:solidFill>
              </a:rPr>
              <a:t>A4. We should not force otherwise law-abiding and competent drivers to break the law.</a:t>
            </a:r>
          </a:p>
          <a:p>
            <a:pPr marL="0" indent="0">
              <a:buNone/>
            </a:pPr>
            <a:r>
              <a:rPr lang="en-US" sz="2000" dirty="0"/>
              <a:t>Therefore,</a:t>
            </a:r>
          </a:p>
          <a:p>
            <a:pPr marL="0" indent="0">
              <a:buNone/>
            </a:pPr>
            <a:r>
              <a:rPr lang="en-US" sz="2000" dirty="0"/>
              <a:t>C. The speed limit on major highways should not be reduced.</a:t>
            </a:r>
            <a:endParaRPr lang="en-AU" sz="2000" dirty="0"/>
          </a:p>
        </p:txBody>
      </p:sp>
      <p:sp>
        <p:nvSpPr>
          <p:cNvPr id="7" name="TextBox 6">
            <a:extLst>
              <a:ext uri="{FF2B5EF4-FFF2-40B4-BE49-F238E27FC236}">
                <a16:creationId xmlns:a16="http://schemas.microsoft.com/office/drawing/2014/main" id="{2FDAE612-F978-44E8-9FE0-4B4637ACFFB2}"/>
              </a:ext>
            </a:extLst>
          </p:cNvPr>
          <p:cNvSpPr txBox="1"/>
          <p:nvPr/>
        </p:nvSpPr>
        <p:spPr>
          <a:xfrm>
            <a:off x="8854911" y="5133761"/>
            <a:ext cx="509047"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sz="2400" dirty="0"/>
              <a:t>1</a:t>
            </a:r>
          </a:p>
        </p:txBody>
      </p:sp>
      <p:sp>
        <p:nvSpPr>
          <p:cNvPr id="8" name="TextBox 7">
            <a:extLst>
              <a:ext uri="{FF2B5EF4-FFF2-40B4-BE49-F238E27FC236}">
                <a16:creationId xmlns:a16="http://schemas.microsoft.com/office/drawing/2014/main" id="{5E4B3A23-FC4C-4DB2-9AEB-253C08889F93}"/>
              </a:ext>
            </a:extLst>
          </p:cNvPr>
          <p:cNvSpPr txBox="1"/>
          <p:nvPr/>
        </p:nvSpPr>
        <p:spPr>
          <a:xfrm>
            <a:off x="8854910" y="4087385"/>
            <a:ext cx="509047"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sz="2400" dirty="0"/>
              <a:t>2</a:t>
            </a:r>
          </a:p>
        </p:txBody>
      </p:sp>
      <p:sp>
        <p:nvSpPr>
          <p:cNvPr id="9" name="TextBox 8">
            <a:extLst>
              <a:ext uri="{FF2B5EF4-FFF2-40B4-BE49-F238E27FC236}">
                <a16:creationId xmlns:a16="http://schemas.microsoft.com/office/drawing/2014/main" id="{E573829A-824C-46EC-95AD-4F36E6510B6D}"/>
              </a:ext>
            </a:extLst>
          </p:cNvPr>
          <p:cNvSpPr txBox="1"/>
          <p:nvPr/>
        </p:nvSpPr>
        <p:spPr>
          <a:xfrm>
            <a:off x="8854910" y="3041009"/>
            <a:ext cx="509047"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sz="2400" dirty="0"/>
              <a:t>3</a:t>
            </a:r>
          </a:p>
        </p:txBody>
      </p:sp>
      <p:sp>
        <p:nvSpPr>
          <p:cNvPr id="10" name="TextBox 9">
            <a:extLst>
              <a:ext uri="{FF2B5EF4-FFF2-40B4-BE49-F238E27FC236}">
                <a16:creationId xmlns:a16="http://schemas.microsoft.com/office/drawing/2014/main" id="{6C724FC6-83FD-4ACE-9C5A-9A4F7A5AB39C}"/>
              </a:ext>
            </a:extLst>
          </p:cNvPr>
          <p:cNvSpPr txBox="1"/>
          <p:nvPr/>
        </p:nvSpPr>
        <p:spPr>
          <a:xfrm>
            <a:off x="9363960" y="2045614"/>
            <a:ext cx="509047"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sz="2400" dirty="0"/>
              <a:t>C</a:t>
            </a:r>
          </a:p>
        </p:txBody>
      </p:sp>
      <p:cxnSp>
        <p:nvCxnSpPr>
          <p:cNvPr id="15" name="Straight Arrow Connector 14">
            <a:extLst>
              <a:ext uri="{FF2B5EF4-FFF2-40B4-BE49-F238E27FC236}">
                <a16:creationId xmlns:a16="http://schemas.microsoft.com/office/drawing/2014/main" id="{9CA11E5D-0A4E-4328-9BFE-01CF8AE52E89}"/>
              </a:ext>
            </a:extLst>
          </p:cNvPr>
          <p:cNvCxnSpPr>
            <a:stCxn id="7" idx="0"/>
            <a:endCxn id="8" idx="2"/>
          </p:cNvCxnSpPr>
          <p:nvPr/>
        </p:nvCxnSpPr>
        <p:spPr>
          <a:xfrm flipH="1" flipV="1">
            <a:off x="9109434" y="4549050"/>
            <a:ext cx="1" cy="584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B82B9E6-FEF3-4D19-8DF6-B5DE97D75A26}"/>
              </a:ext>
            </a:extLst>
          </p:cNvPr>
          <p:cNvCxnSpPr/>
          <p:nvPr/>
        </p:nvCxnSpPr>
        <p:spPr>
          <a:xfrm flipH="1" flipV="1">
            <a:off x="9109433" y="3502674"/>
            <a:ext cx="1" cy="584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471858C-BBD0-4696-835A-6987FA575297}"/>
              </a:ext>
            </a:extLst>
          </p:cNvPr>
          <p:cNvSpPr txBox="1"/>
          <p:nvPr/>
        </p:nvSpPr>
        <p:spPr>
          <a:xfrm>
            <a:off x="9873005" y="3041009"/>
            <a:ext cx="609601" cy="461665"/>
          </a:xfrm>
          <a:prstGeom prst="rect">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sz="2400" dirty="0">
                <a:solidFill>
                  <a:schemeClr val="accent3">
                    <a:lumMod val="75000"/>
                  </a:schemeClr>
                </a:solidFill>
              </a:rPr>
              <a:t>A4</a:t>
            </a:r>
          </a:p>
        </p:txBody>
      </p:sp>
      <p:cxnSp>
        <p:nvCxnSpPr>
          <p:cNvPr id="6" name="Connector: Elbow 5">
            <a:extLst>
              <a:ext uri="{FF2B5EF4-FFF2-40B4-BE49-F238E27FC236}">
                <a16:creationId xmlns:a16="http://schemas.microsoft.com/office/drawing/2014/main" id="{15FE8194-70E6-4F30-968D-1943FAA3D130}"/>
              </a:ext>
            </a:extLst>
          </p:cNvPr>
          <p:cNvCxnSpPr>
            <a:stCxn id="9" idx="0"/>
            <a:endCxn id="10" idx="2"/>
          </p:cNvCxnSpPr>
          <p:nvPr/>
        </p:nvCxnSpPr>
        <p:spPr>
          <a:xfrm rot="5400000" flipH="1" flipV="1">
            <a:off x="9097094" y="2519619"/>
            <a:ext cx="533730" cy="50905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F0673062-9EA2-4935-93A1-25CC2960D50D}"/>
              </a:ext>
            </a:extLst>
          </p:cNvPr>
          <p:cNvCxnSpPr>
            <a:cxnSpLocks/>
            <a:stCxn id="11" idx="0"/>
          </p:cNvCxnSpPr>
          <p:nvPr/>
        </p:nvCxnSpPr>
        <p:spPr>
          <a:xfrm rot="16200000" flipV="1">
            <a:off x="9765116" y="2628319"/>
            <a:ext cx="266059" cy="559322"/>
          </a:xfrm>
          <a:prstGeom prst="bentConnector2">
            <a:avLst/>
          </a:prstGeom>
          <a:ln w="38100"/>
        </p:spPr>
        <p:style>
          <a:lnRef idx="1">
            <a:schemeClr val="accent1"/>
          </a:lnRef>
          <a:fillRef idx="0">
            <a:schemeClr val="accent1"/>
          </a:fillRef>
          <a:effectRef idx="0">
            <a:schemeClr val="accent1"/>
          </a:effectRef>
          <a:fontRef idx="minor">
            <a:schemeClr val="tx1"/>
          </a:fontRef>
        </p:style>
      </p:cxnSp>
      <p:pic>
        <p:nvPicPr>
          <p:cNvPr id="16" name="Picture 2" descr="Image result for really important">
            <a:extLst>
              <a:ext uri="{FF2B5EF4-FFF2-40B4-BE49-F238E27FC236}">
                <a16:creationId xmlns:a16="http://schemas.microsoft.com/office/drawing/2014/main" id="{C4DF67EB-6BC3-41A2-86C4-0AEFFEB9E5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1795" y="185288"/>
            <a:ext cx="1780177" cy="1780177"/>
          </a:xfrm>
          <a:prstGeom prst="rect">
            <a:avLst/>
          </a:prstGeom>
          <a:noFill/>
          <a:extLst>
            <a:ext uri="{909E8E84-426E-40DD-AFC4-6F175D3DCCD1}">
              <a14:hiddenFill xmlns:a14="http://schemas.microsoft.com/office/drawing/2010/main">
                <a:solidFill>
                  <a:srgbClr val="FFFFFF"/>
                </a:solidFill>
              </a14:hiddenFill>
            </a:ext>
          </a:extLst>
        </p:spPr>
      </p:pic>
      <p:sp>
        <p:nvSpPr>
          <p:cNvPr id="18" name="Speech Bubble: Rectangle with Corners Rounded 17">
            <a:extLst>
              <a:ext uri="{FF2B5EF4-FFF2-40B4-BE49-F238E27FC236}">
                <a16:creationId xmlns:a16="http://schemas.microsoft.com/office/drawing/2014/main" id="{CC183FD6-6724-4FBF-9387-3E630095AB51}"/>
              </a:ext>
            </a:extLst>
          </p:cNvPr>
          <p:cNvSpPr/>
          <p:nvPr/>
        </p:nvSpPr>
        <p:spPr>
          <a:xfrm flipH="1">
            <a:off x="2644817" y="156297"/>
            <a:ext cx="6334083" cy="1210838"/>
          </a:xfrm>
          <a:prstGeom prst="wedgeRoundRectCallout">
            <a:avLst>
              <a:gd name="adj1" fmla="val -56885"/>
              <a:gd name="adj2" fmla="val 1673"/>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a:solidFill>
                  <a:schemeClr val="tx1"/>
                </a:solidFill>
              </a:rPr>
              <a:t>Why can’t experienced drivers just drive slower?</a:t>
            </a:r>
          </a:p>
        </p:txBody>
      </p:sp>
    </p:spTree>
    <p:extLst>
      <p:ext uri="{BB962C8B-B14F-4D97-AF65-F5344CB8AC3E}">
        <p14:creationId xmlns:p14="http://schemas.microsoft.com/office/powerpoint/2010/main" val="363678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B0167-29AD-C1A2-55BD-DC688CBB3E22}"/>
              </a:ext>
            </a:extLst>
          </p:cNvPr>
          <p:cNvSpPr>
            <a:spLocks noGrp="1"/>
          </p:cNvSpPr>
          <p:nvPr>
            <p:ph type="title"/>
          </p:nvPr>
        </p:nvSpPr>
        <p:spPr/>
        <p:txBody>
          <a:bodyPr/>
          <a:lstStyle/>
          <a:p>
            <a:r>
              <a:rPr lang="en-AU" dirty="0"/>
              <a:t>What is a normative </a:t>
            </a:r>
            <a:r>
              <a:rPr lang="en-AU" dirty="0">
                <a:solidFill>
                  <a:srgbClr val="FF0000"/>
                </a:solidFill>
              </a:rPr>
              <a:t>argument</a:t>
            </a:r>
            <a:r>
              <a:rPr lang="en-AU" dirty="0"/>
              <a:t>?</a:t>
            </a:r>
          </a:p>
        </p:txBody>
      </p:sp>
      <p:sp>
        <p:nvSpPr>
          <p:cNvPr id="3" name="Content Placeholder 2">
            <a:extLst>
              <a:ext uri="{FF2B5EF4-FFF2-40B4-BE49-F238E27FC236}">
                <a16:creationId xmlns:a16="http://schemas.microsoft.com/office/drawing/2014/main" id="{75C66254-0D93-3F88-CAF7-8807FE60AB3B}"/>
              </a:ext>
            </a:extLst>
          </p:cNvPr>
          <p:cNvSpPr>
            <a:spLocks noGrp="1"/>
          </p:cNvSpPr>
          <p:nvPr>
            <p:ph idx="1"/>
          </p:nvPr>
        </p:nvSpPr>
        <p:spPr/>
        <p:txBody>
          <a:bodyPr/>
          <a:lstStyle/>
          <a:p>
            <a:pPr marL="457200" lvl="1" indent="0">
              <a:buNone/>
            </a:pPr>
            <a:r>
              <a:rPr lang="en-AU" dirty="0"/>
              <a:t>An argument with a </a:t>
            </a:r>
            <a:r>
              <a:rPr lang="en-AU" dirty="0">
                <a:solidFill>
                  <a:srgbClr val="FF0000"/>
                </a:solidFill>
              </a:rPr>
              <a:t>normative claim </a:t>
            </a:r>
            <a:r>
              <a:rPr lang="en-AU" dirty="0"/>
              <a:t>as the conclusion.</a:t>
            </a:r>
          </a:p>
          <a:p>
            <a:endParaRPr lang="en-AU" dirty="0"/>
          </a:p>
        </p:txBody>
      </p:sp>
    </p:spTree>
    <p:extLst>
      <p:ext uri="{BB962C8B-B14F-4D97-AF65-F5344CB8AC3E}">
        <p14:creationId xmlns:p14="http://schemas.microsoft.com/office/powerpoint/2010/main" val="2962101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2D14EB-F0F6-4254-B5E0-2C1E6D63235E}"/>
              </a:ext>
            </a:extLst>
          </p:cNvPr>
          <p:cNvSpPr>
            <a:spLocks noGrp="1"/>
          </p:cNvSpPr>
          <p:nvPr>
            <p:ph type="title"/>
          </p:nvPr>
        </p:nvSpPr>
        <p:spPr/>
        <p:txBody>
          <a:bodyPr/>
          <a:lstStyle/>
          <a:p>
            <a:endParaRPr lang="en-AU" dirty="0"/>
          </a:p>
        </p:txBody>
      </p:sp>
      <p:sp>
        <p:nvSpPr>
          <p:cNvPr id="5" name="Content Placeholder 4">
            <a:extLst>
              <a:ext uri="{FF2B5EF4-FFF2-40B4-BE49-F238E27FC236}">
                <a16:creationId xmlns:a16="http://schemas.microsoft.com/office/drawing/2014/main" id="{59C44563-D1E0-4F6F-97EE-10B354DD58D5}"/>
              </a:ext>
            </a:extLst>
          </p:cNvPr>
          <p:cNvSpPr>
            <a:spLocks noGrp="1"/>
          </p:cNvSpPr>
          <p:nvPr>
            <p:ph sz="half" idx="1"/>
          </p:nvPr>
        </p:nvSpPr>
        <p:spPr>
          <a:xfrm>
            <a:off x="506627" y="1828800"/>
            <a:ext cx="7058830" cy="4351337"/>
          </a:xfrm>
        </p:spPr>
        <p:txBody>
          <a:bodyPr>
            <a:normAutofit fontScale="92500"/>
          </a:bodyPr>
          <a:lstStyle/>
          <a:p>
            <a:pPr marL="0" indent="0">
              <a:buNone/>
            </a:pPr>
            <a:r>
              <a:rPr lang="en-US" sz="2000" dirty="0"/>
              <a:t>1. Professional drivers spend much more of their time driving on average, than other people.</a:t>
            </a:r>
          </a:p>
          <a:p>
            <a:pPr marL="0" indent="0">
              <a:buNone/>
            </a:pPr>
            <a:r>
              <a:rPr lang="en-US" sz="2000" dirty="0"/>
              <a:t>Therefore,</a:t>
            </a:r>
          </a:p>
          <a:p>
            <a:pPr marL="0" indent="0">
              <a:buNone/>
            </a:pPr>
            <a:r>
              <a:rPr lang="en-US" sz="2000" dirty="0"/>
              <a:t>2. Professional drivers are more competent drivers than less experienced drivers.</a:t>
            </a:r>
          </a:p>
          <a:p>
            <a:pPr marL="0" indent="0">
              <a:buNone/>
            </a:pPr>
            <a:r>
              <a:rPr lang="en-US" sz="2000" dirty="0"/>
              <a:t>Therefore,</a:t>
            </a:r>
          </a:p>
          <a:p>
            <a:pPr marL="0" indent="0">
              <a:buNone/>
            </a:pPr>
            <a:r>
              <a:rPr lang="en-US" sz="2000" dirty="0"/>
              <a:t>3. Reducing the speed limit would force some people who are now both law-abiding and competent drivers to break the law.</a:t>
            </a:r>
          </a:p>
          <a:p>
            <a:pPr marL="0" indent="0">
              <a:buNone/>
            </a:pPr>
            <a:r>
              <a:rPr lang="en-US" sz="2000" dirty="0">
                <a:solidFill>
                  <a:schemeClr val="accent2">
                    <a:lumMod val="75000"/>
                  </a:schemeClr>
                </a:solidFill>
              </a:rPr>
              <a:t>A4. We should not force otherwise law-abiding and competent drivers to break the law.</a:t>
            </a:r>
          </a:p>
          <a:p>
            <a:pPr marL="0" indent="0">
              <a:buNone/>
            </a:pPr>
            <a:r>
              <a:rPr lang="en-US" sz="2000" dirty="0"/>
              <a:t>Therefore,</a:t>
            </a:r>
          </a:p>
          <a:p>
            <a:pPr marL="0" indent="0">
              <a:buNone/>
            </a:pPr>
            <a:r>
              <a:rPr lang="en-US" sz="2000" dirty="0"/>
              <a:t>C. The speed limit on major highways should not be reduced.</a:t>
            </a:r>
            <a:endParaRPr lang="en-AU" sz="2000" dirty="0"/>
          </a:p>
        </p:txBody>
      </p:sp>
      <p:sp>
        <p:nvSpPr>
          <p:cNvPr id="7" name="TextBox 6">
            <a:extLst>
              <a:ext uri="{FF2B5EF4-FFF2-40B4-BE49-F238E27FC236}">
                <a16:creationId xmlns:a16="http://schemas.microsoft.com/office/drawing/2014/main" id="{2FDAE612-F978-44E8-9FE0-4B4637ACFFB2}"/>
              </a:ext>
            </a:extLst>
          </p:cNvPr>
          <p:cNvSpPr txBox="1"/>
          <p:nvPr/>
        </p:nvSpPr>
        <p:spPr>
          <a:xfrm>
            <a:off x="8854911" y="5133761"/>
            <a:ext cx="509047"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sz="2400" dirty="0"/>
              <a:t>1</a:t>
            </a:r>
          </a:p>
        </p:txBody>
      </p:sp>
      <p:sp>
        <p:nvSpPr>
          <p:cNvPr id="8" name="TextBox 7">
            <a:extLst>
              <a:ext uri="{FF2B5EF4-FFF2-40B4-BE49-F238E27FC236}">
                <a16:creationId xmlns:a16="http://schemas.microsoft.com/office/drawing/2014/main" id="{5E4B3A23-FC4C-4DB2-9AEB-253C08889F93}"/>
              </a:ext>
            </a:extLst>
          </p:cNvPr>
          <p:cNvSpPr txBox="1"/>
          <p:nvPr/>
        </p:nvSpPr>
        <p:spPr>
          <a:xfrm>
            <a:off x="8854910" y="4087385"/>
            <a:ext cx="509047"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sz="2400" dirty="0"/>
              <a:t>2</a:t>
            </a:r>
          </a:p>
        </p:txBody>
      </p:sp>
      <p:sp>
        <p:nvSpPr>
          <p:cNvPr id="9" name="TextBox 8">
            <a:extLst>
              <a:ext uri="{FF2B5EF4-FFF2-40B4-BE49-F238E27FC236}">
                <a16:creationId xmlns:a16="http://schemas.microsoft.com/office/drawing/2014/main" id="{E573829A-824C-46EC-95AD-4F36E6510B6D}"/>
              </a:ext>
            </a:extLst>
          </p:cNvPr>
          <p:cNvSpPr txBox="1"/>
          <p:nvPr/>
        </p:nvSpPr>
        <p:spPr>
          <a:xfrm>
            <a:off x="8854910" y="3041009"/>
            <a:ext cx="509047"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sz="2400" dirty="0"/>
              <a:t>3</a:t>
            </a:r>
          </a:p>
        </p:txBody>
      </p:sp>
      <p:sp>
        <p:nvSpPr>
          <p:cNvPr id="10" name="TextBox 9">
            <a:extLst>
              <a:ext uri="{FF2B5EF4-FFF2-40B4-BE49-F238E27FC236}">
                <a16:creationId xmlns:a16="http://schemas.microsoft.com/office/drawing/2014/main" id="{6C724FC6-83FD-4ACE-9C5A-9A4F7A5AB39C}"/>
              </a:ext>
            </a:extLst>
          </p:cNvPr>
          <p:cNvSpPr txBox="1"/>
          <p:nvPr/>
        </p:nvSpPr>
        <p:spPr>
          <a:xfrm>
            <a:off x="9363960" y="2045614"/>
            <a:ext cx="509047"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sz="2400" dirty="0"/>
              <a:t>C</a:t>
            </a:r>
          </a:p>
        </p:txBody>
      </p:sp>
      <p:cxnSp>
        <p:nvCxnSpPr>
          <p:cNvPr id="15" name="Straight Arrow Connector 14">
            <a:extLst>
              <a:ext uri="{FF2B5EF4-FFF2-40B4-BE49-F238E27FC236}">
                <a16:creationId xmlns:a16="http://schemas.microsoft.com/office/drawing/2014/main" id="{9CA11E5D-0A4E-4328-9BFE-01CF8AE52E89}"/>
              </a:ext>
            </a:extLst>
          </p:cNvPr>
          <p:cNvCxnSpPr>
            <a:stCxn id="7" idx="0"/>
            <a:endCxn id="8" idx="2"/>
          </p:cNvCxnSpPr>
          <p:nvPr/>
        </p:nvCxnSpPr>
        <p:spPr>
          <a:xfrm flipH="1" flipV="1">
            <a:off x="9109434" y="4549050"/>
            <a:ext cx="1" cy="584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B82B9E6-FEF3-4D19-8DF6-B5DE97D75A26}"/>
              </a:ext>
            </a:extLst>
          </p:cNvPr>
          <p:cNvCxnSpPr/>
          <p:nvPr/>
        </p:nvCxnSpPr>
        <p:spPr>
          <a:xfrm flipH="1" flipV="1">
            <a:off x="9109433" y="3502674"/>
            <a:ext cx="1" cy="584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471858C-BBD0-4696-835A-6987FA575297}"/>
              </a:ext>
            </a:extLst>
          </p:cNvPr>
          <p:cNvSpPr txBox="1"/>
          <p:nvPr/>
        </p:nvSpPr>
        <p:spPr>
          <a:xfrm>
            <a:off x="9873005" y="3041009"/>
            <a:ext cx="609601" cy="461665"/>
          </a:xfrm>
          <a:prstGeom prst="rect">
            <a:avLst/>
          </a:prstGeom>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sz="2400" dirty="0">
                <a:solidFill>
                  <a:schemeClr val="accent3">
                    <a:lumMod val="75000"/>
                  </a:schemeClr>
                </a:solidFill>
              </a:rPr>
              <a:t>A4</a:t>
            </a:r>
          </a:p>
        </p:txBody>
      </p:sp>
      <p:cxnSp>
        <p:nvCxnSpPr>
          <p:cNvPr id="6" name="Connector: Elbow 5">
            <a:extLst>
              <a:ext uri="{FF2B5EF4-FFF2-40B4-BE49-F238E27FC236}">
                <a16:creationId xmlns:a16="http://schemas.microsoft.com/office/drawing/2014/main" id="{15FE8194-70E6-4F30-968D-1943FAA3D130}"/>
              </a:ext>
            </a:extLst>
          </p:cNvPr>
          <p:cNvCxnSpPr>
            <a:stCxn id="9" idx="0"/>
            <a:endCxn id="10" idx="2"/>
          </p:cNvCxnSpPr>
          <p:nvPr/>
        </p:nvCxnSpPr>
        <p:spPr>
          <a:xfrm rot="5400000" flipH="1" flipV="1">
            <a:off x="9097094" y="2519619"/>
            <a:ext cx="533730" cy="50905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F0673062-9EA2-4935-93A1-25CC2960D50D}"/>
              </a:ext>
            </a:extLst>
          </p:cNvPr>
          <p:cNvCxnSpPr>
            <a:cxnSpLocks/>
            <a:stCxn id="11" idx="0"/>
          </p:cNvCxnSpPr>
          <p:nvPr/>
        </p:nvCxnSpPr>
        <p:spPr>
          <a:xfrm rot="16200000" flipV="1">
            <a:off x="9765116" y="2628319"/>
            <a:ext cx="266059" cy="559322"/>
          </a:xfrm>
          <a:prstGeom prst="bentConnector2">
            <a:avLst/>
          </a:prstGeom>
          <a:ln w="38100"/>
        </p:spPr>
        <p:style>
          <a:lnRef idx="1">
            <a:schemeClr val="accent1"/>
          </a:lnRef>
          <a:fillRef idx="0">
            <a:schemeClr val="accent1"/>
          </a:fillRef>
          <a:effectRef idx="0">
            <a:schemeClr val="accent1"/>
          </a:effectRef>
          <a:fontRef idx="minor">
            <a:schemeClr val="tx1"/>
          </a:fontRef>
        </p:style>
      </p:cxnSp>
      <p:pic>
        <p:nvPicPr>
          <p:cNvPr id="16" name="Picture 2" descr="Image result for really important">
            <a:extLst>
              <a:ext uri="{FF2B5EF4-FFF2-40B4-BE49-F238E27FC236}">
                <a16:creationId xmlns:a16="http://schemas.microsoft.com/office/drawing/2014/main" id="{C4DF67EB-6BC3-41A2-86C4-0AEFFEB9E5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1795" y="185288"/>
            <a:ext cx="1780177" cy="1780177"/>
          </a:xfrm>
          <a:prstGeom prst="rect">
            <a:avLst/>
          </a:prstGeom>
          <a:noFill/>
          <a:extLst>
            <a:ext uri="{909E8E84-426E-40DD-AFC4-6F175D3DCCD1}">
              <a14:hiddenFill xmlns:a14="http://schemas.microsoft.com/office/drawing/2010/main">
                <a:solidFill>
                  <a:srgbClr val="FFFFFF"/>
                </a:solidFill>
              </a14:hiddenFill>
            </a:ext>
          </a:extLst>
        </p:spPr>
      </p:pic>
      <p:sp>
        <p:nvSpPr>
          <p:cNvPr id="18" name="Speech Bubble: Rectangle with Corners Rounded 17">
            <a:extLst>
              <a:ext uri="{FF2B5EF4-FFF2-40B4-BE49-F238E27FC236}">
                <a16:creationId xmlns:a16="http://schemas.microsoft.com/office/drawing/2014/main" id="{CC183FD6-6724-4FBF-9387-3E630095AB51}"/>
              </a:ext>
            </a:extLst>
          </p:cNvPr>
          <p:cNvSpPr/>
          <p:nvPr/>
        </p:nvSpPr>
        <p:spPr>
          <a:xfrm flipH="1">
            <a:off x="2146300" y="156297"/>
            <a:ext cx="6832600" cy="1210838"/>
          </a:xfrm>
          <a:prstGeom prst="wedgeRoundRectCallout">
            <a:avLst>
              <a:gd name="adj1" fmla="val -56885"/>
              <a:gd name="adj2" fmla="val 1673"/>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a:solidFill>
                  <a:schemeClr val="tx1"/>
                </a:solidFill>
              </a:rPr>
              <a:t>They have a choice: either drive slower or break the law.</a:t>
            </a:r>
          </a:p>
        </p:txBody>
      </p:sp>
    </p:spTree>
    <p:extLst>
      <p:ext uri="{BB962C8B-B14F-4D97-AF65-F5344CB8AC3E}">
        <p14:creationId xmlns:p14="http://schemas.microsoft.com/office/powerpoint/2010/main" val="26199734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586D2-C984-4057-82A7-CC54ECAA4930}"/>
              </a:ext>
            </a:extLst>
          </p:cNvPr>
          <p:cNvSpPr>
            <a:spLocks noGrp="1"/>
          </p:cNvSpPr>
          <p:nvPr>
            <p:ph type="title"/>
          </p:nvPr>
        </p:nvSpPr>
        <p:spPr/>
        <p:txBody>
          <a:bodyPr/>
          <a:lstStyle/>
          <a:p>
            <a:r>
              <a:rPr lang="en-AU" dirty="0"/>
              <a:t>Summary</a:t>
            </a:r>
          </a:p>
        </p:txBody>
      </p:sp>
      <p:sp>
        <p:nvSpPr>
          <p:cNvPr id="6" name="Content Placeholder 5">
            <a:extLst>
              <a:ext uri="{FF2B5EF4-FFF2-40B4-BE49-F238E27FC236}">
                <a16:creationId xmlns:a16="http://schemas.microsoft.com/office/drawing/2014/main" id="{EEB262ED-70D6-46EE-8FBA-092EEFC9E2B0}"/>
              </a:ext>
            </a:extLst>
          </p:cNvPr>
          <p:cNvSpPr>
            <a:spLocks noGrp="1"/>
          </p:cNvSpPr>
          <p:nvPr>
            <p:ph idx="1"/>
          </p:nvPr>
        </p:nvSpPr>
        <p:spPr/>
        <p:txBody>
          <a:bodyPr>
            <a:normAutofit fontScale="85000" lnSpcReduction="10000"/>
          </a:bodyPr>
          <a:lstStyle/>
          <a:p>
            <a:r>
              <a:rPr lang="en-AU" sz="2800" dirty="0"/>
              <a:t>You can’t get an </a:t>
            </a:r>
            <a:r>
              <a:rPr lang="en-AU" sz="2800" i="1" dirty="0">
                <a:solidFill>
                  <a:srgbClr val="FF0000"/>
                </a:solidFill>
              </a:rPr>
              <a:t>ought</a:t>
            </a:r>
            <a:r>
              <a:rPr lang="en-AU" sz="2800" dirty="0"/>
              <a:t> from an </a:t>
            </a:r>
            <a:r>
              <a:rPr lang="en-AU" sz="2800" i="1" dirty="0">
                <a:solidFill>
                  <a:srgbClr val="FF0000"/>
                </a:solidFill>
              </a:rPr>
              <a:t>is</a:t>
            </a:r>
            <a:r>
              <a:rPr lang="en-AU" sz="2800" dirty="0"/>
              <a:t>! A valid argument for a normative conclusion </a:t>
            </a:r>
            <a:r>
              <a:rPr lang="en-AU" sz="2800" dirty="0">
                <a:solidFill>
                  <a:srgbClr val="FF0000"/>
                </a:solidFill>
              </a:rPr>
              <a:t>must have a normative premise</a:t>
            </a:r>
            <a:r>
              <a:rPr lang="en-AU" sz="2800" dirty="0"/>
              <a:t>.</a:t>
            </a:r>
          </a:p>
          <a:p>
            <a:pPr lvl="1"/>
            <a:r>
              <a:rPr lang="en-AU" dirty="0"/>
              <a:t>But it’s not enough to simply point out that an argument has a missing normative premise!</a:t>
            </a:r>
          </a:p>
          <a:p>
            <a:pPr lvl="1"/>
            <a:r>
              <a:rPr lang="en-AU" dirty="0">
                <a:solidFill>
                  <a:srgbClr val="FF0000"/>
                </a:solidFill>
              </a:rPr>
              <a:t>Identify</a:t>
            </a:r>
            <a:r>
              <a:rPr lang="en-AU" dirty="0"/>
              <a:t> the normative assumption.</a:t>
            </a:r>
          </a:p>
          <a:p>
            <a:pPr lvl="1"/>
            <a:r>
              <a:rPr lang="en-AU" dirty="0"/>
              <a:t>Then consider whether it is </a:t>
            </a:r>
            <a:r>
              <a:rPr lang="en-AU" dirty="0">
                <a:solidFill>
                  <a:srgbClr val="FF0000"/>
                </a:solidFill>
              </a:rPr>
              <a:t>plausibly true.</a:t>
            </a:r>
          </a:p>
          <a:p>
            <a:r>
              <a:rPr lang="en-AU" sz="2800" dirty="0"/>
              <a:t>When evaluating normative claims we need to consider both </a:t>
            </a:r>
            <a:r>
              <a:rPr lang="en-AU" sz="2800" u="sng" dirty="0"/>
              <a:t>reasons </a:t>
            </a:r>
            <a:r>
              <a:rPr lang="en-AU" sz="2800" u="sng" dirty="0">
                <a:solidFill>
                  <a:srgbClr val="FF0000"/>
                </a:solidFill>
              </a:rPr>
              <a:t>for it</a:t>
            </a:r>
            <a:r>
              <a:rPr lang="en-AU" sz="2800" dirty="0">
                <a:solidFill>
                  <a:srgbClr val="FF0000"/>
                </a:solidFill>
              </a:rPr>
              <a:t> </a:t>
            </a:r>
            <a:r>
              <a:rPr lang="en-AU" sz="2800" dirty="0"/>
              <a:t>and </a:t>
            </a:r>
            <a:r>
              <a:rPr lang="en-AU" sz="2800" u="sng" dirty="0"/>
              <a:t>reasons </a:t>
            </a:r>
            <a:r>
              <a:rPr lang="en-AU" sz="2800" u="sng" dirty="0">
                <a:solidFill>
                  <a:srgbClr val="FF0000"/>
                </a:solidFill>
              </a:rPr>
              <a:t>against it</a:t>
            </a:r>
            <a:r>
              <a:rPr lang="en-AU" sz="2800" dirty="0"/>
              <a:t>. </a:t>
            </a:r>
          </a:p>
          <a:p>
            <a:pPr lvl="1"/>
            <a:r>
              <a:rPr lang="en-AU" dirty="0"/>
              <a:t>But it’s not enough to simply point out that an argument is one-sided.</a:t>
            </a:r>
          </a:p>
          <a:p>
            <a:pPr lvl="1"/>
            <a:r>
              <a:rPr lang="en-AU" dirty="0">
                <a:solidFill>
                  <a:srgbClr val="FF0000"/>
                </a:solidFill>
              </a:rPr>
              <a:t>Identify </a:t>
            </a:r>
            <a:r>
              <a:rPr lang="en-AU" dirty="0"/>
              <a:t>some considerations for the other side.</a:t>
            </a:r>
          </a:p>
          <a:p>
            <a:pPr lvl="1"/>
            <a:r>
              <a:rPr lang="en-AU" dirty="0"/>
              <a:t>Then consider whether they </a:t>
            </a:r>
            <a:r>
              <a:rPr lang="en-AU" dirty="0">
                <a:solidFill>
                  <a:srgbClr val="FF0000"/>
                </a:solidFill>
              </a:rPr>
              <a:t>outweigh</a:t>
            </a:r>
            <a:r>
              <a:rPr lang="en-AU" dirty="0"/>
              <a:t> the considerations that have been offered.</a:t>
            </a:r>
          </a:p>
          <a:p>
            <a:r>
              <a:rPr lang="en-AU" sz="2800" dirty="0"/>
              <a:t>Focus on </a:t>
            </a:r>
            <a:r>
              <a:rPr lang="en-AU" sz="2800" i="1" dirty="0"/>
              <a:t>MAIN</a:t>
            </a:r>
            <a:r>
              <a:rPr lang="en-AU" sz="2800" dirty="0"/>
              <a:t> weaknesses/problems.</a:t>
            </a:r>
          </a:p>
          <a:p>
            <a:r>
              <a:rPr lang="en-AU" sz="2800" dirty="0"/>
              <a:t>Be constructive! Be charitable!</a:t>
            </a:r>
          </a:p>
          <a:p>
            <a:pPr marL="0" indent="0">
              <a:buNone/>
            </a:pPr>
            <a:endParaRPr lang="en-AU" sz="2800" dirty="0"/>
          </a:p>
        </p:txBody>
      </p:sp>
    </p:spTree>
    <p:extLst>
      <p:ext uri="{BB962C8B-B14F-4D97-AF65-F5344CB8AC3E}">
        <p14:creationId xmlns:p14="http://schemas.microsoft.com/office/powerpoint/2010/main" val="309380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455E47E-1DBD-44D8-94E7-BB7061890E02}"/>
              </a:ext>
            </a:extLst>
          </p:cNvPr>
          <p:cNvSpPr>
            <a:spLocks noGrp="1"/>
          </p:cNvSpPr>
          <p:nvPr>
            <p:ph type="body" idx="1"/>
          </p:nvPr>
        </p:nvSpPr>
        <p:spPr>
          <a:xfrm>
            <a:off x="6519817" y="701036"/>
            <a:ext cx="4480560" cy="731520"/>
          </a:xfrm>
        </p:spPr>
        <p:txBody>
          <a:bodyPr/>
          <a:lstStyle/>
          <a:p>
            <a:r>
              <a:rPr lang="en-AU" dirty="0"/>
              <a:t>Normative Claims</a:t>
            </a:r>
          </a:p>
        </p:txBody>
      </p:sp>
      <p:sp>
        <p:nvSpPr>
          <p:cNvPr id="6" name="Content Placeholder 5">
            <a:extLst>
              <a:ext uri="{FF2B5EF4-FFF2-40B4-BE49-F238E27FC236}">
                <a16:creationId xmlns:a16="http://schemas.microsoft.com/office/drawing/2014/main" id="{9A76CC64-B875-48C0-AA35-B8D9FCC0D017}"/>
              </a:ext>
            </a:extLst>
          </p:cNvPr>
          <p:cNvSpPr>
            <a:spLocks noGrp="1"/>
          </p:cNvSpPr>
          <p:nvPr>
            <p:ph sz="half" idx="2"/>
          </p:nvPr>
        </p:nvSpPr>
        <p:spPr>
          <a:xfrm>
            <a:off x="6519817" y="1533907"/>
            <a:ext cx="4480560" cy="4859867"/>
          </a:xfrm>
        </p:spPr>
        <p:txBody>
          <a:bodyPr>
            <a:normAutofit fontScale="92500" lnSpcReduction="20000"/>
          </a:bodyPr>
          <a:lstStyle/>
          <a:p>
            <a:pPr marL="0" indent="0">
              <a:buNone/>
            </a:pPr>
            <a:r>
              <a:rPr lang="en-AU" b="1" dirty="0"/>
              <a:t>… are claims about what </a:t>
            </a:r>
            <a:r>
              <a:rPr lang="en-AU" b="1" i="1" dirty="0">
                <a:solidFill>
                  <a:srgbClr val="FF0000"/>
                </a:solidFill>
              </a:rPr>
              <a:t>should </a:t>
            </a:r>
            <a:r>
              <a:rPr lang="en-AU" b="1" dirty="0">
                <a:solidFill>
                  <a:srgbClr val="FF0000"/>
                </a:solidFill>
              </a:rPr>
              <a:t>be </a:t>
            </a:r>
            <a:r>
              <a:rPr lang="en-AU" b="1" dirty="0"/>
              <a:t>the case.</a:t>
            </a:r>
          </a:p>
          <a:p>
            <a:pPr marL="0" indent="0">
              <a:buNone/>
            </a:pPr>
            <a:endParaRPr lang="en-AU" dirty="0"/>
          </a:p>
          <a:p>
            <a:r>
              <a:rPr lang="en-AU" dirty="0"/>
              <a:t>I should clean the kitchen.</a:t>
            </a:r>
          </a:p>
          <a:p>
            <a:endParaRPr lang="en-AU" dirty="0"/>
          </a:p>
          <a:p>
            <a:r>
              <a:rPr lang="en-AU" dirty="0"/>
              <a:t>You shouldn’t smoke.</a:t>
            </a:r>
          </a:p>
          <a:p>
            <a:endParaRPr lang="en-AU" dirty="0"/>
          </a:p>
          <a:p>
            <a:r>
              <a:rPr lang="en-AU" dirty="0"/>
              <a:t>War is never permissible.</a:t>
            </a:r>
            <a:br>
              <a:rPr lang="en-AU" dirty="0"/>
            </a:br>
            <a:endParaRPr lang="en-AU" dirty="0"/>
          </a:p>
          <a:p>
            <a:endParaRPr lang="en-AU" dirty="0"/>
          </a:p>
          <a:p>
            <a:r>
              <a:rPr lang="en-AU" dirty="0"/>
              <a:t>That’s unfair.</a:t>
            </a:r>
            <a:br>
              <a:rPr lang="en-AU" dirty="0"/>
            </a:br>
            <a:endParaRPr lang="en-AU" dirty="0"/>
          </a:p>
        </p:txBody>
      </p:sp>
      <p:sp>
        <p:nvSpPr>
          <p:cNvPr id="7" name="Text Placeholder 6">
            <a:extLst>
              <a:ext uri="{FF2B5EF4-FFF2-40B4-BE49-F238E27FC236}">
                <a16:creationId xmlns:a16="http://schemas.microsoft.com/office/drawing/2014/main" id="{7A12953D-5447-4F73-8A99-204213CE6252}"/>
              </a:ext>
            </a:extLst>
          </p:cNvPr>
          <p:cNvSpPr>
            <a:spLocks noGrp="1"/>
          </p:cNvSpPr>
          <p:nvPr>
            <p:ph type="body" sz="quarter" idx="3"/>
          </p:nvPr>
        </p:nvSpPr>
        <p:spPr>
          <a:xfrm>
            <a:off x="1191623" y="682163"/>
            <a:ext cx="4480560" cy="731520"/>
          </a:xfrm>
        </p:spPr>
        <p:txBody>
          <a:bodyPr/>
          <a:lstStyle/>
          <a:p>
            <a:r>
              <a:rPr lang="en-AU" dirty="0"/>
              <a:t>Descriptive Claims</a:t>
            </a:r>
          </a:p>
        </p:txBody>
      </p:sp>
      <p:sp>
        <p:nvSpPr>
          <p:cNvPr id="8" name="Content Placeholder 7">
            <a:extLst>
              <a:ext uri="{FF2B5EF4-FFF2-40B4-BE49-F238E27FC236}">
                <a16:creationId xmlns:a16="http://schemas.microsoft.com/office/drawing/2014/main" id="{F644B380-B987-497F-972A-0A9F5C96B312}"/>
              </a:ext>
            </a:extLst>
          </p:cNvPr>
          <p:cNvSpPr>
            <a:spLocks noGrp="1"/>
          </p:cNvSpPr>
          <p:nvPr>
            <p:ph sz="quarter" idx="4"/>
          </p:nvPr>
        </p:nvSpPr>
        <p:spPr>
          <a:xfrm>
            <a:off x="1191623" y="1533907"/>
            <a:ext cx="4480560" cy="4859867"/>
          </a:xfrm>
        </p:spPr>
        <p:txBody>
          <a:bodyPr>
            <a:normAutofit fontScale="92500" lnSpcReduction="20000"/>
          </a:bodyPr>
          <a:lstStyle/>
          <a:p>
            <a:r>
              <a:rPr lang="en-AU" b="1" dirty="0"/>
              <a:t>… are claims about what </a:t>
            </a:r>
            <a:r>
              <a:rPr lang="en-AU" b="1" i="1" dirty="0">
                <a:solidFill>
                  <a:srgbClr val="FF0000"/>
                </a:solidFill>
              </a:rPr>
              <a:t>is</a:t>
            </a:r>
            <a:r>
              <a:rPr lang="en-AU" b="1" i="1" dirty="0"/>
              <a:t> </a:t>
            </a:r>
            <a:r>
              <a:rPr lang="en-AU" b="1" dirty="0"/>
              <a:t>the case.</a:t>
            </a:r>
          </a:p>
          <a:p>
            <a:endParaRPr lang="en-AU" dirty="0"/>
          </a:p>
          <a:p>
            <a:r>
              <a:rPr lang="en-AU" dirty="0"/>
              <a:t>The kitchen is dirty.</a:t>
            </a:r>
          </a:p>
          <a:p>
            <a:endParaRPr lang="en-AU" dirty="0"/>
          </a:p>
          <a:p>
            <a:r>
              <a:rPr lang="en-AU" dirty="0"/>
              <a:t>Smoking causes cancer.</a:t>
            </a:r>
          </a:p>
          <a:p>
            <a:endParaRPr lang="en-AU" dirty="0"/>
          </a:p>
          <a:p>
            <a:r>
              <a:rPr lang="en-AU" dirty="0"/>
              <a:t>War always results in the death of innocent people.</a:t>
            </a:r>
          </a:p>
          <a:p>
            <a:endParaRPr lang="en-AU" dirty="0"/>
          </a:p>
          <a:p>
            <a:r>
              <a:rPr lang="en-AU" dirty="0"/>
              <a:t>Billy always gets to ride in the front seat.</a:t>
            </a:r>
          </a:p>
        </p:txBody>
      </p:sp>
    </p:spTree>
    <p:extLst>
      <p:ext uri="{BB962C8B-B14F-4D97-AF65-F5344CB8AC3E}">
        <p14:creationId xmlns:p14="http://schemas.microsoft.com/office/powerpoint/2010/main" val="417114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B6D84EF-7ABD-48CD-8DA4-D3B6C5F7A4BA}"/>
              </a:ext>
            </a:extLst>
          </p:cNvPr>
          <p:cNvSpPr>
            <a:spLocks noGrp="1"/>
          </p:cNvSpPr>
          <p:nvPr>
            <p:ph type="title"/>
          </p:nvPr>
        </p:nvSpPr>
        <p:spPr/>
        <p:txBody>
          <a:bodyPr/>
          <a:lstStyle/>
          <a:p>
            <a:r>
              <a:rPr lang="en-AU" dirty="0"/>
              <a:t>Is this normative argument valid?</a:t>
            </a:r>
          </a:p>
        </p:txBody>
      </p:sp>
      <p:sp>
        <p:nvSpPr>
          <p:cNvPr id="8" name="Content Placeholder 7">
            <a:extLst>
              <a:ext uri="{FF2B5EF4-FFF2-40B4-BE49-F238E27FC236}">
                <a16:creationId xmlns:a16="http://schemas.microsoft.com/office/drawing/2014/main" id="{C2D869F7-DAF6-48D0-9288-0D287E7F5B5C}"/>
              </a:ext>
            </a:extLst>
          </p:cNvPr>
          <p:cNvSpPr>
            <a:spLocks noGrp="1"/>
          </p:cNvSpPr>
          <p:nvPr>
            <p:ph idx="1"/>
          </p:nvPr>
        </p:nvSpPr>
        <p:spPr>
          <a:xfrm>
            <a:off x="1261872" y="1828800"/>
            <a:ext cx="5716444" cy="4351337"/>
          </a:xfrm>
        </p:spPr>
        <p:txBody>
          <a:bodyPr>
            <a:normAutofit/>
          </a:bodyPr>
          <a:lstStyle/>
          <a:p>
            <a:pPr marL="0" indent="0">
              <a:buNone/>
            </a:pPr>
            <a:endParaRPr lang="en-AU" sz="2400" dirty="0"/>
          </a:p>
          <a:p>
            <a:pPr marL="0" indent="0">
              <a:buNone/>
            </a:pPr>
            <a:r>
              <a:rPr lang="en-AU" sz="2400" dirty="0"/>
              <a:t>P1. Drink driving puts yourself and others at serious risk.</a:t>
            </a:r>
          </a:p>
          <a:p>
            <a:pPr marL="0" indent="0">
              <a:buNone/>
            </a:pPr>
            <a:r>
              <a:rPr lang="en-AU" sz="2400" dirty="0"/>
              <a:t>Therefore, </a:t>
            </a:r>
          </a:p>
          <a:p>
            <a:pPr marL="0" indent="0">
              <a:buNone/>
            </a:pPr>
            <a:r>
              <a:rPr lang="en-AU" sz="2400" dirty="0"/>
              <a:t>C. You should not drink and drive.</a:t>
            </a:r>
          </a:p>
        </p:txBody>
      </p:sp>
      <p:pic>
        <p:nvPicPr>
          <p:cNvPr id="12" name="Picture 11">
            <a:extLst>
              <a:ext uri="{FF2B5EF4-FFF2-40B4-BE49-F238E27FC236}">
                <a16:creationId xmlns:a16="http://schemas.microsoft.com/office/drawing/2014/main" id="{8374392C-1626-44D4-A4C4-338DB26498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07256">
            <a:off x="7981993" y="2783135"/>
            <a:ext cx="3801242" cy="5712027"/>
          </a:xfrm>
          <a:prstGeom prst="rect">
            <a:avLst/>
          </a:prstGeom>
        </p:spPr>
      </p:pic>
    </p:spTree>
    <p:extLst>
      <p:ext uri="{BB962C8B-B14F-4D97-AF65-F5344CB8AC3E}">
        <p14:creationId xmlns:p14="http://schemas.microsoft.com/office/powerpoint/2010/main" val="253043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B6D84EF-7ABD-48CD-8DA4-D3B6C5F7A4BA}"/>
              </a:ext>
            </a:extLst>
          </p:cNvPr>
          <p:cNvSpPr>
            <a:spLocks noGrp="1"/>
          </p:cNvSpPr>
          <p:nvPr>
            <p:ph type="title"/>
          </p:nvPr>
        </p:nvSpPr>
        <p:spPr/>
        <p:txBody>
          <a:bodyPr/>
          <a:lstStyle/>
          <a:p>
            <a:r>
              <a:rPr lang="en-AU" dirty="0"/>
              <a:t>No Ought from Is</a:t>
            </a:r>
          </a:p>
        </p:txBody>
      </p:sp>
      <p:sp>
        <p:nvSpPr>
          <p:cNvPr id="8" name="Content Placeholder 7">
            <a:extLst>
              <a:ext uri="{FF2B5EF4-FFF2-40B4-BE49-F238E27FC236}">
                <a16:creationId xmlns:a16="http://schemas.microsoft.com/office/drawing/2014/main" id="{C2D869F7-DAF6-48D0-9288-0D287E7F5B5C}"/>
              </a:ext>
            </a:extLst>
          </p:cNvPr>
          <p:cNvSpPr>
            <a:spLocks noGrp="1"/>
          </p:cNvSpPr>
          <p:nvPr>
            <p:ph idx="1"/>
          </p:nvPr>
        </p:nvSpPr>
        <p:spPr>
          <a:xfrm>
            <a:off x="1261872" y="1828800"/>
            <a:ext cx="5716444" cy="4351337"/>
          </a:xfrm>
        </p:spPr>
        <p:txBody>
          <a:bodyPr>
            <a:normAutofit/>
          </a:bodyPr>
          <a:lstStyle/>
          <a:p>
            <a:pPr marL="0" indent="0">
              <a:buNone/>
            </a:pPr>
            <a:endParaRPr lang="en-AU" sz="2400" dirty="0"/>
          </a:p>
          <a:p>
            <a:pPr marL="0" indent="0">
              <a:buNone/>
            </a:pPr>
            <a:endParaRPr lang="en-AU" sz="2400" dirty="0"/>
          </a:p>
          <a:p>
            <a:pPr marL="0" indent="0">
              <a:buNone/>
            </a:pPr>
            <a:r>
              <a:rPr lang="en-AU" sz="2400" dirty="0"/>
              <a:t>P1. Drink driving puts yourself and others at serious risk.</a:t>
            </a:r>
          </a:p>
          <a:p>
            <a:pPr marL="0" indent="0">
              <a:buNone/>
            </a:pPr>
            <a:r>
              <a:rPr lang="en-AU" sz="2400" dirty="0">
                <a:solidFill>
                  <a:schemeClr val="accent1"/>
                </a:solidFill>
              </a:rPr>
              <a:t>A2. You should not do things which put yourself and others at serious risk.</a:t>
            </a:r>
          </a:p>
          <a:p>
            <a:pPr marL="0" indent="0">
              <a:buNone/>
            </a:pPr>
            <a:r>
              <a:rPr lang="en-AU" sz="2400" dirty="0"/>
              <a:t>Therefore, </a:t>
            </a:r>
          </a:p>
          <a:p>
            <a:pPr marL="0" indent="0">
              <a:buNone/>
            </a:pPr>
            <a:r>
              <a:rPr lang="en-AU" sz="2400" dirty="0"/>
              <a:t>C. You </a:t>
            </a:r>
            <a:r>
              <a:rPr lang="en-AU" sz="2400" dirty="0">
                <a:solidFill>
                  <a:schemeClr val="accent1"/>
                </a:solidFill>
              </a:rPr>
              <a:t>should</a:t>
            </a:r>
            <a:r>
              <a:rPr lang="en-AU" sz="2400" dirty="0"/>
              <a:t> not drink and drive.</a:t>
            </a:r>
          </a:p>
        </p:txBody>
      </p:sp>
      <p:pic>
        <p:nvPicPr>
          <p:cNvPr id="5" name="Picture 4">
            <a:extLst>
              <a:ext uri="{FF2B5EF4-FFF2-40B4-BE49-F238E27FC236}">
                <a16:creationId xmlns:a16="http://schemas.microsoft.com/office/drawing/2014/main" id="{B646C7BB-BE43-4953-B97B-71A2C8ABC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07256">
            <a:off x="7981993" y="2783135"/>
            <a:ext cx="3801242" cy="5712027"/>
          </a:xfrm>
          <a:prstGeom prst="rect">
            <a:avLst/>
          </a:prstGeom>
        </p:spPr>
      </p:pic>
    </p:spTree>
    <p:extLst>
      <p:ext uri="{BB962C8B-B14F-4D97-AF65-F5344CB8AC3E}">
        <p14:creationId xmlns:p14="http://schemas.microsoft.com/office/powerpoint/2010/main" val="313462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5"/>
                                        </p:tgtEl>
                                      </p:cBhvr>
                                    </p:animEffect>
                                    <p:anim calcmode="lin" valueType="num">
                                      <p:cBhvr>
                                        <p:cTn id="7" dur="1000"/>
                                        <p:tgtEl>
                                          <p:spTgt spid="5"/>
                                        </p:tgtEl>
                                        <p:attrNameLst>
                                          <p:attrName>ppt_x</p:attrName>
                                        </p:attrNameLst>
                                      </p:cBhvr>
                                      <p:tavLst>
                                        <p:tav tm="0">
                                          <p:val>
                                            <p:strVal val="ppt_x"/>
                                          </p:val>
                                        </p:tav>
                                        <p:tav tm="100000">
                                          <p:val>
                                            <p:strVal val="ppt_x"/>
                                          </p:val>
                                        </p:tav>
                                      </p:tavLst>
                                    </p:anim>
                                    <p:anim calcmode="lin" valueType="num">
                                      <p:cBhvr>
                                        <p:cTn id="8" dur="1000"/>
                                        <p:tgtEl>
                                          <p:spTgt spid="5"/>
                                        </p:tgtEl>
                                        <p:attrNameLst>
                                          <p:attrName>ppt_y</p:attrName>
                                        </p:attrNameLst>
                                      </p:cBhvr>
                                      <p:tavLst>
                                        <p:tav tm="0">
                                          <p:val>
                                            <p:strVal val="ppt_y"/>
                                          </p:val>
                                        </p:tav>
                                        <p:tav tm="100000">
                                          <p:val>
                                            <p:strVal val="ppt_y+.1"/>
                                          </p:val>
                                        </p:tav>
                                      </p:tavLst>
                                    </p:anim>
                                    <p:set>
                                      <p:cBhvr>
                                        <p:cTn id="9"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1EBC1-2D4E-4B22-834A-A4D00681ABC3}"/>
              </a:ext>
            </a:extLst>
          </p:cNvPr>
          <p:cNvSpPr>
            <a:spLocks noGrp="1"/>
          </p:cNvSpPr>
          <p:nvPr>
            <p:ph type="title"/>
          </p:nvPr>
        </p:nvSpPr>
        <p:spPr>
          <a:xfrm>
            <a:off x="1605915" y="440254"/>
            <a:ext cx="9692640" cy="1325562"/>
          </a:xfrm>
        </p:spPr>
        <p:txBody>
          <a:bodyPr/>
          <a:lstStyle/>
          <a:p>
            <a:r>
              <a:rPr lang="en-AU" dirty="0"/>
              <a:t>Isn’t it just a matter of opinion?</a:t>
            </a:r>
          </a:p>
        </p:txBody>
      </p:sp>
      <p:sp>
        <p:nvSpPr>
          <p:cNvPr id="3" name="Content Placeholder 2">
            <a:extLst>
              <a:ext uri="{FF2B5EF4-FFF2-40B4-BE49-F238E27FC236}">
                <a16:creationId xmlns:a16="http://schemas.microsoft.com/office/drawing/2014/main" id="{BD0621BE-F8C2-4B25-B5C8-AA89255D5206}"/>
              </a:ext>
            </a:extLst>
          </p:cNvPr>
          <p:cNvSpPr>
            <a:spLocks noGrp="1"/>
          </p:cNvSpPr>
          <p:nvPr>
            <p:ph idx="1"/>
          </p:nvPr>
        </p:nvSpPr>
        <p:spPr>
          <a:xfrm>
            <a:off x="1798320" y="1765816"/>
            <a:ext cx="8595360" cy="4351337"/>
          </a:xfrm>
        </p:spPr>
        <p:txBody>
          <a:bodyPr>
            <a:normAutofit/>
          </a:bodyPr>
          <a:lstStyle/>
          <a:p>
            <a:pPr marL="0" indent="0">
              <a:buNone/>
            </a:pPr>
            <a:r>
              <a:rPr lang="en-AU" sz="2800" dirty="0"/>
              <a:t>There are sceptical views with regards to normative claims. </a:t>
            </a:r>
          </a:p>
          <a:p>
            <a:pPr marL="0" indent="0">
              <a:buNone/>
            </a:pPr>
            <a:r>
              <a:rPr lang="en-AU" sz="2800" dirty="0"/>
              <a:t>However, if normative claims were the same as opinions, then (for instance) claims about the fundamental human rights of women would not differ from an opinion about peanut butter. </a:t>
            </a:r>
          </a:p>
          <a:p>
            <a:pPr marL="0" indent="0">
              <a:buNone/>
            </a:pPr>
            <a:r>
              <a:rPr lang="en-AU" sz="2800" dirty="0"/>
              <a:t>But, even if normative claims were somehow reducible to matters of opinion, this does not absolve them from scrutiny! We can have good and bad reasons for our opinions!</a:t>
            </a:r>
          </a:p>
        </p:txBody>
      </p:sp>
    </p:spTree>
    <p:extLst>
      <p:ext uri="{BB962C8B-B14F-4D97-AF65-F5344CB8AC3E}">
        <p14:creationId xmlns:p14="http://schemas.microsoft.com/office/powerpoint/2010/main" val="135929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9C1707-F2BB-42E2-8E09-A745D0F5F5FD}"/>
              </a:ext>
            </a:extLst>
          </p:cNvPr>
          <p:cNvPicPr>
            <a:picLocks noChangeAspect="1"/>
          </p:cNvPicPr>
          <p:nvPr/>
        </p:nvPicPr>
        <p:blipFill>
          <a:blip r:embed="rId2"/>
          <a:stretch>
            <a:fillRect/>
          </a:stretch>
        </p:blipFill>
        <p:spPr>
          <a:xfrm>
            <a:off x="2012777" y="1871607"/>
            <a:ext cx="8166447" cy="4693688"/>
          </a:xfrm>
          <a:prstGeom prst="rect">
            <a:avLst/>
          </a:prstGeom>
        </p:spPr>
      </p:pic>
      <p:sp>
        <p:nvSpPr>
          <p:cNvPr id="6" name="TextBox 5">
            <a:extLst>
              <a:ext uri="{FF2B5EF4-FFF2-40B4-BE49-F238E27FC236}">
                <a16:creationId xmlns:a16="http://schemas.microsoft.com/office/drawing/2014/main" id="{5B0C70F3-F852-46C4-8D7D-5C54E36543A6}"/>
              </a:ext>
            </a:extLst>
          </p:cNvPr>
          <p:cNvSpPr txBox="1"/>
          <p:nvPr/>
        </p:nvSpPr>
        <p:spPr>
          <a:xfrm>
            <a:off x="2012777" y="357810"/>
            <a:ext cx="5469023" cy="769441"/>
          </a:xfrm>
          <a:prstGeom prst="rect">
            <a:avLst/>
          </a:prstGeom>
          <a:noFill/>
        </p:spPr>
        <p:txBody>
          <a:bodyPr wrap="square" rtlCol="0">
            <a:spAutoFit/>
          </a:bodyPr>
          <a:lstStyle/>
          <a:p>
            <a:r>
              <a:rPr lang="en-AU" sz="4400" b="1" dirty="0">
                <a:latin typeface="+mj-lt"/>
              </a:rPr>
              <a:t>Opinions</a:t>
            </a:r>
            <a:endParaRPr lang="en-AU" b="1" dirty="0">
              <a:latin typeface="+mj-lt"/>
            </a:endParaRPr>
          </a:p>
        </p:txBody>
      </p:sp>
    </p:spTree>
    <p:extLst>
      <p:ext uri="{BB962C8B-B14F-4D97-AF65-F5344CB8AC3E}">
        <p14:creationId xmlns:p14="http://schemas.microsoft.com/office/powerpoint/2010/main" val="2920773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3204</TotalTime>
  <Words>2852</Words>
  <Application>Microsoft Macintosh PowerPoint</Application>
  <PresentationFormat>Widescreen</PresentationFormat>
  <Paragraphs>335</Paragraphs>
  <Slides>41</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Avenir Book</vt:lpstr>
      <vt:lpstr>Calibri</vt:lpstr>
      <vt:lpstr>Calibri Light</vt:lpstr>
      <vt:lpstr>Garamond</vt:lpstr>
      <vt:lpstr>Office Theme</vt:lpstr>
      <vt:lpstr>Critical Thinking S1 2023</vt:lpstr>
      <vt:lpstr>Lecture 9.1.</vt:lpstr>
      <vt:lpstr>Review quiz!</vt:lpstr>
      <vt:lpstr>What is a normative argument?</vt:lpstr>
      <vt:lpstr>PowerPoint Presentation</vt:lpstr>
      <vt:lpstr>Is this normative argument valid?</vt:lpstr>
      <vt:lpstr>No Ought from Is</vt:lpstr>
      <vt:lpstr>Isn’t it just a matter of opinion?</vt:lpstr>
      <vt:lpstr>PowerPoint Presentation</vt:lpstr>
      <vt:lpstr>PowerPoint Presentation</vt:lpstr>
      <vt:lpstr>PowerPoint Presentation</vt:lpstr>
      <vt:lpstr>PowerPoint Presentation</vt:lpstr>
      <vt:lpstr>What about for moral claims?</vt:lpstr>
      <vt:lpstr>PowerPoint Presentation</vt:lpstr>
      <vt:lpstr>PowerPoint Presentation</vt:lpstr>
      <vt:lpstr>PowerPoint Presentation</vt:lpstr>
      <vt:lpstr>Moral arguments</vt:lpstr>
      <vt:lpstr>PowerPoint Presentation</vt:lpstr>
      <vt:lpstr>PowerPoint Presentation</vt:lpstr>
      <vt:lpstr>PowerPoint Presentation</vt:lpstr>
      <vt:lpstr>Evaluating normative arguments</vt:lpstr>
      <vt:lpstr>Verifying Descriptive Claims</vt:lpstr>
      <vt:lpstr>Thinking Critically about Normative Claims</vt:lpstr>
      <vt:lpstr>Evaluating Normative Claims</vt:lpstr>
      <vt:lpstr>Should we skip class and go to the beach today?</vt:lpstr>
      <vt:lpstr>Should we skip class and go to the beach today?</vt:lpstr>
      <vt:lpstr>PowerPoint Presentation</vt:lpstr>
      <vt:lpstr>Normative arguments are often one-sided.</vt:lpstr>
      <vt:lpstr>PowerPoint Presentation</vt:lpstr>
      <vt:lpstr>PowerPoint Presentation</vt:lpstr>
      <vt:lpstr>PowerPoint Presentation</vt:lpstr>
      <vt:lpstr>PowerPoint Presentation</vt:lpstr>
      <vt:lpstr>Evaluating normative arguments</vt:lpstr>
      <vt:lpstr>Lesson 6, Exercise 3.4</vt:lpstr>
      <vt:lpstr>PowerPoint Presentation</vt:lpstr>
      <vt:lpstr>PowerPoint Presentation</vt:lpstr>
      <vt:lpstr>PowerPoint Presentation</vt:lpstr>
      <vt:lpstr>Problem 1:</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Iwan Williams</dc:creator>
  <cp:lastModifiedBy>Iwan Williams</cp:lastModifiedBy>
  <cp:revision>70</cp:revision>
  <dcterms:created xsi:type="dcterms:W3CDTF">2022-02-24T05:30:00Z</dcterms:created>
  <dcterms:modified xsi:type="dcterms:W3CDTF">2023-04-25T07:09:45Z</dcterms:modified>
</cp:coreProperties>
</file>