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7" r:id="rId10"/>
    <p:sldId id="313" r:id="rId11"/>
    <p:sldId id="314" r:id="rId12"/>
    <p:sldId id="315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AU" dirty="0"/>
            <a:t>Tools that inspire me</a:t>
          </a:r>
          <a:endParaRPr lang="en-US" dirty="0"/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AU" dirty="0"/>
            <a:t>My future plan about innovation</a:t>
          </a:r>
          <a:endParaRPr lang="en-US" dirty="0"/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4BBA6F81-9201-45E9-8CC0-92A2A8212A14}">
      <dgm:prSet/>
      <dgm:spPr/>
      <dgm:t>
        <a:bodyPr/>
        <a:lstStyle/>
        <a:p>
          <a:r>
            <a:rPr lang="en-US" dirty="0"/>
            <a:t>Conclusion &amp; Reference</a:t>
          </a:r>
        </a:p>
      </dgm:t>
    </dgm:pt>
    <dgm:pt modelId="{241CFDE8-AAF0-4685-9A56-54D693D965B3}" type="parTrans" cxnId="{3C5936D5-3304-457B-A671-A07D471A4662}">
      <dgm:prSet/>
      <dgm:spPr/>
      <dgm:t>
        <a:bodyPr/>
        <a:lstStyle/>
        <a:p>
          <a:endParaRPr lang="en-AU"/>
        </a:p>
      </dgm:t>
    </dgm:pt>
    <dgm:pt modelId="{2EAC3607-A5D1-41B2-AD50-A0F83623ACA2}" type="sibTrans" cxnId="{3C5936D5-3304-457B-A671-A07D471A4662}">
      <dgm:prSet phldrT="04" phldr="0"/>
      <dgm:spPr/>
      <dgm:t>
        <a:bodyPr/>
        <a:lstStyle/>
        <a:p>
          <a:r>
            <a:rPr lang="en-AU"/>
            <a:t>04</a:t>
          </a:r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4"/>
      <dgm:spPr/>
    </dgm:pt>
    <dgm:pt modelId="{15536E38-36FE-4A51-B620-2715BFAD5475}" type="pres">
      <dgm:prSet presAssocID="{23210C7F-6847-491E-BE1F-A79529AF2B8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4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4"/>
      <dgm:spPr/>
    </dgm:pt>
    <dgm:pt modelId="{379B8CE4-8135-4F2C-A5A0-E55EBE328E9A}" type="pres">
      <dgm:prSet presAssocID="{FBAA44FF-54DE-45C8-9FAC-512C4027723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4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4"/>
      <dgm:spPr/>
    </dgm:pt>
    <dgm:pt modelId="{68AC9669-DC11-473A-AA2E-579A44E78C37}" type="pres">
      <dgm:prSet presAssocID="{196DA4DC-9DD2-4A39-8A3A-D367BFE5A8B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4">
        <dgm:presLayoutVars>
          <dgm:bulletEnabled val="1"/>
        </dgm:presLayoutVars>
      </dgm:prSet>
      <dgm:spPr/>
    </dgm:pt>
    <dgm:pt modelId="{8D89F8E9-67B4-4F52-BA8D-BF1BA8F1564D}" type="pres">
      <dgm:prSet presAssocID="{196DA4DC-9DD2-4A39-8A3A-D367BFE5A8BA}" presName="sibTrans" presStyleCnt="0"/>
      <dgm:spPr/>
    </dgm:pt>
    <dgm:pt modelId="{7C34309B-8927-47C0-A2C5-C4E29754CE2D}" type="pres">
      <dgm:prSet presAssocID="{4BBA6F81-9201-45E9-8CC0-92A2A8212A14}" presName="compositeNode" presStyleCnt="0">
        <dgm:presLayoutVars>
          <dgm:bulletEnabled val="1"/>
        </dgm:presLayoutVars>
      </dgm:prSet>
      <dgm:spPr/>
    </dgm:pt>
    <dgm:pt modelId="{B9EE23FF-D5BD-46C8-B71B-8511E3360304}" type="pres">
      <dgm:prSet presAssocID="{4BBA6F81-9201-45E9-8CC0-92A2A8212A14}" presName="bgRect" presStyleLbl="alignNode1" presStyleIdx="3" presStyleCnt="4"/>
      <dgm:spPr/>
    </dgm:pt>
    <dgm:pt modelId="{A33BD4CF-799E-4839-AB8A-78090ABF25BD}" type="pres">
      <dgm:prSet presAssocID="{2EAC3607-A5D1-41B2-AD50-A0F83623ACA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5F1989F8-5D5F-4D76-B908-EA824C391DAB}" type="pres">
      <dgm:prSet presAssocID="{4BBA6F81-9201-45E9-8CC0-92A2A8212A14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065C75B0-CC84-452D-88E7-D8FDBF29A9E4}" type="presOf" srcId="{4BBA6F81-9201-45E9-8CC0-92A2A8212A14}" destId="{B9EE23FF-D5BD-46C8-B71B-8511E3360304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F1ED3C7-52D1-42E5-AD13-EFE19D192A7E}" type="presOf" srcId="{4BBA6F81-9201-45E9-8CC0-92A2A8212A14}" destId="{5F1989F8-5D5F-4D76-B908-EA824C391DAB}" srcOrd="1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3C5936D5-3304-457B-A671-A07D471A4662}" srcId="{15509919-36B5-4162-8899-417A9F93473B}" destId="{4BBA6F81-9201-45E9-8CC0-92A2A8212A14}" srcOrd="3" destOrd="0" parTransId="{241CFDE8-AAF0-4685-9A56-54D693D965B3}" sibTransId="{2EAC3607-A5D1-41B2-AD50-A0F83623ACA2}"/>
    <dgm:cxn modelId="{D8B92DE0-C786-4CF7-B08E-52F026E666EC}" type="presOf" srcId="{2EAC3607-A5D1-41B2-AD50-A0F83623ACA2}" destId="{A33BD4CF-799E-4839-AB8A-78090ABF25BD}" srcOrd="0" destOrd="0" presId="urn:microsoft.com/office/officeart/2016/7/layout/LinearBlockProcessNumbered#1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  <dgm:cxn modelId="{015DF790-9810-4CF2-B958-E7DD89DF056E}" type="presParOf" srcId="{09F899AB-70CA-46DA-8F8C-58514A9FEF67}" destId="{8D89F8E9-67B4-4F52-BA8D-BF1BA8F1564D}" srcOrd="5" destOrd="0" presId="urn:microsoft.com/office/officeart/2016/7/layout/LinearBlockProcessNumbered#1"/>
    <dgm:cxn modelId="{493FEBF9-066B-4551-9D43-EE9C6628EFBD}" type="presParOf" srcId="{09F899AB-70CA-46DA-8F8C-58514A9FEF67}" destId="{7C34309B-8927-47C0-A2C5-C4E29754CE2D}" srcOrd="6" destOrd="0" presId="urn:microsoft.com/office/officeart/2016/7/layout/LinearBlockProcessNumbered#1"/>
    <dgm:cxn modelId="{2265DE08-7FA4-49E3-9192-E553C95013C6}" type="presParOf" srcId="{7C34309B-8927-47C0-A2C5-C4E29754CE2D}" destId="{B9EE23FF-D5BD-46C8-B71B-8511E3360304}" srcOrd="0" destOrd="0" presId="urn:microsoft.com/office/officeart/2016/7/layout/LinearBlockProcessNumbered#1"/>
    <dgm:cxn modelId="{819B3797-BF60-4052-A59C-E562EDD02E4F}" type="presParOf" srcId="{7C34309B-8927-47C0-A2C5-C4E29754CE2D}" destId="{A33BD4CF-799E-4839-AB8A-78090ABF25BD}" srcOrd="1" destOrd="0" presId="urn:microsoft.com/office/officeart/2016/7/layout/LinearBlockProcessNumbered#1"/>
    <dgm:cxn modelId="{659E7B6C-31A0-4F96-8493-638FFED5D8FF}" type="presParOf" srcId="{7C34309B-8927-47C0-A2C5-C4E29754CE2D}" destId="{5F1989F8-5D5F-4D76-B908-EA824C391DAB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208" y="761180"/>
          <a:ext cx="2517830" cy="30213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706" tIns="0" rIns="248706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Introduction</a:t>
          </a:r>
        </a:p>
      </dsp:txBody>
      <dsp:txXfrm>
        <a:off x="208" y="1969739"/>
        <a:ext cx="2517830" cy="1812838"/>
      </dsp:txXfrm>
    </dsp:sp>
    <dsp:sp modelId="{15536E38-36FE-4A51-B620-2715BFAD5475}">
      <dsp:nvSpPr>
        <dsp:cNvPr id="0" name=""/>
        <dsp:cNvSpPr/>
      </dsp:nvSpPr>
      <dsp:spPr>
        <a:xfrm>
          <a:off x="208" y="761180"/>
          <a:ext cx="2517830" cy="1208558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706" tIns="165100" rIns="248706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  <a:endParaRPr lang="en-US" sz="6400" kern="1200" dirty="0"/>
        </a:p>
      </dsp:txBody>
      <dsp:txXfrm>
        <a:off x="208" y="761180"/>
        <a:ext cx="2517830" cy="1208558"/>
      </dsp:txXfrm>
    </dsp:sp>
    <dsp:sp modelId="{89A9B4CF-6439-46B1-B6A9-1D6CD5034774}">
      <dsp:nvSpPr>
        <dsp:cNvPr id="0" name=""/>
        <dsp:cNvSpPr/>
      </dsp:nvSpPr>
      <dsp:spPr>
        <a:xfrm>
          <a:off x="2719465" y="761180"/>
          <a:ext cx="2517830" cy="30213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706" tIns="0" rIns="248706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Tools that inspire me</a:t>
          </a:r>
          <a:endParaRPr lang="en-US" sz="2500" kern="1200" dirty="0"/>
        </a:p>
      </dsp:txBody>
      <dsp:txXfrm>
        <a:off x="2719465" y="1969739"/>
        <a:ext cx="2517830" cy="1812838"/>
      </dsp:txXfrm>
    </dsp:sp>
    <dsp:sp modelId="{379B8CE4-8135-4F2C-A5A0-E55EBE328E9A}">
      <dsp:nvSpPr>
        <dsp:cNvPr id="0" name=""/>
        <dsp:cNvSpPr/>
      </dsp:nvSpPr>
      <dsp:spPr>
        <a:xfrm>
          <a:off x="2719465" y="761180"/>
          <a:ext cx="2517830" cy="1208558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706" tIns="165100" rIns="248706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  <a:endParaRPr lang="en-US" sz="6400" kern="1200" dirty="0"/>
        </a:p>
      </dsp:txBody>
      <dsp:txXfrm>
        <a:off x="2719465" y="761180"/>
        <a:ext cx="2517830" cy="1208558"/>
      </dsp:txXfrm>
    </dsp:sp>
    <dsp:sp modelId="{0802B4A8-7224-4B0A-95B7-D17AEB2B2AFF}">
      <dsp:nvSpPr>
        <dsp:cNvPr id="0" name=""/>
        <dsp:cNvSpPr/>
      </dsp:nvSpPr>
      <dsp:spPr>
        <a:xfrm>
          <a:off x="5438723" y="761180"/>
          <a:ext cx="2517830" cy="30213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706" tIns="0" rIns="248706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My future plan about innovation</a:t>
          </a:r>
          <a:endParaRPr lang="en-US" sz="2500" kern="1200" dirty="0"/>
        </a:p>
      </dsp:txBody>
      <dsp:txXfrm>
        <a:off x="5438723" y="1969739"/>
        <a:ext cx="2517830" cy="1812838"/>
      </dsp:txXfrm>
    </dsp:sp>
    <dsp:sp modelId="{68AC9669-DC11-473A-AA2E-579A44E78C37}">
      <dsp:nvSpPr>
        <dsp:cNvPr id="0" name=""/>
        <dsp:cNvSpPr/>
      </dsp:nvSpPr>
      <dsp:spPr>
        <a:xfrm>
          <a:off x="5438723" y="761180"/>
          <a:ext cx="2517830" cy="1208558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706" tIns="165100" rIns="248706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  <a:endParaRPr lang="en-US" sz="6400" kern="1200" dirty="0"/>
        </a:p>
      </dsp:txBody>
      <dsp:txXfrm>
        <a:off x="5438723" y="761180"/>
        <a:ext cx="2517830" cy="1208558"/>
      </dsp:txXfrm>
    </dsp:sp>
    <dsp:sp modelId="{B9EE23FF-D5BD-46C8-B71B-8511E3360304}">
      <dsp:nvSpPr>
        <dsp:cNvPr id="0" name=""/>
        <dsp:cNvSpPr/>
      </dsp:nvSpPr>
      <dsp:spPr>
        <a:xfrm>
          <a:off x="8157980" y="761180"/>
          <a:ext cx="2517830" cy="30213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706" tIns="0" rIns="248706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Conclusion &amp; Reference</a:t>
          </a:r>
        </a:p>
      </dsp:txBody>
      <dsp:txXfrm>
        <a:off x="8157980" y="1969739"/>
        <a:ext cx="2517830" cy="1812838"/>
      </dsp:txXfrm>
    </dsp:sp>
    <dsp:sp modelId="{A33BD4CF-799E-4839-AB8A-78090ABF25BD}">
      <dsp:nvSpPr>
        <dsp:cNvPr id="0" name=""/>
        <dsp:cNvSpPr/>
      </dsp:nvSpPr>
      <dsp:spPr>
        <a:xfrm>
          <a:off x="8157980" y="761180"/>
          <a:ext cx="2517830" cy="1208558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706" tIns="165100" rIns="248706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400" kern="1200"/>
            <a:t>04</a:t>
          </a:r>
        </a:p>
      </dsp:txBody>
      <dsp:txXfrm>
        <a:off x="8157980" y="761180"/>
        <a:ext cx="2517830" cy="1208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199-8531/8/3/111/pdf" TargetMode="External"/><Relationship Id="rId2" Type="http://schemas.openxmlformats.org/officeDocument/2006/relationships/hyperlink" Target="https://business.vic.gov.au/business-information/grow-your-business/improve-employee-innov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ignsprintkit.withgoogle.com/methodology/over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AU" sz="4400" dirty="0">
                <a:solidFill>
                  <a:schemeClr val="tx1"/>
                </a:solidFill>
              </a:rPr>
              <a:t>How will I innovate going forward?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Rui Qin (Allen)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6819"/>
    </mc:Choice>
    <mc:Fallback xmlns="">
      <p:transition spd="slow" advTm="68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DC50-8092-4D5B-9B98-1D5A5887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F9D66-AF2C-48BC-8311-B029A43A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42914"/>
            <a:ext cx="10058400" cy="43939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1800" dirty="0"/>
              <a:t>State Government of Victoria .(2022). Improve employee innovation. </a:t>
            </a:r>
            <a:r>
              <a:rPr lang="en-AU" sz="1800" dirty="0" err="1"/>
              <a:t>Retrived</a:t>
            </a:r>
            <a:r>
              <a:rPr lang="en-AU" sz="1800" dirty="0"/>
              <a:t> from: </a:t>
            </a:r>
            <a:r>
              <a:rPr lang="en-AU" sz="1800" dirty="0">
                <a:hlinkClick r:id="rId2"/>
              </a:rPr>
              <a:t>Improve employee innovation | Business Victoria</a:t>
            </a:r>
            <a:endParaRPr lang="en-AU" sz="1800" dirty="0"/>
          </a:p>
          <a:p>
            <a:pPr>
              <a:lnSpc>
                <a:spcPct val="150000"/>
              </a:lnSpc>
            </a:pPr>
            <a:r>
              <a:rPr lang="en-AU" sz="1800" dirty="0"/>
              <a:t>M. </a:t>
            </a:r>
            <a:r>
              <a:rPr lang="en-AU" sz="1800" dirty="0" err="1"/>
              <a:t>Kamariotou</a:t>
            </a:r>
            <a:r>
              <a:rPr lang="en-AU" sz="1800" dirty="0"/>
              <a:t>. (2022). Hackathons for Driving Service Innovation Strategies: The Evolution of a Digital Platform-Based Ecosystem. </a:t>
            </a:r>
            <a:r>
              <a:rPr lang="en-AU" sz="1800" dirty="0" err="1"/>
              <a:t>Retrived</a:t>
            </a:r>
            <a:r>
              <a:rPr lang="en-AU" sz="1800" dirty="0"/>
              <a:t> from: </a:t>
            </a:r>
            <a:r>
              <a:rPr lang="en-AU" sz="1800" dirty="0">
                <a:hlinkClick r:id="rId3"/>
              </a:rPr>
              <a:t>Hackathons for Driving Service Innovation Strategies</a:t>
            </a:r>
            <a:endParaRPr lang="en-AU" sz="1800" dirty="0"/>
          </a:p>
          <a:p>
            <a:pPr>
              <a:lnSpc>
                <a:spcPct val="150000"/>
              </a:lnSpc>
            </a:pPr>
            <a:r>
              <a:rPr lang="en-AU" sz="1800" dirty="0"/>
              <a:t>Knapp, J. &amp; </a:t>
            </a:r>
            <a:r>
              <a:rPr lang="en-AU" sz="1800" dirty="0" err="1"/>
              <a:t>Zeratsky</a:t>
            </a:r>
            <a:r>
              <a:rPr lang="en-AU" sz="1800" dirty="0"/>
              <a:t>, J. (2016). Sprint: How to Solve Big Problems and Test New Ideas in Just Five Days</a:t>
            </a:r>
          </a:p>
          <a:p>
            <a:pPr>
              <a:lnSpc>
                <a:spcPct val="150000"/>
              </a:lnSpc>
            </a:pPr>
            <a:r>
              <a:rPr lang="en-AU" sz="1800" dirty="0"/>
              <a:t>Google Ventures. (2014). Design Sprint. Retrieved from: </a:t>
            </a:r>
            <a:r>
              <a:rPr lang="en-AU" sz="1800" dirty="0">
                <a:hlinkClick r:id="rId4"/>
              </a:rPr>
              <a:t>Share and engage with the Design Sprint Community (designsprintkit.withgoogle.com)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6483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6"/>
    </mc:Choice>
    <mc:Fallback xmlns="">
      <p:transition spd="slow" advTm="364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750753"/>
              </p:ext>
            </p:extLst>
          </p:nvPr>
        </p:nvGraphicFramePr>
        <p:xfrm>
          <a:off x="826169" y="1171075"/>
          <a:ext cx="10676020" cy="454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8"/>
    </mc:Choice>
    <mc:Fallback xmlns="">
      <p:transition spd="slow" advTm="97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B4F8-D41F-4366-B074-F836E16D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0340-C3EB-4EB7-87C4-3F468AF61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1209"/>
            <a:ext cx="10058400" cy="4754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/>
              <a:t>Background</a:t>
            </a:r>
            <a:r>
              <a:rPr lang="en-US" altLang="zh-CN" sz="2200" dirty="0"/>
              <a:t>: Third year IT student</a:t>
            </a:r>
          </a:p>
          <a:p>
            <a:pPr lvl="1">
              <a:lnSpc>
                <a:spcPct val="150000"/>
              </a:lnSpc>
            </a:pPr>
            <a:r>
              <a:rPr lang="en-AU" sz="2200" dirty="0"/>
              <a:t>Feel nervous about uncertainty in innovation</a:t>
            </a:r>
          </a:p>
          <a:p>
            <a:pPr lvl="1">
              <a:lnSpc>
                <a:spcPct val="150000"/>
              </a:lnSpc>
            </a:pPr>
            <a:r>
              <a:rPr lang="en-AU" sz="2200" dirty="0"/>
              <a:t>Refresh my view after this unit</a:t>
            </a:r>
            <a:endParaRPr lang="en-US" altLang="zh-CN" sz="2200" b="1" dirty="0"/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Challenge</a:t>
            </a:r>
            <a:r>
              <a:rPr lang="en-US" altLang="zh-CN" sz="2200" dirty="0"/>
              <a:t>: </a:t>
            </a:r>
            <a:r>
              <a:rPr lang="en-AU" altLang="zh-CN" sz="2200" dirty="0"/>
              <a:t>is generating the report card of the organization about the UN SDGs</a:t>
            </a:r>
            <a:endParaRPr lang="en-US" altLang="zh-CN" sz="2200" b="1" dirty="0"/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M</a:t>
            </a:r>
            <a:r>
              <a:rPr lang="en-US" sz="2200" b="1" dirty="0"/>
              <a:t>otivation</a:t>
            </a:r>
            <a:r>
              <a:rPr lang="en-US" sz="2200" dirty="0"/>
              <a:t>: </a:t>
            </a:r>
            <a:r>
              <a:rPr lang="en-AU" sz="2200" dirty="0"/>
              <a:t>IT has a significant effect on climate change and sustainability</a:t>
            </a:r>
          </a:p>
        </p:txBody>
      </p:sp>
    </p:spTree>
    <p:extLst>
      <p:ext uri="{BB962C8B-B14F-4D97-AF65-F5344CB8AC3E}">
        <p14:creationId xmlns:p14="http://schemas.microsoft.com/office/powerpoint/2010/main" val="418112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26"/>
    </mc:Choice>
    <mc:Fallback xmlns="">
      <p:transition spd="slow" advTm="570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15FA-AD2D-4332-99AE-EE9D26F7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Problem-Mapping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0367-5A4A-4E0E-8EE8-60D5BB56C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sz="2200" b="1" dirty="0"/>
              <a:t>Functions</a:t>
            </a:r>
            <a:r>
              <a:rPr lang="en-AU" sz="2200" dirty="0"/>
              <a:t>: Identify challenge and list problems</a:t>
            </a:r>
          </a:p>
          <a:p>
            <a:pPr>
              <a:lnSpc>
                <a:spcPct val="200000"/>
              </a:lnSpc>
            </a:pPr>
            <a:r>
              <a:rPr lang="en-AU" sz="2200" b="1" dirty="0"/>
              <a:t>Points that inspire me</a:t>
            </a:r>
            <a:r>
              <a:rPr lang="en-AU" sz="2200" dirty="0"/>
              <a:t>:</a:t>
            </a:r>
          </a:p>
          <a:p>
            <a:pPr lvl="1">
              <a:lnSpc>
                <a:spcPct val="200000"/>
              </a:lnSpc>
            </a:pPr>
            <a:r>
              <a:rPr lang="en-AU" sz="2000" dirty="0"/>
              <a:t>Breaking big problem into small parts</a:t>
            </a:r>
          </a:p>
          <a:p>
            <a:pPr lvl="1">
              <a:lnSpc>
                <a:spcPct val="200000"/>
              </a:lnSpc>
            </a:pPr>
            <a:r>
              <a:rPr lang="en-AU" sz="2000" dirty="0"/>
              <a:t>Making picture of problems</a:t>
            </a:r>
          </a:p>
          <a:p>
            <a:pPr>
              <a:lnSpc>
                <a:spcPct val="200000"/>
              </a:lnSpc>
            </a:pPr>
            <a:r>
              <a:rPr lang="en-AU" sz="2200" b="1" dirty="0"/>
              <a:t>Result</a:t>
            </a:r>
            <a:r>
              <a:rPr lang="en-AU" sz="2200" dirty="0"/>
              <a:t>: Create creative ideas</a:t>
            </a:r>
          </a:p>
        </p:txBody>
      </p:sp>
    </p:spTree>
    <p:extLst>
      <p:ext uri="{BB962C8B-B14F-4D97-AF65-F5344CB8AC3E}">
        <p14:creationId xmlns:p14="http://schemas.microsoft.com/office/powerpoint/2010/main" val="174125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06"/>
    </mc:Choice>
    <mc:Fallback xmlns="">
      <p:transition spd="slow" advTm="153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50E0380-1637-45A2-BEDE-CB60409C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Tools: Sketching</a:t>
            </a:r>
            <a:endParaRPr lang="en-AU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B6A38C1-28F8-4CEE-BF9D-38507266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sz="2200" b="1" dirty="0"/>
              <a:t>Functions</a:t>
            </a:r>
            <a:r>
              <a:rPr lang="en-AU" sz="2200" dirty="0"/>
              <a:t>: Bring up brainstorming for prototype</a:t>
            </a:r>
          </a:p>
          <a:p>
            <a:pPr>
              <a:lnSpc>
                <a:spcPct val="200000"/>
              </a:lnSpc>
            </a:pPr>
            <a:r>
              <a:rPr lang="en-AU" sz="2200" b="1" dirty="0"/>
              <a:t>Points that inspire me</a:t>
            </a:r>
            <a:r>
              <a:rPr lang="en-AU" sz="2200" dirty="0"/>
              <a:t>:</a:t>
            </a:r>
          </a:p>
          <a:p>
            <a:pPr lvl="1">
              <a:lnSpc>
                <a:spcPct val="200000"/>
              </a:lnSpc>
            </a:pPr>
            <a:r>
              <a:rPr lang="en-AU" sz="2000" dirty="0"/>
              <a:t>Exploring different ideas</a:t>
            </a:r>
          </a:p>
          <a:p>
            <a:pPr lvl="1">
              <a:lnSpc>
                <a:spcPct val="200000"/>
              </a:lnSpc>
            </a:pPr>
            <a:r>
              <a:rPr lang="en-AU" sz="2000" dirty="0"/>
              <a:t>Leading problem-solving</a:t>
            </a:r>
          </a:p>
          <a:p>
            <a:pPr>
              <a:lnSpc>
                <a:spcPct val="200000"/>
              </a:lnSpc>
            </a:pPr>
            <a:r>
              <a:rPr lang="en-AU" sz="2200" b="1" dirty="0"/>
              <a:t>Result</a:t>
            </a:r>
            <a:r>
              <a:rPr lang="en-AU" sz="2200" dirty="0"/>
              <a:t>: Find creative solution of prototype</a:t>
            </a:r>
          </a:p>
        </p:txBody>
      </p:sp>
    </p:spTree>
    <p:extLst>
      <p:ext uri="{BB962C8B-B14F-4D97-AF65-F5344CB8AC3E}">
        <p14:creationId xmlns:p14="http://schemas.microsoft.com/office/powerpoint/2010/main" val="21066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25"/>
    </mc:Choice>
    <mc:Fallback xmlns="">
      <p:transition spd="slow" advTm="2882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6D9304-7468-4973-861D-647CB2D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Tools: Summary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9ADD3-731D-47BC-958C-3E49C2952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42629"/>
            <a:ext cx="10058400" cy="3849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sz="2200" dirty="0"/>
              <a:t>New way of creating solution of prototype</a:t>
            </a:r>
          </a:p>
          <a:p>
            <a:pPr>
              <a:lnSpc>
                <a:spcPct val="200000"/>
              </a:lnSpc>
            </a:pPr>
            <a:r>
              <a:rPr lang="en-AU" sz="2200" dirty="0"/>
              <a:t>Innovation in structured way</a:t>
            </a:r>
          </a:p>
          <a:p>
            <a:pPr>
              <a:lnSpc>
                <a:spcPct val="200000"/>
              </a:lnSpc>
            </a:pPr>
            <a:r>
              <a:rPr lang="en-AU" sz="2200" dirty="0"/>
              <a:t>Bring confident in innovation</a:t>
            </a:r>
          </a:p>
        </p:txBody>
      </p:sp>
    </p:spTree>
    <p:extLst>
      <p:ext uri="{BB962C8B-B14F-4D97-AF65-F5344CB8AC3E}">
        <p14:creationId xmlns:p14="http://schemas.microsoft.com/office/powerpoint/2010/main" val="130599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1A67-6642-4772-B294-F55BD89B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future plan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6744-645B-4EFB-9B0F-0BF5C4EF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8000"/>
            <a:ext cx="10058400" cy="443740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sz="2200" b="1" dirty="0"/>
              <a:t>Hackathon</a:t>
            </a:r>
          </a:p>
          <a:p>
            <a:pPr lvl="1">
              <a:lnSpc>
                <a:spcPct val="200000"/>
              </a:lnSpc>
            </a:pPr>
            <a:r>
              <a:rPr lang="en-AU" sz="2000" dirty="0"/>
              <a:t>Learning new skills</a:t>
            </a:r>
          </a:p>
          <a:p>
            <a:pPr lvl="1">
              <a:lnSpc>
                <a:spcPct val="200000"/>
              </a:lnSpc>
            </a:pPr>
            <a:r>
              <a:rPr lang="en-AU" sz="2000" dirty="0"/>
              <a:t>Practise my innovation skills</a:t>
            </a:r>
          </a:p>
          <a:p>
            <a:pPr>
              <a:lnSpc>
                <a:spcPct val="200000"/>
              </a:lnSpc>
            </a:pPr>
            <a:r>
              <a:rPr lang="en-AU" sz="2200" b="1" dirty="0"/>
              <a:t>Internship</a:t>
            </a:r>
          </a:p>
          <a:p>
            <a:pPr lvl="1">
              <a:lnSpc>
                <a:spcPct val="200000"/>
              </a:lnSpc>
            </a:pPr>
            <a:r>
              <a:rPr lang="en-AU" sz="2000" dirty="0"/>
              <a:t>Provide innovation in real-world project</a:t>
            </a:r>
          </a:p>
          <a:p>
            <a:pPr lvl="1">
              <a:lnSpc>
                <a:spcPct val="200000"/>
              </a:lnSpc>
            </a:pPr>
            <a:r>
              <a:rPr lang="en-AU" sz="2000" dirty="0"/>
              <a:t>Opportunity of networking with professionals</a:t>
            </a:r>
          </a:p>
        </p:txBody>
      </p:sp>
    </p:spTree>
    <p:extLst>
      <p:ext uri="{BB962C8B-B14F-4D97-AF65-F5344CB8AC3E}">
        <p14:creationId xmlns:p14="http://schemas.microsoft.com/office/powerpoint/2010/main" val="367076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72"/>
    </mc:Choice>
    <mc:Fallback xmlns="">
      <p:transition spd="slow" advTm="2317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02C8EE-0EBB-4533-83FF-5C19DF1D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Action and future plan</a:t>
            </a:r>
            <a:endParaRPr lang="en-A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6025CC-E882-4D06-A4A0-969BEF601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63011"/>
            <a:ext cx="10058400" cy="443740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sz="2200" dirty="0"/>
              <a:t>Reading books</a:t>
            </a:r>
          </a:p>
          <a:p>
            <a:pPr>
              <a:lnSpc>
                <a:spcPct val="200000"/>
              </a:lnSpc>
            </a:pPr>
            <a:r>
              <a:rPr lang="en-AU" sz="2200" dirty="0"/>
              <a:t>Attending workshop and conferences about innovation</a:t>
            </a:r>
          </a:p>
          <a:p>
            <a:pPr>
              <a:lnSpc>
                <a:spcPct val="200000"/>
              </a:lnSpc>
            </a:pPr>
            <a:r>
              <a:rPr lang="en-AU" sz="2200" dirty="0"/>
              <a:t>Staying update with new technologies</a:t>
            </a:r>
          </a:p>
          <a:p>
            <a:pPr>
              <a:lnSpc>
                <a:spcPct val="200000"/>
              </a:lnSpc>
            </a:pPr>
            <a:r>
              <a:rPr lang="en-AU" sz="2200" dirty="0"/>
              <a:t>Keep recording reflection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34916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75"/>
    </mc:Choice>
    <mc:Fallback xmlns="">
      <p:transition spd="slow" advTm="1587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9042-C2C2-4729-A97E-298AF650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A6D0-6EBF-4D1C-B4E2-464A72C9F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7521"/>
            <a:ext cx="10058400" cy="44578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sz="2200" dirty="0"/>
              <a:t>Understanding</a:t>
            </a:r>
          </a:p>
          <a:p>
            <a:pPr>
              <a:lnSpc>
                <a:spcPct val="200000"/>
              </a:lnSpc>
            </a:pPr>
            <a:r>
              <a:rPr lang="en-US" altLang="zh-CN" sz="2200" dirty="0"/>
              <a:t>The tools I got inspire</a:t>
            </a:r>
          </a:p>
          <a:p>
            <a:pPr>
              <a:lnSpc>
                <a:spcPct val="200000"/>
              </a:lnSpc>
            </a:pPr>
            <a:r>
              <a:rPr lang="en-US" altLang="zh-CN" sz="2200" dirty="0"/>
              <a:t>Action in Future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Hackathon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Internship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Stay update with new technology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Recording Reflection</a:t>
            </a:r>
          </a:p>
        </p:txBody>
      </p:sp>
    </p:spTree>
    <p:extLst>
      <p:ext uri="{BB962C8B-B14F-4D97-AF65-F5344CB8AC3E}">
        <p14:creationId xmlns:p14="http://schemas.microsoft.com/office/powerpoint/2010/main" val="8547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72"/>
    </mc:Choice>
    <mc:Fallback xmlns="">
      <p:transition spd="slow" advTm="45372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{057E0682-C842-45A1-8EAC-32C668A54259}tf78829772_win32</Template>
  <TotalTime>627</TotalTime>
  <Words>317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Garamond</vt:lpstr>
      <vt:lpstr>Sagona Book</vt:lpstr>
      <vt:lpstr>Sagona ExtraLight</vt:lpstr>
      <vt:lpstr>SavonVTI</vt:lpstr>
      <vt:lpstr>How will I innovate going forward? </vt:lpstr>
      <vt:lpstr>PowerPoint Presentation</vt:lpstr>
      <vt:lpstr>Introduction</vt:lpstr>
      <vt:lpstr>Tools: Problem-Mapping</vt:lpstr>
      <vt:lpstr>Tools: Sketching</vt:lpstr>
      <vt:lpstr>Tools: Summary</vt:lpstr>
      <vt:lpstr>Action and future plan</vt:lpstr>
      <vt:lpstr>Action and future plan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</dc:title>
  <dc:creator>Qin Rui</dc:creator>
  <cp:lastModifiedBy>Qin Rui</cp:lastModifiedBy>
  <cp:revision>16</cp:revision>
  <dcterms:created xsi:type="dcterms:W3CDTF">2023-01-15T01:23:48Z</dcterms:created>
  <dcterms:modified xsi:type="dcterms:W3CDTF">2023-02-10T05:44:48Z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