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AU" dirty="0"/>
            <a:t>How have my views on innovation changed during Week 1?</a:t>
          </a:r>
          <a:r>
            <a:rPr lang="en-US" dirty="0"/>
            <a:t> 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Conclusion &amp; Reference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Introduction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How have my views on innovation changed during Week 1?</a:t>
          </a:r>
          <a:r>
            <a:rPr lang="en-US" sz="2600" kern="1200" dirty="0"/>
            <a:t> 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 &amp; Reference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7/06/the-4-types-of-innovation-and-the-problems-they-solve" TargetMode="External"/><Relationship Id="rId2" Type="http://schemas.openxmlformats.org/officeDocument/2006/relationships/hyperlink" Target="https://hbr.org/2018/09/why-design-thinking-wor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m-magazine.com/news/2018/apr/mix-innovation-with-risk-management-201818741.html" TargetMode="External"/><Relationship Id="rId4" Type="http://schemas.openxmlformats.org/officeDocument/2006/relationships/hyperlink" Target="https://hbr.org/2021/04/6-strategies-for-leading-through-uncertain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Rui Qin (Allen)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6819"/>
    </mc:Choice>
    <mc:Fallback xmlns="">
      <p:transition spd="slow" advTm="68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3406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8"/>
    </mc:Choice>
    <mc:Fallback xmlns="">
      <p:transition spd="slow" advTm="97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B4F8-D41F-4366-B074-F836E16D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0340-C3EB-4EB7-87C4-3F468AF61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/>
              <a:t>M</a:t>
            </a:r>
            <a:r>
              <a:rPr lang="en-US" sz="2400" b="1" dirty="0"/>
              <a:t>otivation</a:t>
            </a:r>
            <a:r>
              <a:rPr lang="en-US" sz="2400" dirty="0"/>
              <a:t>: IT bring impact on climate change and sustainability</a:t>
            </a:r>
          </a:p>
          <a:p>
            <a:pPr lvl="1">
              <a:lnSpc>
                <a:spcPct val="250000"/>
              </a:lnSpc>
            </a:pPr>
            <a:r>
              <a:rPr lang="en-AU" sz="2200" dirty="0"/>
              <a:t>Innovation is complex </a:t>
            </a:r>
          </a:p>
          <a:p>
            <a:pPr lvl="1">
              <a:lnSpc>
                <a:spcPct val="250000"/>
              </a:lnSpc>
            </a:pPr>
            <a:r>
              <a:rPr lang="en-AU" sz="2200" dirty="0"/>
              <a:t>Innovation is process of creating new or improved</a:t>
            </a:r>
          </a:p>
          <a:p>
            <a:pPr lvl="1">
              <a:lnSpc>
                <a:spcPct val="250000"/>
              </a:lnSpc>
            </a:pPr>
            <a:r>
              <a:rPr lang="en-AU" sz="2200" dirty="0"/>
              <a:t>Innovation can bring large impact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AU" sz="1500" dirty="0"/>
              <a:t>(Jeanne, 2018)</a:t>
            </a:r>
          </a:p>
          <a:p>
            <a:pPr lvl="1">
              <a:lnSpc>
                <a:spcPct val="250000"/>
              </a:lnSpc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41811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26"/>
    </mc:Choice>
    <mc:Fallback xmlns="">
      <p:transition spd="slow" advTm="570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15FA-AD2D-4332-99AE-EE9D26F7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learn: Innovation is special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367-5A4A-4E0E-8EE8-60D5BB56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AU" sz="2200" dirty="0"/>
              <a:t>Ideas can come from any sources 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New ways of process or perspective of problems 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AU" dirty="0"/>
              <a:t>(Greg, 2017)</a:t>
            </a:r>
          </a:p>
        </p:txBody>
      </p:sp>
    </p:spTree>
    <p:extLst>
      <p:ext uri="{BB962C8B-B14F-4D97-AF65-F5344CB8AC3E}">
        <p14:creationId xmlns:p14="http://schemas.microsoft.com/office/powerpoint/2010/main" val="17412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06"/>
    </mc:Choice>
    <mc:Fallback xmlns="">
      <p:transition spd="slow" advTm="153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1478-4D6D-4583-8CC9-F147C1AC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learn: Collaboration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B890-0717-4D94-B782-E35BDF98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AU" sz="2200" dirty="0"/>
              <a:t>Innovation is team effort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Cooperate to achieve innovation goals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Right team and right person will create more power</a:t>
            </a:r>
          </a:p>
        </p:txBody>
      </p:sp>
    </p:spTree>
    <p:extLst>
      <p:ext uri="{BB962C8B-B14F-4D97-AF65-F5344CB8AC3E}">
        <p14:creationId xmlns:p14="http://schemas.microsoft.com/office/powerpoint/2010/main" val="21066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25"/>
    </mc:Choice>
    <mc:Fallback xmlns="">
      <p:transition spd="slow" advTm="288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1A67-6642-4772-B294-F55BD89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learn: Experiment and failure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6744-645B-4EFB-9B0F-0BF5C4EF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8000"/>
            <a:ext cx="10058400" cy="4437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300000"/>
              </a:lnSpc>
            </a:pPr>
            <a:r>
              <a:rPr lang="en-AU" sz="2200" dirty="0"/>
              <a:t>Failure and experiment is often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Not just stopping at good idea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Learning from the failure</a:t>
            </a:r>
          </a:p>
          <a:p>
            <a:pPr>
              <a:lnSpc>
                <a:spcPct val="300000"/>
              </a:lnSpc>
            </a:pPr>
            <a:r>
              <a:rPr lang="en-AU" sz="2200" dirty="0"/>
              <a:t>Get comfortable with failure and uncertainty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AU" sz="1500" dirty="0"/>
              <a:t>(</a:t>
            </a:r>
            <a:r>
              <a:rPr lang="de-DE" sz="1500" dirty="0"/>
              <a:t>Rebecca&amp;Darin</a:t>
            </a:r>
            <a:r>
              <a:rPr lang="en-AU" sz="1500" dirty="0"/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367076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2"/>
    </mc:Choice>
    <mc:Fallback xmlns="">
      <p:transition spd="slow" advTm="231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9B2-72B9-40E6-9F13-05AAFB3A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learn: Risks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2C12-C346-452A-96BD-7D482E0F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99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70000"/>
              </a:lnSpc>
            </a:pPr>
            <a:r>
              <a:rPr lang="en-AU" sz="2900" dirty="0"/>
              <a:t>Need to be careful with risk</a:t>
            </a:r>
          </a:p>
          <a:p>
            <a:pPr>
              <a:lnSpc>
                <a:spcPct val="270000"/>
              </a:lnSpc>
            </a:pPr>
            <a:r>
              <a:rPr lang="en-AU" sz="2900" dirty="0"/>
              <a:t>Manage the risks</a:t>
            </a:r>
          </a:p>
          <a:p>
            <a:pPr lvl="1">
              <a:lnSpc>
                <a:spcPct val="270000"/>
              </a:lnSpc>
            </a:pPr>
            <a:r>
              <a:rPr lang="en-AU" sz="2900" dirty="0"/>
              <a:t>Risk analysis</a:t>
            </a:r>
          </a:p>
          <a:p>
            <a:pPr lvl="1">
              <a:lnSpc>
                <a:spcPct val="270000"/>
              </a:lnSpc>
            </a:pPr>
            <a:r>
              <a:rPr lang="en-AU" sz="2900" dirty="0"/>
              <a:t>Solid plan</a:t>
            </a:r>
          </a:p>
          <a:p>
            <a:pPr lvl="1">
              <a:lnSpc>
                <a:spcPct val="270000"/>
              </a:lnSpc>
            </a:pPr>
            <a:r>
              <a:rPr lang="en-AU" sz="2900" dirty="0"/>
              <a:t>Risk management system</a:t>
            </a:r>
          </a:p>
          <a:p>
            <a:pPr marL="0" indent="0">
              <a:buNone/>
            </a:pPr>
            <a:r>
              <a:rPr lang="en-AU" sz="2200" dirty="0"/>
              <a:t>(Neil, 2018)</a:t>
            </a:r>
          </a:p>
        </p:txBody>
      </p:sp>
    </p:spTree>
    <p:extLst>
      <p:ext uri="{BB962C8B-B14F-4D97-AF65-F5344CB8AC3E}">
        <p14:creationId xmlns:p14="http://schemas.microsoft.com/office/powerpoint/2010/main" val="23491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5"/>
    </mc:Choice>
    <mc:Fallback xmlns="">
      <p:transition spd="slow" advTm="158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9042-C2C2-4729-A97E-298AF650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 and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A6D0-6EBF-4D1C-B4E2-464A72C9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/>
              <a:t>Understanding</a:t>
            </a:r>
          </a:p>
          <a:p>
            <a:pPr>
              <a:lnSpc>
                <a:spcPct val="200000"/>
              </a:lnSpc>
            </a:pPr>
            <a:r>
              <a:rPr lang="en-US" altLang="zh-CN" sz="2200" dirty="0"/>
              <a:t>Action in MIG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Focus on ideas of teammates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Learning from book and tutors</a:t>
            </a:r>
          </a:p>
          <a:p>
            <a:pPr lvl="1">
              <a:lnSpc>
                <a:spcPct val="200000"/>
              </a:lnSpc>
            </a:pPr>
            <a:r>
              <a:rPr lang="en-AU" sz="2000" dirty="0"/>
              <a:t>Be more confident with challenges and learn from challenges</a:t>
            </a:r>
          </a:p>
        </p:txBody>
      </p:sp>
    </p:spTree>
    <p:extLst>
      <p:ext uri="{BB962C8B-B14F-4D97-AF65-F5344CB8AC3E}">
        <p14:creationId xmlns:p14="http://schemas.microsoft.com/office/powerpoint/2010/main" val="8547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72"/>
    </mc:Choice>
    <mc:Fallback xmlns="">
      <p:transition spd="slow" advTm="453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DC50-8092-4D5B-9B98-1D5A5887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9D66-AF2C-48BC-8311-B029A43A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Why Design Thinking Works,. (2018). Jeanne, </a:t>
            </a:r>
            <a:r>
              <a:rPr lang="en-AU" sz="1800" dirty="0" err="1"/>
              <a:t>Liedtka</a:t>
            </a:r>
            <a:r>
              <a:rPr lang="en-AU" sz="1800" dirty="0"/>
              <a:t>.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2"/>
              </a:rPr>
              <a:t>Why Design Thinking Works (hbr.org)</a:t>
            </a:r>
            <a:endParaRPr lang="en-AU" sz="1800" dirty="0"/>
          </a:p>
          <a:p>
            <a:r>
              <a:rPr lang="en-AU" sz="1800" dirty="0"/>
              <a:t>The 4 Types of Innovation and the Problems They Solve,. (2017). Greg, </a:t>
            </a:r>
            <a:r>
              <a:rPr lang="en-AU" sz="1800" dirty="0" err="1"/>
              <a:t>Satell</a:t>
            </a:r>
            <a:r>
              <a:rPr lang="en-AU" sz="1800" dirty="0"/>
              <a:t>.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3"/>
              </a:rPr>
              <a:t>The 4 Types of Innovation and the Problems They Solve (hbr.org)</a:t>
            </a:r>
            <a:endParaRPr lang="en-AU" sz="1800" dirty="0"/>
          </a:p>
          <a:p>
            <a:r>
              <a:rPr lang="en-AU" sz="1800" dirty="0"/>
              <a:t>6 Strategies for Leading Through Uncertainty,. (2021).</a:t>
            </a:r>
            <a:r>
              <a:rPr lang="de-DE" sz="1800" dirty="0"/>
              <a:t>Rebecca Zucker &amp; Darin Rowell.</a:t>
            </a:r>
            <a:r>
              <a:rPr lang="en-AU" sz="1800" dirty="0"/>
              <a:t>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4"/>
              </a:rPr>
              <a:t>6 Strategies for Leading Through Uncertainty (hbr.org)</a:t>
            </a:r>
            <a:endParaRPr lang="en-AU" sz="1800" dirty="0"/>
          </a:p>
          <a:p>
            <a:r>
              <a:rPr lang="en-AU" sz="1800" dirty="0"/>
              <a:t>How to mix innovation and risk management,. (2018). Neil Amato. </a:t>
            </a:r>
            <a:r>
              <a:rPr lang="en-AU" sz="1800" dirty="0" err="1"/>
              <a:t>Retrived</a:t>
            </a:r>
            <a:r>
              <a:rPr lang="en-AU" sz="1800" dirty="0"/>
              <a:t> from: </a:t>
            </a:r>
            <a:r>
              <a:rPr lang="en-AU" sz="1800" dirty="0">
                <a:hlinkClick r:id="rId5"/>
              </a:rPr>
              <a:t>How to mix innovation and risk management - FM (fm-magazine.com)</a:t>
            </a:r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6"/>
    </mc:Choice>
    <mc:Fallback xmlns="">
      <p:transition spd="slow" advTm="364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{057E0682-C842-45A1-8EAC-32C668A54259}tf78829772_win32</Template>
  <TotalTime>290</TotalTime>
  <Words>317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Sagona Book</vt:lpstr>
      <vt:lpstr>Sagona ExtraLight</vt:lpstr>
      <vt:lpstr>SavonVTI</vt:lpstr>
      <vt:lpstr>Reflection</vt:lpstr>
      <vt:lpstr>Title Lorem Ipsum </vt:lpstr>
      <vt:lpstr>Introduction</vt:lpstr>
      <vt:lpstr>What I learn: Innovation is special</vt:lpstr>
      <vt:lpstr>What I learn: Collaboration </vt:lpstr>
      <vt:lpstr>What I learn: Experiment and failure </vt:lpstr>
      <vt:lpstr>What I learn: Risks</vt:lpstr>
      <vt:lpstr>Conclusion and actions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Qin Rui</dc:creator>
  <cp:lastModifiedBy>Qin Rui</cp:lastModifiedBy>
  <cp:revision>10</cp:revision>
  <dcterms:created xsi:type="dcterms:W3CDTF">2023-01-15T01:23:48Z</dcterms:created>
  <dcterms:modified xsi:type="dcterms:W3CDTF">2023-01-15T09:19:35Z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