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63c727f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63c727f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Daniel</a:t>
            </a:r>
            <a:br>
              <a:rPr lang="en-GB"/>
            </a:br>
            <a:br>
              <a:rPr lang="en-GB"/>
            </a:br>
            <a:r>
              <a:rPr lang="en-GB" sz="1150">
                <a:solidFill>
                  <a:srgbClr val="FFFFFF"/>
                </a:solidFill>
                <a:highlight>
                  <a:srgbClr val="0084FF"/>
                </a:highlight>
              </a:rPr>
              <a:t>Cassandra -&gt; Eugene -&gt; Frank -&gt; Allen</a:t>
            </a:r>
            <a:br>
              <a:rPr lang="en-GB" sz="1150">
                <a:solidFill>
                  <a:srgbClr val="FFFFFF"/>
                </a:solidFill>
                <a:highlight>
                  <a:srgbClr val="0084FF"/>
                </a:highlight>
              </a:rPr>
            </a:br>
            <a:endParaRPr/>
          </a:p>
          <a:p>
            <a:pPr indent="0" lvl="0" marL="0" rtl="0" algn="just">
              <a:lnSpc>
                <a:spcPct val="115000"/>
              </a:lnSpc>
              <a:spcBef>
                <a:spcPts val="0"/>
              </a:spcBef>
              <a:spcAft>
                <a:spcPts val="0"/>
              </a:spcAft>
              <a:buClr>
                <a:schemeClr val="dk1"/>
              </a:buClr>
              <a:buSzPts val="1100"/>
              <a:buFont typeface="Arial"/>
              <a:buNone/>
            </a:pPr>
            <a:r>
              <a:rPr lang="en-GB">
                <a:solidFill>
                  <a:schemeClr val="dk1"/>
                </a:solidFill>
              </a:rPr>
              <a:t>This presentationintends to provide an overview of the first iteration and what will be delivered during the iteration. The overall goal of this project is to deliver a website for Aromy where the customers are able to purchase aromatherapy products and an advanced inventory management system on the administration side, to streamline the business processes and provide a baseline for future growth and expansion.</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GB">
                <a:solidFill>
                  <a:schemeClr val="dk1"/>
                </a:solidFill>
              </a:rPr>
              <a:t>The main components of this report includes: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GB">
                <a:solidFill>
                  <a:schemeClr val="dk1"/>
                </a:solidFill>
              </a:rPr>
              <a:t>An overview of the business requirements that will be delivered in the first iteration</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GB">
                <a:solidFill>
                  <a:schemeClr val="dk1"/>
                </a:solidFill>
              </a:rPr>
              <a:t>The personas of the users involved in this iteration</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GB">
                <a:solidFill>
                  <a:schemeClr val="dk1"/>
                </a:solidFill>
              </a:rPr>
              <a:t>A project timeline scheduled with the dates for team meetings and system review</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GB">
                <a:solidFill>
                  <a:schemeClr val="dk1"/>
                </a:solidFill>
              </a:rPr>
              <a:t>Feedback Notes after the presentation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62dca96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62dca96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Cassandra - An overview of our current stage in this project, we are currently working on iteration 1 and has produced a report for this iteration to be moving forward into the build to work on the business </a:t>
            </a:r>
            <a:r>
              <a:rPr lang="en-GB"/>
              <a:t>requirements</a:t>
            </a:r>
            <a:r>
              <a:rPr lang="en-GB"/>
              <a:t> for Aromy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63c727fd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63c727fd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 the end of this iteration we will be delivering an inventory management system, order and the product management systems, where you are able to view, modify and delete on the system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64321d6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64321d6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Eugene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5fade3e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45fade3e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Frank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64321d6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64321d6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Allan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Iteration 1</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OneTen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GB" sz="1600"/>
              <a:t>Iteration Overview</a:t>
            </a:r>
            <a:endParaRPr sz="1600"/>
          </a:p>
          <a:p>
            <a:pPr indent="-311150" lvl="0" marL="457200" rtl="0" algn="l">
              <a:lnSpc>
                <a:spcPct val="150000"/>
              </a:lnSpc>
              <a:spcBef>
                <a:spcPts val="0"/>
              </a:spcBef>
              <a:spcAft>
                <a:spcPts val="0"/>
              </a:spcAft>
              <a:buSzPts val="1300"/>
              <a:buChar char="●"/>
            </a:pPr>
            <a:r>
              <a:rPr lang="en-GB" sz="1600"/>
              <a:t>User Personas</a:t>
            </a:r>
            <a:endParaRPr sz="1600"/>
          </a:p>
          <a:p>
            <a:pPr indent="-311150" lvl="0" marL="457200" rtl="0" algn="l">
              <a:lnSpc>
                <a:spcPct val="150000"/>
              </a:lnSpc>
              <a:spcBef>
                <a:spcPts val="0"/>
              </a:spcBef>
              <a:spcAft>
                <a:spcPts val="0"/>
              </a:spcAft>
              <a:buSzPts val="1300"/>
              <a:buChar char="●"/>
            </a:pPr>
            <a:r>
              <a:rPr lang="en-GB" sz="1600"/>
              <a:t>Project Timeline</a:t>
            </a:r>
            <a:endParaRPr sz="1600"/>
          </a:p>
          <a:p>
            <a:pPr indent="-330200" lvl="0" marL="457200" rtl="0" algn="l">
              <a:lnSpc>
                <a:spcPct val="150000"/>
              </a:lnSpc>
              <a:spcBef>
                <a:spcPts val="0"/>
              </a:spcBef>
              <a:spcAft>
                <a:spcPts val="0"/>
              </a:spcAft>
              <a:buSzPts val="1600"/>
              <a:buChar char="●"/>
            </a:pPr>
            <a:r>
              <a:rPr lang="en-GB" sz="1600"/>
              <a:t>Conclusion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2285788" y="144763"/>
            <a:ext cx="4572426" cy="4853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Iteration Overview</a:t>
            </a:r>
            <a:endParaRPr/>
          </a:p>
        </p:txBody>
      </p:sp>
      <p:sp>
        <p:nvSpPr>
          <p:cNvPr id="104" name="Google Shape;104;p16"/>
          <p:cNvSpPr txBox="1"/>
          <p:nvPr>
            <p:ph idx="1" type="body"/>
          </p:nvPr>
        </p:nvSpPr>
        <p:spPr>
          <a:xfrm>
            <a:off x="729450" y="1976675"/>
            <a:ext cx="7688700" cy="2801400"/>
          </a:xfrm>
          <a:prstGeom prst="rect">
            <a:avLst/>
          </a:prstGeom>
        </p:spPr>
        <p:txBody>
          <a:bodyPr anchorCtr="0" anchor="t" bIns="91425" lIns="91425" spcFirstLastPara="1" rIns="91425" wrap="square" tIns="91425">
            <a:normAutofit fontScale="85000" lnSpcReduction="10000"/>
          </a:bodyPr>
          <a:lstStyle/>
          <a:p>
            <a:pPr indent="-287972" lvl="0" marL="457200" rtl="0" algn="l">
              <a:lnSpc>
                <a:spcPct val="200000"/>
              </a:lnSpc>
              <a:spcBef>
                <a:spcPts val="0"/>
              </a:spcBef>
              <a:spcAft>
                <a:spcPts val="0"/>
              </a:spcAft>
              <a:buClr>
                <a:srgbClr val="000000"/>
              </a:buClr>
              <a:buSzPct val="100000"/>
              <a:buFont typeface="Arial"/>
              <a:buAutoNum type="arabicPeriod"/>
            </a:pPr>
            <a:r>
              <a:rPr lang="en-GB" sz="1100">
                <a:solidFill>
                  <a:srgbClr val="000000"/>
                </a:solidFill>
                <a:latin typeface="Arial"/>
                <a:ea typeface="Arial"/>
                <a:cs typeface="Arial"/>
                <a:sym typeface="Arial"/>
              </a:rPr>
              <a:t>Inventory Management System</a:t>
            </a:r>
            <a:endParaRPr sz="1100">
              <a:solidFill>
                <a:srgbClr val="000000"/>
              </a:solidFill>
              <a:latin typeface="Arial"/>
              <a:ea typeface="Arial"/>
              <a:cs typeface="Arial"/>
              <a:sym typeface="Arial"/>
            </a:endParaRPr>
          </a:p>
          <a:p>
            <a:pPr indent="-287972" lvl="1" marL="914400" rtl="0" algn="l">
              <a:lnSpc>
                <a:spcPct val="200000"/>
              </a:lnSpc>
              <a:spcBef>
                <a:spcPts val="0"/>
              </a:spcBef>
              <a:spcAft>
                <a:spcPts val="0"/>
              </a:spcAft>
              <a:buClr>
                <a:srgbClr val="000000"/>
              </a:buClr>
              <a:buSzPct val="100000"/>
              <a:buFont typeface="Arial"/>
              <a:buAutoNum type="alphaLcPeriod"/>
            </a:pPr>
            <a:r>
              <a:rPr lang="en-GB">
                <a:solidFill>
                  <a:srgbClr val="000000"/>
                </a:solidFill>
                <a:latin typeface="Arial"/>
                <a:ea typeface="Arial"/>
                <a:cs typeface="Arial"/>
                <a:sym typeface="Arial"/>
              </a:rPr>
              <a:t>Reorder report </a:t>
            </a:r>
            <a:endParaRPr>
              <a:solidFill>
                <a:srgbClr val="000000"/>
              </a:solidFill>
              <a:latin typeface="Arial"/>
              <a:ea typeface="Arial"/>
              <a:cs typeface="Arial"/>
              <a:sym typeface="Arial"/>
            </a:endParaRPr>
          </a:p>
          <a:p>
            <a:pPr indent="-287972" lvl="1" marL="914400" rtl="0" algn="l">
              <a:lnSpc>
                <a:spcPct val="200000"/>
              </a:lnSpc>
              <a:spcBef>
                <a:spcPts val="0"/>
              </a:spcBef>
              <a:spcAft>
                <a:spcPts val="0"/>
              </a:spcAft>
              <a:buClr>
                <a:srgbClr val="000000"/>
              </a:buClr>
              <a:buSzPct val="100000"/>
              <a:buFont typeface="Arial"/>
              <a:buAutoNum type="alphaLcPeriod"/>
            </a:pPr>
            <a:r>
              <a:rPr lang="en-GB">
                <a:solidFill>
                  <a:srgbClr val="000000"/>
                </a:solidFill>
                <a:latin typeface="Arial"/>
                <a:ea typeface="Arial"/>
                <a:cs typeface="Arial"/>
                <a:sym typeface="Arial"/>
              </a:rPr>
              <a:t>View, Add, Modify SOH</a:t>
            </a:r>
            <a:endParaRPr>
              <a:solidFill>
                <a:srgbClr val="000000"/>
              </a:solidFill>
              <a:latin typeface="Arial"/>
              <a:ea typeface="Arial"/>
              <a:cs typeface="Arial"/>
              <a:sym typeface="Arial"/>
            </a:endParaRPr>
          </a:p>
          <a:p>
            <a:pPr indent="-287972" lvl="0" marL="457200" rtl="0" algn="l">
              <a:lnSpc>
                <a:spcPct val="200000"/>
              </a:lnSpc>
              <a:spcBef>
                <a:spcPts val="0"/>
              </a:spcBef>
              <a:spcAft>
                <a:spcPts val="0"/>
              </a:spcAft>
              <a:buClr>
                <a:srgbClr val="000000"/>
              </a:buClr>
              <a:buSzPct val="100000"/>
              <a:buFont typeface="Arial"/>
              <a:buAutoNum type="arabicPeriod"/>
            </a:pPr>
            <a:r>
              <a:rPr lang="en-GB" sz="1100">
                <a:solidFill>
                  <a:srgbClr val="000000"/>
                </a:solidFill>
                <a:latin typeface="Arial"/>
                <a:ea typeface="Arial"/>
                <a:cs typeface="Arial"/>
                <a:sym typeface="Arial"/>
              </a:rPr>
              <a:t>Order Management System</a:t>
            </a:r>
            <a:endParaRPr sz="1100">
              <a:solidFill>
                <a:srgbClr val="000000"/>
              </a:solidFill>
              <a:latin typeface="Arial"/>
              <a:ea typeface="Arial"/>
              <a:cs typeface="Arial"/>
              <a:sym typeface="Arial"/>
            </a:endParaRPr>
          </a:p>
          <a:p>
            <a:pPr indent="-287972" lvl="1" marL="914400" rtl="0" algn="l">
              <a:lnSpc>
                <a:spcPct val="200000"/>
              </a:lnSpc>
              <a:spcBef>
                <a:spcPts val="0"/>
              </a:spcBef>
              <a:spcAft>
                <a:spcPts val="0"/>
              </a:spcAft>
              <a:buClr>
                <a:srgbClr val="000000"/>
              </a:buClr>
              <a:buSzPct val="100000"/>
              <a:buFont typeface="Arial"/>
              <a:buAutoNum type="alphaLcPeriod"/>
            </a:pPr>
            <a:r>
              <a:rPr lang="en-GB">
                <a:solidFill>
                  <a:srgbClr val="000000"/>
                </a:solidFill>
                <a:latin typeface="Arial"/>
                <a:ea typeface="Arial"/>
                <a:cs typeface="Arial"/>
                <a:sym typeface="Arial"/>
              </a:rPr>
              <a:t>View, Modify, Delete Order</a:t>
            </a:r>
            <a:endParaRPr>
              <a:solidFill>
                <a:srgbClr val="000000"/>
              </a:solidFill>
              <a:latin typeface="Arial"/>
              <a:ea typeface="Arial"/>
              <a:cs typeface="Arial"/>
              <a:sym typeface="Arial"/>
            </a:endParaRPr>
          </a:p>
          <a:p>
            <a:pPr indent="-287972" lvl="1" marL="914400" rtl="0" algn="l">
              <a:lnSpc>
                <a:spcPct val="200000"/>
              </a:lnSpc>
              <a:spcBef>
                <a:spcPts val="0"/>
              </a:spcBef>
              <a:spcAft>
                <a:spcPts val="0"/>
              </a:spcAft>
              <a:buClr>
                <a:srgbClr val="000000"/>
              </a:buClr>
              <a:buSzPct val="100000"/>
              <a:buFont typeface="Arial"/>
              <a:buAutoNum type="alphaLcPeriod"/>
            </a:pPr>
            <a:r>
              <a:rPr lang="en-GB">
                <a:solidFill>
                  <a:srgbClr val="000000"/>
                </a:solidFill>
                <a:latin typeface="Arial"/>
                <a:ea typeface="Arial"/>
                <a:cs typeface="Arial"/>
                <a:sym typeface="Arial"/>
              </a:rPr>
              <a:t>Update order status </a:t>
            </a:r>
            <a:endParaRPr>
              <a:solidFill>
                <a:srgbClr val="000000"/>
              </a:solidFill>
              <a:latin typeface="Arial"/>
              <a:ea typeface="Arial"/>
              <a:cs typeface="Arial"/>
              <a:sym typeface="Arial"/>
            </a:endParaRPr>
          </a:p>
          <a:p>
            <a:pPr indent="-287972" lvl="0" marL="457200" rtl="0" algn="l">
              <a:lnSpc>
                <a:spcPct val="200000"/>
              </a:lnSpc>
              <a:spcBef>
                <a:spcPts val="0"/>
              </a:spcBef>
              <a:spcAft>
                <a:spcPts val="0"/>
              </a:spcAft>
              <a:buClr>
                <a:srgbClr val="000000"/>
              </a:buClr>
              <a:buSzPct val="100000"/>
              <a:buFont typeface="Arial"/>
              <a:buAutoNum type="arabicPeriod"/>
            </a:pPr>
            <a:r>
              <a:rPr lang="en-GB" sz="1100">
                <a:solidFill>
                  <a:srgbClr val="000000"/>
                </a:solidFill>
                <a:latin typeface="Arial"/>
                <a:ea typeface="Arial"/>
                <a:cs typeface="Arial"/>
                <a:sym typeface="Arial"/>
              </a:rPr>
              <a:t>Customer Management System</a:t>
            </a:r>
            <a:endParaRPr sz="1100">
              <a:solidFill>
                <a:srgbClr val="000000"/>
              </a:solidFill>
              <a:latin typeface="Arial"/>
              <a:ea typeface="Arial"/>
              <a:cs typeface="Arial"/>
              <a:sym typeface="Arial"/>
            </a:endParaRPr>
          </a:p>
          <a:p>
            <a:pPr indent="-287972" lvl="1" marL="914400" rtl="0" algn="l">
              <a:lnSpc>
                <a:spcPct val="200000"/>
              </a:lnSpc>
              <a:spcBef>
                <a:spcPts val="0"/>
              </a:spcBef>
              <a:spcAft>
                <a:spcPts val="0"/>
              </a:spcAft>
              <a:buClr>
                <a:srgbClr val="000000"/>
              </a:buClr>
              <a:buSzPct val="100000"/>
              <a:buFont typeface="Arial"/>
              <a:buAutoNum type="alphaLcPeriod"/>
            </a:pPr>
            <a:r>
              <a:rPr lang="en-GB">
                <a:solidFill>
                  <a:srgbClr val="000000"/>
                </a:solidFill>
                <a:latin typeface="Arial"/>
                <a:ea typeface="Arial"/>
                <a:cs typeface="Arial"/>
                <a:sym typeface="Arial"/>
              </a:rPr>
              <a:t>View customers</a:t>
            </a:r>
            <a:endParaRPr>
              <a:solidFill>
                <a:srgbClr val="000000"/>
              </a:solidFill>
              <a:latin typeface="Arial"/>
              <a:ea typeface="Arial"/>
              <a:cs typeface="Arial"/>
              <a:sym typeface="Arial"/>
            </a:endParaRPr>
          </a:p>
          <a:p>
            <a:pPr indent="-287972" lvl="1" marL="914400" rtl="0" algn="l">
              <a:lnSpc>
                <a:spcPct val="200000"/>
              </a:lnSpc>
              <a:spcBef>
                <a:spcPts val="0"/>
              </a:spcBef>
              <a:spcAft>
                <a:spcPts val="0"/>
              </a:spcAft>
              <a:buClr>
                <a:srgbClr val="000000"/>
              </a:buClr>
              <a:buSzPct val="100000"/>
              <a:buFont typeface="Arial"/>
              <a:buAutoNum type="alphaLcPeriod"/>
            </a:pPr>
            <a:r>
              <a:rPr lang="en-GB">
                <a:solidFill>
                  <a:srgbClr val="000000"/>
                </a:solidFill>
                <a:latin typeface="Arial"/>
                <a:ea typeface="Arial"/>
                <a:cs typeface="Arial"/>
                <a:sym typeface="Arial"/>
              </a:rPr>
              <a:t>Add, modify or delete customers</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Personas</a:t>
            </a:r>
            <a:endParaRPr/>
          </a:p>
        </p:txBody>
      </p:sp>
      <p:sp>
        <p:nvSpPr>
          <p:cNvPr id="110" name="Google Shape;110;p17"/>
          <p:cNvSpPr txBox="1"/>
          <p:nvPr/>
        </p:nvSpPr>
        <p:spPr>
          <a:xfrm>
            <a:off x="727650" y="5739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Personas</a:t>
            </a:r>
            <a:endParaRPr b="1" sz="2600">
              <a:solidFill>
                <a:srgbClr val="1A1A1A"/>
              </a:solidFill>
              <a:latin typeface="Raleway"/>
              <a:ea typeface="Raleway"/>
              <a:cs typeface="Raleway"/>
              <a:sym typeface="Raleway"/>
            </a:endParaRPr>
          </a:p>
        </p:txBody>
      </p:sp>
      <p:sp>
        <p:nvSpPr>
          <p:cNvPr id="111" name="Google Shape;111;p17"/>
          <p:cNvSpPr txBox="1"/>
          <p:nvPr/>
        </p:nvSpPr>
        <p:spPr>
          <a:xfrm>
            <a:off x="3673900" y="1015500"/>
            <a:ext cx="4406700" cy="17313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595959"/>
              </a:buClr>
              <a:buSzPts val="1400"/>
              <a:buFont typeface="Lato"/>
              <a:buChar char="●"/>
            </a:pPr>
            <a:r>
              <a:rPr b="1" lang="en-GB">
                <a:solidFill>
                  <a:srgbClr val="595959"/>
                </a:solidFill>
                <a:latin typeface="Lato"/>
                <a:ea typeface="Lato"/>
                <a:cs typeface="Lato"/>
                <a:sym typeface="Lato"/>
              </a:rPr>
              <a:t>Hadywn Fran</a:t>
            </a:r>
            <a:r>
              <a:rPr lang="en-GB">
                <a:solidFill>
                  <a:srgbClr val="595959"/>
                </a:solidFill>
                <a:latin typeface="Lato"/>
                <a:ea typeface="Lato"/>
                <a:cs typeface="Lato"/>
                <a:sym typeface="Lato"/>
              </a:rPr>
              <a:t> - 34 years old</a:t>
            </a:r>
            <a:endParaRPr>
              <a:solidFill>
                <a:srgbClr val="595959"/>
              </a:solidFill>
              <a:latin typeface="Lato"/>
              <a:ea typeface="Lato"/>
              <a:cs typeface="Lato"/>
              <a:sym typeface="Lato"/>
            </a:endParaRPr>
          </a:p>
          <a:p>
            <a:pPr indent="-317500" lvl="0" marL="457200" rtl="0" algn="l">
              <a:lnSpc>
                <a:spcPct val="115000"/>
              </a:lnSpc>
              <a:spcBef>
                <a:spcPts val="0"/>
              </a:spcBef>
              <a:spcAft>
                <a:spcPts val="0"/>
              </a:spcAft>
              <a:buClr>
                <a:srgbClr val="595959"/>
              </a:buClr>
              <a:buSzPts val="1400"/>
              <a:buFont typeface="Lato"/>
              <a:buChar char="●"/>
            </a:pPr>
            <a:r>
              <a:rPr b="1" lang="en-GB">
                <a:solidFill>
                  <a:srgbClr val="595959"/>
                </a:solidFill>
                <a:latin typeface="Lato"/>
                <a:ea typeface="Lato"/>
                <a:cs typeface="Lato"/>
                <a:sym typeface="Lato"/>
              </a:rPr>
              <a:t>Staff </a:t>
            </a:r>
            <a:r>
              <a:rPr b="1" lang="en-GB">
                <a:solidFill>
                  <a:srgbClr val="595959"/>
                </a:solidFill>
                <a:latin typeface="Lato"/>
                <a:ea typeface="Lato"/>
                <a:cs typeface="Lato"/>
                <a:sym typeface="Lato"/>
              </a:rPr>
              <a:t>: Customer Service Representative for Aromy</a:t>
            </a:r>
            <a:endParaRPr b="1">
              <a:solidFill>
                <a:srgbClr val="595959"/>
              </a:solidFill>
              <a:latin typeface="Lato"/>
              <a:ea typeface="Lato"/>
              <a:cs typeface="Lato"/>
              <a:sym typeface="Lato"/>
            </a:endParaRPr>
          </a:p>
          <a:p>
            <a:pPr indent="-317500" lvl="0" marL="457200" rtl="0" algn="l">
              <a:lnSpc>
                <a:spcPct val="115000"/>
              </a:lnSpc>
              <a:spcBef>
                <a:spcPts val="0"/>
              </a:spcBef>
              <a:spcAft>
                <a:spcPts val="0"/>
              </a:spcAft>
              <a:buClr>
                <a:srgbClr val="595959"/>
              </a:buClr>
              <a:buSzPts val="1400"/>
              <a:buFont typeface="Lato"/>
              <a:buChar char="●"/>
            </a:pPr>
            <a:r>
              <a:rPr lang="en-GB">
                <a:solidFill>
                  <a:srgbClr val="595959"/>
                </a:solidFill>
                <a:latin typeface="Lato"/>
                <a:ea typeface="Lato"/>
                <a:cs typeface="Lato"/>
                <a:sym typeface="Lato"/>
              </a:rPr>
              <a:t>Hassle-free order and product editing</a:t>
            </a:r>
            <a:endParaRPr>
              <a:solidFill>
                <a:srgbClr val="595959"/>
              </a:solidFill>
              <a:latin typeface="Lato"/>
              <a:ea typeface="Lato"/>
              <a:cs typeface="Lato"/>
              <a:sym typeface="Lato"/>
            </a:endParaRPr>
          </a:p>
          <a:p>
            <a:pPr indent="-317500" lvl="0" marL="457200" rtl="0" algn="l">
              <a:lnSpc>
                <a:spcPct val="115000"/>
              </a:lnSpc>
              <a:spcBef>
                <a:spcPts val="0"/>
              </a:spcBef>
              <a:spcAft>
                <a:spcPts val="0"/>
              </a:spcAft>
              <a:buClr>
                <a:srgbClr val="595959"/>
              </a:buClr>
              <a:buSzPts val="1400"/>
              <a:buFont typeface="Lato"/>
              <a:buChar char="●"/>
            </a:pPr>
            <a:r>
              <a:rPr lang="en-GB">
                <a:solidFill>
                  <a:srgbClr val="595959"/>
                </a:solidFill>
                <a:latin typeface="Lato"/>
                <a:ea typeface="Lato"/>
                <a:cs typeface="Lato"/>
                <a:sym typeface="Lato"/>
              </a:rPr>
              <a:t>No tolerance for poor UI website</a:t>
            </a:r>
            <a:endParaRPr>
              <a:solidFill>
                <a:srgbClr val="595959"/>
              </a:solidFill>
              <a:latin typeface="Lato"/>
              <a:ea typeface="Lato"/>
              <a:cs typeface="Lato"/>
              <a:sym typeface="Lato"/>
            </a:endParaRPr>
          </a:p>
          <a:p>
            <a:pPr indent="-317500" lvl="0" marL="457200" rtl="0" algn="l">
              <a:lnSpc>
                <a:spcPct val="115000"/>
              </a:lnSpc>
              <a:spcBef>
                <a:spcPts val="0"/>
              </a:spcBef>
              <a:spcAft>
                <a:spcPts val="0"/>
              </a:spcAft>
              <a:buClr>
                <a:srgbClr val="595959"/>
              </a:buClr>
              <a:buSzPts val="1400"/>
              <a:buFont typeface="Lato"/>
              <a:buChar char="●"/>
            </a:pPr>
            <a:r>
              <a:rPr lang="en-GB">
                <a:solidFill>
                  <a:srgbClr val="595959"/>
                </a:solidFill>
                <a:latin typeface="Lato"/>
                <a:ea typeface="Lato"/>
                <a:cs typeface="Lato"/>
                <a:sym typeface="Lato"/>
              </a:rPr>
              <a:t>Maintain current products</a:t>
            </a:r>
            <a:endParaRPr>
              <a:solidFill>
                <a:srgbClr val="595959"/>
              </a:solidFill>
              <a:latin typeface="Lato"/>
              <a:ea typeface="Lato"/>
              <a:cs typeface="Lato"/>
              <a:sym typeface="Lato"/>
            </a:endParaRPr>
          </a:p>
        </p:txBody>
      </p:sp>
      <p:sp>
        <p:nvSpPr>
          <p:cNvPr id="112" name="Google Shape;112;p17"/>
          <p:cNvSpPr txBox="1"/>
          <p:nvPr/>
        </p:nvSpPr>
        <p:spPr>
          <a:xfrm>
            <a:off x="3673900" y="2952900"/>
            <a:ext cx="4406700" cy="1932600"/>
          </a:xfrm>
          <a:prstGeom prst="rect">
            <a:avLst/>
          </a:prstGeom>
          <a:noFill/>
          <a:ln>
            <a:noFill/>
          </a:ln>
        </p:spPr>
        <p:txBody>
          <a:bodyPr anchorCtr="0" anchor="t" bIns="91425" lIns="91425" spcFirstLastPara="1" rIns="91425" wrap="square" tIns="91425">
            <a:normAutofit lnSpcReduction="10000"/>
          </a:bodyPr>
          <a:lstStyle/>
          <a:p>
            <a:pPr indent="-317500" lvl="0" marL="457200" rtl="0" algn="l">
              <a:lnSpc>
                <a:spcPct val="115000"/>
              </a:lnSpc>
              <a:spcBef>
                <a:spcPts val="0"/>
              </a:spcBef>
              <a:spcAft>
                <a:spcPts val="0"/>
              </a:spcAft>
              <a:buClr>
                <a:srgbClr val="595959"/>
              </a:buClr>
              <a:buSzPts val="1400"/>
              <a:buFont typeface="Lato"/>
              <a:buChar char="●"/>
            </a:pPr>
            <a:r>
              <a:rPr b="1" lang="en-GB">
                <a:solidFill>
                  <a:srgbClr val="595959"/>
                </a:solidFill>
                <a:latin typeface="Lato"/>
                <a:ea typeface="Lato"/>
                <a:cs typeface="Lato"/>
                <a:sym typeface="Lato"/>
              </a:rPr>
              <a:t>Silas Peppercorn</a:t>
            </a:r>
            <a:r>
              <a:rPr lang="en-GB">
                <a:solidFill>
                  <a:srgbClr val="595959"/>
                </a:solidFill>
                <a:latin typeface="Lato"/>
                <a:ea typeface="Lato"/>
                <a:cs typeface="Lato"/>
                <a:sym typeface="Lato"/>
              </a:rPr>
              <a:t> - 52 years old</a:t>
            </a:r>
            <a:endParaRPr>
              <a:solidFill>
                <a:srgbClr val="595959"/>
              </a:solidFill>
              <a:latin typeface="Lato"/>
              <a:ea typeface="Lato"/>
              <a:cs typeface="Lato"/>
              <a:sym typeface="Lato"/>
            </a:endParaRPr>
          </a:p>
          <a:p>
            <a:pPr indent="-317500" lvl="0" marL="457200" rtl="0" algn="l">
              <a:lnSpc>
                <a:spcPct val="115000"/>
              </a:lnSpc>
              <a:spcBef>
                <a:spcPts val="0"/>
              </a:spcBef>
              <a:spcAft>
                <a:spcPts val="0"/>
              </a:spcAft>
              <a:buClr>
                <a:srgbClr val="595959"/>
              </a:buClr>
              <a:buSzPts val="1400"/>
              <a:buFont typeface="Lato"/>
              <a:buChar char="●"/>
            </a:pPr>
            <a:r>
              <a:rPr b="1" lang="en-GB">
                <a:solidFill>
                  <a:srgbClr val="595959"/>
                </a:solidFill>
                <a:latin typeface="Lato"/>
                <a:ea typeface="Lato"/>
                <a:cs typeface="Lato"/>
                <a:sym typeface="Lato"/>
              </a:rPr>
              <a:t>Staff: Warehouse Manager for Aromy</a:t>
            </a:r>
            <a:endParaRPr b="1">
              <a:solidFill>
                <a:srgbClr val="595959"/>
              </a:solidFill>
              <a:latin typeface="Lato"/>
              <a:ea typeface="Lato"/>
              <a:cs typeface="Lato"/>
              <a:sym typeface="Lato"/>
            </a:endParaRPr>
          </a:p>
          <a:p>
            <a:pPr indent="-317500" lvl="0" marL="457200" rtl="0" algn="l">
              <a:lnSpc>
                <a:spcPct val="115000"/>
              </a:lnSpc>
              <a:spcBef>
                <a:spcPts val="0"/>
              </a:spcBef>
              <a:spcAft>
                <a:spcPts val="0"/>
              </a:spcAft>
              <a:buClr>
                <a:srgbClr val="595959"/>
              </a:buClr>
              <a:buSzPts val="1400"/>
              <a:buFont typeface="Lato"/>
              <a:buChar char="●"/>
            </a:pPr>
            <a:r>
              <a:rPr lang="en-GB">
                <a:solidFill>
                  <a:srgbClr val="595959"/>
                </a:solidFill>
                <a:latin typeface="Lato"/>
                <a:ea typeface="Lato"/>
                <a:cs typeface="Lato"/>
                <a:sym typeface="Lato"/>
              </a:rPr>
              <a:t>Needs to learn the new system as quickly as possible</a:t>
            </a:r>
            <a:endParaRPr>
              <a:solidFill>
                <a:srgbClr val="595959"/>
              </a:solidFill>
              <a:latin typeface="Lato"/>
              <a:ea typeface="Lato"/>
              <a:cs typeface="Lato"/>
              <a:sym typeface="Lato"/>
            </a:endParaRPr>
          </a:p>
          <a:p>
            <a:pPr indent="-317500" lvl="0" marL="457200" rtl="0" algn="l">
              <a:lnSpc>
                <a:spcPct val="115000"/>
              </a:lnSpc>
              <a:spcBef>
                <a:spcPts val="0"/>
              </a:spcBef>
              <a:spcAft>
                <a:spcPts val="0"/>
              </a:spcAft>
              <a:buClr>
                <a:srgbClr val="595959"/>
              </a:buClr>
              <a:buSzPts val="1400"/>
              <a:buFont typeface="Lato"/>
              <a:buChar char="●"/>
            </a:pPr>
            <a:r>
              <a:rPr lang="en-GB">
                <a:solidFill>
                  <a:srgbClr val="595959"/>
                </a:solidFill>
                <a:latin typeface="Lato"/>
                <a:ea typeface="Lato"/>
                <a:cs typeface="Lato"/>
                <a:sym typeface="Lato"/>
              </a:rPr>
              <a:t>Computer literate but under time to learn a new system may be disruptive to current workflow.</a:t>
            </a:r>
            <a:endParaRPr>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rgbClr val="595959"/>
              </a:solidFill>
              <a:latin typeface="Lato"/>
              <a:ea typeface="Lato"/>
              <a:cs typeface="Lato"/>
              <a:sym typeface="Lato"/>
            </a:endParaRPr>
          </a:p>
        </p:txBody>
      </p:sp>
      <p:pic>
        <p:nvPicPr>
          <p:cNvPr id="113" name="Google Shape;113;p17"/>
          <p:cNvPicPr preferRelativeResize="0"/>
          <p:nvPr/>
        </p:nvPicPr>
        <p:blipFill>
          <a:blip r:embed="rId3">
            <a:alphaModFix/>
          </a:blip>
          <a:stretch>
            <a:fillRect/>
          </a:stretch>
        </p:blipFill>
        <p:spPr>
          <a:xfrm>
            <a:off x="727650" y="1015492"/>
            <a:ext cx="2541750" cy="1881084"/>
          </a:xfrm>
          <a:prstGeom prst="rect">
            <a:avLst/>
          </a:prstGeom>
          <a:noFill/>
          <a:ln>
            <a:noFill/>
          </a:ln>
        </p:spPr>
      </p:pic>
      <p:pic>
        <p:nvPicPr>
          <p:cNvPr id="114" name="Google Shape;114;p17"/>
          <p:cNvPicPr preferRelativeResize="0"/>
          <p:nvPr/>
        </p:nvPicPr>
        <p:blipFill>
          <a:blip r:embed="rId4">
            <a:alphaModFix/>
          </a:blip>
          <a:stretch>
            <a:fillRect/>
          </a:stretch>
        </p:blipFill>
        <p:spPr>
          <a:xfrm>
            <a:off x="727651" y="2896575"/>
            <a:ext cx="2541737" cy="198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Timeline</a:t>
            </a:r>
            <a:endParaRPr/>
          </a:p>
        </p:txBody>
      </p:sp>
      <p:pic>
        <p:nvPicPr>
          <p:cNvPr id="120" name="Google Shape;120;p18"/>
          <p:cNvPicPr preferRelativeResize="0"/>
          <p:nvPr/>
        </p:nvPicPr>
        <p:blipFill>
          <a:blip r:embed="rId3">
            <a:alphaModFix/>
          </a:blip>
          <a:stretch>
            <a:fillRect/>
          </a:stretch>
        </p:blipFill>
        <p:spPr>
          <a:xfrm>
            <a:off x="729438" y="2078875"/>
            <a:ext cx="6657975" cy="232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 </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GB"/>
              <a:t>New persona - target on admin/employee</a:t>
            </a:r>
            <a:endParaRPr/>
          </a:p>
          <a:p>
            <a:pPr indent="-311150" lvl="0" marL="457200" rtl="0" algn="l">
              <a:lnSpc>
                <a:spcPct val="200000"/>
              </a:lnSpc>
              <a:spcBef>
                <a:spcPts val="0"/>
              </a:spcBef>
              <a:spcAft>
                <a:spcPts val="0"/>
              </a:spcAft>
              <a:buSzPts val="1300"/>
              <a:buChar char="●"/>
            </a:pPr>
            <a:r>
              <a:rPr lang="en-GB"/>
              <a:t>More detail about the Iteration requirement</a:t>
            </a:r>
            <a:endParaRPr/>
          </a:p>
          <a:p>
            <a:pPr indent="-311150" lvl="0" marL="457200" rtl="0" algn="l">
              <a:lnSpc>
                <a:spcPct val="200000"/>
              </a:lnSpc>
              <a:spcBef>
                <a:spcPts val="0"/>
              </a:spcBef>
              <a:spcAft>
                <a:spcPts val="0"/>
              </a:spcAft>
              <a:buSzPts val="1300"/>
              <a:buChar char="●"/>
            </a:pPr>
            <a:r>
              <a:rPr lang="en-GB"/>
              <a:t>Iteration 1 process diagram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