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rvo"/>
      <p:regular r:id="rId17"/>
      <p:bold r:id="rId18"/>
      <p:italic r:id="rId19"/>
      <p:boldItalic r:id="rId20"/>
    </p:embeddedFont>
    <p:embeddedFont>
      <p:font typeface="Roboto Condensed"/>
      <p:regular r:id="rId21"/>
      <p:bold r:id="rId22"/>
      <p:italic r:id="rId23"/>
      <p:boldItalic r:id="rId24"/>
    </p:embeddedFont>
    <p:embeddedFont>
      <p:font typeface="Roboto Condensed Light"/>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vo-boldItalic.fntdata"/><Relationship Id="rId22" Type="http://schemas.openxmlformats.org/officeDocument/2006/relationships/font" Target="fonts/RobotoCondensed-bold.fntdata"/><Relationship Id="rId21" Type="http://schemas.openxmlformats.org/officeDocument/2006/relationships/font" Target="fonts/RobotoCondensed-regular.fntdata"/><Relationship Id="rId24" Type="http://schemas.openxmlformats.org/officeDocument/2006/relationships/font" Target="fonts/RobotoCondensed-boldItalic.fntdata"/><Relationship Id="rId23"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CondensedLight-bold.fntdata"/><Relationship Id="rId25" Type="http://schemas.openxmlformats.org/officeDocument/2006/relationships/font" Target="fonts/RobotoCondensedLight-regular.fntdata"/><Relationship Id="rId28" Type="http://schemas.openxmlformats.org/officeDocument/2006/relationships/font" Target="fonts/RobotoCondensedLight-boldItalic.fntdata"/><Relationship Id="rId27" Type="http://schemas.openxmlformats.org/officeDocument/2006/relationships/font" Target="fonts/RobotoCondensed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rvo-regular.fntdata"/><Relationship Id="rId16" Type="http://schemas.openxmlformats.org/officeDocument/2006/relationships/slide" Target="slides/slide10.xml"/><Relationship Id="rId19" Type="http://schemas.openxmlformats.org/officeDocument/2006/relationships/font" Target="fonts/Arvo-italic.fntdata"/><Relationship Id="rId18" Type="http://schemas.openxmlformats.org/officeDocument/2006/relationships/font" Target="fonts/Arv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973e5e6f0_3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973e5e6f0_3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973e5e801_1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973e5e801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973e5e801_4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973e5e801_4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973e5e801_2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973e5e801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973e5e801_2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973e5e801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Dan</a:t>
            </a:r>
            <a:endParaRPr/>
          </a:p>
          <a:p>
            <a:pPr indent="0" lvl="0" marL="0" rtl="0" algn="l">
              <a:lnSpc>
                <a:spcPct val="115000"/>
              </a:lnSpc>
              <a:spcBef>
                <a:spcPts val="1200"/>
              </a:spcBef>
              <a:spcAft>
                <a:spcPts val="0"/>
              </a:spcAft>
              <a:buClr>
                <a:schemeClr val="dk1"/>
              </a:buClr>
              <a:buSzPts val="1100"/>
              <a:buFont typeface="Arial"/>
              <a:buNone/>
            </a:pPr>
            <a:r>
              <a:rPr lang="en-GB"/>
              <a:t>After our intial discussions with Yudo we have understood the problem that Mono have brought to our team involves their current process for organising and completing audits for their apartments. Currently you contact the hired contractor who then goes to the apartment and completes the audit sending photos to the Mono admin team to review and sign off. At the moment these photos are kept and reviewed in a google drive, email or similar methods of storing information.</a:t>
            </a:r>
            <a:endParaRPr/>
          </a:p>
          <a:p>
            <a:pPr indent="0" lvl="0" marL="0" rtl="0" algn="l">
              <a:lnSpc>
                <a:spcPct val="115000"/>
              </a:lnSpc>
              <a:spcBef>
                <a:spcPts val="1200"/>
              </a:spcBef>
              <a:spcAft>
                <a:spcPts val="0"/>
              </a:spcAft>
              <a:buClr>
                <a:schemeClr val="dk1"/>
              </a:buClr>
              <a:buSzPts val="1100"/>
              <a:buFont typeface="Arial"/>
              <a:buNone/>
            </a:pPr>
            <a:r>
              <a:rPr lang="en-GB"/>
              <a:t>The main issues you would like us to focus on immediately are the managing of photos and descriptions from the contractors that are completing the audit. Hopefully introducing more standardised processes and efficient reporting/inspections. Ill know pass on to Riccardo to discuss the elevator pitch.</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973e5e801_4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973e5e801_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Ricardo</a:t>
            </a:r>
            <a:endParaRPr/>
          </a:p>
          <a:p>
            <a:pPr indent="0" lvl="0" marL="0" rtl="0" algn="l">
              <a:spcBef>
                <a:spcPts val="0"/>
              </a:spcBef>
              <a:spcAft>
                <a:spcPts val="0"/>
              </a:spcAft>
              <a:buNone/>
            </a:pPr>
            <a:r>
              <a:rPr lang="en-GB"/>
              <a:t>Our team will be </a:t>
            </a:r>
            <a:r>
              <a:rPr lang="en-GB"/>
              <a:t>undertaking</a:t>
            </a:r>
            <a:r>
              <a:rPr lang="en-GB"/>
              <a:t> </a:t>
            </a:r>
            <a:r>
              <a:rPr lang="en-GB"/>
              <a:t>this</a:t>
            </a:r>
            <a:r>
              <a:rPr lang="en-GB"/>
              <a:t> </a:t>
            </a:r>
            <a:r>
              <a:rPr lang="en-GB"/>
              <a:t>project</a:t>
            </a:r>
            <a:r>
              <a:rPr lang="en-GB"/>
              <a:t> which will assist Mono with their apartment auditing process, the system will allow Mono to create, </a:t>
            </a:r>
            <a:r>
              <a:rPr lang="en-GB"/>
              <a:t>manage and view inspections that need to be undertaken at their properties. They</a:t>
            </a:r>
            <a:r>
              <a:rPr lang="en-GB"/>
              <a:t> will be able to send contractors a generated auditing form, with this form the contractor will be able to complete the necessary tasks when conducting their inspection which are mainly photos and descriptions. These will then be sent directly to Mono apartments staff in the form of a PDF which will be </a:t>
            </a:r>
            <a:r>
              <a:rPr lang="en-GB"/>
              <a:t>accessible</a:t>
            </a:r>
            <a:r>
              <a:rPr lang="en-GB"/>
              <a:t> through an </a:t>
            </a:r>
            <a:r>
              <a:rPr lang="en-GB"/>
              <a:t>admin portal. Through this portal the staff will be able to view and manage the information received from the contractors.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973e5e801_3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973e5e801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Clr>
                <a:schemeClr val="dk1"/>
              </a:buClr>
              <a:buSzPts val="1100"/>
              <a:buFont typeface="Arial"/>
              <a:buNone/>
            </a:pPr>
            <a:r>
              <a:rPr lang="en-GB" sz="1050">
                <a:solidFill>
                  <a:srgbClr val="695D46"/>
                </a:solidFill>
                <a:latin typeface="Open Sans"/>
                <a:ea typeface="Open Sans"/>
                <a:cs typeface="Open Sans"/>
                <a:sym typeface="Open Sans"/>
              </a:rPr>
              <a:t>Frank</a:t>
            </a:r>
            <a:br>
              <a:rPr lang="en-GB" sz="1050">
                <a:solidFill>
                  <a:srgbClr val="695D46"/>
                </a:solidFill>
                <a:latin typeface="Open Sans"/>
                <a:ea typeface="Open Sans"/>
                <a:cs typeface="Open Sans"/>
                <a:sym typeface="Open Sans"/>
              </a:rPr>
            </a:br>
            <a:r>
              <a:rPr lang="en-GB" sz="1050">
                <a:solidFill>
                  <a:srgbClr val="695D46"/>
                </a:solidFill>
                <a:latin typeface="Open Sans"/>
                <a:ea typeface="Open Sans"/>
                <a:cs typeface="Open Sans"/>
                <a:sym typeface="Open Sans"/>
              </a:rPr>
              <a:t>Mono Apartments have requested some key requirements for their desired system.</a:t>
            </a:r>
            <a:endParaRPr sz="1050">
              <a:solidFill>
                <a:srgbClr val="695D46"/>
              </a:solidFill>
              <a:latin typeface="Open Sans"/>
              <a:ea typeface="Open Sans"/>
              <a:cs typeface="Open Sans"/>
              <a:sym typeface="Open Sans"/>
            </a:endParaRPr>
          </a:p>
          <a:p>
            <a:pPr indent="0" lvl="0" marL="0" rtl="0" algn="l">
              <a:lnSpc>
                <a:spcPct val="120000"/>
              </a:lnSpc>
              <a:spcBef>
                <a:spcPts val="600"/>
              </a:spcBef>
              <a:spcAft>
                <a:spcPts val="0"/>
              </a:spcAft>
              <a:buClr>
                <a:schemeClr val="dk1"/>
              </a:buClr>
              <a:buSzPts val="1100"/>
              <a:buFont typeface="Arial"/>
              <a:buNone/>
            </a:pPr>
            <a:r>
              <a:rPr lang="en-GB" sz="1050">
                <a:solidFill>
                  <a:srgbClr val="695D46"/>
                </a:solidFill>
                <a:latin typeface="Open Sans"/>
                <a:ea typeface="Open Sans"/>
                <a:cs typeface="Open Sans"/>
                <a:sym typeface="Open Sans"/>
              </a:rPr>
              <a:t> Priority 1: Managing an inspection booking system of mono apartments properties.</a:t>
            </a:r>
            <a:endParaRPr sz="1050">
              <a:solidFill>
                <a:srgbClr val="695D46"/>
              </a:solidFill>
              <a:latin typeface="Open Sans"/>
              <a:ea typeface="Open Sans"/>
              <a:cs typeface="Open Sans"/>
              <a:sym typeface="Open Sans"/>
            </a:endParaRPr>
          </a:p>
          <a:p>
            <a:pPr indent="-295275" lvl="1" marL="914400" rtl="0" algn="l">
              <a:lnSpc>
                <a:spcPct val="120000"/>
              </a:lnSpc>
              <a:spcBef>
                <a:spcPts val="600"/>
              </a:spcBef>
              <a:spcAft>
                <a:spcPts val="0"/>
              </a:spcAft>
              <a:buClr>
                <a:srgbClr val="695D46"/>
              </a:buClr>
              <a:buSzPts val="1050"/>
              <a:buFont typeface="Open Sans"/>
              <a:buChar char="○"/>
            </a:pPr>
            <a:r>
              <a:rPr lang="en-GB" sz="1050">
                <a:solidFill>
                  <a:srgbClr val="695D46"/>
                </a:solidFill>
                <a:latin typeface="Open Sans"/>
                <a:ea typeface="Open Sans"/>
                <a:cs typeface="Open Sans"/>
                <a:sym typeface="Open Sans"/>
              </a:rPr>
              <a:t>Manage an inspection</a:t>
            </a:r>
            <a:endParaRPr sz="1050">
              <a:solidFill>
                <a:srgbClr val="695D46"/>
              </a:solidFill>
              <a:latin typeface="Open Sans"/>
              <a:ea typeface="Open Sans"/>
              <a:cs typeface="Open Sans"/>
              <a:sym typeface="Open Sans"/>
            </a:endParaRPr>
          </a:p>
          <a:p>
            <a:pPr indent="-295275" lvl="2" marL="1371600" rtl="0" algn="l">
              <a:lnSpc>
                <a:spcPct val="120000"/>
              </a:lnSpc>
              <a:spcBef>
                <a:spcPts val="0"/>
              </a:spcBef>
              <a:spcAft>
                <a:spcPts val="0"/>
              </a:spcAft>
              <a:buClr>
                <a:srgbClr val="695D46"/>
              </a:buClr>
              <a:buSzPts val="1050"/>
              <a:buFont typeface="Open Sans"/>
              <a:buChar char="■"/>
            </a:pPr>
            <a:r>
              <a:rPr lang="en-GB" sz="1050">
                <a:solidFill>
                  <a:srgbClr val="695D46"/>
                </a:solidFill>
                <a:latin typeface="Open Sans"/>
                <a:ea typeface="Open Sans"/>
                <a:cs typeface="Open Sans"/>
                <a:sym typeface="Open Sans"/>
              </a:rPr>
              <a:t>Create and view an Inspection form</a:t>
            </a:r>
            <a:endParaRPr sz="1050">
              <a:solidFill>
                <a:srgbClr val="695D46"/>
              </a:solidFill>
              <a:latin typeface="Open Sans"/>
              <a:ea typeface="Open Sans"/>
              <a:cs typeface="Open Sans"/>
              <a:sym typeface="Open Sans"/>
            </a:endParaRPr>
          </a:p>
          <a:p>
            <a:pPr indent="-295275" lvl="1" marL="914400" rtl="0" algn="l">
              <a:lnSpc>
                <a:spcPct val="120000"/>
              </a:lnSpc>
              <a:spcBef>
                <a:spcPts val="0"/>
              </a:spcBef>
              <a:spcAft>
                <a:spcPts val="0"/>
              </a:spcAft>
              <a:buClr>
                <a:srgbClr val="695D46"/>
              </a:buClr>
              <a:buSzPts val="1050"/>
              <a:buFont typeface="Open Sans"/>
              <a:buChar char="○"/>
            </a:pPr>
            <a:r>
              <a:rPr lang="en-GB" sz="1050">
                <a:solidFill>
                  <a:srgbClr val="695D46"/>
                </a:solidFill>
                <a:latin typeface="Open Sans"/>
                <a:ea typeface="Open Sans"/>
                <a:cs typeface="Open Sans"/>
                <a:sym typeface="Open Sans"/>
              </a:rPr>
              <a:t>Inspection form</a:t>
            </a:r>
            <a:endParaRPr sz="1050">
              <a:solidFill>
                <a:srgbClr val="695D46"/>
              </a:solidFill>
              <a:latin typeface="Open Sans"/>
              <a:ea typeface="Open Sans"/>
              <a:cs typeface="Open Sans"/>
              <a:sym typeface="Open Sans"/>
            </a:endParaRPr>
          </a:p>
          <a:p>
            <a:pPr indent="-295275" lvl="2" marL="1371600" rtl="0" algn="l">
              <a:lnSpc>
                <a:spcPct val="120000"/>
              </a:lnSpc>
              <a:spcBef>
                <a:spcPts val="0"/>
              </a:spcBef>
              <a:spcAft>
                <a:spcPts val="0"/>
              </a:spcAft>
              <a:buClr>
                <a:srgbClr val="695D46"/>
              </a:buClr>
              <a:buSzPts val="1050"/>
              <a:buFont typeface="Open Sans"/>
              <a:buChar char="■"/>
            </a:pPr>
            <a:r>
              <a:rPr lang="en-GB" sz="1050">
                <a:solidFill>
                  <a:srgbClr val="695D46"/>
                </a:solidFill>
                <a:latin typeface="Open Sans"/>
                <a:ea typeface="Open Sans"/>
                <a:cs typeface="Open Sans"/>
                <a:sym typeface="Open Sans"/>
              </a:rPr>
              <a:t>View photos and description of an inspection.</a:t>
            </a:r>
            <a:endParaRPr sz="1050">
              <a:solidFill>
                <a:srgbClr val="695D46"/>
              </a:solidFill>
              <a:latin typeface="Open Sans"/>
              <a:ea typeface="Open Sans"/>
              <a:cs typeface="Open Sans"/>
              <a:sym typeface="Open Sans"/>
            </a:endParaRPr>
          </a:p>
          <a:p>
            <a:pPr indent="-295275" lvl="2" marL="1371600" rtl="0" algn="l">
              <a:lnSpc>
                <a:spcPct val="120000"/>
              </a:lnSpc>
              <a:spcBef>
                <a:spcPts val="0"/>
              </a:spcBef>
              <a:spcAft>
                <a:spcPts val="0"/>
              </a:spcAft>
              <a:buClr>
                <a:srgbClr val="695D46"/>
              </a:buClr>
              <a:buSzPts val="1050"/>
              <a:buFont typeface="Open Sans"/>
              <a:buChar char="■"/>
            </a:pPr>
            <a:r>
              <a:rPr lang="en-GB" sz="1050">
                <a:solidFill>
                  <a:srgbClr val="695D46"/>
                </a:solidFill>
                <a:latin typeface="Open Sans"/>
                <a:ea typeface="Open Sans"/>
                <a:cs typeface="Open Sans"/>
                <a:sym typeface="Open Sans"/>
              </a:rPr>
              <a:t>Create queries for sections of the inspection form, directly to the contractor.</a:t>
            </a:r>
            <a:endParaRPr sz="1050">
              <a:solidFill>
                <a:srgbClr val="695D46"/>
              </a:solidFill>
              <a:latin typeface="Open Sans"/>
              <a:ea typeface="Open Sans"/>
              <a:cs typeface="Open Sans"/>
              <a:sym typeface="Open Sans"/>
            </a:endParaRPr>
          </a:p>
          <a:p>
            <a:pPr indent="0" lvl="0" marL="914400" rtl="0" algn="l">
              <a:lnSpc>
                <a:spcPct val="120000"/>
              </a:lnSpc>
              <a:spcBef>
                <a:spcPts val="600"/>
              </a:spcBef>
              <a:spcAft>
                <a:spcPts val="0"/>
              </a:spcAft>
              <a:buNone/>
            </a:pPr>
            <a:r>
              <a:t/>
            </a:r>
            <a:endParaRPr sz="1050">
              <a:solidFill>
                <a:srgbClr val="695D46"/>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973e5e801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973e5e80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Frank</a:t>
            </a:r>
            <a:endParaRPr/>
          </a:p>
          <a:p>
            <a:pPr indent="0" lvl="0" marL="0" rtl="0" algn="l">
              <a:spcBef>
                <a:spcPts val="0"/>
              </a:spcBef>
              <a:spcAft>
                <a:spcPts val="0"/>
              </a:spcAft>
              <a:buNone/>
            </a:pPr>
            <a:r>
              <a:rPr lang="en-GB"/>
              <a:t>In this iteration we will be focusing on our two users Michael as the contractor to inspect the properties and James as the administrator working in the supporting team for Mono. </a:t>
            </a:r>
            <a:endParaRPr/>
          </a:p>
          <a:p>
            <a:pPr indent="0" lvl="0" marL="0" rtl="0" algn="l">
              <a:spcBef>
                <a:spcPts val="0"/>
              </a:spcBef>
              <a:spcAft>
                <a:spcPts val="0"/>
              </a:spcAft>
              <a:buNone/>
            </a:pPr>
            <a:r>
              <a:rPr lang="en-GB"/>
              <a:t>We have Michael who would prefer working in a streamlined manner for the auditing process on a centralised online system.To reduce his workload to avoid transferring information through multiple online platforms where those information could be lost while being </a:t>
            </a:r>
            <a:r>
              <a:rPr lang="en-GB"/>
              <a:t>transferred</a:t>
            </a:r>
            <a:r>
              <a:rPr lang="en-GB"/>
              <a:t> </a:t>
            </a:r>
            <a:r>
              <a:rPr lang="en-GB"/>
              <a:t>to the supporting team. The system would also allow Michael to upload images and a short summary on the inspection, which is the main intention of this project. </a:t>
            </a:r>
            <a:endParaRPr/>
          </a:p>
          <a:p>
            <a:pPr indent="0" lvl="0" marL="0" rtl="0" algn="l">
              <a:spcBef>
                <a:spcPts val="0"/>
              </a:spcBef>
              <a:spcAft>
                <a:spcPts val="0"/>
              </a:spcAft>
              <a:buNone/>
            </a:pPr>
            <a:r>
              <a:rPr lang="en-GB"/>
              <a:t>This system would also benefit the supporting team for </a:t>
            </a:r>
            <a:r>
              <a:rPr lang="en-GB"/>
              <a:t>James to be able to view and manage the updated details from Michael, without having to request Michael to send those information to him, with the new system it would help the team working in an efficient manner, which will </a:t>
            </a:r>
            <a:r>
              <a:rPr lang="en-GB"/>
              <a:t>avoid</a:t>
            </a:r>
            <a:r>
              <a:rPr lang="en-GB"/>
              <a:t> waiting period on the contractors responding to James and keeping track of the property information. </a:t>
            </a:r>
            <a:endParaRPr/>
          </a:p>
          <a:p>
            <a:pPr indent="0" lvl="0" marL="0" rtl="0" algn="l">
              <a:spcBef>
                <a:spcPts val="0"/>
              </a:spcBef>
              <a:spcAft>
                <a:spcPts val="0"/>
              </a:spcAft>
              <a:buNone/>
            </a:pPr>
            <a:r>
              <a:rPr lang="en-GB"/>
              <a:t>Therefore, the new system could </a:t>
            </a:r>
            <a:r>
              <a:rPr lang="en-GB"/>
              <a:t>enhance a better teamwork in Mono and efficiency.</a:t>
            </a:r>
            <a:r>
              <a:rPr lang="en-GB"/>
              <a:t> Next, I will pass it to Ricardo to review the timeline on how the project will progress.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973e5e801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973e5e801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Ricardo</a:t>
            </a:r>
            <a:endParaRPr/>
          </a:p>
          <a:p>
            <a:pPr indent="0" lvl="0" marL="0" rtl="0" algn="l">
              <a:spcBef>
                <a:spcPts val="0"/>
              </a:spcBef>
              <a:spcAft>
                <a:spcPts val="0"/>
              </a:spcAft>
              <a:buNone/>
            </a:pPr>
            <a:r>
              <a:rPr lang="en-GB"/>
              <a:t> I will be going through our </a:t>
            </a:r>
            <a:r>
              <a:rPr lang="en-GB"/>
              <a:t>project timeline, the length of the entire project spans over 12 weeks during this semester. We start with this overview and presentation which pushes us forward into the start of Iteration 1 where by the 23rd of this month we will have completed our first Iteration. Ready for it to go live by the end of week 6 on the 6th of april. Following on, our next iteration begins on the 6th of april with another presentation similar to this one. After this we have our semester break pushing dates forward by one week. After we return the project continues with iteration 2 which will be the final iteration and will be completed on the 28th of april and going live at the end of week 10 on the 11th of may. Finally we conclude with our final build report and acceptance testing on the 15th of may followed by our complete system handover package and documentation closing out the project on the 17th of may. Thankyou, I will pass it onto Allen to review everything we talked about today.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1973e5e801_1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1973e5e801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Allen</a:t>
            </a:r>
            <a:endParaRPr/>
          </a:p>
          <a:p>
            <a:pPr indent="0" lvl="0" marL="0" rtl="0" algn="l">
              <a:lnSpc>
                <a:spcPct val="115000"/>
              </a:lnSpc>
              <a:spcBef>
                <a:spcPts val="1200"/>
              </a:spcBef>
              <a:spcAft>
                <a:spcPts val="0"/>
              </a:spcAft>
              <a:buNone/>
            </a:pPr>
            <a:r>
              <a:rPr lang="en-GB"/>
              <a:t>In conclusion, our team will be assisting Mono Apartments with their auditing process by creating a new system. This system will allow Mono to manage inspections and send contractors an inspection form to complete, the form includes necessary tasks such as taking photos and providing descriptions. The information gathered by the contractors will be sent directly to the admin through our admin portal.</a:t>
            </a:r>
            <a:endParaRPr/>
          </a:p>
          <a:p>
            <a:pPr indent="0" lvl="0" marL="0" rtl="0" algn="l">
              <a:lnSpc>
                <a:spcPct val="115000"/>
              </a:lnSpc>
              <a:spcBef>
                <a:spcPts val="1200"/>
              </a:spcBef>
              <a:spcAft>
                <a:spcPts val="0"/>
              </a:spcAft>
              <a:buNone/>
            </a:pPr>
            <a:r>
              <a:rPr lang="en-GB"/>
              <a:t>The key requirement for the admin portal system is to manage inspection planning, create and view inspection forms, turn the form into PDF and schedule inspections with contractors through an email system.</a:t>
            </a:r>
            <a:endParaRPr/>
          </a:p>
          <a:p>
            <a:pPr indent="0" lvl="0" marL="0" rtl="0" algn="l">
              <a:lnSpc>
                <a:spcPct val="115000"/>
              </a:lnSpc>
              <a:spcBef>
                <a:spcPts val="1200"/>
              </a:spcBef>
              <a:spcAft>
                <a:spcPts val="0"/>
              </a:spcAft>
              <a:buNone/>
            </a:pPr>
            <a:r>
              <a:rPr lang="en-GB"/>
              <a:t>Overall, our new system will simplify Mono's auditing process and reduce the need for manual communication between admin and contractors, improving the efficiency and accuracy of their operations.</a:t>
            </a:r>
            <a:endParaRPr/>
          </a:p>
          <a:p>
            <a:pPr indent="0" lvl="0" marL="0" rtl="0" algn="l">
              <a:lnSpc>
                <a:spcPct val="115000"/>
              </a:lnSpc>
              <a:spcBef>
                <a:spcPts val="1200"/>
              </a:spcBef>
              <a:spcAft>
                <a:spcPts val="0"/>
              </a:spcAft>
              <a:buNone/>
            </a:pPr>
            <a:r>
              <a:rPr lang="en-GB"/>
              <a:t>Thank you for ur listening. Do you have any questions or anything would like to add?</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9" name="Google Shape;59;p14"/>
          <p:cNvGrpSpPr/>
          <p:nvPr/>
        </p:nvGrpSpPr>
        <p:grpSpPr>
          <a:xfrm flipH="1" rot="10800000">
            <a:off x="1" y="1090763"/>
            <a:ext cx="8847502" cy="2961975"/>
            <a:chOff x="-8178042" y="-4493254"/>
            <a:chExt cx="19483598" cy="6522736"/>
          </a:xfrm>
        </p:grpSpPr>
        <p:sp>
          <p:nvSpPr>
            <p:cNvPr id="60" name="Google Shape;60;p1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2" name="Google Shape;62;p14"/>
          <p:cNvGrpSpPr/>
          <p:nvPr/>
        </p:nvGrpSpPr>
        <p:grpSpPr>
          <a:xfrm>
            <a:off x="3677236" y="4278349"/>
            <a:ext cx="5480829" cy="432996"/>
            <a:chOff x="5582265" y="4646738"/>
            <a:chExt cx="5480829" cy="432996"/>
          </a:xfrm>
        </p:grpSpPr>
        <p:sp>
          <p:nvSpPr>
            <p:cNvPr id="63" name="Google Shape;63;p14"/>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4"/>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8" name="Shape 68"/>
        <p:cNvGrpSpPr/>
        <p:nvPr/>
      </p:nvGrpSpPr>
      <p:grpSpPr>
        <a:xfrm>
          <a:off x="0" y="0"/>
          <a:ext cx="0" cy="0"/>
          <a:chOff x="0" y="0"/>
          <a:chExt cx="0" cy="0"/>
        </a:xfrm>
      </p:grpSpPr>
      <p:sp>
        <p:nvSpPr>
          <p:cNvPr id="69" name="Google Shape;69;p15"/>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0" name="Google Shape;70;p15"/>
          <p:cNvGrpSpPr/>
          <p:nvPr/>
        </p:nvGrpSpPr>
        <p:grpSpPr>
          <a:xfrm>
            <a:off x="0" y="-7088"/>
            <a:ext cx="8661398" cy="5150588"/>
            <a:chOff x="0" y="-7088"/>
            <a:chExt cx="8661398" cy="5150588"/>
          </a:xfrm>
        </p:grpSpPr>
        <p:sp>
          <p:nvSpPr>
            <p:cNvPr id="71" name="Google Shape;71;p15"/>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3" name="Google Shape;73;p15"/>
          <p:cNvGrpSpPr/>
          <p:nvPr/>
        </p:nvGrpSpPr>
        <p:grpSpPr>
          <a:xfrm flipH="1" rot="10800000">
            <a:off x="-2" y="2924826"/>
            <a:ext cx="6589087" cy="2027268"/>
            <a:chOff x="-9894852" y="-4493254"/>
            <a:chExt cx="21200407" cy="6522740"/>
          </a:xfrm>
        </p:grpSpPr>
        <p:sp>
          <p:nvSpPr>
            <p:cNvPr id="74" name="Google Shape;74;p15"/>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5" name="Google Shape;75;p15"/>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6" name="Google Shape;76;p15"/>
          <p:cNvGrpSpPr/>
          <p:nvPr/>
        </p:nvGrpSpPr>
        <p:grpSpPr>
          <a:xfrm>
            <a:off x="6946842" y="4472723"/>
            <a:ext cx="2202830" cy="670795"/>
            <a:chOff x="5575242" y="4472723"/>
            <a:chExt cx="2202830" cy="670795"/>
          </a:xfrm>
        </p:grpSpPr>
        <p:sp>
          <p:nvSpPr>
            <p:cNvPr id="77" name="Google Shape;77;p1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flipH="1">
              <a:off x="5734850" y="4472723"/>
              <a:ext cx="2040837" cy="670795"/>
              <a:chOff x="1297954" y="330075"/>
              <a:chExt cx="5169293" cy="1699506"/>
            </a:xfrm>
          </p:grpSpPr>
          <p:sp>
            <p:nvSpPr>
              <p:cNvPr id="79" name="Google Shape;79;p1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5"/>
            <p:cNvGrpSpPr/>
            <p:nvPr/>
          </p:nvGrpSpPr>
          <p:grpSpPr>
            <a:xfrm flipH="1">
              <a:off x="5578209" y="4646738"/>
              <a:ext cx="2199863" cy="304563"/>
              <a:chOff x="-5827153" y="330075"/>
              <a:chExt cx="12276019" cy="1699569"/>
            </a:xfrm>
          </p:grpSpPr>
          <p:sp>
            <p:nvSpPr>
              <p:cNvPr id="82" name="Google Shape;82;p1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15"/>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5" name="Google Shape;85;p15"/>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86" name="Google Shape;86;p1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7" name="Shape 87"/>
        <p:cNvGrpSpPr/>
        <p:nvPr/>
      </p:nvGrpSpPr>
      <p:grpSpPr>
        <a:xfrm>
          <a:off x="0" y="0"/>
          <a:ext cx="0" cy="0"/>
          <a:chOff x="0" y="0"/>
          <a:chExt cx="0" cy="0"/>
        </a:xfrm>
      </p:grpSpPr>
      <p:grpSp>
        <p:nvGrpSpPr>
          <p:cNvPr id="88" name="Google Shape;88;p16"/>
          <p:cNvGrpSpPr/>
          <p:nvPr/>
        </p:nvGrpSpPr>
        <p:grpSpPr>
          <a:xfrm>
            <a:off x="6946842" y="4472723"/>
            <a:ext cx="2202830" cy="670795"/>
            <a:chOff x="5575242" y="4472723"/>
            <a:chExt cx="2202830" cy="670795"/>
          </a:xfrm>
        </p:grpSpPr>
        <p:sp>
          <p:nvSpPr>
            <p:cNvPr id="89" name="Google Shape;89;p1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6"/>
            <p:cNvGrpSpPr/>
            <p:nvPr/>
          </p:nvGrpSpPr>
          <p:grpSpPr>
            <a:xfrm flipH="1">
              <a:off x="5734850" y="4472723"/>
              <a:ext cx="2040837" cy="670795"/>
              <a:chOff x="1297954" y="330075"/>
              <a:chExt cx="5169293" cy="1699506"/>
            </a:xfrm>
          </p:grpSpPr>
          <p:sp>
            <p:nvSpPr>
              <p:cNvPr id="91" name="Google Shape;91;p1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16"/>
            <p:cNvGrpSpPr/>
            <p:nvPr/>
          </p:nvGrpSpPr>
          <p:grpSpPr>
            <a:xfrm flipH="1">
              <a:off x="5578209" y="4646738"/>
              <a:ext cx="2199863" cy="304563"/>
              <a:chOff x="-5827153" y="330075"/>
              <a:chExt cx="12276019" cy="1699569"/>
            </a:xfrm>
          </p:grpSpPr>
          <p:sp>
            <p:nvSpPr>
              <p:cNvPr id="94" name="Google Shape;94;p1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16"/>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97" name="Google Shape;97;p16"/>
          <p:cNvGrpSpPr/>
          <p:nvPr/>
        </p:nvGrpSpPr>
        <p:grpSpPr>
          <a:xfrm>
            <a:off x="0" y="-7088"/>
            <a:ext cx="8661398" cy="5150588"/>
            <a:chOff x="0" y="-7088"/>
            <a:chExt cx="8661398" cy="5150588"/>
          </a:xfrm>
        </p:grpSpPr>
        <p:sp>
          <p:nvSpPr>
            <p:cNvPr id="98" name="Google Shape;98;p16"/>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0" name="Google Shape;100;p16"/>
          <p:cNvGrpSpPr/>
          <p:nvPr/>
        </p:nvGrpSpPr>
        <p:grpSpPr>
          <a:xfrm flipH="1" rot="10800000">
            <a:off x="1" y="1090763"/>
            <a:ext cx="8847502" cy="2961975"/>
            <a:chOff x="-8178042" y="-4493254"/>
            <a:chExt cx="19483598" cy="6522736"/>
          </a:xfrm>
        </p:grpSpPr>
        <p:sp>
          <p:nvSpPr>
            <p:cNvPr id="101" name="Google Shape;101;p16"/>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2" name="Google Shape;102;p16"/>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103" name="Google Shape;103;p16"/>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104" name="Google Shape;104;p16"/>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7200">
                <a:solidFill>
                  <a:schemeClr val="accent5"/>
                </a:solidFill>
              </a:rPr>
              <a:t>“</a:t>
            </a:r>
            <a:endParaRPr b="1" sz="7200">
              <a:solidFill>
                <a:schemeClr val="accent5"/>
              </a:solidFill>
            </a:endParaRPr>
          </a:p>
        </p:txBody>
      </p:sp>
      <p:sp>
        <p:nvSpPr>
          <p:cNvPr id="105" name="Google Shape;105;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6" name="Shape 106"/>
        <p:cNvGrpSpPr/>
        <p:nvPr/>
      </p:nvGrpSpPr>
      <p:grpSpPr>
        <a:xfrm>
          <a:off x="0" y="0"/>
          <a:ext cx="0" cy="0"/>
          <a:chOff x="0" y="0"/>
          <a:chExt cx="0" cy="0"/>
        </a:xfrm>
      </p:grpSpPr>
      <p:grpSp>
        <p:nvGrpSpPr>
          <p:cNvPr id="107" name="Google Shape;107;p17"/>
          <p:cNvGrpSpPr/>
          <p:nvPr/>
        </p:nvGrpSpPr>
        <p:grpSpPr>
          <a:xfrm>
            <a:off x="6946842" y="4472723"/>
            <a:ext cx="2202830" cy="670795"/>
            <a:chOff x="5575242" y="4472723"/>
            <a:chExt cx="2202830" cy="670795"/>
          </a:xfrm>
        </p:grpSpPr>
        <p:sp>
          <p:nvSpPr>
            <p:cNvPr id="108" name="Google Shape;108;p1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7"/>
            <p:cNvGrpSpPr/>
            <p:nvPr/>
          </p:nvGrpSpPr>
          <p:grpSpPr>
            <a:xfrm flipH="1">
              <a:off x="5734850" y="4472723"/>
              <a:ext cx="2040837" cy="670795"/>
              <a:chOff x="1297954" y="330075"/>
              <a:chExt cx="5169293" cy="1699506"/>
            </a:xfrm>
          </p:grpSpPr>
          <p:sp>
            <p:nvSpPr>
              <p:cNvPr id="110" name="Google Shape;110;p1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7"/>
            <p:cNvGrpSpPr/>
            <p:nvPr/>
          </p:nvGrpSpPr>
          <p:grpSpPr>
            <a:xfrm flipH="1">
              <a:off x="5578209" y="4646738"/>
              <a:ext cx="2199863" cy="304563"/>
              <a:chOff x="-5827153" y="330075"/>
              <a:chExt cx="12276019" cy="1699569"/>
            </a:xfrm>
          </p:grpSpPr>
          <p:sp>
            <p:nvSpPr>
              <p:cNvPr id="113" name="Google Shape;113;p1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 name="Google Shape;115;p17"/>
          <p:cNvGrpSpPr/>
          <p:nvPr/>
        </p:nvGrpSpPr>
        <p:grpSpPr>
          <a:xfrm>
            <a:off x="-4" y="40"/>
            <a:ext cx="7072430" cy="1327315"/>
            <a:chOff x="-4" y="40"/>
            <a:chExt cx="7072430" cy="1327315"/>
          </a:xfrm>
        </p:grpSpPr>
        <p:sp>
          <p:nvSpPr>
            <p:cNvPr id="116" name="Google Shape;116;p1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7" name="Google Shape;117;p17"/>
            <p:cNvGrpSpPr/>
            <p:nvPr/>
          </p:nvGrpSpPr>
          <p:grpSpPr>
            <a:xfrm flipH="1" rot="10800000">
              <a:off x="3" y="40"/>
              <a:ext cx="6756168" cy="1327315"/>
              <a:chOff x="-2168138" y="330075"/>
              <a:chExt cx="8650663" cy="1699506"/>
            </a:xfrm>
          </p:grpSpPr>
          <p:sp>
            <p:nvSpPr>
              <p:cNvPr id="118" name="Google Shape;118;p1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9" name="Google Shape;119;p1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20" name="Google Shape;120;p17"/>
            <p:cNvGrpSpPr/>
            <p:nvPr/>
          </p:nvGrpSpPr>
          <p:grpSpPr>
            <a:xfrm flipH="1" rot="10800000">
              <a:off x="-4" y="381007"/>
              <a:ext cx="7072430" cy="771744"/>
              <a:chOff x="-9092084" y="330075"/>
              <a:chExt cx="15574609" cy="1699501"/>
            </a:xfrm>
          </p:grpSpPr>
          <p:sp>
            <p:nvSpPr>
              <p:cNvPr id="121" name="Google Shape;121;p1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2" name="Google Shape;122;p1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123" name="Google Shape;123;p1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4" name="Google Shape;124;p17"/>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125" name="Google Shape;125;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6" name="Shape 126"/>
        <p:cNvGrpSpPr/>
        <p:nvPr/>
      </p:nvGrpSpPr>
      <p:grpSpPr>
        <a:xfrm>
          <a:off x="0" y="0"/>
          <a:ext cx="0" cy="0"/>
          <a:chOff x="0" y="0"/>
          <a:chExt cx="0" cy="0"/>
        </a:xfrm>
      </p:grpSpPr>
      <p:grpSp>
        <p:nvGrpSpPr>
          <p:cNvPr id="127" name="Google Shape;127;p18"/>
          <p:cNvGrpSpPr/>
          <p:nvPr/>
        </p:nvGrpSpPr>
        <p:grpSpPr>
          <a:xfrm>
            <a:off x="-4" y="40"/>
            <a:ext cx="7072430" cy="1327315"/>
            <a:chOff x="-4" y="40"/>
            <a:chExt cx="7072430" cy="1327315"/>
          </a:xfrm>
        </p:grpSpPr>
        <p:sp>
          <p:nvSpPr>
            <p:cNvPr id="128" name="Google Shape;128;p1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9" name="Google Shape;129;p18"/>
            <p:cNvGrpSpPr/>
            <p:nvPr/>
          </p:nvGrpSpPr>
          <p:grpSpPr>
            <a:xfrm flipH="1" rot="10800000">
              <a:off x="3" y="40"/>
              <a:ext cx="6756168" cy="1327315"/>
              <a:chOff x="-2168138" y="330075"/>
              <a:chExt cx="8650663" cy="1699506"/>
            </a:xfrm>
          </p:grpSpPr>
          <p:sp>
            <p:nvSpPr>
              <p:cNvPr id="130" name="Google Shape;130;p1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1" name="Google Shape;131;p1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2" name="Google Shape;132;p18"/>
            <p:cNvGrpSpPr/>
            <p:nvPr/>
          </p:nvGrpSpPr>
          <p:grpSpPr>
            <a:xfrm flipH="1" rot="10800000">
              <a:off x="-4" y="381007"/>
              <a:ext cx="7072430" cy="771744"/>
              <a:chOff x="-9092084" y="330075"/>
              <a:chExt cx="15574609" cy="1699501"/>
            </a:xfrm>
          </p:grpSpPr>
          <p:sp>
            <p:nvSpPr>
              <p:cNvPr id="133" name="Google Shape;133;p1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4" name="Google Shape;134;p1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5" name="Google Shape;135;p18"/>
          <p:cNvGrpSpPr/>
          <p:nvPr/>
        </p:nvGrpSpPr>
        <p:grpSpPr>
          <a:xfrm>
            <a:off x="6946842" y="4472723"/>
            <a:ext cx="2202830" cy="670795"/>
            <a:chOff x="5575242" y="4472723"/>
            <a:chExt cx="2202830" cy="670795"/>
          </a:xfrm>
        </p:grpSpPr>
        <p:sp>
          <p:nvSpPr>
            <p:cNvPr id="136" name="Google Shape;136;p1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4" name="Google Shape;144;p18"/>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45" name="Google Shape;145;p18"/>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46" name="Google Shape;146;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47" name="Shape 147"/>
        <p:cNvGrpSpPr/>
        <p:nvPr/>
      </p:nvGrpSpPr>
      <p:grpSpPr>
        <a:xfrm>
          <a:off x="0" y="0"/>
          <a:ext cx="0" cy="0"/>
          <a:chOff x="0" y="0"/>
          <a:chExt cx="0" cy="0"/>
        </a:xfrm>
      </p:grpSpPr>
      <p:grpSp>
        <p:nvGrpSpPr>
          <p:cNvPr id="148" name="Google Shape;148;p19"/>
          <p:cNvGrpSpPr/>
          <p:nvPr/>
        </p:nvGrpSpPr>
        <p:grpSpPr>
          <a:xfrm>
            <a:off x="-4" y="40"/>
            <a:ext cx="7072430" cy="1327315"/>
            <a:chOff x="-4" y="40"/>
            <a:chExt cx="7072430" cy="1327315"/>
          </a:xfrm>
        </p:grpSpPr>
        <p:sp>
          <p:nvSpPr>
            <p:cNvPr id="149" name="Google Shape;149;p19"/>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50" name="Google Shape;150;p19"/>
            <p:cNvGrpSpPr/>
            <p:nvPr/>
          </p:nvGrpSpPr>
          <p:grpSpPr>
            <a:xfrm flipH="1" rot="10800000">
              <a:off x="3" y="40"/>
              <a:ext cx="6756168" cy="1327315"/>
              <a:chOff x="-2168138" y="330075"/>
              <a:chExt cx="8650663" cy="1699506"/>
            </a:xfrm>
          </p:grpSpPr>
          <p:sp>
            <p:nvSpPr>
              <p:cNvPr id="151" name="Google Shape;151;p19"/>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52" name="Google Shape;152;p19"/>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53" name="Google Shape;153;p19"/>
            <p:cNvGrpSpPr/>
            <p:nvPr/>
          </p:nvGrpSpPr>
          <p:grpSpPr>
            <a:xfrm flipH="1" rot="10800000">
              <a:off x="-4" y="381007"/>
              <a:ext cx="7072430" cy="771744"/>
              <a:chOff x="-9092084" y="330075"/>
              <a:chExt cx="15574609" cy="1699501"/>
            </a:xfrm>
          </p:grpSpPr>
          <p:sp>
            <p:nvSpPr>
              <p:cNvPr id="154" name="Google Shape;154;p19"/>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55" name="Google Shape;155;p19"/>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56" name="Google Shape;156;p19"/>
          <p:cNvGrpSpPr/>
          <p:nvPr/>
        </p:nvGrpSpPr>
        <p:grpSpPr>
          <a:xfrm>
            <a:off x="6946842" y="4472723"/>
            <a:ext cx="2202830" cy="670795"/>
            <a:chOff x="5575242" y="4472723"/>
            <a:chExt cx="2202830" cy="670795"/>
          </a:xfrm>
        </p:grpSpPr>
        <p:sp>
          <p:nvSpPr>
            <p:cNvPr id="157" name="Google Shape;157;p19"/>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9"/>
            <p:cNvGrpSpPr/>
            <p:nvPr/>
          </p:nvGrpSpPr>
          <p:grpSpPr>
            <a:xfrm flipH="1">
              <a:off x="5734850" y="4472723"/>
              <a:ext cx="2040837" cy="670795"/>
              <a:chOff x="1297954" y="330075"/>
              <a:chExt cx="5169293" cy="1699506"/>
            </a:xfrm>
          </p:grpSpPr>
          <p:sp>
            <p:nvSpPr>
              <p:cNvPr id="159" name="Google Shape;159;p1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9"/>
            <p:cNvGrpSpPr/>
            <p:nvPr/>
          </p:nvGrpSpPr>
          <p:grpSpPr>
            <a:xfrm flipH="1">
              <a:off x="5578209" y="4646738"/>
              <a:ext cx="2199863" cy="304563"/>
              <a:chOff x="-5827153" y="330075"/>
              <a:chExt cx="12276019" cy="1699569"/>
            </a:xfrm>
          </p:grpSpPr>
          <p:sp>
            <p:nvSpPr>
              <p:cNvPr id="162" name="Google Shape;162;p19"/>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1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5" name="Google Shape;165;p19"/>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6" name="Google Shape;166;p19"/>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7" name="Google Shape;167;p19"/>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68" name="Google Shape;16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grpSp>
        <p:nvGrpSpPr>
          <p:cNvPr id="170" name="Google Shape;170;p20"/>
          <p:cNvGrpSpPr/>
          <p:nvPr/>
        </p:nvGrpSpPr>
        <p:grpSpPr>
          <a:xfrm>
            <a:off x="-4" y="40"/>
            <a:ext cx="7072430" cy="1327315"/>
            <a:chOff x="-4" y="40"/>
            <a:chExt cx="7072430" cy="1327315"/>
          </a:xfrm>
        </p:grpSpPr>
        <p:sp>
          <p:nvSpPr>
            <p:cNvPr id="171" name="Google Shape;171;p20"/>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72" name="Google Shape;172;p20"/>
            <p:cNvGrpSpPr/>
            <p:nvPr/>
          </p:nvGrpSpPr>
          <p:grpSpPr>
            <a:xfrm flipH="1" rot="10800000">
              <a:off x="3" y="40"/>
              <a:ext cx="6756168" cy="1327315"/>
              <a:chOff x="-2168138" y="330075"/>
              <a:chExt cx="8650663" cy="1699506"/>
            </a:xfrm>
          </p:grpSpPr>
          <p:sp>
            <p:nvSpPr>
              <p:cNvPr id="173" name="Google Shape;173;p20"/>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74" name="Google Shape;174;p20"/>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5" name="Google Shape;175;p20"/>
            <p:cNvGrpSpPr/>
            <p:nvPr/>
          </p:nvGrpSpPr>
          <p:grpSpPr>
            <a:xfrm flipH="1" rot="10800000">
              <a:off x="-4" y="381007"/>
              <a:ext cx="7072430" cy="771744"/>
              <a:chOff x="-9092084" y="330075"/>
              <a:chExt cx="15574609" cy="1699501"/>
            </a:xfrm>
          </p:grpSpPr>
          <p:sp>
            <p:nvSpPr>
              <p:cNvPr id="176" name="Google Shape;176;p20"/>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77" name="Google Shape;177;p20"/>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78" name="Google Shape;178;p20"/>
          <p:cNvGrpSpPr/>
          <p:nvPr/>
        </p:nvGrpSpPr>
        <p:grpSpPr>
          <a:xfrm>
            <a:off x="6946842" y="4472723"/>
            <a:ext cx="2202830" cy="670795"/>
            <a:chOff x="5575242" y="4472723"/>
            <a:chExt cx="2202830" cy="670795"/>
          </a:xfrm>
        </p:grpSpPr>
        <p:sp>
          <p:nvSpPr>
            <p:cNvPr id="179" name="Google Shape;179;p2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20"/>
            <p:cNvGrpSpPr/>
            <p:nvPr/>
          </p:nvGrpSpPr>
          <p:grpSpPr>
            <a:xfrm flipH="1">
              <a:off x="5734850" y="4472723"/>
              <a:ext cx="2040837" cy="670795"/>
              <a:chOff x="1297954" y="330075"/>
              <a:chExt cx="5169293" cy="1699506"/>
            </a:xfrm>
          </p:grpSpPr>
          <p:sp>
            <p:nvSpPr>
              <p:cNvPr id="181" name="Google Shape;181;p2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 name="Google Shape;183;p20"/>
            <p:cNvGrpSpPr/>
            <p:nvPr/>
          </p:nvGrpSpPr>
          <p:grpSpPr>
            <a:xfrm flipH="1">
              <a:off x="5578209" y="4646738"/>
              <a:ext cx="2199863" cy="304563"/>
              <a:chOff x="-5827153" y="330075"/>
              <a:chExt cx="12276019" cy="1699569"/>
            </a:xfrm>
          </p:grpSpPr>
          <p:sp>
            <p:nvSpPr>
              <p:cNvPr id="184" name="Google Shape;184;p2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 name="Google Shape;186;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7" name="Google Shape;187;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 name="Shape 188"/>
        <p:cNvGrpSpPr/>
        <p:nvPr/>
      </p:nvGrpSpPr>
      <p:grpSpPr>
        <a:xfrm>
          <a:off x="0" y="0"/>
          <a:ext cx="0" cy="0"/>
          <a:chOff x="0" y="0"/>
          <a:chExt cx="0" cy="0"/>
        </a:xfrm>
      </p:grpSpPr>
      <p:grpSp>
        <p:nvGrpSpPr>
          <p:cNvPr id="189" name="Google Shape;189;p21"/>
          <p:cNvGrpSpPr/>
          <p:nvPr/>
        </p:nvGrpSpPr>
        <p:grpSpPr>
          <a:xfrm>
            <a:off x="2466138" y="4472723"/>
            <a:ext cx="6686825" cy="670795"/>
            <a:chOff x="5589288" y="4472723"/>
            <a:chExt cx="6686825" cy="670795"/>
          </a:xfrm>
        </p:grpSpPr>
        <p:sp>
          <p:nvSpPr>
            <p:cNvPr id="190" name="Google Shape;190;p21"/>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 name="Google Shape;191;p21"/>
            <p:cNvGrpSpPr/>
            <p:nvPr/>
          </p:nvGrpSpPr>
          <p:grpSpPr>
            <a:xfrm flipH="1">
              <a:off x="5748896" y="4472723"/>
              <a:ext cx="6527217" cy="670795"/>
              <a:chOff x="-10101302" y="330075"/>
              <a:chExt cx="16532971" cy="1699506"/>
            </a:xfrm>
          </p:grpSpPr>
          <p:sp>
            <p:nvSpPr>
              <p:cNvPr id="192" name="Google Shape;192;p21"/>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21"/>
            <p:cNvGrpSpPr/>
            <p:nvPr/>
          </p:nvGrpSpPr>
          <p:grpSpPr>
            <a:xfrm flipH="1">
              <a:off x="5592255" y="4646738"/>
              <a:ext cx="6682918" cy="304563"/>
              <a:chOff x="-30922586" y="330075"/>
              <a:chExt cx="37293070" cy="1699569"/>
            </a:xfrm>
          </p:grpSpPr>
          <p:sp>
            <p:nvSpPr>
              <p:cNvPr id="195" name="Google Shape;195;p21"/>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7" name="Google Shape;197;p21"/>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98" name="Google Shape;198;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199" name="Google Shape;199;p21"/>
          <p:cNvGrpSpPr/>
          <p:nvPr/>
        </p:nvGrpSpPr>
        <p:grpSpPr>
          <a:xfrm rot="10800000">
            <a:off x="-8" y="-2"/>
            <a:ext cx="2202830" cy="670795"/>
            <a:chOff x="5575242" y="4472723"/>
            <a:chExt cx="2202830" cy="670795"/>
          </a:xfrm>
        </p:grpSpPr>
        <p:sp>
          <p:nvSpPr>
            <p:cNvPr id="200" name="Google Shape;200;p21"/>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1"/>
            <p:cNvGrpSpPr/>
            <p:nvPr/>
          </p:nvGrpSpPr>
          <p:grpSpPr>
            <a:xfrm flipH="1">
              <a:off x="5734850" y="4472723"/>
              <a:ext cx="2040837" cy="670795"/>
              <a:chOff x="1297954" y="330075"/>
              <a:chExt cx="5169293" cy="1699506"/>
            </a:xfrm>
          </p:grpSpPr>
          <p:sp>
            <p:nvSpPr>
              <p:cNvPr id="202" name="Google Shape;202;p21"/>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1"/>
            <p:cNvGrpSpPr/>
            <p:nvPr/>
          </p:nvGrpSpPr>
          <p:grpSpPr>
            <a:xfrm flipH="1">
              <a:off x="5578209" y="4646738"/>
              <a:ext cx="2199863" cy="304563"/>
              <a:chOff x="-5827153" y="330075"/>
              <a:chExt cx="12276019" cy="1699569"/>
            </a:xfrm>
          </p:grpSpPr>
          <p:sp>
            <p:nvSpPr>
              <p:cNvPr id="205" name="Google Shape;205;p21"/>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grpSp>
        <p:nvGrpSpPr>
          <p:cNvPr id="208" name="Google Shape;208;p22"/>
          <p:cNvGrpSpPr/>
          <p:nvPr/>
        </p:nvGrpSpPr>
        <p:grpSpPr>
          <a:xfrm rot="10800000">
            <a:off x="-8" y="-2"/>
            <a:ext cx="2202830" cy="670795"/>
            <a:chOff x="5575242" y="4472723"/>
            <a:chExt cx="2202830" cy="670795"/>
          </a:xfrm>
        </p:grpSpPr>
        <p:sp>
          <p:nvSpPr>
            <p:cNvPr id="209" name="Google Shape;209;p22"/>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22"/>
            <p:cNvGrpSpPr/>
            <p:nvPr/>
          </p:nvGrpSpPr>
          <p:grpSpPr>
            <a:xfrm flipH="1">
              <a:off x="5734850" y="4472723"/>
              <a:ext cx="2040837" cy="670795"/>
              <a:chOff x="1297954" y="330075"/>
              <a:chExt cx="5169293" cy="1699506"/>
            </a:xfrm>
          </p:grpSpPr>
          <p:sp>
            <p:nvSpPr>
              <p:cNvPr id="211" name="Google Shape;211;p2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2"/>
            <p:cNvGrpSpPr/>
            <p:nvPr/>
          </p:nvGrpSpPr>
          <p:grpSpPr>
            <a:xfrm flipH="1">
              <a:off x="5578209" y="4646738"/>
              <a:ext cx="2199863" cy="304563"/>
              <a:chOff x="-5827153" y="330075"/>
              <a:chExt cx="12276019" cy="1699569"/>
            </a:xfrm>
          </p:grpSpPr>
          <p:sp>
            <p:nvSpPr>
              <p:cNvPr id="214" name="Google Shape;214;p22"/>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6" name="Google Shape;216;p22"/>
          <p:cNvGrpSpPr/>
          <p:nvPr/>
        </p:nvGrpSpPr>
        <p:grpSpPr>
          <a:xfrm>
            <a:off x="6946842" y="4472723"/>
            <a:ext cx="2202830" cy="670795"/>
            <a:chOff x="5575242" y="4472723"/>
            <a:chExt cx="2202830" cy="670795"/>
          </a:xfrm>
        </p:grpSpPr>
        <p:sp>
          <p:nvSpPr>
            <p:cNvPr id="217" name="Google Shape;217;p22"/>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2"/>
            <p:cNvGrpSpPr/>
            <p:nvPr/>
          </p:nvGrpSpPr>
          <p:grpSpPr>
            <a:xfrm flipH="1">
              <a:off x="5734850" y="4472723"/>
              <a:ext cx="2040837" cy="670795"/>
              <a:chOff x="1297954" y="330075"/>
              <a:chExt cx="5169293" cy="1699506"/>
            </a:xfrm>
          </p:grpSpPr>
          <p:sp>
            <p:nvSpPr>
              <p:cNvPr id="219" name="Google Shape;219;p22"/>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22"/>
            <p:cNvGrpSpPr/>
            <p:nvPr/>
          </p:nvGrpSpPr>
          <p:grpSpPr>
            <a:xfrm flipH="1">
              <a:off x="5578209" y="4646738"/>
              <a:ext cx="2199863" cy="304563"/>
              <a:chOff x="-5827153" y="330075"/>
              <a:chExt cx="12276019" cy="1699569"/>
            </a:xfrm>
          </p:grpSpPr>
          <p:sp>
            <p:nvSpPr>
              <p:cNvPr id="222" name="Google Shape;222;p22"/>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4" name="Google Shape;224;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6.jpg"/><Relationship Id="rId5" Type="http://schemas.openxmlformats.org/officeDocument/2006/relationships/image" Target="../media/image7.jpg"/><Relationship Id="rId6" Type="http://schemas.openxmlformats.org/officeDocument/2006/relationships/image" Target="../media/image1.png"/><Relationship Id="rId7" Type="http://schemas.openxmlformats.org/officeDocument/2006/relationships/image" Target="../media/image9.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ctrTitle"/>
          </p:nvPr>
        </p:nvSpPr>
        <p:spPr>
          <a:xfrm>
            <a:off x="172300" y="28630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Mono Apartments</a:t>
            </a:r>
            <a:r>
              <a:rPr lang="en-GB"/>
              <a:t> </a:t>
            </a:r>
            <a:endParaRPr/>
          </a:p>
        </p:txBody>
      </p:sp>
      <p:sp>
        <p:nvSpPr>
          <p:cNvPr id="230" name="Google Shape;230;p23"/>
          <p:cNvSpPr txBox="1"/>
          <p:nvPr/>
        </p:nvSpPr>
        <p:spPr>
          <a:xfrm>
            <a:off x="4347025" y="4175375"/>
            <a:ext cx="48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latin typeface="Roboto Condensed"/>
                <a:ea typeface="Roboto Condensed"/>
                <a:cs typeface="Roboto Condensed"/>
                <a:sym typeface="Roboto Condensed"/>
              </a:rPr>
              <a:t>System Overview Presentation </a:t>
            </a:r>
            <a:endParaRPr/>
          </a:p>
        </p:txBody>
      </p:sp>
      <p:pic>
        <p:nvPicPr>
          <p:cNvPr id="231" name="Google Shape;231;p23"/>
          <p:cNvPicPr preferRelativeResize="0"/>
          <p:nvPr/>
        </p:nvPicPr>
        <p:blipFill>
          <a:blip r:embed="rId3">
            <a:alphaModFix/>
          </a:blip>
          <a:stretch>
            <a:fillRect/>
          </a:stretch>
        </p:blipFill>
        <p:spPr>
          <a:xfrm>
            <a:off x="3300413" y="2571750"/>
            <a:ext cx="2543175" cy="1371600"/>
          </a:xfrm>
          <a:prstGeom prst="rect">
            <a:avLst/>
          </a:prstGeom>
          <a:noFill/>
          <a:ln>
            <a:noFill/>
          </a:ln>
        </p:spPr>
      </p:pic>
      <p:cxnSp>
        <p:nvCxnSpPr>
          <p:cNvPr id="232" name="Google Shape;232;p23"/>
          <p:cNvCxnSpPr/>
          <p:nvPr/>
        </p:nvCxnSpPr>
        <p:spPr>
          <a:xfrm>
            <a:off x="3088075" y="2851050"/>
            <a:ext cx="0" cy="813000"/>
          </a:xfrm>
          <a:prstGeom prst="straightConnector1">
            <a:avLst/>
          </a:prstGeom>
          <a:noFill/>
          <a:ln cap="flat" cmpd="sng" w="9525">
            <a:solidFill>
              <a:schemeClr val="lt1"/>
            </a:solidFill>
            <a:prstDash val="solid"/>
            <a:round/>
            <a:headEnd len="med" w="med" type="none"/>
            <a:tailEnd len="med" w="med" type="none"/>
          </a:ln>
        </p:spPr>
      </p:cxnSp>
      <p:pic>
        <p:nvPicPr>
          <p:cNvPr id="233" name="Google Shape;233;p23"/>
          <p:cNvPicPr preferRelativeResize="0"/>
          <p:nvPr/>
        </p:nvPicPr>
        <p:blipFill>
          <a:blip r:embed="rId4">
            <a:alphaModFix/>
          </a:blip>
          <a:stretch>
            <a:fillRect/>
          </a:stretch>
        </p:blipFill>
        <p:spPr>
          <a:xfrm>
            <a:off x="698438" y="2571750"/>
            <a:ext cx="1819275" cy="1200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409" name="Google Shape;409;p32"/>
          <p:cNvSpPr txBox="1"/>
          <p:nvPr>
            <p:ph idx="4294967295" type="ctrTitle"/>
          </p:nvPr>
        </p:nvSpPr>
        <p:spPr>
          <a:xfrm>
            <a:off x="1275150" y="2364400"/>
            <a:ext cx="65937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chemeClr val="accent5"/>
                </a:solidFill>
              </a:rPr>
              <a:t>THANKS</a:t>
            </a:r>
            <a:r>
              <a:rPr lang="en-GB" sz="6000">
                <a:solidFill>
                  <a:schemeClr val="accent5"/>
                </a:solidFill>
              </a:rPr>
              <a:t>!</a:t>
            </a:r>
            <a:endParaRPr sz="6000">
              <a:solidFill>
                <a:schemeClr val="accent5"/>
              </a:solidFill>
            </a:endParaRPr>
          </a:p>
        </p:txBody>
      </p:sp>
      <p:sp>
        <p:nvSpPr>
          <p:cNvPr id="410" name="Google Shape;410;p32"/>
          <p:cNvSpPr txBox="1"/>
          <p:nvPr>
            <p:ph idx="4294967295" type="subTitle"/>
          </p:nvPr>
        </p:nvSpPr>
        <p:spPr>
          <a:xfrm>
            <a:off x="1275150" y="3230000"/>
            <a:ext cx="6593700" cy="134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2000"/>
              <a:t>Any questions?</a:t>
            </a:r>
            <a:endParaRPr b="1" sz="2000"/>
          </a:p>
          <a:p>
            <a:pPr indent="0" lvl="0" marL="0" rtl="0" algn="ctr">
              <a:spcBef>
                <a:spcPts val="0"/>
              </a:spcBef>
              <a:spcAft>
                <a:spcPts val="0"/>
              </a:spcAft>
              <a:buClr>
                <a:schemeClr val="dk1"/>
              </a:buClr>
              <a:buSzPts val="1100"/>
              <a:buFont typeface="Arial"/>
              <a:buNone/>
            </a:pPr>
            <a:r>
              <a:t/>
            </a:r>
            <a:endParaRPr b="1" sz="2000"/>
          </a:p>
        </p:txBody>
      </p:sp>
      <p:grpSp>
        <p:nvGrpSpPr>
          <p:cNvPr id="411" name="Google Shape;411;p32"/>
          <p:cNvGrpSpPr/>
          <p:nvPr/>
        </p:nvGrpSpPr>
        <p:grpSpPr>
          <a:xfrm>
            <a:off x="3996210" y="966817"/>
            <a:ext cx="1197664" cy="1126777"/>
            <a:chOff x="5972700" y="2330200"/>
            <a:chExt cx="411625" cy="387275"/>
          </a:xfrm>
        </p:grpSpPr>
        <p:sp>
          <p:nvSpPr>
            <p:cNvPr id="412" name="Google Shape;412;p3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3F537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4" name="Google Shape;414;p32"/>
          <p:cNvPicPr preferRelativeResize="0"/>
          <p:nvPr/>
        </p:nvPicPr>
        <p:blipFill>
          <a:blip r:embed="rId3">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PRESENTATION INTRODUCTION</a:t>
            </a:r>
            <a:endParaRPr/>
          </a:p>
        </p:txBody>
      </p:sp>
      <p:sp>
        <p:nvSpPr>
          <p:cNvPr id="239" name="Google Shape;239;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40" name="Google Shape;240;p24"/>
          <p:cNvSpPr txBox="1"/>
          <p:nvPr>
            <p:ph idx="1" type="body"/>
          </p:nvPr>
        </p:nvSpPr>
        <p:spPr>
          <a:xfrm>
            <a:off x="814275" y="1744425"/>
            <a:ext cx="3410700" cy="2734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chemeClr val="accent5"/>
              </a:buClr>
              <a:buSzPts val="1800"/>
              <a:buChar char="▰"/>
            </a:pPr>
            <a:r>
              <a:rPr b="1" lang="en-GB" sz="1800">
                <a:solidFill>
                  <a:schemeClr val="accent5"/>
                </a:solidFill>
              </a:rPr>
              <a:t>Meet the Team</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Client Brief</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System Pitch</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Business Process</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Our Users</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Timeline</a:t>
            </a:r>
            <a:endParaRPr b="1" sz="1800">
              <a:solidFill>
                <a:schemeClr val="accent5"/>
              </a:solidFill>
            </a:endParaRPr>
          </a:p>
          <a:p>
            <a:pPr indent="-342900" lvl="0" marL="457200" rtl="0" algn="l">
              <a:spcBef>
                <a:spcPts val="600"/>
              </a:spcBef>
              <a:spcAft>
                <a:spcPts val="0"/>
              </a:spcAft>
              <a:buClr>
                <a:schemeClr val="accent5"/>
              </a:buClr>
              <a:buSzPts val="1800"/>
              <a:buChar char="▰"/>
            </a:pPr>
            <a:r>
              <a:rPr b="1" lang="en-GB" sz="1800">
                <a:solidFill>
                  <a:schemeClr val="accent5"/>
                </a:solidFill>
              </a:rPr>
              <a:t>Review</a:t>
            </a:r>
            <a:endParaRPr b="1" sz="1800">
              <a:solidFill>
                <a:schemeClr val="accent5"/>
              </a:solidFill>
            </a:endParaRPr>
          </a:p>
          <a:p>
            <a:pPr indent="0" lvl="0" marL="0" rtl="0" algn="l">
              <a:spcBef>
                <a:spcPts val="600"/>
              </a:spcBef>
              <a:spcAft>
                <a:spcPts val="1000"/>
              </a:spcAft>
              <a:buNone/>
            </a:pPr>
            <a:r>
              <a:t/>
            </a:r>
            <a:endParaRPr/>
          </a:p>
        </p:txBody>
      </p:sp>
      <p:sp>
        <p:nvSpPr>
          <p:cNvPr id="241" name="Google Shape;241;p24"/>
          <p:cNvSpPr/>
          <p:nvPr/>
        </p:nvSpPr>
        <p:spPr>
          <a:xfrm>
            <a:off x="323606" y="636378"/>
            <a:ext cx="306276" cy="278590"/>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txBox="1"/>
          <p:nvPr/>
        </p:nvSpPr>
        <p:spPr>
          <a:xfrm>
            <a:off x="2550300" y="3476700"/>
            <a:ext cx="6593700" cy="115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6000">
                <a:solidFill>
                  <a:srgbClr val="FF9800"/>
                </a:solidFill>
                <a:latin typeface="Roboto Condensed"/>
                <a:ea typeface="Roboto Condensed"/>
                <a:cs typeface="Roboto Condensed"/>
                <a:sym typeface="Roboto Condensed"/>
              </a:rPr>
              <a:t>HELLO!</a:t>
            </a:r>
            <a:endParaRPr b="1" sz="6000">
              <a:solidFill>
                <a:srgbClr val="FF9800"/>
              </a:solidFill>
              <a:latin typeface="Roboto Condensed"/>
              <a:ea typeface="Roboto Condensed"/>
              <a:cs typeface="Roboto Condensed"/>
              <a:sym typeface="Roboto Condensed"/>
            </a:endParaRPr>
          </a:p>
        </p:txBody>
      </p:sp>
      <p:pic>
        <p:nvPicPr>
          <p:cNvPr descr="10.jpg" id="243" name="Google Shape;243;p24"/>
          <p:cNvPicPr preferRelativeResize="0"/>
          <p:nvPr/>
        </p:nvPicPr>
        <p:blipFill rotWithShape="1">
          <a:blip r:embed="rId3">
            <a:alphaModFix/>
          </a:blip>
          <a:srcRect b="0" l="15648" r="28102" t="0"/>
          <a:stretch/>
        </p:blipFill>
        <p:spPr>
          <a:xfrm>
            <a:off x="4814350" y="1479700"/>
            <a:ext cx="2065500" cy="2065500"/>
          </a:xfrm>
          <a:prstGeom prst="diamond">
            <a:avLst/>
          </a:prstGeom>
          <a:noFill/>
          <a:ln cap="flat" cmpd="sng" w="38100">
            <a:solidFill>
              <a:srgbClr val="3F5378"/>
            </a:solidFill>
            <a:prstDash val="solid"/>
            <a:miter lim="8000"/>
            <a:headEnd len="sm" w="sm" type="none"/>
            <a:tailEnd len="sm" w="sm" type="none"/>
          </a:ln>
        </p:spPr>
      </p:pic>
      <p:pic>
        <p:nvPicPr>
          <p:cNvPr id="244" name="Google Shape;244;p24"/>
          <p:cNvPicPr preferRelativeResize="0"/>
          <p:nvPr/>
        </p:nvPicPr>
        <p:blipFill>
          <a:blip r:embed="rId4">
            <a:alphaModFix/>
          </a:blip>
          <a:stretch>
            <a:fillRect/>
          </a:stretch>
        </p:blipFill>
        <p:spPr>
          <a:xfrm>
            <a:off x="7248600" y="196750"/>
            <a:ext cx="1685925" cy="96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MEET THE TEAM</a:t>
            </a:r>
            <a:endParaRPr/>
          </a:p>
        </p:txBody>
      </p:sp>
      <p:sp>
        <p:nvSpPr>
          <p:cNvPr id="250" name="Google Shape;250;p2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251" name="Google Shape;251;p25"/>
          <p:cNvSpPr txBox="1"/>
          <p:nvPr/>
        </p:nvSpPr>
        <p:spPr>
          <a:xfrm>
            <a:off x="446375" y="3512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GB" sz="1200">
                <a:solidFill>
                  <a:schemeClr val="dk1"/>
                </a:solidFill>
                <a:latin typeface="Roboto Condensed"/>
                <a:ea typeface="Roboto Condensed"/>
                <a:cs typeface="Roboto Condensed"/>
                <a:sym typeface="Roboto Condensed"/>
              </a:rPr>
              <a:t>Daniel Phelan</a:t>
            </a:r>
            <a:br>
              <a:rPr lang="en-GB">
                <a:latin typeface="Roboto Condensed"/>
                <a:ea typeface="Roboto Condensed"/>
                <a:cs typeface="Roboto Condensed"/>
                <a:sym typeface="Roboto Condensed"/>
              </a:rPr>
            </a:br>
            <a:r>
              <a:rPr lang="en-GB" sz="800">
                <a:solidFill>
                  <a:schemeClr val="dk2"/>
                </a:solidFill>
                <a:latin typeface="Roboto Condensed"/>
                <a:ea typeface="Roboto Condensed"/>
                <a:cs typeface="Roboto Condensed"/>
                <a:sym typeface="Roboto Condensed"/>
              </a:rPr>
              <a:t>Project Coordinator - Business Analyst</a:t>
            </a:r>
            <a:endParaRPr sz="800">
              <a:solidFill>
                <a:schemeClr val="dk2"/>
              </a:solidFill>
              <a:latin typeface="Roboto Condensed"/>
              <a:ea typeface="Roboto Condensed"/>
              <a:cs typeface="Roboto Condensed"/>
              <a:sym typeface="Roboto Condensed"/>
            </a:endParaRPr>
          </a:p>
          <a:p>
            <a:pPr indent="0" lvl="0" marL="0" rtl="0" algn="ctr">
              <a:spcBef>
                <a:spcPts val="400"/>
              </a:spcBef>
              <a:spcAft>
                <a:spcPts val="0"/>
              </a:spcAft>
              <a:buNone/>
            </a:pPr>
            <a:r>
              <a:t/>
            </a:r>
            <a:endParaRPr>
              <a:latin typeface="Roboto Condensed"/>
              <a:ea typeface="Roboto Condensed"/>
              <a:cs typeface="Roboto Condensed"/>
              <a:sym typeface="Roboto Condensed"/>
            </a:endParaRPr>
          </a:p>
          <a:p>
            <a:pPr indent="0" lvl="0" marL="0" rtl="0" algn="ctr">
              <a:spcBef>
                <a:spcPts val="400"/>
              </a:spcBef>
              <a:spcAft>
                <a:spcPts val="400"/>
              </a:spcAft>
              <a:buNone/>
            </a:pPr>
            <a:r>
              <a:t/>
            </a:r>
            <a:endParaRPr>
              <a:latin typeface="Roboto Condensed"/>
              <a:ea typeface="Roboto Condensed"/>
              <a:cs typeface="Roboto Condensed"/>
              <a:sym typeface="Roboto Condensed"/>
            </a:endParaRPr>
          </a:p>
        </p:txBody>
      </p:sp>
      <p:sp>
        <p:nvSpPr>
          <p:cNvPr id="252" name="Google Shape;252;p25"/>
          <p:cNvSpPr txBox="1"/>
          <p:nvPr/>
        </p:nvSpPr>
        <p:spPr>
          <a:xfrm>
            <a:off x="3767413" y="3512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GB" sz="1200">
                <a:solidFill>
                  <a:schemeClr val="dk1"/>
                </a:solidFill>
                <a:latin typeface="Roboto Condensed"/>
                <a:ea typeface="Roboto Condensed"/>
                <a:cs typeface="Roboto Condensed"/>
                <a:sym typeface="Roboto Condensed"/>
              </a:rPr>
              <a:t>Ricardo Salcedo</a:t>
            </a:r>
            <a:br>
              <a:rPr lang="en-GB">
                <a:latin typeface="Roboto Condensed"/>
                <a:ea typeface="Roboto Condensed"/>
                <a:cs typeface="Roboto Condensed"/>
                <a:sym typeface="Roboto Condensed"/>
              </a:rPr>
            </a:br>
            <a:r>
              <a:rPr lang="en-GB" sz="800">
                <a:solidFill>
                  <a:schemeClr val="dk2"/>
                </a:solidFill>
                <a:latin typeface="Roboto Condensed"/>
                <a:ea typeface="Roboto Condensed"/>
                <a:cs typeface="Roboto Condensed"/>
                <a:sym typeface="Roboto Condensed"/>
              </a:rPr>
              <a:t>Software Developer</a:t>
            </a:r>
            <a:endParaRPr sz="800">
              <a:solidFill>
                <a:schemeClr val="dk2"/>
              </a:solidFill>
              <a:latin typeface="Roboto Condensed"/>
              <a:ea typeface="Roboto Condensed"/>
              <a:cs typeface="Roboto Condensed"/>
              <a:sym typeface="Roboto Condensed"/>
            </a:endParaRPr>
          </a:p>
          <a:p>
            <a:pPr indent="0" lvl="0" marL="0" rtl="0" algn="ctr">
              <a:spcBef>
                <a:spcPts val="400"/>
              </a:spcBef>
              <a:spcAft>
                <a:spcPts val="0"/>
              </a:spcAft>
              <a:buNone/>
            </a:pPr>
            <a:r>
              <a:t/>
            </a:r>
            <a:endParaRPr>
              <a:latin typeface="Roboto Condensed"/>
              <a:ea typeface="Roboto Condensed"/>
              <a:cs typeface="Roboto Condensed"/>
              <a:sym typeface="Roboto Condensed"/>
            </a:endParaRPr>
          </a:p>
          <a:p>
            <a:pPr indent="0" lvl="0" marL="0" rtl="0" algn="ctr">
              <a:spcBef>
                <a:spcPts val="400"/>
              </a:spcBef>
              <a:spcAft>
                <a:spcPts val="400"/>
              </a:spcAft>
              <a:buNone/>
            </a:pPr>
            <a:r>
              <a:t/>
            </a:r>
            <a:endParaRPr>
              <a:latin typeface="Roboto Condensed"/>
              <a:ea typeface="Roboto Condensed"/>
              <a:cs typeface="Roboto Condensed"/>
              <a:sym typeface="Roboto Condensed"/>
            </a:endParaRPr>
          </a:p>
        </p:txBody>
      </p:sp>
      <p:sp>
        <p:nvSpPr>
          <p:cNvPr id="253" name="Google Shape;253;p25"/>
          <p:cNvSpPr txBox="1"/>
          <p:nvPr/>
        </p:nvSpPr>
        <p:spPr>
          <a:xfrm>
            <a:off x="2106488" y="3512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GB" sz="1200">
                <a:solidFill>
                  <a:schemeClr val="dk1"/>
                </a:solidFill>
                <a:latin typeface="Roboto Condensed"/>
                <a:ea typeface="Roboto Condensed"/>
                <a:cs typeface="Roboto Condensed"/>
                <a:sym typeface="Roboto Condensed"/>
              </a:rPr>
              <a:t>Cassandra Tong</a:t>
            </a:r>
            <a:br>
              <a:rPr lang="en-GB">
                <a:latin typeface="Roboto Condensed"/>
                <a:ea typeface="Roboto Condensed"/>
                <a:cs typeface="Roboto Condensed"/>
                <a:sym typeface="Roboto Condensed"/>
              </a:rPr>
            </a:br>
            <a:r>
              <a:rPr lang="en-GB" sz="800">
                <a:solidFill>
                  <a:schemeClr val="dk2"/>
                </a:solidFill>
                <a:latin typeface="Roboto Condensed"/>
                <a:ea typeface="Roboto Condensed"/>
                <a:cs typeface="Roboto Condensed"/>
                <a:sym typeface="Roboto Condensed"/>
              </a:rPr>
              <a:t>Client Liaison - Business Analyst</a:t>
            </a:r>
            <a:endParaRPr sz="800">
              <a:solidFill>
                <a:schemeClr val="dk2"/>
              </a:solidFill>
              <a:latin typeface="Roboto Condensed"/>
              <a:ea typeface="Roboto Condensed"/>
              <a:cs typeface="Roboto Condensed"/>
              <a:sym typeface="Roboto Condensed"/>
            </a:endParaRPr>
          </a:p>
          <a:p>
            <a:pPr indent="0" lvl="0" marL="0" rtl="0" algn="ctr">
              <a:spcBef>
                <a:spcPts val="400"/>
              </a:spcBef>
              <a:spcAft>
                <a:spcPts val="0"/>
              </a:spcAft>
              <a:buNone/>
            </a:pPr>
            <a:r>
              <a:t/>
            </a:r>
            <a:endParaRPr b="1" sz="1200">
              <a:solidFill>
                <a:schemeClr val="dk1"/>
              </a:solidFill>
              <a:latin typeface="Roboto Condensed"/>
              <a:ea typeface="Roboto Condensed"/>
              <a:cs typeface="Roboto Condensed"/>
              <a:sym typeface="Roboto Condensed"/>
            </a:endParaRPr>
          </a:p>
          <a:p>
            <a:pPr indent="0" lvl="0" marL="0" rtl="0" algn="ctr">
              <a:spcBef>
                <a:spcPts val="400"/>
              </a:spcBef>
              <a:spcAft>
                <a:spcPts val="0"/>
              </a:spcAft>
              <a:buNone/>
            </a:pPr>
            <a:r>
              <a:t/>
            </a:r>
            <a:endParaRPr>
              <a:latin typeface="Roboto Condensed"/>
              <a:ea typeface="Roboto Condensed"/>
              <a:cs typeface="Roboto Condensed"/>
              <a:sym typeface="Roboto Condensed"/>
            </a:endParaRPr>
          </a:p>
          <a:p>
            <a:pPr indent="0" lvl="0" marL="0" rtl="0" algn="ctr">
              <a:spcBef>
                <a:spcPts val="400"/>
              </a:spcBef>
              <a:spcAft>
                <a:spcPts val="400"/>
              </a:spcAft>
              <a:buNone/>
            </a:pPr>
            <a:r>
              <a:t/>
            </a:r>
            <a:endParaRPr>
              <a:latin typeface="Roboto Condensed"/>
              <a:ea typeface="Roboto Condensed"/>
              <a:cs typeface="Roboto Condensed"/>
              <a:sym typeface="Roboto Condensed"/>
            </a:endParaRPr>
          </a:p>
        </p:txBody>
      </p:sp>
      <p:sp>
        <p:nvSpPr>
          <p:cNvPr id="254" name="Google Shape;254;p25"/>
          <p:cNvSpPr txBox="1"/>
          <p:nvPr/>
        </p:nvSpPr>
        <p:spPr>
          <a:xfrm>
            <a:off x="6917525" y="3512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GB" sz="1200">
                <a:solidFill>
                  <a:schemeClr val="dk1"/>
                </a:solidFill>
                <a:latin typeface="Roboto Condensed"/>
                <a:ea typeface="Roboto Condensed"/>
                <a:cs typeface="Roboto Condensed"/>
                <a:sym typeface="Roboto Condensed"/>
              </a:rPr>
              <a:t>Frank (ShangQian)</a:t>
            </a:r>
            <a:br>
              <a:rPr lang="en-GB">
                <a:latin typeface="Roboto Condensed"/>
                <a:ea typeface="Roboto Condensed"/>
                <a:cs typeface="Roboto Condensed"/>
                <a:sym typeface="Roboto Condensed"/>
              </a:rPr>
            </a:br>
            <a:r>
              <a:rPr lang="en-GB" sz="800">
                <a:solidFill>
                  <a:schemeClr val="dk2"/>
                </a:solidFill>
                <a:latin typeface="Roboto Condensed"/>
                <a:ea typeface="Roboto Condensed"/>
                <a:cs typeface="Roboto Condensed"/>
                <a:sym typeface="Roboto Condensed"/>
              </a:rPr>
              <a:t>Software Developer</a:t>
            </a:r>
            <a:endParaRPr sz="800">
              <a:solidFill>
                <a:schemeClr val="dk2"/>
              </a:solidFill>
              <a:latin typeface="Roboto Condensed"/>
              <a:ea typeface="Roboto Condensed"/>
              <a:cs typeface="Roboto Condensed"/>
              <a:sym typeface="Roboto Condensed"/>
            </a:endParaRPr>
          </a:p>
          <a:p>
            <a:pPr indent="0" lvl="0" marL="0" rtl="0" algn="ctr">
              <a:spcBef>
                <a:spcPts val="400"/>
              </a:spcBef>
              <a:spcAft>
                <a:spcPts val="0"/>
              </a:spcAft>
              <a:buNone/>
            </a:pPr>
            <a:r>
              <a:t/>
            </a:r>
            <a:endParaRPr>
              <a:latin typeface="Roboto Condensed"/>
              <a:ea typeface="Roboto Condensed"/>
              <a:cs typeface="Roboto Condensed"/>
              <a:sym typeface="Roboto Condensed"/>
            </a:endParaRPr>
          </a:p>
          <a:p>
            <a:pPr indent="0" lvl="0" marL="0" rtl="0" algn="ctr">
              <a:spcBef>
                <a:spcPts val="400"/>
              </a:spcBef>
              <a:spcAft>
                <a:spcPts val="400"/>
              </a:spcAft>
              <a:buNone/>
            </a:pPr>
            <a:r>
              <a:t/>
            </a:r>
            <a:endParaRPr>
              <a:latin typeface="Roboto Condensed"/>
              <a:ea typeface="Roboto Condensed"/>
              <a:cs typeface="Roboto Condensed"/>
              <a:sym typeface="Roboto Condensed"/>
            </a:endParaRPr>
          </a:p>
        </p:txBody>
      </p:sp>
      <p:sp>
        <p:nvSpPr>
          <p:cNvPr id="255" name="Google Shape;255;p25"/>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txBox="1"/>
          <p:nvPr/>
        </p:nvSpPr>
        <p:spPr>
          <a:xfrm>
            <a:off x="5428325" y="3512475"/>
            <a:ext cx="1489200" cy="7341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GB" sz="1200">
                <a:solidFill>
                  <a:schemeClr val="dk1"/>
                </a:solidFill>
                <a:latin typeface="Roboto Condensed"/>
                <a:ea typeface="Roboto Condensed"/>
                <a:cs typeface="Roboto Condensed"/>
                <a:sym typeface="Roboto Condensed"/>
              </a:rPr>
              <a:t>Allen (Rui Qin)</a:t>
            </a:r>
            <a:br>
              <a:rPr lang="en-GB">
                <a:latin typeface="Roboto Condensed"/>
                <a:ea typeface="Roboto Condensed"/>
                <a:cs typeface="Roboto Condensed"/>
                <a:sym typeface="Roboto Condensed"/>
              </a:rPr>
            </a:br>
            <a:r>
              <a:rPr lang="en-GB" sz="800">
                <a:solidFill>
                  <a:schemeClr val="dk2"/>
                </a:solidFill>
                <a:latin typeface="Roboto Condensed"/>
                <a:ea typeface="Roboto Condensed"/>
                <a:cs typeface="Roboto Condensed"/>
                <a:sym typeface="Roboto Condensed"/>
              </a:rPr>
              <a:t>Software Developer</a:t>
            </a:r>
            <a:endParaRPr sz="800">
              <a:solidFill>
                <a:schemeClr val="dk2"/>
              </a:solidFill>
              <a:latin typeface="Roboto Condensed"/>
              <a:ea typeface="Roboto Condensed"/>
              <a:cs typeface="Roboto Condensed"/>
              <a:sym typeface="Roboto Condensed"/>
            </a:endParaRPr>
          </a:p>
          <a:p>
            <a:pPr indent="0" lvl="0" marL="0" rtl="0" algn="ctr">
              <a:spcBef>
                <a:spcPts val="400"/>
              </a:spcBef>
              <a:spcAft>
                <a:spcPts val="0"/>
              </a:spcAft>
              <a:buNone/>
            </a:pPr>
            <a:r>
              <a:t/>
            </a:r>
            <a:endParaRPr>
              <a:latin typeface="Roboto Condensed"/>
              <a:ea typeface="Roboto Condensed"/>
              <a:cs typeface="Roboto Condensed"/>
              <a:sym typeface="Roboto Condensed"/>
            </a:endParaRPr>
          </a:p>
          <a:p>
            <a:pPr indent="0" lvl="0" marL="0" rtl="0" algn="ctr">
              <a:spcBef>
                <a:spcPts val="400"/>
              </a:spcBef>
              <a:spcAft>
                <a:spcPts val="400"/>
              </a:spcAft>
              <a:buNone/>
            </a:pPr>
            <a:r>
              <a:t/>
            </a:r>
            <a:endParaRPr>
              <a:latin typeface="Roboto Condensed"/>
              <a:ea typeface="Roboto Condensed"/>
              <a:cs typeface="Roboto Condensed"/>
              <a:sym typeface="Roboto Condensed"/>
            </a:endParaRPr>
          </a:p>
        </p:txBody>
      </p:sp>
      <p:pic>
        <p:nvPicPr>
          <p:cNvPr id="257" name="Google Shape;257;p25"/>
          <p:cNvPicPr preferRelativeResize="0"/>
          <p:nvPr/>
        </p:nvPicPr>
        <p:blipFill>
          <a:blip r:embed="rId3">
            <a:alphaModFix/>
          </a:blip>
          <a:stretch>
            <a:fillRect/>
          </a:stretch>
        </p:blipFill>
        <p:spPr>
          <a:xfrm>
            <a:off x="2198638" y="1947850"/>
            <a:ext cx="1304925" cy="1247775"/>
          </a:xfrm>
          <a:prstGeom prst="rect">
            <a:avLst/>
          </a:prstGeom>
          <a:noFill/>
          <a:ln>
            <a:noFill/>
          </a:ln>
        </p:spPr>
      </p:pic>
      <p:pic>
        <p:nvPicPr>
          <p:cNvPr id="258" name="Google Shape;258;p25"/>
          <p:cNvPicPr preferRelativeResize="0"/>
          <p:nvPr/>
        </p:nvPicPr>
        <p:blipFill>
          <a:blip r:embed="rId4">
            <a:alphaModFix/>
          </a:blip>
          <a:stretch>
            <a:fillRect/>
          </a:stretch>
        </p:blipFill>
        <p:spPr>
          <a:xfrm>
            <a:off x="3919525" y="1962150"/>
            <a:ext cx="1304925" cy="1219200"/>
          </a:xfrm>
          <a:prstGeom prst="rect">
            <a:avLst/>
          </a:prstGeom>
          <a:noFill/>
          <a:ln>
            <a:noFill/>
          </a:ln>
        </p:spPr>
      </p:pic>
      <p:pic>
        <p:nvPicPr>
          <p:cNvPr id="259" name="Google Shape;259;p25"/>
          <p:cNvPicPr preferRelativeResize="0"/>
          <p:nvPr/>
        </p:nvPicPr>
        <p:blipFill>
          <a:blip r:embed="rId5">
            <a:alphaModFix/>
          </a:blip>
          <a:stretch>
            <a:fillRect/>
          </a:stretch>
        </p:blipFill>
        <p:spPr>
          <a:xfrm>
            <a:off x="538500" y="1952613"/>
            <a:ext cx="1304925" cy="1238250"/>
          </a:xfrm>
          <a:prstGeom prst="rect">
            <a:avLst/>
          </a:prstGeom>
          <a:noFill/>
          <a:ln>
            <a:noFill/>
          </a:ln>
        </p:spPr>
      </p:pic>
      <p:pic>
        <p:nvPicPr>
          <p:cNvPr id="260" name="Google Shape;260;p25"/>
          <p:cNvPicPr preferRelativeResize="0"/>
          <p:nvPr/>
        </p:nvPicPr>
        <p:blipFill>
          <a:blip r:embed="rId6">
            <a:alphaModFix/>
          </a:blip>
          <a:stretch>
            <a:fillRect/>
          </a:stretch>
        </p:blipFill>
        <p:spPr>
          <a:xfrm>
            <a:off x="5482575" y="1952613"/>
            <a:ext cx="1304925" cy="1238250"/>
          </a:xfrm>
          <a:prstGeom prst="rect">
            <a:avLst/>
          </a:prstGeom>
          <a:noFill/>
          <a:ln>
            <a:noFill/>
          </a:ln>
        </p:spPr>
      </p:pic>
      <p:pic>
        <p:nvPicPr>
          <p:cNvPr id="261" name="Google Shape;261;p25"/>
          <p:cNvPicPr preferRelativeResize="0"/>
          <p:nvPr/>
        </p:nvPicPr>
        <p:blipFill>
          <a:blip r:embed="rId7">
            <a:alphaModFix/>
          </a:blip>
          <a:stretch>
            <a:fillRect/>
          </a:stretch>
        </p:blipFill>
        <p:spPr>
          <a:xfrm>
            <a:off x="7009650" y="1952625"/>
            <a:ext cx="1304925" cy="1238250"/>
          </a:xfrm>
          <a:prstGeom prst="rect">
            <a:avLst/>
          </a:prstGeom>
          <a:noFill/>
          <a:ln>
            <a:noFill/>
          </a:ln>
        </p:spPr>
      </p:pic>
      <p:pic>
        <p:nvPicPr>
          <p:cNvPr id="262" name="Google Shape;262;p25"/>
          <p:cNvPicPr preferRelativeResize="0"/>
          <p:nvPr/>
        </p:nvPicPr>
        <p:blipFill>
          <a:blip r:embed="rId8">
            <a:alphaModFix/>
          </a:blip>
          <a:stretch>
            <a:fillRect/>
          </a:stretch>
        </p:blipFill>
        <p:spPr>
          <a:xfrm>
            <a:off x="7254850" y="196750"/>
            <a:ext cx="1685925" cy="9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BRIEF</a:t>
            </a:r>
            <a:endParaRPr/>
          </a:p>
        </p:txBody>
      </p:sp>
      <p:sp>
        <p:nvSpPr>
          <p:cNvPr id="268" name="Google Shape;268;p26"/>
          <p:cNvSpPr txBox="1"/>
          <p:nvPr>
            <p:ph idx="1" type="body"/>
          </p:nvPr>
        </p:nvSpPr>
        <p:spPr>
          <a:xfrm>
            <a:off x="814275" y="2322175"/>
            <a:ext cx="6236100" cy="277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000"/>
              </a:spcBef>
              <a:spcAft>
                <a:spcPts val="0"/>
              </a:spcAft>
              <a:buNone/>
            </a:pPr>
            <a:r>
              <a:rPr lang="en-GB" sz="1800"/>
              <a:t>Apartment inspection/audit process</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en-GB" sz="1800"/>
              <a:t>Currently using </a:t>
            </a:r>
            <a:r>
              <a:rPr lang="en-GB" sz="1800"/>
              <a:t>google drive for photos</a:t>
            </a:r>
            <a:endParaRPr sz="1800"/>
          </a:p>
          <a:p>
            <a:pPr indent="-342900" lvl="0" marL="457200" rtl="0" algn="l">
              <a:spcBef>
                <a:spcPts val="1000"/>
              </a:spcBef>
              <a:spcAft>
                <a:spcPts val="0"/>
              </a:spcAft>
              <a:buSzPts val="1800"/>
              <a:buChar char="▰"/>
            </a:pPr>
            <a:r>
              <a:rPr lang="en-GB" sz="1800"/>
              <a:t>Uses emails to communicate issues</a:t>
            </a:r>
            <a:endParaRPr sz="1800"/>
          </a:p>
          <a:p>
            <a:pPr indent="-342900" lvl="0" marL="457200" rtl="0" algn="l">
              <a:spcBef>
                <a:spcPts val="1000"/>
              </a:spcBef>
              <a:spcAft>
                <a:spcPts val="0"/>
              </a:spcAft>
              <a:buSzPts val="1800"/>
              <a:buChar char="▰"/>
            </a:pPr>
            <a:r>
              <a:rPr lang="en-GB" sz="1800"/>
              <a:t>Needs efficient reporting with contractors</a:t>
            </a:r>
            <a:br>
              <a:rPr lang="en-GB" sz="1800"/>
            </a:b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b="1" sz="1800">
              <a:latin typeface="Roboto Condensed"/>
              <a:ea typeface="Roboto Condensed"/>
              <a:cs typeface="Roboto Condensed"/>
              <a:sym typeface="Roboto Condensed"/>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269" name="Google Shape;269;p2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270" name="Google Shape;270;p26"/>
          <p:cNvGrpSpPr/>
          <p:nvPr/>
        </p:nvGrpSpPr>
        <p:grpSpPr>
          <a:xfrm>
            <a:off x="282216" y="590918"/>
            <a:ext cx="369505" cy="369505"/>
            <a:chOff x="2594050" y="1631825"/>
            <a:chExt cx="439625" cy="439625"/>
          </a:xfrm>
        </p:grpSpPr>
        <p:sp>
          <p:nvSpPr>
            <p:cNvPr id="271" name="Google Shape;271;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5" name="Google Shape;275;p26"/>
          <p:cNvPicPr preferRelativeResize="0"/>
          <p:nvPr/>
        </p:nvPicPr>
        <p:blipFill>
          <a:blip r:embed="rId3">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ELEVATOR PITCH</a:t>
            </a:r>
            <a:endParaRPr/>
          </a:p>
        </p:txBody>
      </p:sp>
      <p:sp>
        <p:nvSpPr>
          <p:cNvPr id="281" name="Google Shape;281;p2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282" name="Google Shape;282;p27"/>
          <p:cNvGrpSpPr/>
          <p:nvPr/>
        </p:nvGrpSpPr>
        <p:grpSpPr>
          <a:xfrm>
            <a:off x="299071" y="635918"/>
            <a:ext cx="335800" cy="279517"/>
            <a:chOff x="1247825" y="322750"/>
            <a:chExt cx="443300" cy="369000"/>
          </a:xfrm>
        </p:grpSpPr>
        <p:sp>
          <p:nvSpPr>
            <p:cNvPr id="283" name="Google Shape;283;p27"/>
            <p:cNvSpPr/>
            <p:nvPr/>
          </p:nvSpPr>
          <p:spPr>
            <a:xfrm>
              <a:off x="1247825" y="322750"/>
              <a:ext cx="443300" cy="369000"/>
            </a:xfrm>
            <a:custGeom>
              <a:rect b="b" l="l" r="r" t="t"/>
              <a:pathLst>
                <a:path extrusionOk="0" fill="none" h="14760" w="17732">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398225" y="386675"/>
              <a:ext cx="142500" cy="25"/>
            </a:xfrm>
            <a:custGeom>
              <a:rect b="b" l="l" r="r" t="t"/>
              <a:pathLst>
                <a:path extrusionOk="0" fill="none" h="1" w="5700">
                  <a:moveTo>
                    <a:pt x="5700" y="1"/>
                  </a:move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370225" y="450000"/>
              <a:ext cx="198500" cy="197900"/>
            </a:xfrm>
            <a:custGeom>
              <a:rect b="b" l="l" r="r" t="t"/>
              <a:pathLst>
                <a:path extrusionOk="0" fill="none" h="7916" w="794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403100" y="482875"/>
              <a:ext cx="132750" cy="132150"/>
            </a:xfrm>
            <a:custGeom>
              <a:rect b="b" l="l" r="r" t="t"/>
              <a:pathLst>
                <a:path extrusionOk="0" fill="none" h="5286" w="531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588800" y="435400"/>
              <a:ext cx="66400" cy="43850"/>
            </a:xfrm>
            <a:custGeom>
              <a:rect b="b" l="l" r="r" t="t"/>
              <a:pathLst>
                <a:path extrusionOk="0" fill="none" h="1754" w="2656">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8" name="Google Shape;288;p27"/>
          <p:cNvPicPr preferRelativeResize="0"/>
          <p:nvPr/>
        </p:nvPicPr>
        <p:blipFill rotWithShape="1">
          <a:blip r:embed="rId3">
            <a:alphaModFix/>
          </a:blip>
          <a:srcRect b="-22400" l="0" r="0" t="-19283"/>
          <a:stretch/>
        </p:blipFill>
        <p:spPr>
          <a:xfrm>
            <a:off x="4630475" y="563400"/>
            <a:ext cx="4513500" cy="4388700"/>
          </a:xfrm>
          <a:prstGeom prst="diamond">
            <a:avLst/>
          </a:prstGeom>
          <a:noFill/>
          <a:ln>
            <a:noFill/>
          </a:ln>
        </p:spPr>
      </p:pic>
      <p:sp>
        <p:nvSpPr>
          <p:cNvPr id="289" name="Google Shape;289;p27"/>
          <p:cNvSpPr txBox="1"/>
          <p:nvPr/>
        </p:nvSpPr>
        <p:spPr>
          <a:xfrm>
            <a:off x="814275" y="2044625"/>
            <a:ext cx="6236100" cy="27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rgbClr val="263248"/>
              </a:solidFill>
              <a:latin typeface="Roboto Condensed Light"/>
              <a:ea typeface="Roboto Condensed Light"/>
              <a:cs typeface="Roboto Condensed Light"/>
              <a:sym typeface="Roboto Condensed Light"/>
            </a:endParaRPr>
          </a:p>
          <a:p>
            <a:pPr indent="0" lvl="0" marL="0" rtl="0" algn="l">
              <a:spcBef>
                <a:spcPts val="1000"/>
              </a:spcBef>
              <a:spcAft>
                <a:spcPts val="0"/>
              </a:spcAft>
              <a:buNone/>
            </a:pPr>
            <a:r>
              <a:rPr lang="en-GB" sz="1800">
                <a:solidFill>
                  <a:srgbClr val="263248"/>
                </a:solidFill>
                <a:latin typeface="Roboto Condensed Light"/>
                <a:ea typeface="Roboto Condensed Light"/>
                <a:cs typeface="Roboto Condensed Light"/>
                <a:sym typeface="Roboto Condensed Light"/>
              </a:rPr>
              <a:t>Contractor Inspection Form</a:t>
            </a:r>
            <a:endParaRPr sz="1800">
              <a:solidFill>
                <a:srgbClr val="263248"/>
              </a:solidFill>
              <a:latin typeface="Roboto Condensed Light"/>
              <a:ea typeface="Roboto Condensed Light"/>
              <a:cs typeface="Roboto Condensed Light"/>
              <a:sym typeface="Roboto Condensed Light"/>
            </a:endParaRPr>
          </a:p>
          <a:p>
            <a:pPr indent="-342900" lvl="0" marL="457200" rtl="0" algn="l">
              <a:spcBef>
                <a:spcPts val="1000"/>
              </a:spcBef>
              <a:spcAft>
                <a:spcPts val="0"/>
              </a:spcAft>
              <a:buClr>
                <a:schemeClr val="accent4"/>
              </a:buClr>
              <a:buSzPts val="1800"/>
              <a:buFont typeface="Roboto Condensed Light"/>
              <a:buChar char="▰"/>
            </a:pPr>
            <a:r>
              <a:rPr lang="en-GB" sz="1800">
                <a:solidFill>
                  <a:schemeClr val="dk1"/>
                </a:solidFill>
                <a:latin typeface="Roboto Condensed Light"/>
                <a:ea typeface="Roboto Condensed Light"/>
                <a:cs typeface="Roboto Condensed Light"/>
                <a:sym typeface="Roboto Condensed Light"/>
              </a:rPr>
              <a:t>Upload photos and descriptions</a:t>
            </a:r>
            <a:endParaRPr sz="1800">
              <a:solidFill>
                <a:srgbClr val="263248"/>
              </a:solidFill>
              <a:latin typeface="Roboto Condensed Light"/>
              <a:ea typeface="Roboto Condensed Light"/>
              <a:cs typeface="Roboto Condensed Light"/>
              <a:sym typeface="Roboto Condensed Light"/>
            </a:endParaRPr>
          </a:p>
          <a:p>
            <a:pPr indent="-342900" lvl="0" marL="457200" rtl="0" algn="l">
              <a:spcBef>
                <a:spcPts val="1000"/>
              </a:spcBef>
              <a:spcAft>
                <a:spcPts val="0"/>
              </a:spcAft>
              <a:buClr>
                <a:srgbClr val="C7D3E6"/>
              </a:buClr>
              <a:buSzPts val="1800"/>
              <a:buFont typeface="Roboto Condensed Light"/>
              <a:buChar char="▰"/>
            </a:pPr>
            <a:r>
              <a:rPr lang="en-GB" sz="1800">
                <a:solidFill>
                  <a:srgbClr val="263248"/>
                </a:solidFill>
                <a:latin typeface="Roboto Condensed Light"/>
                <a:ea typeface="Roboto Condensed Light"/>
                <a:cs typeface="Roboto Condensed Light"/>
                <a:sym typeface="Roboto Condensed Light"/>
              </a:rPr>
              <a:t>Contacted about issues</a:t>
            </a:r>
            <a:endParaRPr sz="1800">
              <a:solidFill>
                <a:srgbClr val="263248"/>
              </a:solidFill>
              <a:latin typeface="Roboto Condensed Light"/>
              <a:ea typeface="Roboto Condensed Light"/>
              <a:cs typeface="Roboto Condensed Light"/>
              <a:sym typeface="Roboto Condensed Light"/>
            </a:endParaRPr>
          </a:p>
          <a:p>
            <a:pPr indent="0" lvl="0" marL="0" rtl="0" algn="l">
              <a:spcBef>
                <a:spcPts val="1000"/>
              </a:spcBef>
              <a:spcAft>
                <a:spcPts val="0"/>
              </a:spcAft>
              <a:buNone/>
            </a:pPr>
            <a:r>
              <a:t/>
            </a:r>
            <a:endParaRPr sz="1800">
              <a:solidFill>
                <a:srgbClr val="263248"/>
              </a:solidFill>
              <a:latin typeface="Roboto Condensed Light"/>
              <a:ea typeface="Roboto Condensed Light"/>
              <a:cs typeface="Roboto Condensed Light"/>
              <a:sym typeface="Roboto Condensed Light"/>
            </a:endParaRPr>
          </a:p>
          <a:p>
            <a:pPr indent="0" lvl="0" marL="0" rtl="0" algn="l">
              <a:spcBef>
                <a:spcPts val="1000"/>
              </a:spcBef>
              <a:spcAft>
                <a:spcPts val="0"/>
              </a:spcAft>
              <a:buNone/>
            </a:pPr>
            <a:r>
              <a:rPr lang="en-GB" sz="1800">
                <a:solidFill>
                  <a:srgbClr val="263248"/>
                </a:solidFill>
                <a:latin typeface="Roboto Condensed Light"/>
                <a:ea typeface="Roboto Condensed Light"/>
                <a:cs typeface="Roboto Condensed Light"/>
                <a:sym typeface="Roboto Condensed Light"/>
              </a:rPr>
              <a:t>Admin Portal</a:t>
            </a:r>
            <a:endParaRPr sz="1800">
              <a:solidFill>
                <a:srgbClr val="263248"/>
              </a:solidFill>
              <a:latin typeface="Roboto Condensed Light"/>
              <a:ea typeface="Roboto Condensed Light"/>
              <a:cs typeface="Roboto Condensed Light"/>
              <a:sym typeface="Roboto Condensed Light"/>
            </a:endParaRPr>
          </a:p>
          <a:p>
            <a:pPr indent="-342900" lvl="0" marL="457200" rtl="0" algn="l">
              <a:spcBef>
                <a:spcPts val="1000"/>
              </a:spcBef>
              <a:spcAft>
                <a:spcPts val="0"/>
              </a:spcAft>
              <a:buClr>
                <a:srgbClr val="C7D3E6"/>
              </a:buClr>
              <a:buSzPts val="1800"/>
              <a:buFont typeface="Roboto Condensed Light"/>
              <a:buChar char="▰"/>
            </a:pPr>
            <a:r>
              <a:rPr lang="en-GB" sz="1800">
                <a:solidFill>
                  <a:schemeClr val="dk1"/>
                </a:solidFill>
                <a:latin typeface="Roboto Condensed Light"/>
                <a:ea typeface="Roboto Condensed Light"/>
                <a:cs typeface="Roboto Condensed Light"/>
                <a:sym typeface="Roboto Condensed Light"/>
              </a:rPr>
              <a:t>Create, view and manage Inspection Form</a:t>
            </a:r>
            <a:endParaRPr b="1" sz="1800">
              <a:solidFill>
                <a:srgbClr val="263248"/>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sz="2400">
              <a:solidFill>
                <a:srgbClr val="263248"/>
              </a:solidFill>
              <a:latin typeface="Roboto Condensed Light"/>
              <a:ea typeface="Roboto Condensed Light"/>
              <a:cs typeface="Roboto Condensed Light"/>
              <a:sym typeface="Roboto Condensed Light"/>
            </a:endParaRPr>
          </a:p>
          <a:p>
            <a:pPr indent="0" lvl="0" marL="0" rtl="0" algn="l">
              <a:spcBef>
                <a:spcPts val="1000"/>
              </a:spcBef>
              <a:spcAft>
                <a:spcPts val="1000"/>
              </a:spcAft>
              <a:buNone/>
            </a:pPr>
            <a:r>
              <a:t/>
            </a:r>
            <a:endParaRPr sz="2400">
              <a:solidFill>
                <a:srgbClr val="263248"/>
              </a:solidFill>
              <a:latin typeface="Roboto Condensed Light"/>
              <a:ea typeface="Roboto Condensed Light"/>
              <a:cs typeface="Roboto Condensed Light"/>
              <a:sym typeface="Roboto Condensed Light"/>
            </a:endParaRPr>
          </a:p>
        </p:txBody>
      </p:sp>
      <p:pic>
        <p:nvPicPr>
          <p:cNvPr id="290" name="Google Shape;290;p27"/>
          <p:cNvPicPr preferRelativeResize="0"/>
          <p:nvPr/>
        </p:nvPicPr>
        <p:blipFill>
          <a:blip r:embed="rId4">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BUSINESS PROCESS - ITERATION 1</a:t>
            </a:r>
            <a:endParaRPr/>
          </a:p>
        </p:txBody>
      </p:sp>
      <p:sp>
        <p:nvSpPr>
          <p:cNvPr id="296" name="Google Shape;296;p28"/>
          <p:cNvSpPr txBox="1"/>
          <p:nvPr>
            <p:ph idx="1" type="body"/>
          </p:nvPr>
        </p:nvSpPr>
        <p:spPr>
          <a:xfrm>
            <a:off x="780075" y="1577550"/>
            <a:ext cx="6132600" cy="289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Managing an inspection booking system</a:t>
            </a:r>
            <a:endParaRPr sz="1800"/>
          </a:p>
          <a:p>
            <a:pPr indent="0" lvl="0" marL="0" rtl="0" algn="l">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GB" sz="1800"/>
              <a:t>Create and view an Inspection form</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en-GB" sz="1800"/>
              <a:t>Inspection</a:t>
            </a:r>
            <a:r>
              <a:rPr lang="en-GB" sz="1800"/>
              <a:t> form</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GB" sz="1800"/>
              <a:t>View photos and description</a:t>
            </a:r>
            <a:endParaRPr sz="1800"/>
          </a:p>
          <a:p>
            <a:pPr indent="-342900" lvl="0" marL="457200" rtl="0" algn="l">
              <a:lnSpc>
                <a:spcPct val="115000"/>
              </a:lnSpc>
              <a:spcBef>
                <a:spcPts val="0"/>
              </a:spcBef>
              <a:spcAft>
                <a:spcPts val="0"/>
              </a:spcAft>
              <a:buSzPts val="1800"/>
              <a:buChar char="▰"/>
            </a:pPr>
            <a:r>
              <a:rPr lang="en-GB" sz="1800"/>
              <a:t>Create queries directly to contractor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b="1" sz="1800">
              <a:solidFill>
                <a:srgbClr val="FF9800"/>
              </a:solidFill>
            </a:endParaRPr>
          </a:p>
        </p:txBody>
      </p:sp>
      <p:sp>
        <p:nvSpPr>
          <p:cNvPr id="297" name="Google Shape;297;p2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298" name="Google Shape;298;p28"/>
          <p:cNvGrpSpPr/>
          <p:nvPr/>
        </p:nvGrpSpPr>
        <p:grpSpPr>
          <a:xfrm>
            <a:off x="283552" y="610550"/>
            <a:ext cx="330270" cy="330251"/>
            <a:chOff x="1923675" y="1633650"/>
            <a:chExt cx="436000" cy="435975"/>
          </a:xfrm>
        </p:grpSpPr>
        <p:sp>
          <p:nvSpPr>
            <p:cNvPr id="299" name="Google Shape;299;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5" name="Google Shape;305;p28"/>
          <p:cNvPicPr preferRelativeResize="0"/>
          <p:nvPr/>
        </p:nvPicPr>
        <p:blipFill rotWithShape="1">
          <a:blip r:embed="rId3">
            <a:alphaModFix/>
          </a:blip>
          <a:srcRect b="0" l="27699" r="8549" t="0"/>
          <a:stretch/>
        </p:blipFill>
        <p:spPr>
          <a:xfrm>
            <a:off x="5554650" y="1327350"/>
            <a:ext cx="2834400" cy="2967300"/>
          </a:xfrm>
          <a:prstGeom prst="ellipse">
            <a:avLst/>
          </a:prstGeom>
          <a:noFill/>
          <a:ln>
            <a:noFill/>
          </a:ln>
        </p:spPr>
      </p:pic>
      <p:pic>
        <p:nvPicPr>
          <p:cNvPr id="306" name="Google Shape;306;p28"/>
          <p:cNvPicPr preferRelativeResize="0"/>
          <p:nvPr/>
        </p:nvPicPr>
        <p:blipFill>
          <a:blip r:embed="rId4">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OUR EXPECTED USERS</a:t>
            </a:r>
            <a:endParaRPr/>
          </a:p>
        </p:txBody>
      </p:sp>
      <p:sp>
        <p:nvSpPr>
          <p:cNvPr id="312" name="Google Shape;312;p2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313" name="Google Shape;313;p29"/>
          <p:cNvGrpSpPr/>
          <p:nvPr/>
        </p:nvGrpSpPr>
        <p:grpSpPr>
          <a:xfrm>
            <a:off x="263101" y="580106"/>
            <a:ext cx="407743" cy="391135"/>
            <a:chOff x="5233525" y="4954450"/>
            <a:chExt cx="538275" cy="516350"/>
          </a:xfrm>
        </p:grpSpPr>
        <p:sp>
          <p:nvSpPr>
            <p:cNvPr id="314" name="Google Shape;314;p2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9"/>
          <p:cNvSpPr txBox="1"/>
          <p:nvPr>
            <p:ph idx="4294967295" type="body"/>
          </p:nvPr>
        </p:nvSpPr>
        <p:spPr>
          <a:xfrm>
            <a:off x="670850" y="2074475"/>
            <a:ext cx="3448800" cy="21702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b="1" sz="2100"/>
          </a:p>
          <a:p>
            <a:pPr indent="0" lvl="0" marL="0" rtl="0" algn="l">
              <a:spcBef>
                <a:spcPts val="1000"/>
              </a:spcBef>
              <a:spcAft>
                <a:spcPts val="0"/>
              </a:spcAft>
              <a:buNone/>
            </a:pPr>
            <a:r>
              <a:t/>
            </a:r>
            <a:endParaRPr sz="1800">
              <a:solidFill>
                <a:srgbClr val="263248"/>
              </a:solidFill>
            </a:endParaRPr>
          </a:p>
          <a:p>
            <a:pPr indent="-342900" lvl="0" marL="457200" rtl="0" algn="l">
              <a:spcBef>
                <a:spcPts val="1000"/>
              </a:spcBef>
              <a:spcAft>
                <a:spcPts val="0"/>
              </a:spcAft>
              <a:buClr>
                <a:srgbClr val="C7D3E6"/>
              </a:buClr>
              <a:buSzPts val="1800"/>
              <a:buChar char="▰"/>
            </a:pPr>
            <a:r>
              <a:t/>
            </a:r>
            <a:endParaRPr sz="1800">
              <a:solidFill>
                <a:srgbClr val="263248"/>
              </a:solidFill>
            </a:endParaRPr>
          </a:p>
          <a:p>
            <a:pPr indent="-342900" lvl="0" marL="457200" rtl="0" algn="l">
              <a:spcBef>
                <a:spcPts val="1000"/>
              </a:spcBef>
              <a:spcAft>
                <a:spcPts val="0"/>
              </a:spcAft>
              <a:buClr>
                <a:srgbClr val="C7D3E6"/>
              </a:buClr>
              <a:buSzPts val="1800"/>
              <a:buChar char="▰"/>
            </a:pPr>
            <a:br>
              <a:rPr lang="en-GB" sz="1800">
                <a:solidFill>
                  <a:srgbClr val="263248"/>
                </a:solidFill>
              </a:rPr>
            </a:br>
            <a:endParaRPr sz="1800">
              <a:solidFill>
                <a:srgbClr val="263248"/>
              </a:solidFill>
            </a:endParaRPr>
          </a:p>
          <a:p>
            <a:pPr indent="0" lvl="0" marL="0" rtl="0" algn="l">
              <a:spcBef>
                <a:spcPts val="1000"/>
              </a:spcBef>
              <a:spcAft>
                <a:spcPts val="0"/>
              </a:spcAft>
              <a:buNone/>
            </a:pPr>
            <a:r>
              <a:t/>
            </a:r>
            <a:endParaRPr b="1" sz="1800">
              <a:solidFill>
                <a:srgbClr val="263248"/>
              </a:solidFill>
              <a:latin typeface="Roboto Condensed"/>
              <a:ea typeface="Roboto Condensed"/>
              <a:cs typeface="Roboto Condensed"/>
              <a:sym typeface="Roboto Condensed"/>
            </a:endParaRPr>
          </a:p>
          <a:p>
            <a:pPr indent="0" lvl="0" marL="0" rtl="0" algn="l">
              <a:spcBef>
                <a:spcPts val="1000"/>
              </a:spcBef>
              <a:spcAft>
                <a:spcPts val="0"/>
              </a:spcAft>
              <a:buNone/>
            </a:pPr>
            <a:r>
              <a:t/>
            </a:r>
            <a:endParaRPr>
              <a:solidFill>
                <a:srgbClr val="263248"/>
              </a:solidFill>
            </a:endParaRPr>
          </a:p>
          <a:p>
            <a:pPr indent="0" lvl="0" marL="0" rtl="0" algn="l">
              <a:spcBef>
                <a:spcPts val="1000"/>
              </a:spcBef>
              <a:spcAft>
                <a:spcPts val="0"/>
              </a:spcAft>
              <a:buNone/>
            </a:pPr>
            <a:r>
              <a:t/>
            </a:r>
            <a:endParaRPr>
              <a:solidFill>
                <a:srgbClr val="263248"/>
              </a:solidFill>
            </a:endParaRPr>
          </a:p>
          <a:p>
            <a:pPr indent="0" lvl="0" marL="0" rtl="0" algn="l">
              <a:spcBef>
                <a:spcPts val="1000"/>
              </a:spcBef>
              <a:spcAft>
                <a:spcPts val="1000"/>
              </a:spcAft>
              <a:buNone/>
            </a:pPr>
            <a:r>
              <a:t/>
            </a:r>
            <a:endParaRPr/>
          </a:p>
        </p:txBody>
      </p:sp>
      <p:pic>
        <p:nvPicPr>
          <p:cNvPr id="326" name="Google Shape;326;p29"/>
          <p:cNvPicPr preferRelativeResize="0"/>
          <p:nvPr/>
        </p:nvPicPr>
        <p:blipFill>
          <a:blip r:embed="rId3">
            <a:alphaModFix/>
          </a:blip>
          <a:stretch>
            <a:fillRect/>
          </a:stretch>
        </p:blipFill>
        <p:spPr>
          <a:xfrm>
            <a:off x="313725" y="1465125"/>
            <a:ext cx="4163053" cy="2865025"/>
          </a:xfrm>
          <a:prstGeom prst="rect">
            <a:avLst/>
          </a:prstGeom>
          <a:noFill/>
          <a:ln>
            <a:noFill/>
          </a:ln>
        </p:spPr>
      </p:pic>
      <p:pic>
        <p:nvPicPr>
          <p:cNvPr id="327" name="Google Shape;327;p29"/>
          <p:cNvPicPr preferRelativeResize="0"/>
          <p:nvPr/>
        </p:nvPicPr>
        <p:blipFill>
          <a:blip r:embed="rId4">
            <a:alphaModFix/>
          </a:blip>
          <a:stretch>
            <a:fillRect/>
          </a:stretch>
        </p:blipFill>
        <p:spPr>
          <a:xfrm>
            <a:off x="4776650" y="1465125"/>
            <a:ext cx="4172185" cy="2865025"/>
          </a:xfrm>
          <a:prstGeom prst="rect">
            <a:avLst/>
          </a:prstGeom>
          <a:noFill/>
          <a:ln>
            <a:noFill/>
          </a:ln>
        </p:spPr>
      </p:pic>
      <p:pic>
        <p:nvPicPr>
          <p:cNvPr id="328" name="Google Shape;328;p29"/>
          <p:cNvPicPr preferRelativeResize="0"/>
          <p:nvPr/>
        </p:nvPicPr>
        <p:blipFill>
          <a:blip r:embed="rId5">
            <a:alphaModFix/>
          </a:blip>
          <a:stretch>
            <a:fillRect/>
          </a:stretch>
        </p:blipFill>
        <p:spPr>
          <a:xfrm>
            <a:off x="7260450" y="196750"/>
            <a:ext cx="1685925" cy="9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p:nvPr/>
        </p:nvSpPr>
        <p:spPr>
          <a:xfrm>
            <a:off x="7256849" y="2699225"/>
            <a:ext cx="18873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34" name="Google Shape;334;p30"/>
          <p:cNvSpPr/>
          <p:nvPr/>
        </p:nvSpPr>
        <p:spPr>
          <a:xfrm>
            <a:off x="6631883" y="2699213"/>
            <a:ext cx="8229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35" name="Google Shape;335;p3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PROJECT TIMELINE</a:t>
            </a:r>
            <a:endParaRPr/>
          </a:p>
        </p:txBody>
      </p:sp>
      <p:sp>
        <p:nvSpPr>
          <p:cNvPr id="336" name="Google Shape;336;p3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337" name="Google Shape;337;p30"/>
          <p:cNvSpPr/>
          <p:nvPr/>
        </p:nvSpPr>
        <p:spPr>
          <a:xfrm>
            <a:off x="5857650" y="2700838"/>
            <a:ext cx="9279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GB" sz="1000">
                <a:solidFill>
                  <a:schemeClr val="lt1"/>
                </a:solidFill>
                <a:latin typeface="Roboto Condensed"/>
                <a:ea typeface="Roboto Condensed"/>
                <a:cs typeface="Roboto Condensed"/>
                <a:sym typeface="Roboto Condensed"/>
              </a:rPr>
              <a:t>     Deliver</a:t>
            </a:r>
            <a:endParaRPr sz="1000">
              <a:solidFill>
                <a:schemeClr val="lt1"/>
              </a:solidFill>
              <a:latin typeface="Roboto Condensed"/>
              <a:ea typeface="Roboto Condensed"/>
              <a:cs typeface="Roboto Condensed"/>
              <a:sym typeface="Roboto Condensed"/>
            </a:endParaRPr>
          </a:p>
        </p:txBody>
      </p:sp>
      <p:sp>
        <p:nvSpPr>
          <p:cNvPr id="338" name="Google Shape;338;p30"/>
          <p:cNvSpPr/>
          <p:nvPr/>
        </p:nvSpPr>
        <p:spPr>
          <a:xfrm>
            <a:off x="5249524" y="2700850"/>
            <a:ext cx="868500" cy="393600"/>
          </a:xfrm>
          <a:prstGeom prst="homePlate">
            <a:avLst>
              <a:gd fmla="val 32030" name="adj"/>
            </a:avLst>
          </a:prstGeom>
          <a:solidFill>
            <a:srgbClr val="6FA8DC"/>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39" name="Google Shape;339;p30"/>
          <p:cNvSpPr/>
          <p:nvPr/>
        </p:nvSpPr>
        <p:spPr>
          <a:xfrm>
            <a:off x="4697204" y="2699213"/>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40" name="Google Shape;340;p30"/>
          <p:cNvSpPr/>
          <p:nvPr/>
        </p:nvSpPr>
        <p:spPr>
          <a:xfrm>
            <a:off x="3991525" y="2699213"/>
            <a:ext cx="8685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GB" sz="1000">
                <a:solidFill>
                  <a:schemeClr val="lt1"/>
                </a:solidFill>
                <a:latin typeface="Roboto Condensed"/>
                <a:ea typeface="Roboto Condensed"/>
                <a:cs typeface="Roboto Condensed"/>
                <a:sym typeface="Roboto Condensed"/>
              </a:rPr>
              <a:t>Iteration 2</a:t>
            </a:r>
            <a:endParaRPr sz="1000">
              <a:solidFill>
                <a:schemeClr val="lt1"/>
              </a:solidFill>
              <a:latin typeface="Roboto Condensed"/>
              <a:ea typeface="Roboto Condensed"/>
              <a:cs typeface="Roboto Condensed"/>
              <a:sym typeface="Roboto Condensed"/>
            </a:endParaRPr>
          </a:p>
        </p:txBody>
      </p:sp>
      <p:sp>
        <p:nvSpPr>
          <p:cNvPr id="341" name="Google Shape;341;p30"/>
          <p:cNvSpPr/>
          <p:nvPr/>
        </p:nvSpPr>
        <p:spPr>
          <a:xfrm>
            <a:off x="3377035" y="2699213"/>
            <a:ext cx="8229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42" name="Google Shape;342;p30"/>
          <p:cNvSpPr/>
          <p:nvPr/>
        </p:nvSpPr>
        <p:spPr>
          <a:xfrm>
            <a:off x="2716951" y="2699213"/>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43" name="Google Shape;343;p30"/>
          <p:cNvSpPr/>
          <p:nvPr/>
        </p:nvSpPr>
        <p:spPr>
          <a:xfrm>
            <a:off x="2011325" y="2699213"/>
            <a:ext cx="8685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GB" sz="1000">
                <a:solidFill>
                  <a:schemeClr val="lt1"/>
                </a:solidFill>
                <a:latin typeface="Roboto Condensed"/>
                <a:ea typeface="Roboto Condensed"/>
                <a:cs typeface="Roboto Condensed"/>
                <a:sym typeface="Roboto Condensed"/>
              </a:rPr>
              <a:t>Iteration 1</a:t>
            </a:r>
            <a:endParaRPr sz="1000">
              <a:solidFill>
                <a:schemeClr val="lt1"/>
              </a:solidFill>
              <a:latin typeface="Roboto Condensed"/>
              <a:ea typeface="Roboto Condensed"/>
              <a:cs typeface="Roboto Condensed"/>
              <a:sym typeface="Roboto Condensed"/>
            </a:endParaRPr>
          </a:p>
        </p:txBody>
      </p:sp>
      <p:sp>
        <p:nvSpPr>
          <p:cNvPr id="344" name="Google Shape;344;p30"/>
          <p:cNvSpPr/>
          <p:nvPr/>
        </p:nvSpPr>
        <p:spPr>
          <a:xfrm>
            <a:off x="1396783" y="2699213"/>
            <a:ext cx="8229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cxnSp>
        <p:nvCxnSpPr>
          <p:cNvPr id="345" name="Google Shape;345;p30"/>
          <p:cNvCxnSpPr/>
          <p:nvPr/>
        </p:nvCxnSpPr>
        <p:spPr>
          <a:xfrm rot="10800000">
            <a:off x="169142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46" name="Google Shape;346;p30"/>
          <p:cNvSpPr txBox="1"/>
          <p:nvPr/>
        </p:nvSpPr>
        <p:spPr>
          <a:xfrm>
            <a:off x="1650400" y="1670463"/>
            <a:ext cx="12858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Business vision/overview report </a:t>
            </a:r>
            <a:endParaRPr sz="900">
              <a:solidFill>
                <a:schemeClr val="dk2"/>
              </a:solidFill>
              <a:latin typeface="Roboto Condensed"/>
              <a:ea typeface="Roboto Condensed"/>
              <a:cs typeface="Roboto Condensed"/>
              <a:sym typeface="Roboto Condensed"/>
            </a:endParaRPr>
          </a:p>
        </p:txBody>
      </p:sp>
      <p:cxnSp>
        <p:nvCxnSpPr>
          <p:cNvPr id="347" name="Google Shape;347;p30"/>
          <p:cNvCxnSpPr/>
          <p:nvPr/>
        </p:nvCxnSpPr>
        <p:spPr>
          <a:xfrm rot="10800000">
            <a:off x="3012658"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48" name="Google Shape;348;p30"/>
          <p:cNvSpPr txBox="1"/>
          <p:nvPr/>
        </p:nvSpPr>
        <p:spPr>
          <a:xfrm>
            <a:off x="2973142" y="1670463"/>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1 complete with </a:t>
            </a:r>
            <a:r>
              <a:rPr lang="en-GB" sz="900">
                <a:solidFill>
                  <a:schemeClr val="dk2"/>
                </a:solidFill>
                <a:latin typeface="Roboto Condensed"/>
                <a:ea typeface="Roboto Condensed"/>
                <a:cs typeface="Roboto Condensed"/>
                <a:sym typeface="Roboto Condensed"/>
              </a:rPr>
              <a:t>acceptance</a:t>
            </a:r>
            <a:r>
              <a:rPr lang="en-GB" sz="900">
                <a:solidFill>
                  <a:schemeClr val="dk2"/>
                </a:solidFill>
                <a:latin typeface="Roboto Condensed"/>
                <a:ea typeface="Roboto Condensed"/>
                <a:cs typeface="Roboto Condensed"/>
                <a:sym typeface="Roboto Condensed"/>
              </a:rPr>
              <a:t> testing</a:t>
            </a:r>
            <a:endParaRPr sz="900">
              <a:solidFill>
                <a:schemeClr val="dk2"/>
              </a:solidFill>
              <a:latin typeface="Roboto Condensed"/>
              <a:ea typeface="Roboto Condensed"/>
              <a:cs typeface="Roboto Condensed"/>
              <a:sym typeface="Roboto Condensed"/>
            </a:endParaRPr>
          </a:p>
        </p:txBody>
      </p:sp>
      <p:cxnSp>
        <p:nvCxnSpPr>
          <p:cNvPr id="349" name="Google Shape;349;p30"/>
          <p:cNvCxnSpPr/>
          <p:nvPr/>
        </p:nvCxnSpPr>
        <p:spPr>
          <a:xfrm rot="10800000">
            <a:off x="433389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50" name="Google Shape;350;p30"/>
          <p:cNvSpPr txBox="1"/>
          <p:nvPr/>
        </p:nvSpPr>
        <p:spPr>
          <a:xfrm>
            <a:off x="4295884" y="1670463"/>
            <a:ext cx="1249500" cy="533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t/>
            </a:r>
            <a:endParaRPr sz="900">
              <a:solidFill>
                <a:schemeClr val="dk2"/>
              </a:solidFill>
              <a:latin typeface="Roboto Condensed"/>
              <a:ea typeface="Roboto Condensed"/>
              <a:cs typeface="Roboto Condensed"/>
              <a:sym typeface="Roboto Condensed"/>
            </a:endParaRPr>
          </a:p>
          <a:p>
            <a:pPr indent="0" lvl="0" marL="0" rtl="0" algn="l">
              <a:spcBef>
                <a:spcPts val="0"/>
              </a:spcBef>
              <a:spcAft>
                <a:spcPts val="0"/>
              </a:spcAft>
              <a:buNone/>
            </a:pPr>
            <a:r>
              <a:t/>
            </a:r>
            <a:endParaRPr sz="900">
              <a:solidFill>
                <a:schemeClr val="dk2"/>
              </a:solidFill>
              <a:latin typeface="Roboto Condensed"/>
              <a:ea typeface="Roboto Condensed"/>
              <a:cs typeface="Roboto Condensed"/>
              <a:sym typeface="Roboto Condensed"/>
            </a:endParaRPr>
          </a:p>
          <a:p>
            <a:pPr indent="0" lvl="0" marL="0" rtl="0" algn="l">
              <a:spcBef>
                <a:spcPts val="0"/>
              </a:spcBef>
              <a:spcAft>
                <a:spcPts val="0"/>
              </a:spcAft>
              <a:buNone/>
            </a:pPr>
            <a:r>
              <a:rPr lang="en-GB" sz="900">
                <a:solidFill>
                  <a:schemeClr val="dk2"/>
                </a:solidFill>
                <a:latin typeface="Roboto Condensed"/>
                <a:ea typeface="Roboto Condensed"/>
                <a:cs typeface="Roboto Condensed"/>
                <a:sym typeface="Roboto Condensed"/>
              </a:rPr>
              <a:t>Iteration 2 report and presentation</a:t>
            </a:r>
            <a:endParaRPr sz="900">
              <a:solidFill>
                <a:schemeClr val="dk2"/>
              </a:solidFill>
              <a:latin typeface="Roboto Condensed"/>
              <a:ea typeface="Roboto Condensed"/>
              <a:cs typeface="Roboto Condensed"/>
              <a:sym typeface="Roboto Condensed"/>
            </a:endParaRPr>
          </a:p>
        </p:txBody>
      </p:sp>
      <p:cxnSp>
        <p:nvCxnSpPr>
          <p:cNvPr id="351" name="Google Shape;351;p30"/>
          <p:cNvCxnSpPr/>
          <p:nvPr/>
        </p:nvCxnSpPr>
        <p:spPr>
          <a:xfrm rot="10800000">
            <a:off x="556915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52" name="Google Shape;352;p30"/>
          <p:cNvSpPr txBox="1"/>
          <p:nvPr/>
        </p:nvSpPr>
        <p:spPr>
          <a:xfrm>
            <a:off x="5545375" y="1877192"/>
            <a:ext cx="1249500" cy="1896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2 system goes live</a:t>
            </a:r>
            <a:endParaRPr sz="900">
              <a:solidFill>
                <a:schemeClr val="dk2"/>
              </a:solidFill>
              <a:latin typeface="Roboto Condensed"/>
              <a:ea typeface="Roboto Condensed"/>
              <a:cs typeface="Roboto Condensed"/>
              <a:sym typeface="Roboto Condensed"/>
            </a:endParaRPr>
          </a:p>
        </p:txBody>
      </p:sp>
      <p:sp>
        <p:nvSpPr>
          <p:cNvPr id="353" name="Google Shape;353;p30"/>
          <p:cNvSpPr txBox="1"/>
          <p:nvPr/>
        </p:nvSpPr>
        <p:spPr>
          <a:xfrm>
            <a:off x="6368510" y="3303688"/>
            <a:ext cx="12495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Final build acceptance Testing and Report</a:t>
            </a:r>
            <a:endParaRPr sz="900">
              <a:solidFill>
                <a:schemeClr val="dk2"/>
              </a:solidFill>
              <a:latin typeface="Roboto Condensed"/>
              <a:ea typeface="Roboto Condensed"/>
              <a:cs typeface="Roboto Condensed"/>
              <a:sym typeface="Roboto Condensed"/>
            </a:endParaRPr>
          </a:p>
        </p:txBody>
      </p:sp>
      <p:cxnSp>
        <p:nvCxnSpPr>
          <p:cNvPr id="354" name="Google Shape;354;p30"/>
          <p:cNvCxnSpPr/>
          <p:nvPr/>
        </p:nvCxnSpPr>
        <p:spPr>
          <a:xfrm rot="10800000">
            <a:off x="2195962" y="3068232"/>
            <a:ext cx="0" cy="498600"/>
          </a:xfrm>
          <a:prstGeom prst="straightConnector1">
            <a:avLst/>
          </a:prstGeom>
          <a:noFill/>
          <a:ln cap="flat" cmpd="sng" w="9525">
            <a:solidFill>
              <a:schemeClr val="lt2"/>
            </a:solidFill>
            <a:prstDash val="solid"/>
            <a:round/>
            <a:headEnd len="med" w="med" type="oval"/>
            <a:tailEnd len="med" w="med" type="oval"/>
          </a:ln>
        </p:spPr>
      </p:cxnSp>
      <p:sp>
        <p:nvSpPr>
          <p:cNvPr id="355" name="Google Shape;355;p30"/>
          <p:cNvSpPr txBox="1"/>
          <p:nvPr/>
        </p:nvSpPr>
        <p:spPr>
          <a:xfrm>
            <a:off x="2127523" y="3588163"/>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1 presentation</a:t>
            </a:r>
            <a:endParaRPr sz="900">
              <a:solidFill>
                <a:schemeClr val="dk2"/>
              </a:solidFill>
              <a:latin typeface="Roboto Condensed"/>
              <a:ea typeface="Roboto Condensed"/>
              <a:cs typeface="Roboto Condensed"/>
              <a:sym typeface="Roboto Condensed"/>
            </a:endParaRPr>
          </a:p>
        </p:txBody>
      </p:sp>
      <p:cxnSp>
        <p:nvCxnSpPr>
          <p:cNvPr id="356" name="Google Shape;356;p30"/>
          <p:cNvCxnSpPr/>
          <p:nvPr/>
        </p:nvCxnSpPr>
        <p:spPr>
          <a:xfrm rot="10800000">
            <a:off x="3500897" y="3063332"/>
            <a:ext cx="0" cy="498600"/>
          </a:xfrm>
          <a:prstGeom prst="straightConnector1">
            <a:avLst/>
          </a:prstGeom>
          <a:noFill/>
          <a:ln cap="flat" cmpd="sng" w="9525">
            <a:solidFill>
              <a:schemeClr val="lt2"/>
            </a:solidFill>
            <a:prstDash val="solid"/>
            <a:round/>
            <a:headEnd len="med" w="med" type="oval"/>
            <a:tailEnd len="med" w="med" type="oval"/>
          </a:ln>
        </p:spPr>
      </p:cxnSp>
      <p:sp>
        <p:nvSpPr>
          <p:cNvPr id="357" name="Google Shape;357;p30"/>
          <p:cNvSpPr txBox="1"/>
          <p:nvPr/>
        </p:nvSpPr>
        <p:spPr>
          <a:xfrm>
            <a:off x="3447694" y="3588163"/>
            <a:ext cx="12495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GB" sz="900">
                <a:solidFill>
                  <a:schemeClr val="dk2"/>
                </a:solidFill>
                <a:latin typeface="Roboto Condensed"/>
                <a:ea typeface="Roboto Condensed"/>
                <a:cs typeface="Roboto Condensed"/>
                <a:sym typeface="Roboto Condensed"/>
              </a:rPr>
              <a:t>Iteration 1 system goes live </a:t>
            </a:r>
            <a:endParaRPr sz="900">
              <a:solidFill>
                <a:schemeClr val="dk2"/>
              </a:solidFill>
              <a:latin typeface="Roboto Condensed"/>
              <a:ea typeface="Roboto Condensed"/>
              <a:cs typeface="Roboto Condensed"/>
              <a:sym typeface="Roboto Condensed"/>
            </a:endParaRPr>
          </a:p>
        </p:txBody>
      </p:sp>
      <p:cxnSp>
        <p:nvCxnSpPr>
          <p:cNvPr id="358" name="Google Shape;358;p30"/>
          <p:cNvCxnSpPr/>
          <p:nvPr/>
        </p:nvCxnSpPr>
        <p:spPr>
          <a:xfrm rot="10800000">
            <a:off x="5004657" y="3068232"/>
            <a:ext cx="0" cy="498600"/>
          </a:xfrm>
          <a:prstGeom prst="straightConnector1">
            <a:avLst/>
          </a:prstGeom>
          <a:noFill/>
          <a:ln cap="flat" cmpd="sng" w="9525">
            <a:solidFill>
              <a:schemeClr val="lt2"/>
            </a:solidFill>
            <a:prstDash val="solid"/>
            <a:round/>
            <a:headEnd len="med" w="med" type="oval"/>
            <a:tailEnd len="med" w="med" type="oval"/>
          </a:ln>
        </p:spPr>
      </p:cxnSp>
      <p:sp>
        <p:nvSpPr>
          <p:cNvPr id="359" name="Google Shape;359;p30"/>
          <p:cNvSpPr txBox="1"/>
          <p:nvPr/>
        </p:nvSpPr>
        <p:spPr>
          <a:xfrm>
            <a:off x="4976664" y="3588163"/>
            <a:ext cx="12495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900">
                <a:solidFill>
                  <a:schemeClr val="dk2"/>
                </a:solidFill>
                <a:latin typeface="Roboto Condensed"/>
                <a:ea typeface="Roboto Condensed"/>
                <a:cs typeface="Roboto Condensed"/>
                <a:sym typeface="Roboto Condensed"/>
              </a:rPr>
              <a:t>Iteration 2 complete with acceptance testing</a:t>
            </a:r>
            <a:endParaRPr sz="900">
              <a:solidFill>
                <a:schemeClr val="dk2"/>
              </a:solidFill>
              <a:latin typeface="Roboto Condensed"/>
              <a:ea typeface="Roboto Condensed"/>
              <a:cs typeface="Roboto Condensed"/>
              <a:sym typeface="Roboto Condensed"/>
            </a:endParaRPr>
          </a:p>
        </p:txBody>
      </p:sp>
      <p:cxnSp>
        <p:nvCxnSpPr>
          <p:cNvPr id="360" name="Google Shape;360;p30"/>
          <p:cNvCxnSpPr/>
          <p:nvPr/>
        </p:nvCxnSpPr>
        <p:spPr>
          <a:xfrm rot="10800000">
            <a:off x="6388487" y="3066794"/>
            <a:ext cx="0" cy="498600"/>
          </a:xfrm>
          <a:prstGeom prst="straightConnector1">
            <a:avLst/>
          </a:prstGeom>
          <a:noFill/>
          <a:ln cap="flat" cmpd="sng" w="9525">
            <a:solidFill>
              <a:schemeClr val="lt2"/>
            </a:solidFill>
            <a:prstDash val="solid"/>
            <a:round/>
            <a:headEnd len="med" w="med" type="oval"/>
            <a:tailEnd len="med" w="med" type="oval"/>
          </a:ln>
        </p:spPr>
      </p:cxnSp>
      <p:sp>
        <p:nvSpPr>
          <p:cNvPr id="361" name="Google Shape;361;p30"/>
          <p:cNvSpPr txBox="1"/>
          <p:nvPr/>
        </p:nvSpPr>
        <p:spPr>
          <a:xfrm>
            <a:off x="6976375" y="1933725"/>
            <a:ext cx="1109700" cy="533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900">
                <a:solidFill>
                  <a:schemeClr val="dk2"/>
                </a:solidFill>
                <a:latin typeface="Roboto Condensed"/>
                <a:ea typeface="Roboto Condensed"/>
                <a:cs typeface="Roboto Condensed"/>
                <a:sym typeface="Roboto Condensed"/>
              </a:rPr>
              <a:t>System Handover Package</a:t>
            </a:r>
            <a:endParaRPr sz="900">
              <a:solidFill>
                <a:schemeClr val="dk2"/>
              </a:solidFill>
              <a:latin typeface="Roboto Condensed"/>
              <a:ea typeface="Roboto Condensed"/>
              <a:cs typeface="Roboto Condensed"/>
              <a:sym typeface="Roboto Condensed"/>
            </a:endParaRPr>
          </a:p>
          <a:p>
            <a:pPr indent="0" lvl="0" marL="0" marR="0" rtl="0" algn="l">
              <a:lnSpc>
                <a:spcPct val="100000"/>
              </a:lnSpc>
              <a:spcBef>
                <a:spcPts val="0"/>
              </a:spcBef>
              <a:spcAft>
                <a:spcPts val="0"/>
              </a:spcAft>
              <a:buNone/>
            </a:pPr>
            <a:r>
              <a:t/>
            </a:r>
            <a:endParaRPr sz="900">
              <a:solidFill>
                <a:schemeClr val="dk2"/>
              </a:solidFill>
              <a:latin typeface="Roboto Condensed"/>
              <a:ea typeface="Roboto Condensed"/>
              <a:cs typeface="Roboto Condensed"/>
              <a:sym typeface="Roboto Condensed"/>
            </a:endParaRPr>
          </a:p>
        </p:txBody>
      </p:sp>
      <p:sp>
        <p:nvSpPr>
          <p:cNvPr id="362" name="Google Shape;362;p30"/>
          <p:cNvSpPr/>
          <p:nvPr/>
        </p:nvSpPr>
        <p:spPr>
          <a:xfrm>
            <a:off x="315223" y="623918"/>
            <a:ext cx="303511" cy="303511"/>
          </a:xfrm>
          <a:custGeom>
            <a:rect b="b" l="l" r="r" t="t"/>
            <a:pathLst>
              <a:path extrusionOk="0" fill="none" h="16027" w="16027">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cap="rnd" cmpd="sng" w="121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txBox="1"/>
          <p:nvPr/>
        </p:nvSpPr>
        <p:spPr>
          <a:xfrm>
            <a:off x="1772325" y="226183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09/03</a:t>
            </a:r>
            <a:endParaRPr b="1" sz="900">
              <a:solidFill>
                <a:schemeClr val="accent1"/>
              </a:solidFill>
              <a:latin typeface="Roboto Condensed"/>
              <a:ea typeface="Roboto Condensed"/>
              <a:cs typeface="Roboto Condensed"/>
              <a:sym typeface="Roboto Condensed"/>
            </a:endParaRPr>
          </a:p>
        </p:txBody>
      </p:sp>
      <p:sp>
        <p:nvSpPr>
          <p:cNvPr id="364" name="Google Shape;364;p30"/>
          <p:cNvSpPr txBox="1"/>
          <p:nvPr/>
        </p:nvSpPr>
        <p:spPr>
          <a:xfrm>
            <a:off x="2249725"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09/03</a:t>
            </a:r>
            <a:endParaRPr b="1" sz="900">
              <a:solidFill>
                <a:schemeClr val="accent1"/>
              </a:solidFill>
              <a:latin typeface="Roboto Condensed"/>
              <a:ea typeface="Roboto Condensed"/>
              <a:cs typeface="Roboto Condensed"/>
              <a:sym typeface="Roboto Condensed"/>
            </a:endParaRPr>
          </a:p>
        </p:txBody>
      </p:sp>
      <p:sp>
        <p:nvSpPr>
          <p:cNvPr id="365" name="Google Shape;365;p30"/>
          <p:cNvSpPr txBox="1"/>
          <p:nvPr/>
        </p:nvSpPr>
        <p:spPr>
          <a:xfrm>
            <a:off x="3099450" y="225938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23/03</a:t>
            </a:r>
            <a:endParaRPr b="1" sz="900">
              <a:solidFill>
                <a:schemeClr val="accent1"/>
              </a:solidFill>
              <a:latin typeface="Roboto Condensed"/>
              <a:ea typeface="Roboto Condensed"/>
              <a:cs typeface="Roboto Condensed"/>
              <a:sym typeface="Roboto Condensed"/>
            </a:endParaRPr>
          </a:p>
        </p:txBody>
      </p:sp>
      <p:sp>
        <p:nvSpPr>
          <p:cNvPr id="366" name="Google Shape;366;p30"/>
          <p:cNvSpPr txBox="1"/>
          <p:nvPr/>
        </p:nvSpPr>
        <p:spPr>
          <a:xfrm>
            <a:off x="4426575" y="225938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06/04</a:t>
            </a:r>
            <a:endParaRPr b="1" sz="900">
              <a:solidFill>
                <a:schemeClr val="accent2"/>
              </a:solidFill>
              <a:latin typeface="Roboto Condensed"/>
              <a:ea typeface="Roboto Condensed"/>
              <a:cs typeface="Roboto Condensed"/>
              <a:sym typeface="Roboto Condensed"/>
            </a:endParaRPr>
          </a:p>
        </p:txBody>
      </p:sp>
      <p:sp>
        <p:nvSpPr>
          <p:cNvPr id="367" name="Google Shape;367;p30"/>
          <p:cNvSpPr txBox="1"/>
          <p:nvPr/>
        </p:nvSpPr>
        <p:spPr>
          <a:xfrm>
            <a:off x="6450950"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15/05</a:t>
            </a:r>
            <a:endParaRPr b="1" sz="900">
              <a:solidFill>
                <a:srgbClr val="6FA8DC"/>
              </a:solidFill>
              <a:latin typeface="Roboto Condensed"/>
              <a:ea typeface="Roboto Condensed"/>
              <a:cs typeface="Roboto Condensed"/>
              <a:sym typeface="Roboto Condensed"/>
            </a:endParaRPr>
          </a:p>
        </p:txBody>
      </p:sp>
      <p:sp>
        <p:nvSpPr>
          <p:cNvPr id="368" name="Google Shape;368;p30"/>
          <p:cNvSpPr txBox="1"/>
          <p:nvPr/>
        </p:nvSpPr>
        <p:spPr>
          <a:xfrm>
            <a:off x="5052475"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28/04</a:t>
            </a:r>
            <a:endParaRPr b="1" sz="900">
              <a:solidFill>
                <a:schemeClr val="accent2"/>
              </a:solidFill>
              <a:latin typeface="Roboto Condensed"/>
              <a:ea typeface="Roboto Condensed"/>
              <a:cs typeface="Roboto Condensed"/>
              <a:sym typeface="Roboto Condensed"/>
            </a:endParaRPr>
          </a:p>
        </p:txBody>
      </p:sp>
      <p:sp>
        <p:nvSpPr>
          <p:cNvPr id="369" name="Google Shape;369;p30"/>
          <p:cNvSpPr txBox="1"/>
          <p:nvPr/>
        </p:nvSpPr>
        <p:spPr>
          <a:xfrm>
            <a:off x="7968625" y="30233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Week 12</a:t>
            </a:r>
            <a:endParaRPr b="1" sz="900">
              <a:solidFill>
                <a:srgbClr val="6FA8DC"/>
              </a:solidFill>
              <a:latin typeface="Roboto Condensed"/>
              <a:ea typeface="Roboto Condensed"/>
              <a:cs typeface="Roboto Condensed"/>
              <a:sym typeface="Roboto Condensed"/>
            </a:endParaRPr>
          </a:p>
        </p:txBody>
      </p:sp>
      <p:sp>
        <p:nvSpPr>
          <p:cNvPr id="370" name="Google Shape;370;p30"/>
          <p:cNvSpPr txBox="1"/>
          <p:nvPr/>
        </p:nvSpPr>
        <p:spPr>
          <a:xfrm>
            <a:off x="406600" y="3023325"/>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Week 1</a:t>
            </a:r>
            <a:endParaRPr b="1" sz="900">
              <a:solidFill>
                <a:schemeClr val="accent1"/>
              </a:solidFill>
              <a:latin typeface="Roboto Condensed"/>
              <a:ea typeface="Roboto Condensed"/>
              <a:cs typeface="Roboto Condensed"/>
              <a:sym typeface="Roboto Condensed"/>
            </a:endParaRPr>
          </a:p>
        </p:txBody>
      </p:sp>
      <p:sp>
        <p:nvSpPr>
          <p:cNvPr id="371" name="Google Shape;371;p30"/>
          <p:cNvSpPr txBox="1"/>
          <p:nvPr/>
        </p:nvSpPr>
        <p:spPr>
          <a:xfrm>
            <a:off x="7047700" y="226183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17</a:t>
            </a:r>
            <a:r>
              <a:rPr b="1" lang="en-GB" sz="900">
                <a:solidFill>
                  <a:srgbClr val="6FA8DC"/>
                </a:solidFill>
                <a:latin typeface="Roboto Condensed"/>
                <a:ea typeface="Roboto Condensed"/>
                <a:cs typeface="Roboto Condensed"/>
                <a:sym typeface="Roboto Condensed"/>
              </a:rPr>
              <a:t>/05</a:t>
            </a:r>
            <a:endParaRPr b="1" sz="900">
              <a:solidFill>
                <a:srgbClr val="6FA8DC"/>
              </a:solidFill>
              <a:latin typeface="Roboto Condensed"/>
              <a:ea typeface="Roboto Condensed"/>
              <a:cs typeface="Roboto Condensed"/>
              <a:sym typeface="Roboto Condensed"/>
            </a:endParaRPr>
          </a:p>
        </p:txBody>
      </p:sp>
      <p:cxnSp>
        <p:nvCxnSpPr>
          <p:cNvPr id="372" name="Google Shape;372;p30"/>
          <p:cNvCxnSpPr/>
          <p:nvPr/>
        </p:nvCxnSpPr>
        <p:spPr>
          <a:xfrm rot="10800000">
            <a:off x="6905053" y="2225193"/>
            <a:ext cx="0" cy="498600"/>
          </a:xfrm>
          <a:prstGeom prst="straightConnector1">
            <a:avLst/>
          </a:prstGeom>
          <a:noFill/>
          <a:ln cap="flat" cmpd="sng" w="9525">
            <a:solidFill>
              <a:schemeClr val="lt2"/>
            </a:solidFill>
            <a:prstDash val="solid"/>
            <a:round/>
            <a:headEnd len="med" w="med" type="oval"/>
            <a:tailEnd len="med" w="med" type="oval"/>
          </a:ln>
        </p:spPr>
      </p:cxnSp>
      <p:sp>
        <p:nvSpPr>
          <p:cNvPr id="373" name="Google Shape;373;p30"/>
          <p:cNvSpPr txBox="1"/>
          <p:nvPr/>
        </p:nvSpPr>
        <p:spPr>
          <a:xfrm>
            <a:off x="5625125" y="2261838"/>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11/05</a:t>
            </a:r>
            <a:endParaRPr b="1" sz="900">
              <a:solidFill>
                <a:srgbClr val="6FA8DC"/>
              </a:solidFill>
              <a:latin typeface="Roboto Condensed"/>
              <a:ea typeface="Roboto Condensed"/>
              <a:cs typeface="Roboto Condensed"/>
              <a:sym typeface="Roboto Condensed"/>
            </a:endParaRPr>
          </a:p>
        </p:txBody>
      </p:sp>
      <p:sp>
        <p:nvSpPr>
          <p:cNvPr id="374" name="Google Shape;374;p30"/>
          <p:cNvSpPr txBox="1"/>
          <p:nvPr/>
        </p:nvSpPr>
        <p:spPr>
          <a:xfrm>
            <a:off x="3542025" y="3127513"/>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06</a:t>
            </a:r>
            <a:r>
              <a:rPr b="1" lang="en-GB" sz="900">
                <a:solidFill>
                  <a:schemeClr val="accent2"/>
                </a:solidFill>
                <a:latin typeface="Roboto Condensed"/>
                <a:ea typeface="Roboto Condensed"/>
                <a:cs typeface="Roboto Condensed"/>
                <a:sym typeface="Roboto Condensed"/>
              </a:rPr>
              <a:t>/04</a:t>
            </a:r>
            <a:endParaRPr b="1" sz="900">
              <a:solidFill>
                <a:schemeClr val="accent2"/>
              </a:solidFill>
              <a:latin typeface="Roboto Condensed"/>
              <a:ea typeface="Roboto Condensed"/>
              <a:cs typeface="Roboto Condensed"/>
              <a:sym typeface="Roboto Condensed"/>
            </a:endParaRPr>
          </a:p>
        </p:txBody>
      </p:sp>
      <p:pic>
        <p:nvPicPr>
          <p:cNvPr id="375" name="Google Shape;375;p30"/>
          <p:cNvPicPr preferRelativeResize="0"/>
          <p:nvPr/>
        </p:nvPicPr>
        <p:blipFill>
          <a:blip r:embed="rId3">
            <a:alphaModFix/>
          </a:blip>
          <a:stretch>
            <a:fillRect/>
          </a:stretch>
        </p:blipFill>
        <p:spPr>
          <a:xfrm>
            <a:off x="7260450" y="196750"/>
            <a:ext cx="1685925" cy="962025"/>
          </a:xfrm>
          <a:prstGeom prst="rect">
            <a:avLst/>
          </a:prstGeom>
          <a:noFill/>
          <a:ln>
            <a:noFill/>
          </a:ln>
        </p:spPr>
      </p:pic>
      <p:sp>
        <p:nvSpPr>
          <p:cNvPr id="376" name="Google Shape;376;p30"/>
          <p:cNvSpPr/>
          <p:nvPr/>
        </p:nvSpPr>
        <p:spPr>
          <a:xfrm>
            <a:off x="-7" y="2700850"/>
            <a:ext cx="15597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t/>
            </a:r>
            <a:endParaRPr sz="1000">
              <a:solidFill>
                <a:schemeClr val="lt1"/>
              </a:solidFill>
              <a:latin typeface="Roboto Condensed"/>
              <a:ea typeface="Roboto Condensed"/>
              <a:cs typeface="Roboto Condensed"/>
              <a:sym typeface="Roboto Condensed"/>
            </a:endParaRPr>
          </a:p>
        </p:txBody>
      </p:sp>
      <p:sp>
        <p:nvSpPr>
          <p:cNvPr id="377" name="Google Shape;377;p30"/>
          <p:cNvSpPr txBox="1"/>
          <p:nvPr/>
        </p:nvSpPr>
        <p:spPr>
          <a:xfrm>
            <a:off x="1772325"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Client &amp; Team</a:t>
            </a:r>
            <a:endParaRPr b="1" sz="900">
              <a:solidFill>
                <a:schemeClr val="accent1"/>
              </a:solidFill>
              <a:latin typeface="Roboto Condensed"/>
              <a:ea typeface="Roboto Condensed"/>
              <a:cs typeface="Roboto Condensed"/>
              <a:sym typeface="Roboto Condensed"/>
            </a:endParaRPr>
          </a:p>
        </p:txBody>
      </p:sp>
      <p:sp>
        <p:nvSpPr>
          <p:cNvPr id="378" name="Google Shape;378;p30"/>
          <p:cNvSpPr txBox="1"/>
          <p:nvPr/>
        </p:nvSpPr>
        <p:spPr>
          <a:xfrm>
            <a:off x="3099438"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Team</a:t>
            </a:r>
            <a:endParaRPr b="1" sz="900">
              <a:solidFill>
                <a:schemeClr val="accent1"/>
              </a:solidFill>
              <a:latin typeface="Roboto Condensed"/>
              <a:ea typeface="Roboto Condensed"/>
              <a:cs typeface="Roboto Condensed"/>
              <a:sym typeface="Roboto Condensed"/>
            </a:endParaRPr>
          </a:p>
        </p:txBody>
      </p:sp>
      <p:sp>
        <p:nvSpPr>
          <p:cNvPr id="379" name="Google Shape;379;p30"/>
          <p:cNvSpPr txBox="1"/>
          <p:nvPr/>
        </p:nvSpPr>
        <p:spPr>
          <a:xfrm>
            <a:off x="2249725" y="3324925"/>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1"/>
                </a:solidFill>
                <a:latin typeface="Roboto Condensed"/>
                <a:ea typeface="Roboto Condensed"/>
                <a:cs typeface="Roboto Condensed"/>
                <a:sym typeface="Roboto Condensed"/>
              </a:rPr>
              <a:t>Client &amp; Team</a:t>
            </a:r>
            <a:endParaRPr b="1" sz="900">
              <a:solidFill>
                <a:schemeClr val="accent1"/>
              </a:solidFill>
              <a:latin typeface="Roboto Condensed"/>
              <a:ea typeface="Roboto Condensed"/>
              <a:cs typeface="Roboto Condensed"/>
              <a:sym typeface="Roboto Condensed"/>
            </a:endParaRPr>
          </a:p>
        </p:txBody>
      </p:sp>
      <p:sp>
        <p:nvSpPr>
          <p:cNvPr id="380" name="Google Shape;380;p30"/>
          <p:cNvSpPr txBox="1"/>
          <p:nvPr/>
        </p:nvSpPr>
        <p:spPr>
          <a:xfrm>
            <a:off x="3539288" y="3324925"/>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Team</a:t>
            </a:r>
            <a:endParaRPr b="1" sz="900">
              <a:solidFill>
                <a:srgbClr val="263248"/>
              </a:solidFill>
              <a:latin typeface="Roboto Condensed"/>
              <a:ea typeface="Roboto Condensed"/>
              <a:cs typeface="Roboto Condensed"/>
              <a:sym typeface="Roboto Condensed"/>
            </a:endParaRPr>
          </a:p>
        </p:txBody>
      </p:sp>
      <p:sp>
        <p:nvSpPr>
          <p:cNvPr id="381" name="Google Shape;381;p30"/>
          <p:cNvSpPr txBox="1"/>
          <p:nvPr/>
        </p:nvSpPr>
        <p:spPr>
          <a:xfrm>
            <a:off x="4426575"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Client &amp; Team</a:t>
            </a:r>
            <a:endParaRPr b="1" sz="900">
              <a:solidFill>
                <a:srgbClr val="263248"/>
              </a:solidFill>
              <a:latin typeface="Roboto Condensed"/>
              <a:ea typeface="Roboto Condensed"/>
              <a:cs typeface="Roboto Condensed"/>
              <a:sym typeface="Roboto Condensed"/>
            </a:endParaRPr>
          </a:p>
        </p:txBody>
      </p:sp>
      <p:sp>
        <p:nvSpPr>
          <p:cNvPr id="382" name="Google Shape;382;p30"/>
          <p:cNvSpPr txBox="1"/>
          <p:nvPr/>
        </p:nvSpPr>
        <p:spPr>
          <a:xfrm>
            <a:off x="5052463" y="330695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Team</a:t>
            </a:r>
            <a:endParaRPr b="1" sz="900">
              <a:solidFill>
                <a:srgbClr val="263248"/>
              </a:solidFill>
              <a:latin typeface="Roboto Condensed"/>
              <a:ea typeface="Roboto Condensed"/>
              <a:cs typeface="Roboto Condensed"/>
              <a:sym typeface="Roboto Condensed"/>
            </a:endParaRPr>
          </a:p>
        </p:txBody>
      </p:sp>
      <p:sp>
        <p:nvSpPr>
          <p:cNvPr id="383" name="Google Shape;383;p30"/>
          <p:cNvSpPr txBox="1"/>
          <p:nvPr/>
        </p:nvSpPr>
        <p:spPr>
          <a:xfrm>
            <a:off x="6450950" y="33037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Client &amp; Team</a:t>
            </a:r>
            <a:endParaRPr b="1" sz="900">
              <a:solidFill>
                <a:srgbClr val="6FA8DC"/>
              </a:solidFill>
              <a:latin typeface="Roboto Condensed"/>
              <a:ea typeface="Roboto Condensed"/>
              <a:cs typeface="Roboto Condensed"/>
              <a:sym typeface="Roboto Condensed"/>
            </a:endParaRPr>
          </a:p>
        </p:txBody>
      </p:sp>
      <p:sp>
        <p:nvSpPr>
          <p:cNvPr id="384" name="Google Shape;384;p30"/>
          <p:cNvSpPr txBox="1"/>
          <p:nvPr/>
        </p:nvSpPr>
        <p:spPr>
          <a:xfrm>
            <a:off x="5613575"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 </a:t>
            </a:r>
            <a:r>
              <a:rPr b="1" lang="en-GB" sz="900">
                <a:solidFill>
                  <a:srgbClr val="6FA8DC"/>
                </a:solidFill>
                <a:latin typeface="Roboto Condensed"/>
                <a:ea typeface="Roboto Condensed"/>
                <a:cs typeface="Roboto Condensed"/>
                <a:sym typeface="Roboto Condensed"/>
              </a:rPr>
              <a:t>Team</a:t>
            </a:r>
            <a:endParaRPr b="1" sz="900">
              <a:solidFill>
                <a:srgbClr val="6FA8DC"/>
              </a:solidFill>
              <a:latin typeface="Roboto Condensed"/>
              <a:ea typeface="Roboto Condensed"/>
              <a:cs typeface="Roboto Condensed"/>
              <a:sym typeface="Roboto Condensed"/>
            </a:endParaRPr>
          </a:p>
        </p:txBody>
      </p:sp>
      <p:sp>
        <p:nvSpPr>
          <p:cNvPr id="385" name="Google Shape;385;p30"/>
          <p:cNvSpPr txBox="1"/>
          <p:nvPr/>
        </p:nvSpPr>
        <p:spPr>
          <a:xfrm>
            <a:off x="7047700" y="2458500"/>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6FA8DC"/>
                </a:solidFill>
                <a:latin typeface="Roboto Condensed"/>
                <a:ea typeface="Roboto Condensed"/>
                <a:cs typeface="Roboto Condensed"/>
                <a:sym typeface="Roboto Condensed"/>
              </a:rPr>
              <a:t>Team</a:t>
            </a:r>
            <a:endParaRPr b="1" sz="900">
              <a:solidFill>
                <a:srgbClr val="6FA8DC"/>
              </a:solidFill>
              <a:latin typeface="Roboto Condensed"/>
              <a:ea typeface="Roboto Condensed"/>
              <a:cs typeface="Roboto Condensed"/>
              <a:sym typeface="Roboto Condensed"/>
            </a:endParaRPr>
          </a:p>
        </p:txBody>
      </p:sp>
      <p:sp>
        <p:nvSpPr>
          <p:cNvPr id="386" name="Google Shape;386;p30"/>
          <p:cNvSpPr txBox="1"/>
          <p:nvPr/>
        </p:nvSpPr>
        <p:spPr>
          <a:xfrm>
            <a:off x="3032713" y="3023325"/>
            <a:ext cx="6687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rgbClr val="263248"/>
                </a:solidFill>
                <a:latin typeface="Roboto Condensed"/>
                <a:ea typeface="Roboto Condensed"/>
                <a:cs typeface="Roboto Condensed"/>
                <a:sym typeface="Roboto Condensed"/>
              </a:rPr>
              <a:t>Week 6</a:t>
            </a:r>
            <a:endParaRPr b="1" sz="900">
              <a:solidFill>
                <a:srgbClr val="263248"/>
              </a:solidFill>
              <a:latin typeface="Roboto Condensed"/>
              <a:ea typeface="Roboto Condensed"/>
              <a:cs typeface="Roboto Condensed"/>
              <a:sym typeface="Roboto Condensed"/>
            </a:endParaRPr>
          </a:p>
        </p:txBody>
      </p:sp>
      <p:sp>
        <p:nvSpPr>
          <p:cNvPr id="387" name="Google Shape;387;p30"/>
          <p:cNvSpPr txBox="1"/>
          <p:nvPr/>
        </p:nvSpPr>
        <p:spPr>
          <a:xfrm>
            <a:off x="5481350" y="3023325"/>
            <a:ext cx="492900" cy="2265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b="1" lang="en-GB" sz="900">
                <a:solidFill>
                  <a:schemeClr val="accent2"/>
                </a:solidFill>
                <a:latin typeface="Roboto Condensed"/>
                <a:ea typeface="Roboto Condensed"/>
                <a:cs typeface="Roboto Condensed"/>
                <a:sym typeface="Roboto Condensed"/>
              </a:rPr>
              <a:t>Week 10</a:t>
            </a:r>
            <a:endParaRPr b="1" sz="900">
              <a:solidFill>
                <a:schemeClr val="accent2"/>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LET’S REVIEW</a:t>
            </a:r>
            <a:endParaRPr/>
          </a:p>
        </p:txBody>
      </p:sp>
      <p:sp>
        <p:nvSpPr>
          <p:cNvPr id="393" name="Google Shape;393;p3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pSp>
        <p:nvGrpSpPr>
          <p:cNvPr id="394" name="Google Shape;394;p31"/>
          <p:cNvGrpSpPr/>
          <p:nvPr/>
        </p:nvGrpSpPr>
        <p:grpSpPr>
          <a:xfrm>
            <a:off x="305070" y="605926"/>
            <a:ext cx="323793" cy="339493"/>
            <a:chOff x="5961125" y="1623900"/>
            <a:chExt cx="427450" cy="448175"/>
          </a:xfrm>
        </p:grpSpPr>
        <p:sp>
          <p:nvSpPr>
            <p:cNvPr id="395" name="Google Shape;395;p31"/>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31"/>
          <p:cNvSpPr txBox="1"/>
          <p:nvPr>
            <p:ph idx="1" type="body"/>
          </p:nvPr>
        </p:nvSpPr>
        <p:spPr>
          <a:xfrm>
            <a:off x="887700" y="1688100"/>
            <a:ext cx="6236100" cy="27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Assisting auditing process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GB"/>
              <a:t>Admin portal</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GB"/>
              <a:t>Reducing workload</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pic>
        <p:nvPicPr>
          <p:cNvPr id="403" name="Google Shape;403;p31"/>
          <p:cNvPicPr preferRelativeResize="0"/>
          <p:nvPr/>
        </p:nvPicPr>
        <p:blipFill>
          <a:blip r:embed="rId3">
            <a:alphaModFix/>
          </a:blip>
          <a:stretch>
            <a:fillRect/>
          </a:stretch>
        </p:blipFill>
        <p:spPr>
          <a:xfrm>
            <a:off x="7260450" y="196750"/>
            <a:ext cx="1685925" cy="96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