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rvo"/>
      <p:regular r:id="rId15"/>
      <p:bold r:id="rId16"/>
      <p:italic r:id="rId17"/>
      <p:boldItalic r:id="rId18"/>
    </p:embeddedFont>
    <p:embeddedFont>
      <p:font typeface="Roboto Condensed"/>
      <p:regular r:id="rId19"/>
      <p:bold r:id="rId20"/>
      <p:italic r:id="rId21"/>
      <p:boldItalic r:id="rId22"/>
    </p:embeddedFont>
    <p:embeddedFont>
      <p:font typeface="Roboto Condensed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22" Type="http://schemas.openxmlformats.org/officeDocument/2006/relationships/font" Target="fonts/RobotoCondensed-boldItalic.fntdata"/><Relationship Id="rId21" Type="http://schemas.openxmlformats.org/officeDocument/2006/relationships/font" Target="fonts/RobotoCondensed-italic.fntdata"/><Relationship Id="rId24" Type="http://schemas.openxmlformats.org/officeDocument/2006/relationships/font" Target="fonts/RobotoCondensedLight-bold.fntdata"/><Relationship Id="rId23" Type="http://schemas.openxmlformats.org/officeDocument/2006/relationships/font" Target="fonts/RobotoCondensed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CondensedLight-boldItalic.fntdata"/><Relationship Id="rId25" Type="http://schemas.openxmlformats.org/officeDocument/2006/relationships/font" Target="fonts/RobotoCondensed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Arvo-regular.fntdata"/><Relationship Id="rId14" Type="http://schemas.openxmlformats.org/officeDocument/2006/relationships/slide" Target="slides/slide8.xml"/><Relationship Id="rId17" Type="http://schemas.openxmlformats.org/officeDocument/2006/relationships/font" Target="fonts/Arvo-italic.fntdata"/><Relationship Id="rId16" Type="http://schemas.openxmlformats.org/officeDocument/2006/relationships/font" Target="fonts/Arvo-bold.fntdata"/><Relationship Id="rId19" Type="http://schemas.openxmlformats.org/officeDocument/2006/relationships/font" Target="fonts/RobotoCondensed-regular.fntdata"/><Relationship Id="rId18" Type="http://schemas.openxmlformats.org/officeDocument/2006/relationships/font" Target="fonts/Arv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973e5e6f0_3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973e5e6f0_3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973e5e801_4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973e5e801_4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Pass to Alen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973e5e801_3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973e5e801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b="1" lang="en-GB">
                <a:solidFill>
                  <a:srgbClr val="695D46"/>
                </a:solidFill>
                <a:latin typeface="Open Sans"/>
                <a:ea typeface="Open Sans"/>
                <a:cs typeface="Open Sans"/>
                <a:sym typeface="Open Sans"/>
              </a:rPr>
              <a:t>Allen</a:t>
            </a:r>
            <a:br>
              <a:rPr lang="en-GB" sz="1050">
                <a:solidFill>
                  <a:srgbClr val="695D46"/>
                </a:solidFill>
                <a:latin typeface="Open Sans"/>
                <a:ea typeface="Open Sans"/>
                <a:cs typeface="Open Sans"/>
                <a:sym typeface="Open Sans"/>
              </a:rPr>
            </a:br>
            <a:r>
              <a:rPr lang="en-GB" sz="1200">
                <a:solidFill>
                  <a:schemeClr val="dk1"/>
                </a:solidFill>
              </a:rPr>
              <a:t>I am here to discuss the development priorities 1 for our management system. Our team has identified several key areas that require attention, and our top priority is to further develop the admin functionality for the system.</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One of the key features that we aim to add is the ability to view the inspection form as a PDF. This will provide a more user-friendly and easily accessible format for viewing and sharing the inspection data. This is a highly requested feature, and we believe it will greatly improve the user experience.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Additionally, we are working on enabling the system to send inspection requests to all contractors. This will allow for a more streamlined and efficient process, saving time and reducing errors.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Another important development is the ability to submit queries to contractors directly from the inspection view. This will improve communication between the admin and the contractors, allowing for faster resolution of any issues or concerns.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Finally in the priority 1, we are working on tracking inspection details tied to each apartment, so that each apartment's inspection history can be viewed. This will provide a comprehensive record of each apartment's inspection history, allowing for better analysis and decision-making.</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Then I will pass to Frank for priority 2.</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20000"/>
              </a:lnSpc>
              <a:spcBef>
                <a:spcPts val="600"/>
              </a:spcBef>
              <a:spcAft>
                <a:spcPts val="0"/>
              </a:spcAft>
              <a:buClr>
                <a:schemeClr val="dk1"/>
              </a:buClr>
              <a:buSzPts val="1100"/>
              <a:buFont typeface="Arial"/>
              <a:buNone/>
            </a:pPr>
            <a:r>
              <a:rPr lang="en-GB" sz="1050">
                <a:solidFill>
                  <a:srgbClr val="695D46"/>
                </a:solidFill>
                <a:latin typeface="Open Sans"/>
                <a:ea typeface="Open Sans"/>
                <a:cs typeface="Open Sans"/>
                <a:sym typeface="Open Sans"/>
              </a:rPr>
              <a:t>Frank</a:t>
            </a:r>
            <a:endParaRPr sz="105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Clr>
                <a:schemeClr val="dk1"/>
              </a:buClr>
              <a:buSzPts val="1100"/>
              <a:buFont typeface="Arial"/>
              <a:buNone/>
            </a:pPr>
            <a:r>
              <a:t/>
            </a:r>
            <a:endParaRPr sz="105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GB">
                <a:solidFill>
                  <a:schemeClr val="dk1"/>
                </a:solidFill>
                <a:latin typeface="Open Sans"/>
                <a:ea typeface="Open Sans"/>
                <a:cs typeface="Open Sans"/>
                <a:sym typeface="Open Sans"/>
              </a:rPr>
              <a:t>Thanks Allen, today I would like to talk about our priority 2: developing deeper contractor functionality. Firstly, we have implemented an inspection view that allows for better job management. Contractors can now clearly view upcoming tasks that have been assigned to them after accepting a job. Meanwhile, they can submit queries directly related to an inspection description or image to the admin staff.</a:t>
            </a:r>
            <a:endParaRPr>
              <a:solidFill>
                <a:schemeClr val="dk1"/>
              </a:solidFill>
              <a:latin typeface="Open Sans"/>
              <a:ea typeface="Open Sans"/>
              <a:cs typeface="Open Sans"/>
              <a:sym typeface="Open Sans"/>
            </a:endParaRPr>
          </a:p>
          <a:p>
            <a:pPr indent="0" lvl="0" marL="0" rtl="0" algn="l">
              <a:lnSpc>
                <a:spcPct val="115000"/>
              </a:lnSpc>
              <a:spcBef>
                <a:spcPts val="1500"/>
              </a:spcBef>
              <a:spcAft>
                <a:spcPts val="0"/>
              </a:spcAft>
              <a:buNone/>
            </a:pPr>
            <a:r>
              <a:rPr lang="en-GB">
                <a:solidFill>
                  <a:schemeClr val="dk1"/>
                </a:solidFill>
                <a:latin typeface="Open Sans"/>
                <a:ea typeface="Open Sans"/>
                <a:cs typeface="Open Sans"/>
                <a:sym typeface="Open Sans"/>
              </a:rPr>
              <a:t>Secondly, we have provided contractors with a more detailed list of their completed inspections. This allows them to better understand which tasks they have completed and which ones still need to be done.</a:t>
            </a:r>
            <a:endParaRPr>
              <a:solidFill>
                <a:schemeClr val="dk1"/>
              </a:solidFill>
              <a:latin typeface="Open Sans"/>
              <a:ea typeface="Open Sans"/>
              <a:cs typeface="Open Sans"/>
              <a:sym typeface="Open Sans"/>
            </a:endParaRPr>
          </a:p>
          <a:p>
            <a:pPr indent="0" lvl="0" marL="0" rtl="0" algn="l">
              <a:lnSpc>
                <a:spcPct val="115000"/>
              </a:lnSpc>
              <a:spcBef>
                <a:spcPts val="1500"/>
              </a:spcBef>
              <a:spcAft>
                <a:spcPts val="0"/>
              </a:spcAft>
              <a:buNone/>
            </a:pPr>
            <a:r>
              <a:rPr lang="en-GB">
                <a:solidFill>
                  <a:schemeClr val="dk1"/>
                </a:solidFill>
                <a:latin typeface="Open Sans"/>
                <a:ea typeface="Open Sans"/>
                <a:cs typeface="Open Sans"/>
                <a:sym typeface="Open Sans"/>
              </a:rPr>
              <a:t>Our goal is to make the contractor's job more efficient and organized. With these new features, they can manage their tasks more effectively and improve their work efficiency.</a:t>
            </a:r>
            <a:endParaRPr>
              <a:solidFill>
                <a:schemeClr val="dk1"/>
              </a:solidFill>
              <a:latin typeface="Open Sans"/>
              <a:ea typeface="Open Sans"/>
              <a:cs typeface="Open Sans"/>
              <a:sym typeface="Open Sans"/>
            </a:endParaRPr>
          </a:p>
          <a:p>
            <a:pPr indent="0" lvl="0" marL="914400" rtl="0" algn="l">
              <a:lnSpc>
                <a:spcPct val="120000"/>
              </a:lnSpc>
              <a:spcBef>
                <a:spcPts val="1500"/>
              </a:spcBef>
              <a:spcAft>
                <a:spcPts val="0"/>
              </a:spcAft>
              <a:buNone/>
            </a:pPr>
            <a:r>
              <a:t/>
            </a:r>
            <a:endParaRPr sz="105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a97883d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a97883d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Dan</a:t>
            </a:r>
            <a:endParaRPr/>
          </a:p>
          <a:p>
            <a:pPr indent="0" lvl="0" marL="0" rtl="0" algn="l">
              <a:spcBef>
                <a:spcPts val="0"/>
              </a:spcBef>
              <a:spcAft>
                <a:spcPts val="0"/>
              </a:spcAft>
              <a:buNone/>
            </a:pPr>
            <a:r>
              <a:rPr lang="en-GB"/>
              <a:t>Discuss Iteration1 hold up</a:t>
            </a:r>
            <a:endParaRPr/>
          </a:p>
          <a:p>
            <a:pPr indent="0" lvl="0" marL="0" rtl="0" algn="l">
              <a:spcBef>
                <a:spcPts val="0"/>
              </a:spcBef>
              <a:spcAft>
                <a:spcPts val="0"/>
              </a:spcAft>
              <a:buNone/>
            </a:pPr>
            <a:r>
              <a:rPr lang="en-GB"/>
              <a:t>Current phase</a:t>
            </a:r>
            <a:endParaRPr/>
          </a:p>
          <a:p>
            <a:pPr indent="0" lvl="0" marL="0" rtl="0" algn="l">
              <a:spcBef>
                <a:spcPts val="0"/>
              </a:spcBef>
              <a:spcAft>
                <a:spcPts val="0"/>
              </a:spcAft>
              <a:buNone/>
            </a:pPr>
            <a:r>
              <a:rPr lang="en-GB"/>
              <a:t>Next parts/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973e5e801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973e5e80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Cassandra</a:t>
            </a:r>
            <a:br>
              <a:rPr lang="en-GB"/>
            </a:br>
            <a:br>
              <a:rPr lang="en-GB"/>
            </a:br>
            <a:r>
              <a:rPr lang="en-GB"/>
              <a:t>Thank you Daniel</a:t>
            </a:r>
            <a:endParaRPr/>
          </a:p>
          <a:p>
            <a:pPr indent="0" lvl="0" marL="0" rtl="0" algn="l">
              <a:spcBef>
                <a:spcPts val="0"/>
              </a:spcBef>
              <a:spcAft>
                <a:spcPts val="0"/>
              </a:spcAft>
              <a:buNone/>
            </a:pPr>
            <a:r>
              <a:rPr lang="en-GB"/>
              <a:t>As we move onto the second iteration we are focusing on Julius and Sarah as our expected users. </a:t>
            </a:r>
            <a:endParaRPr/>
          </a:p>
          <a:p>
            <a:pPr indent="0" lvl="0" marL="0" rtl="0" algn="l">
              <a:spcBef>
                <a:spcPts val="0"/>
              </a:spcBef>
              <a:spcAft>
                <a:spcPts val="0"/>
              </a:spcAft>
              <a:buNone/>
            </a:pPr>
            <a:r>
              <a:rPr lang="en-GB"/>
              <a:t>They would like to have the current Mono business processes integrate into an online centralised system to support them in an efficient way of working.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Where the system could support Sarah as the admin to inspect the inspection details in a PDF format. A functionable inspection and contractor </a:t>
            </a:r>
            <a:r>
              <a:rPr lang="en-GB"/>
              <a:t>management system to be able to send inspection requests to contractors. With the system Sarah is able to view the list of inspections where she can manage them and view the updated information from the contractors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 the contractor side of the system, Julius would expect the system to help him to manage all the inspections such that he can view the upcoming inspections, view his allocation to the inspections and a list of inspections that he has completed. Where the system is able to help him track all the inspections and the details of the inspections.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I will pass it to Ricardo to review the timeline on how the project will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973e5e801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973e5e80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Ricardo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Thanks Cassandra, I will now be going through our </a:t>
            </a:r>
            <a:r>
              <a:rPr lang="en-GB"/>
              <a:t>project timeline, we are now well into the project coming in onto the end of week 6, our iteration 1 will be ready to go live by the end of this week. Following on, our next iteration begins today right after this presentation. Starting next week begins our semester break for which will result in the timeline dates being pushed forward by one week. After which we will return and the project continues at the start of week 7 with iteration 2 which will be the final iteration and will be completed on the 28th of april and going live at the end of week 10 on the 11th of may.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Finally we conclude with our final build report and acceptance testing on the 15th of may followed by our complete system handover package and documentation closing out the project on the 17th of may.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973e5e801_1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973e5e801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Ricardo</a:t>
            </a:r>
            <a:endParaRPr/>
          </a:p>
          <a:p>
            <a:pPr indent="0" lvl="0" marL="0" rtl="0" algn="l">
              <a:lnSpc>
                <a:spcPct val="115000"/>
              </a:lnSpc>
              <a:spcBef>
                <a:spcPts val="1200"/>
              </a:spcBef>
              <a:spcAft>
                <a:spcPts val="0"/>
              </a:spcAft>
              <a:buNone/>
            </a:pPr>
            <a:r>
              <a:rPr lang="en-GB"/>
              <a:t>In conclusion, our team will be </a:t>
            </a:r>
            <a:r>
              <a:rPr lang="en-GB"/>
              <a:t>further</a:t>
            </a:r>
            <a:r>
              <a:rPr lang="en-GB"/>
              <a:t> developing all aspects of the system that we have built so far for mono apartments, with the major priorities of the next Iteration focusing on the admin/contractor functionalities and fine tuning them to the level that mono admins need.</a:t>
            </a:r>
            <a:endParaRPr/>
          </a:p>
          <a:p>
            <a:pPr indent="0" lvl="0" marL="0" rtl="0" algn="l">
              <a:lnSpc>
                <a:spcPct val="115000"/>
              </a:lnSpc>
              <a:spcBef>
                <a:spcPts val="1200"/>
              </a:spcBef>
              <a:spcAft>
                <a:spcPts val="0"/>
              </a:spcAft>
              <a:buNone/>
            </a:pPr>
            <a:r>
              <a:rPr lang="en-GB"/>
              <a:t>Our next iteration will result in </a:t>
            </a:r>
            <a:r>
              <a:rPr lang="en-GB"/>
              <a:t>simplifying</a:t>
            </a:r>
            <a:r>
              <a:rPr lang="en-GB"/>
              <a:t> Mono's auditing process and reducing the need for manual communication between admin and contractors, improving the efficiency and accuracy of their operations.</a:t>
            </a:r>
            <a:endParaRPr/>
          </a:p>
          <a:p>
            <a:pPr indent="0" lvl="0" marL="0" rtl="0" algn="l">
              <a:lnSpc>
                <a:spcPct val="115000"/>
              </a:lnSpc>
              <a:spcBef>
                <a:spcPts val="1200"/>
              </a:spcBef>
              <a:spcAft>
                <a:spcPts val="0"/>
              </a:spcAft>
              <a:buNone/>
            </a:pPr>
            <a:r>
              <a:rPr lang="en-GB"/>
              <a:t>Importantly we want to ensure that the final system developed will be one that can easily be worked upon or converted by either mono themselves or another external team to further assists mono apartments with their business.</a:t>
            </a:r>
            <a:endParaRPr/>
          </a:p>
          <a:p>
            <a:pPr indent="0" lvl="0" marL="0" rtl="0" algn="l">
              <a:lnSpc>
                <a:spcPct val="115000"/>
              </a:lnSpc>
              <a:spcBef>
                <a:spcPts val="1200"/>
              </a:spcBef>
              <a:spcAft>
                <a:spcPts val="0"/>
              </a:spcAft>
              <a:buNone/>
            </a:pPr>
            <a:r>
              <a:rPr lang="en-GB"/>
              <a:t>Thank you for listening.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973e5e801_1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973e5e801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9" name="Google Shape;59;p14"/>
          <p:cNvGrpSpPr/>
          <p:nvPr/>
        </p:nvGrpSpPr>
        <p:grpSpPr>
          <a:xfrm flipH="1" rot="10800000">
            <a:off x="1" y="1090763"/>
            <a:ext cx="8847502" cy="2961975"/>
            <a:chOff x="-8178042" y="-4493254"/>
            <a:chExt cx="19483598" cy="6522736"/>
          </a:xfrm>
        </p:grpSpPr>
        <p:sp>
          <p:nvSpPr>
            <p:cNvPr id="60" name="Google Shape;60;p1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2" name="Google Shape;62;p14"/>
          <p:cNvGrpSpPr/>
          <p:nvPr/>
        </p:nvGrpSpPr>
        <p:grpSpPr>
          <a:xfrm>
            <a:off x="3677236" y="4278349"/>
            <a:ext cx="5480829" cy="432996"/>
            <a:chOff x="5582265" y="4646738"/>
            <a:chExt cx="5480829" cy="432996"/>
          </a:xfrm>
        </p:grpSpPr>
        <p:sp>
          <p:nvSpPr>
            <p:cNvPr id="63" name="Google Shape;63;p14"/>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4"/>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8" name="Shape 68"/>
        <p:cNvGrpSpPr/>
        <p:nvPr/>
      </p:nvGrpSpPr>
      <p:grpSpPr>
        <a:xfrm>
          <a:off x="0" y="0"/>
          <a:ext cx="0" cy="0"/>
          <a:chOff x="0" y="0"/>
          <a:chExt cx="0" cy="0"/>
        </a:xfrm>
      </p:grpSpPr>
      <p:sp>
        <p:nvSpPr>
          <p:cNvPr id="69" name="Google Shape;69;p15"/>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0" name="Google Shape;70;p15"/>
          <p:cNvGrpSpPr/>
          <p:nvPr/>
        </p:nvGrpSpPr>
        <p:grpSpPr>
          <a:xfrm>
            <a:off x="0" y="-7088"/>
            <a:ext cx="8661398" cy="5150588"/>
            <a:chOff x="0" y="-7088"/>
            <a:chExt cx="8661398" cy="5150588"/>
          </a:xfrm>
        </p:grpSpPr>
        <p:sp>
          <p:nvSpPr>
            <p:cNvPr id="71" name="Google Shape;71;p15"/>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3" name="Google Shape;73;p15"/>
          <p:cNvGrpSpPr/>
          <p:nvPr/>
        </p:nvGrpSpPr>
        <p:grpSpPr>
          <a:xfrm flipH="1" rot="10800000">
            <a:off x="-2" y="2924826"/>
            <a:ext cx="6589087" cy="2027268"/>
            <a:chOff x="-9894852" y="-4493254"/>
            <a:chExt cx="21200407" cy="6522740"/>
          </a:xfrm>
        </p:grpSpPr>
        <p:sp>
          <p:nvSpPr>
            <p:cNvPr id="74" name="Google Shape;74;p15"/>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5" name="Google Shape;75;p15"/>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6" name="Google Shape;76;p15"/>
          <p:cNvGrpSpPr/>
          <p:nvPr/>
        </p:nvGrpSpPr>
        <p:grpSpPr>
          <a:xfrm>
            <a:off x="6946842" y="4472723"/>
            <a:ext cx="2202830" cy="670795"/>
            <a:chOff x="5575242" y="4472723"/>
            <a:chExt cx="2202830" cy="670795"/>
          </a:xfrm>
        </p:grpSpPr>
        <p:sp>
          <p:nvSpPr>
            <p:cNvPr id="77" name="Google Shape;77;p1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5"/>
            <p:cNvGrpSpPr/>
            <p:nvPr/>
          </p:nvGrpSpPr>
          <p:grpSpPr>
            <a:xfrm flipH="1">
              <a:off x="5734850" y="4472723"/>
              <a:ext cx="2040837" cy="670795"/>
              <a:chOff x="1297954" y="330075"/>
              <a:chExt cx="5169293" cy="1699506"/>
            </a:xfrm>
          </p:grpSpPr>
          <p:sp>
            <p:nvSpPr>
              <p:cNvPr id="79" name="Google Shape;79;p1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5"/>
            <p:cNvGrpSpPr/>
            <p:nvPr/>
          </p:nvGrpSpPr>
          <p:grpSpPr>
            <a:xfrm flipH="1">
              <a:off x="5578209" y="4646738"/>
              <a:ext cx="2199863" cy="304563"/>
              <a:chOff x="-5827153" y="330075"/>
              <a:chExt cx="12276019" cy="1699569"/>
            </a:xfrm>
          </p:grpSpPr>
          <p:sp>
            <p:nvSpPr>
              <p:cNvPr id="82" name="Google Shape;82;p1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15"/>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5" name="Google Shape;85;p15"/>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86" name="Google Shape;86;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7" name="Shape 87"/>
        <p:cNvGrpSpPr/>
        <p:nvPr/>
      </p:nvGrpSpPr>
      <p:grpSpPr>
        <a:xfrm>
          <a:off x="0" y="0"/>
          <a:ext cx="0" cy="0"/>
          <a:chOff x="0" y="0"/>
          <a:chExt cx="0" cy="0"/>
        </a:xfrm>
      </p:grpSpPr>
      <p:grpSp>
        <p:nvGrpSpPr>
          <p:cNvPr id="88" name="Google Shape;88;p16"/>
          <p:cNvGrpSpPr/>
          <p:nvPr/>
        </p:nvGrpSpPr>
        <p:grpSpPr>
          <a:xfrm>
            <a:off x="6946842" y="4472723"/>
            <a:ext cx="2202830" cy="670795"/>
            <a:chOff x="5575242" y="4472723"/>
            <a:chExt cx="2202830" cy="670795"/>
          </a:xfrm>
        </p:grpSpPr>
        <p:sp>
          <p:nvSpPr>
            <p:cNvPr id="89" name="Google Shape;89;p1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6"/>
            <p:cNvGrpSpPr/>
            <p:nvPr/>
          </p:nvGrpSpPr>
          <p:grpSpPr>
            <a:xfrm flipH="1">
              <a:off x="5734850" y="4472723"/>
              <a:ext cx="2040837" cy="670795"/>
              <a:chOff x="1297954" y="330075"/>
              <a:chExt cx="5169293" cy="1699506"/>
            </a:xfrm>
          </p:grpSpPr>
          <p:sp>
            <p:nvSpPr>
              <p:cNvPr id="91" name="Google Shape;91;p1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6"/>
            <p:cNvGrpSpPr/>
            <p:nvPr/>
          </p:nvGrpSpPr>
          <p:grpSpPr>
            <a:xfrm flipH="1">
              <a:off x="5578209" y="4646738"/>
              <a:ext cx="2199863" cy="304563"/>
              <a:chOff x="-5827153" y="330075"/>
              <a:chExt cx="12276019" cy="1699569"/>
            </a:xfrm>
          </p:grpSpPr>
          <p:sp>
            <p:nvSpPr>
              <p:cNvPr id="94" name="Google Shape;94;p1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16"/>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97" name="Google Shape;97;p16"/>
          <p:cNvGrpSpPr/>
          <p:nvPr/>
        </p:nvGrpSpPr>
        <p:grpSpPr>
          <a:xfrm>
            <a:off x="0" y="-7088"/>
            <a:ext cx="8661398" cy="5150588"/>
            <a:chOff x="0" y="-7088"/>
            <a:chExt cx="8661398" cy="5150588"/>
          </a:xfrm>
        </p:grpSpPr>
        <p:sp>
          <p:nvSpPr>
            <p:cNvPr id="98" name="Google Shape;98;p16"/>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0" name="Google Shape;100;p16"/>
          <p:cNvGrpSpPr/>
          <p:nvPr/>
        </p:nvGrpSpPr>
        <p:grpSpPr>
          <a:xfrm flipH="1" rot="10800000">
            <a:off x="1" y="1090763"/>
            <a:ext cx="8847502" cy="2961975"/>
            <a:chOff x="-8178042" y="-4493254"/>
            <a:chExt cx="19483598" cy="6522736"/>
          </a:xfrm>
        </p:grpSpPr>
        <p:sp>
          <p:nvSpPr>
            <p:cNvPr id="101" name="Google Shape;101;p16"/>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2" name="Google Shape;102;p16"/>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103" name="Google Shape;103;p16"/>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104" name="Google Shape;104;p16"/>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7200">
                <a:solidFill>
                  <a:schemeClr val="accent5"/>
                </a:solidFill>
              </a:rPr>
              <a:t>“</a:t>
            </a:r>
            <a:endParaRPr b="1" sz="7200">
              <a:solidFill>
                <a:schemeClr val="accent5"/>
              </a:solidFill>
            </a:endParaRPr>
          </a:p>
        </p:txBody>
      </p:sp>
      <p:sp>
        <p:nvSpPr>
          <p:cNvPr id="105" name="Google Shape;105;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6" name="Shape 106"/>
        <p:cNvGrpSpPr/>
        <p:nvPr/>
      </p:nvGrpSpPr>
      <p:grpSpPr>
        <a:xfrm>
          <a:off x="0" y="0"/>
          <a:ext cx="0" cy="0"/>
          <a:chOff x="0" y="0"/>
          <a:chExt cx="0" cy="0"/>
        </a:xfrm>
      </p:grpSpPr>
      <p:grpSp>
        <p:nvGrpSpPr>
          <p:cNvPr id="107" name="Google Shape;107;p17"/>
          <p:cNvGrpSpPr/>
          <p:nvPr/>
        </p:nvGrpSpPr>
        <p:grpSpPr>
          <a:xfrm>
            <a:off x="6946842" y="4472723"/>
            <a:ext cx="2202830" cy="670795"/>
            <a:chOff x="5575242" y="4472723"/>
            <a:chExt cx="2202830" cy="670795"/>
          </a:xfrm>
        </p:grpSpPr>
        <p:sp>
          <p:nvSpPr>
            <p:cNvPr id="108" name="Google Shape;108;p1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7"/>
            <p:cNvGrpSpPr/>
            <p:nvPr/>
          </p:nvGrpSpPr>
          <p:grpSpPr>
            <a:xfrm flipH="1">
              <a:off x="5734850" y="4472723"/>
              <a:ext cx="2040837" cy="670795"/>
              <a:chOff x="1297954" y="330075"/>
              <a:chExt cx="5169293" cy="1699506"/>
            </a:xfrm>
          </p:grpSpPr>
          <p:sp>
            <p:nvSpPr>
              <p:cNvPr id="110" name="Google Shape;110;p1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7"/>
            <p:cNvGrpSpPr/>
            <p:nvPr/>
          </p:nvGrpSpPr>
          <p:grpSpPr>
            <a:xfrm flipH="1">
              <a:off x="5578209" y="4646738"/>
              <a:ext cx="2199863" cy="304563"/>
              <a:chOff x="-5827153" y="330075"/>
              <a:chExt cx="12276019" cy="1699569"/>
            </a:xfrm>
          </p:grpSpPr>
          <p:sp>
            <p:nvSpPr>
              <p:cNvPr id="113" name="Google Shape;113;p1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 name="Google Shape;115;p17"/>
          <p:cNvGrpSpPr/>
          <p:nvPr/>
        </p:nvGrpSpPr>
        <p:grpSpPr>
          <a:xfrm>
            <a:off x="-4" y="40"/>
            <a:ext cx="7072430" cy="1327315"/>
            <a:chOff x="-4" y="40"/>
            <a:chExt cx="7072430" cy="1327315"/>
          </a:xfrm>
        </p:grpSpPr>
        <p:sp>
          <p:nvSpPr>
            <p:cNvPr id="116" name="Google Shape;116;p1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7" name="Google Shape;117;p17"/>
            <p:cNvGrpSpPr/>
            <p:nvPr/>
          </p:nvGrpSpPr>
          <p:grpSpPr>
            <a:xfrm flipH="1" rot="10800000">
              <a:off x="3" y="40"/>
              <a:ext cx="6756168" cy="1327315"/>
              <a:chOff x="-2168138" y="330075"/>
              <a:chExt cx="8650663" cy="1699506"/>
            </a:xfrm>
          </p:grpSpPr>
          <p:sp>
            <p:nvSpPr>
              <p:cNvPr id="118" name="Google Shape;118;p1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9" name="Google Shape;119;p1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20" name="Google Shape;120;p17"/>
            <p:cNvGrpSpPr/>
            <p:nvPr/>
          </p:nvGrpSpPr>
          <p:grpSpPr>
            <a:xfrm flipH="1" rot="10800000">
              <a:off x="-4" y="381007"/>
              <a:ext cx="7072430" cy="771744"/>
              <a:chOff x="-9092084" y="330075"/>
              <a:chExt cx="15574609" cy="1699501"/>
            </a:xfrm>
          </p:grpSpPr>
          <p:sp>
            <p:nvSpPr>
              <p:cNvPr id="121" name="Google Shape;121;p1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2" name="Google Shape;122;p1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123" name="Google Shape;123;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4" name="Google Shape;124;p17"/>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125" name="Google Shape;12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6" name="Shape 126"/>
        <p:cNvGrpSpPr/>
        <p:nvPr/>
      </p:nvGrpSpPr>
      <p:grpSpPr>
        <a:xfrm>
          <a:off x="0" y="0"/>
          <a:ext cx="0" cy="0"/>
          <a:chOff x="0" y="0"/>
          <a:chExt cx="0" cy="0"/>
        </a:xfrm>
      </p:grpSpPr>
      <p:grpSp>
        <p:nvGrpSpPr>
          <p:cNvPr id="127" name="Google Shape;127;p18"/>
          <p:cNvGrpSpPr/>
          <p:nvPr/>
        </p:nvGrpSpPr>
        <p:grpSpPr>
          <a:xfrm>
            <a:off x="-4" y="40"/>
            <a:ext cx="7072430" cy="1327315"/>
            <a:chOff x="-4" y="40"/>
            <a:chExt cx="7072430" cy="1327315"/>
          </a:xfrm>
        </p:grpSpPr>
        <p:sp>
          <p:nvSpPr>
            <p:cNvPr id="128" name="Google Shape;128;p1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9" name="Google Shape;129;p18"/>
            <p:cNvGrpSpPr/>
            <p:nvPr/>
          </p:nvGrpSpPr>
          <p:grpSpPr>
            <a:xfrm flipH="1" rot="10800000">
              <a:off x="3" y="40"/>
              <a:ext cx="6756168" cy="1327315"/>
              <a:chOff x="-2168138" y="330075"/>
              <a:chExt cx="8650663" cy="1699506"/>
            </a:xfrm>
          </p:grpSpPr>
          <p:sp>
            <p:nvSpPr>
              <p:cNvPr id="130" name="Google Shape;130;p1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1" name="Google Shape;131;p1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2" name="Google Shape;132;p18"/>
            <p:cNvGrpSpPr/>
            <p:nvPr/>
          </p:nvGrpSpPr>
          <p:grpSpPr>
            <a:xfrm flipH="1" rot="10800000">
              <a:off x="-4" y="381007"/>
              <a:ext cx="7072430" cy="771744"/>
              <a:chOff x="-9092084" y="330075"/>
              <a:chExt cx="15574609" cy="1699501"/>
            </a:xfrm>
          </p:grpSpPr>
          <p:sp>
            <p:nvSpPr>
              <p:cNvPr id="133" name="Google Shape;133;p1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4" name="Google Shape;134;p1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5" name="Google Shape;135;p18"/>
          <p:cNvGrpSpPr/>
          <p:nvPr/>
        </p:nvGrpSpPr>
        <p:grpSpPr>
          <a:xfrm>
            <a:off x="6946842" y="4472723"/>
            <a:ext cx="2202830" cy="670795"/>
            <a:chOff x="5575242" y="4472723"/>
            <a:chExt cx="2202830" cy="670795"/>
          </a:xfrm>
        </p:grpSpPr>
        <p:sp>
          <p:nvSpPr>
            <p:cNvPr id="136" name="Google Shape;136;p1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8"/>
            <p:cNvGrpSpPr/>
            <p:nvPr/>
          </p:nvGrpSpPr>
          <p:grpSpPr>
            <a:xfrm flipH="1">
              <a:off x="5734850" y="4472723"/>
              <a:ext cx="2040837" cy="670795"/>
              <a:chOff x="1297954" y="330075"/>
              <a:chExt cx="5169293" cy="1699506"/>
            </a:xfrm>
          </p:grpSpPr>
          <p:sp>
            <p:nvSpPr>
              <p:cNvPr id="138" name="Google Shape;138;p1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8"/>
            <p:cNvGrpSpPr/>
            <p:nvPr/>
          </p:nvGrpSpPr>
          <p:grpSpPr>
            <a:xfrm flipH="1">
              <a:off x="5578209" y="4646738"/>
              <a:ext cx="2199863" cy="304563"/>
              <a:chOff x="-5827153" y="330075"/>
              <a:chExt cx="12276019" cy="1699569"/>
            </a:xfrm>
          </p:grpSpPr>
          <p:sp>
            <p:nvSpPr>
              <p:cNvPr id="141" name="Google Shape;141;p1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4" name="Google Shape;144;p18"/>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45" name="Google Shape;145;p18"/>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46" name="Google Shape;14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7" name="Shape 147"/>
        <p:cNvGrpSpPr/>
        <p:nvPr/>
      </p:nvGrpSpPr>
      <p:grpSpPr>
        <a:xfrm>
          <a:off x="0" y="0"/>
          <a:ext cx="0" cy="0"/>
          <a:chOff x="0" y="0"/>
          <a:chExt cx="0" cy="0"/>
        </a:xfrm>
      </p:grpSpPr>
      <p:grpSp>
        <p:nvGrpSpPr>
          <p:cNvPr id="148" name="Google Shape;148;p19"/>
          <p:cNvGrpSpPr/>
          <p:nvPr/>
        </p:nvGrpSpPr>
        <p:grpSpPr>
          <a:xfrm>
            <a:off x="-4" y="40"/>
            <a:ext cx="7072430" cy="1327315"/>
            <a:chOff x="-4" y="40"/>
            <a:chExt cx="7072430" cy="1327315"/>
          </a:xfrm>
        </p:grpSpPr>
        <p:sp>
          <p:nvSpPr>
            <p:cNvPr id="149" name="Google Shape;149;p19"/>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50" name="Google Shape;150;p19"/>
            <p:cNvGrpSpPr/>
            <p:nvPr/>
          </p:nvGrpSpPr>
          <p:grpSpPr>
            <a:xfrm flipH="1" rot="10800000">
              <a:off x="3" y="40"/>
              <a:ext cx="6756168" cy="1327315"/>
              <a:chOff x="-2168138" y="330075"/>
              <a:chExt cx="8650663" cy="1699506"/>
            </a:xfrm>
          </p:grpSpPr>
          <p:sp>
            <p:nvSpPr>
              <p:cNvPr id="151" name="Google Shape;151;p19"/>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52" name="Google Shape;152;p19"/>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53" name="Google Shape;153;p19"/>
            <p:cNvGrpSpPr/>
            <p:nvPr/>
          </p:nvGrpSpPr>
          <p:grpSpPr>
            <a:xfrm flipH="1" rot="10800000">
              <a:off x="-4" y="381007"/>
              <a:ext cx="7072430" cy="771744"/>
              <a:chOff x="-9092084" y="330075"/>
              <a:chExt cx="15574609" cy="1699501"/>
            </a:xfrm>
          </p:grpSpPr>
          <p:sp>
            <p:nvSpPr>
              <p:cNvPr id="154" name="Google Shape;154;p19"/>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55" name="Google Shape;155;p19"/>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56" name="Google Shape;156;p19"/>
          <p:cNvGrpSpPr/>
          <p:nvPr/>
        </p:nvGrpSpPr>
        <p:grpSpPr>
          <a:xfrm>
            <a:off x="6946842" y="4472723"/>
            <a:ext cx="2202830" cy="670795"/>
            <a:chOff x="5575242" y="4472723"/>
            <a:chExt cx="2202830" cy="670795"/>
          </a:xfrm>
        </p:grpSpPr>
        <p:sp>
          <p:nvSpPr>
            <p:cNvPr id="157" name="Google Shape;157;p19"/>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9"/>
            <p:cNvGrpSpPr/>
            <p:nvPr/>
          </p:nvGrpSpPr>
          <p:grpSpPr>
            <a:xfrm flipH="1">
              <a:off x="5734850" y="4472723"/>
              <a:ext cx="2040837" cy="670795"/>
              <a:chOff x="1297954" y="330075"/>
              <a:chExt cx="5169293" cy="1699506"/>
            </a:xfrm>
          </p:grpSpPr>
          <p:sp>
            <p:nvSpPr>
              <p:cNvPr id="159" name="Google Shape;159;p1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9"/>
            <p:cNvGrpSpPr/>
            <p:nvPr/>
          </p:nvGrpSpPr>
          <p:grpSpPr>
            <a:xfrm flipH="1">
              <a:off x="5578209" y="4646738"/>
              <a:ext cx="2199863" cy="304563"/>
              <a:chOff x="-5827153" y="330075"/>
              <a:chExt cx="12276019" cy="1699569"/>
            </a:xfrm>
          </p:grpSpPr>
          <p:sp>
            <p:nvSpPr>
              <p:cNvPr id="162" name="Google Shape;162;p19"/>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19"/>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6" name="Google Shape;166;p19"/>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7" name="Google Shape;167;p19"/>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8" name="Google Shape;168;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grpSp>
        <p:nvGrpSpPr>
          <p:cNvPr id="170" name="Google Shape;170;p20"/>
          <p:cNvGrpSpPr/>
          <p:nvPr/>
        </p:nvGrpSpPr>
        <p:grpSpPr>
          <a:xfrm>
            <a:off x="-4" y="40"/>
            <a:ext cx="7072430" cy="1327315"/>
            <a:chOff x="-4" y="40"/>
            <a:chExt cx="7072430" cy="1327315"/>
          </a:xfrm>
        </p:grpSpPr>
        <p:sp>
          <p:nvSpPr>
            <p:cNvPr id="171" name="Google Shape;171;p20"/>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72" name="Google Shape;172;p20"/>
            <p:cNvGrpSpPr/>
            <p:nvPr/>
          </p:nvGrpSpPr>
          <p:grpSpPr>
            <a:xfrm flipH="1" rot="10800000">
              <a:off x="3" y="40"/>
              <a:ext cx="6756168" cy="1327315"/>
              <a:chOff x="-2168138" y="330075"/>
              <a:chExt cx="8650663" cy="1699506"/>
            </a:xfrm>
          </p:grpSpPr>
          <p:sp>
            <p:nvSpPr>
              <p:cNvPr id="173" name="Google Shape;173;p20"/>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74" name="Google Shape;174;p20"/>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5" name="Google Shape;175;p20"/>
            <p:cNvGrpSpPr/>
            <p:nvPr/>
          </p:nvGrpSpPr>
          <p:grpSpPr>
            <a:xfrm flipH="1" rot="10800000">
              <a:off x="-4" y="381007"/>
              <a:ext cx="7072430" cy="771744"/>
              <a:chOff x="-9092084" y="330075"/>
              <a:chExt cx="15574609" cy="1699501"/>
            </a:xfrm>
          </p:grpSpPr>
          <p:sp>
            <p:nvSpPr>
              <p:cNvPr id="176" name="Google Shape;176;p20"/>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77" name="Google Shape;177;p20"/>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78" name="Google Shape;178;p20"/>
          <p:cNvGrpSpPr/>
          <p:nvPr/>
        </p:nvGrpSpPr>
        <p:grpSpPr>
          <a:xfrm>
            <a:off x="6946842" y="4472723"/>
            <a:ext cx="2202830" cy="670795"/>
            <a:chOff x="5575242" y="4472723"/>
            <a:chExt cx="2202830" cy="670795"/>
          </a:xfrm>
        </p:grpSpPr>
        <p:sp>
          <p:nvSpPr>
            <p:cNvPr id="179" name="Google Shape;179;p2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20"/>
            <p:cNvGrpSpPr/>
            <p:nvPr/>
          </p:nvGrpSpPr>
          <p:grpSpPr>
            <a:xfrm flipH="1">
              <a:off x="5734850" y="4472723"/>
              <a:ext cx="2040837" cy="670795"/>
              <a:chOff x="1297954" y="330075"/>
              <a:chExt cx="5169293" cy="1699506"/>
            </a:xfrm>
          </p:grpSpPr>
          <p:sp>
            <p:nvSpPr>
              <p:cNvPr id="181" name="Google Shape;181;p2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0"/>
            <p:cNvGrpSpPr/>
            <p:nvPr/>
          </p:nvGrpSpPr>
          <p:grpSpPr>
            <a:xfrm flipH="1">
              <a:off x="5578209" y="4646738"/>
              <a:ext cx="2199863" cy="304563"/>
              <a:chOff x="-5827153" y="330075"/>
              <a:chExt cx="12276019" cy="1699569"/>
            </a:xfrm>
          </p:grpSpPr>
          <p:sp>
            <p:nvSpPr>
              <p:cNvPr id="184" name="Google Shape;184;p2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 name="Google Shape;186;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7" name="Google Shape;187;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 name="Shape 188"/>
        <p:cNvGrpSpPr/>
        <p:nvPr/>
      </p:nvGrpSpPr>
      <p:grpSpPr>
        <a:xfrm>
          <a:off x="0" y="0"/>
          <a:ext cx="0" cy="0"/>
          <a:chOff x="0" y="0"/>
          <a:chExt cx="0" cy="0"/>
        </a:xfrm>
      </p:grpSpPr>
      <p:grpSp>
        <p:nvGrpSpPr>
          <p:cNvPr id="189" name="Google Shape;189;p21"/>
          <p:cNvGrpSpPr/>
          <p:nvPr/>
        </p:nvGrpSpPr>
        <p:grpSpPr>
          <a:xfrm>
            <a:off x="2466138" y="4472723"/>
            <a:ext cx="6686825" cy="670795"/>
            <a:chOff x="5589288" y="4472723"/>
            <a:chExt cx="6686825" cy="670795"/>
          </a:xfrm>
        </p:grpSpPr>
        <p:sp>
          <p:nvSpPr>
            <p:cNvPr id="190" name="Google Shape;190;p21"/>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21"/>
            <p:cNvGrpSpPr/>
            <p:nvPr/>
          </p:nvGrpSpPr>
          <p:grpSpPr>
            <a:xfrm flipH="1">
              <a:off x="5748896" y="4472723"/>
              <a:ext cx="6527217" cy="670795"/>
              <a:chOff x="-10101302" y="330075"/>
              <a:chExt cx="16532971" cy="1699506"/>
            </a:xfrm>
          </p:grpSpPr>
          <p:sp>
            <p:nvSpPr>
              <p:cNvPr id="192" name="Google Shape;192;p21"/>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1"/>
            <p:cNvGrpSpPr/>
            <p:nvPr/>
          </p:nvGrpSpPr>
          <p:grpSpPr>
            <a:xfrm flipH="1">
              <a:off x="5592255" y="4646738"/>
              <a:ext cx="6682918" cy="304563"/>
              <a:chOff x="-30922586" y="330075"/>
              <a:chExt cx="37293070" cy="1699569"/>
            </a:xfrm>
          </p:grpSpPr>
          <p:sp>
            <p:nvSpPr>
              <p:cNvPr id="195" name="Google Shape;195;p21"/>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7" name="Google Shape;197;p21"/>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98" name="Google Shape;198;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199" name="Google Shape;199;p21"/>
          <p:cNvGrpSpPr/>
          <p:nvPr/>
        </p:nvGrpSpPr>
        <p:grpSpPr>
          <a:xfrm rot="10800000">
            <a:off x="-8" y="-2"/>
            <a:ext cx="2202830" cy="670795"/>
            <a:chOff x="5575242" y="4472723"/>
            <a:chExt cx="2202830" cy="670795"/>
          </a:xfrm>
        </p:grpSpPr>
        <p:sp>
          <p:nvSpPr>
            <p:cNvPr id="200" name="Google Shape;200;p21"/>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1"/>
            <p:cNvGrpSpPr/>
            <p:nvPr/>
          </p:nvGrpSpPr>
          <p:grpSpPr>
            <a:xfrm flipH="1">
              <a:off x="5734850" y="4472723"/>
              <a:ext cx="2040837" cy="670795"/>
              <a:chOff x="1297954" y="330075"/>
              <a:chExt cx="5169293" cy="1699506"/>
            </a:xfrm>
          </p:grpSpPr>
          <p:sp>
            <p:nvSpPr>
              <p:cNvPr id="202" name="Google Shape;202;p21"/>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1"/>
            <p:cNvGrpSpPr/>
            <p:nvPr/>
          </p:nvGrpSpPr>
          <p:grpSpPr>
            <a:xfrm flipH="1">
              <a:off x="5578209" y="4646738"/>
              <a:ext cx="2199863" cy="304563"/>
              <a:chOff x="-5827153" y="330075"/>
              <a:chExt cx="12276019" cy="1699569"/>
            </a:xfrm>
          </p:grpSpPr>
          <p:sp>
            <p:nvSpPr>
              <p:cNvPr id="205" name="Google Shape;205;p21"/>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grpSp>
        <p:nvGrpSpPr>
          <p:cNvPr id="208" name="Google Shape;208;p22"/>
          <p:cNvGrpSpPr/>
          <p:nvPr/>
        </p:nvGrpSpPr>
        <p:grpSpPr>
          <a:xfrm rot="10800000">
            <a:off x="-8" y="-2"/>
            <a:ext cx="2202830" cy="670795"/>
            <a:chOff x="5575242" y="4472723"/>
            <a:chExt cx="2202830" cy="670795"/>
          </a:xfrm>
        </p:grpSpPr>
        <p:sp>
          <p:nvSpPr>
            <p:cNvPr id="209" name="Google Shape;209;p22"/>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2"/>
            <p:cNvGrpSpPr/>
            <p:nvPr/>
          </p:nvGrpSpPr>
          <p:grpSpPr>
            <a:xfrm flipH="1">
              <a:off x="5734850" y="4472723"/>
              <a:ext cx="2040837" cy="670795"/>
              <a:chOff x="1297954" y="330075"/>
              <a:chExt cx="5169293" cy="1699506"/>
            </a:xfrm>
          </p:grpSpPr>
          <p:sp>
            <p:nvSpPr>
              <p:cNvPr id="211" name="Google Shape;211;p2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2"/>
            <p:cNvGrpSpPr/>
            <p:nvPr/>
          </p:nvGrpSpPr>
          <p:grpSpPr>
            <a:xfrm flipH="1">
              <a:off x="5578209" y="4646738"/>
              <a:ext cx="2199863" cy="304563"/>
              <a:chOff x="-5827153" y="330075"/>
              <a:chExt cx="12276019" cy="1699569"/>
            </a:xfrm>
          </p:grpSpPr>
          <p:sp>
            <p:nvSpPr>
              <p:cNvPr id="214" name="Google Shape;214;p22"/>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6" name="Google Shape;216;p22"/>
          <p:cNvGrpSpPr/>
          <p:nvPr/>
        </p:nvGrpSpPr>
        <p:grpSpPr>
          <a:xfrm>
            <a:off x="6946842" y="4472723"/>
            <a:ext cx="2202830" cy="670795"/>
            <a:chOff x="5575242" y="4472723"/>
            <a:chExt cx="2202830" cy="670795"/>
          </a:xfrm>
        </p:grpSpPr>
        <p:sp>
          <p:nvSpPr>
            <p:cNvPr id="217" name="Google Shape;217;p22"/>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2"/>
            <p:cNvGrpSpPr/>
            <p:nvPr/>
          </p:nvGrpSpPr>
          <p:grpSpPr>
            <a:xfrm flipH="1">
              <a:off x="5734850" y="4472723"/>
              <a:ext cx="2040837" cy="670795"/>
              <a:chOff x="1297954" y="330075"/>
              <a:chExt cx="5169293" cy="1699506"/>
            </a:xfrm>
          </p:grpSpPr>
          <p:sp>
            <p:nvSpPr>
              <p:cNvPr id="219" name="Google Shape;219;p2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22"/>
            <p:cNvGrpSpPr/>
            <p:nvPr/>
          </p:nvGrpSpPr>
          <p:grpSpPr>
            <a:xfrm flipH="1">
              <a:off x="5578209" y="4646738"/>
              <a:ext cx="2199863" cy="304563"/>
              <a:chOff x="-5827153" y="330075"/>
              <a:chExt cx="12276019" cy="1699569"/>
            </a:xfrm>
          </p:grpSpPr>
          <p:sp>
            <p:nvSpPr>
              <p:cNvPr id="222" name="Google Shape;222;p22"/>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4" name="Google Shape;224;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52" name="Google Shape;52;p1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53" name="Google Shape;53;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ctrTitle"/>
          </p:nvPr>
        </p:nvSpPr>
        <p:spPr>
          <a:xfrm>
            <a:off x="172300" y="28630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Mono Apartments</a:t>
            </a:r>
            <a:r>
              <a:rPr lang="en-GB"/>
              <a:t> </a:t>
            </a:r>
            <a:endParaRPr/>
          </a:p>
        </p:txBody>
      </p:sp>
      <p:sp>
        <p:nvSpPr>
          <p:cNvPr id="230" name="Google Shape;230;p23"/>
          <p:cNvSpPr txBox="1"/>
          <p:nvPr/>
        </p:nvSpPr>
        <p:spPr>
          <a:xfrm>
            <a:off x="4347025" y="4175375"/>
            <a:ext cx="48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lt1"/>
                </a:solidFill>
                <a:latin typeface="Roboto Condensed"/>
                <a:ea typeface="Roboto Condensed"/>
                <a:cs typeface="Roboto Condensed"/>
                <a:sym typeface="Roboto Condensed"/>
              </a:rPr>
              <a:t>Iteration 2 Overview Presentation </a:t>
            </a:r>
            <a:endParaRPr/>
          </a:p>
        </p:txBody>
      </p:sp>
      <p:pic>
        <p:nvPicPr>
          <p:cNvPr id="231" name="Google Shape;231;p23"/>
          <p:cNvPicPr preferRelativeResize="0"/>
          <p:nvPr/>
        </p:nvPicPr>
        <p:blipFill>
          <a:blip r:embed="rId3">
            <a:alphaModFix/>
          </a:blip>
          <a:stretch>
            <a:fillRect/>
          </a:stretch>
        </p:blipFill>
        <p:spPr>
          <a:xfrm>
            <a:off x="3300413" y="2571750"/>
            <a:ext cx="2543175" cy="1371600"/>
          </a:xfrm>
          <a:prstGeom prst="rect">
            <a:avLst/>
          </a:prstGeom>
          <a:noFill/>
          <a:ln>
            <a:noFill/>
          </a:ln>
        </p:spPr>
      </p:pic>
      <p:cxnSp>
        <p:nvCxnSpPr>
          <p:cNvPr id="232" name="Google Shape;232;p23"/>
          <p:cNvCxnSpPr/>
          <p:nvPr/>
        </p:nvCxnSpPr>
        <p:spPr>
          <a:xfrm>
            <a:off x="3088075" y="2851050"/>
            <a:ext cx="0" cy="813000"/>
          </a:xfrm>
          <a:prstGeom prst="straightConnector1">
            <a:avLst/>
          </a:prstGeom>
          <a:noFill/>
          <a:ln cap="flat" cmpd="sng" w="9525">
            <a:solidFill>
              <a:schemeClr val="lt1"/>
            </a:solidFill>
            <a:prstDash val="solid"/>
            <a:round/>
            <a:headEnd len="med" w="med" type="none"/>
            <a:tailEnd len="med" w="med" type="none"/>
          </a:ln>
        </p:spPr>
      </p:cxnSp>
      <p:pic>
        <p:nvPicPr>
          <p:cNvPr id="233" name="Google Shape;233;p23"/>
          <p:cNvPicPr preferRelativeResize="0"/>
          <p:nvPr/>
        </p:nvPicPr>
        <p:blipFill>
          <a:blip r:embed="rId4">
            <a:alphaModFix/>
          </a:blip>
          <a:stretch>
            <a:fillRect/>
          </a:stretch>
        </p:blipFill>
        <p:spPr>
          <a:xfrm>
            <a:off x="698438" y="2571750"/>
            <a:ext cx="1819275" cy="120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PRESENTATION INTRODUCTION</a:t>
            </a:r>
            <a:endParaRPr/>
          </a:p>
        </p:txBody>
      </p:sp>
      <p:sp>
        <p:nvSpPr>
          <p:cNvPr id="239" name="Google Shape;239;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0" name="Google Shape;240;p24"/>
          <p:cNvSpPr txBox="1"/>
          <p:nvPr>
            <p:ph idx="1" type="body"/>
          </p:nvPr>
        </p:nvSpPr>
        <p:spPr>
          <a:xfrm>
            <a:off x="814275" y="1744425"/>
            <a:ext cx="40953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Iteration 2 System Requirements</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The System Build</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Our Users</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Timeline</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Review</a:t>
            </a:r>
            <a:endParaRPr b="1" sz="1800">
              <a:solidFill>
                <a:schemeClr val="accent5"/>
              </a:solidFill>
            </a:endParaRPr>
          </a:p>
          <a:p>
            <a:pPr indent="0" lvl="0" marL="0" rtl="0" algn="l">
              <a:spcBef>
                <a:spcPts val="600"/>
              </a:spcBef>
              <a:spcAft>
                <a:spcPts val="1000"/>
              </a:spcAft>
              <a:buNone/>
            </a:pPr>
            <a:r>
              <a:t/>
            </a:r>
            <a:endParaRPr/>
          </a:p>
        </p:txBody>
      </p:sp>
      <p:sp>
        <p:nvSpPr>
          <p:cNvPr id="241" name="Google Shape;241;p24"/>
          <p:cNvSpPr/>
          <p:nvPr/>
        </p:nvSpPr>
        <p:spPr>
          <a:xfrm>
            <a:off x="323606" y="636378"/>
            <a:ext cx="306276" cy="278590"/>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4"/>
          <p:cNvPicPr preferRelativeResize="0"/>
          <p:nvPr/>
        </p:nvPicPr>
        <p:blipFill>
          <a:blip r:embed="rId3">
            <a:alphaModFix/>
          </a:blip>
          <a:stretch>
            <a:fillRect/>
          </a:stretch>
        </p:blipFill>
        <p:spPr>
          <a:xfrm>
            <a:off x="7248600" y="196750"/>
            <a:ext cx="1685925" cy="96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System Requirements - ITERATION 2</a:t>
            </a:r>
            <a:endParaRPr/>
          </a:p>
        </p:txBody>
      </p:sp>
      <p:sp>
        <p:nvSpPr>
          <p:cNvPr id="248" name="Google Shape;248;p25"/>
          <p:cNvSpPr txBox="1"/>
          <p:nvPr>
            <p:ph idx="1" type="body"/>
          </p:nvPr>
        </p:nvSpPr>
        <p:spPr>
          <a:xfrm>
            <a:off x="436325" y="1461000"/>
            <a:ext cx="5492400" cy="355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100">
                <a:solidFill>
                  <a:srgbClr val="000000"/>
                </a:solidFill>
                <a:latin typeface="Open Sans"/>
                <a:ea typeface="Open Sans"/>
                <a:cs typeface="Open Sans"/>
                <a:sym typeface="Open Sans"/>
              </a:rPr>
              <a:t>Priority 1: Further Develop the Admin Functionality for the System.</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To View the inspection form as a pdf.</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Inspection and Contractor management system</a:t>
            </a:r>
            <a:endParaRPr sz="1100">
              <a:solidFill>
                <a:srgbClr val="000000"/>
              </a:solidFill>
              <a:latin typeface="Open Sans"/>
              <a:ea typeface="Open Sans"/>
              <a:cs typeface="Open Sans"/>
              <a:sym typeface="Open Sans"/>
            </a:endParaRPr>
          </a:p>
          <a:p>
            <a:pPr indent="-298450" lvl="1" marL="9144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Send inspection requests to all contractors</a:t>
            </a:r>
            <a:endParaRPr sz="1100">
              <a:solidFill>
                <a:srgbClr val="000000"/>
              </a:solidFill>
              <a:latin typeface="Open Sans"/>
              <a:ea typeface="Open Sans"/>
              <a:cs typeface="Open Sans"/>
              <a:sym typeface="Open Sans"/>
            </a:endParaRPr>
          </a:p>
          <a:p>
            <a:pPr indent="-298450" lvl="1" marL="9144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Submit queries to contractors in the inspection view.</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Track inspection details tied to each apartment, so each apartments inspection history can be viewed.</a:t>
            </a:r>
            <a:endParaRPr sz="1100">
              <a:solidFill>
                <a:srgbClr val="000000"/>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50000"/>
              </a:lnSpc>
              <a:spcBef>
                <a:spcPts val="0"/>
              </a:spcBef>
              <a:spcAft>
                <a:spcPts val="0"/>
              </a:spcAft>
              <a:buNone/>
            </a:pPr>
            <a:r>
              <a:rPr lang="en-GB" sz="1100">
                <a:solidFill>
                  <a:srgbClr val="000000"/>
                </a:solidFill>
                <a:latin typeface="Open Sans"/>
                <a:ea typeface="Open Sans"/>
                <a:cs typeface="Open Sans"/>
                <a:sym typeface="Open Sans"/>
              </a:rPr>
              <a:t>Priority 2: To develop deeper Contractor functionality</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Inspection view allows better job management.</a:t>
            </a:r>
            <a:endParaRPr sz="1100">
              <a:solidFill>
                <a:srgbClr val="000000"/>
              </a:solidFill>
              <a:latin typeface="Open Sans"/>
              <a:ea typeface="Open Sans"/>
              <a:cs typeface="Open Sans"/>
              <a:sym typeface="Open Sans"/>
            </a:endParaRPr>
          </a:p>
          <a:p>
            <a:pPr indent="-298450" lvl="1" marL="9144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Contractor can more clearly view upcoming tasks.</a:t>
            </a:r>
            <a:endParaRPr sz="1100">
              <a:solidFill>
                <a:srgbClr val="000000"/>
              </a:solidFill>
              <a:latin typeface="Open Sans"/>
              <a:ea typeface="Open Sans"/>
              <a:cs typeface="Open Sans"/>
              <a:sym typeface="Open Sans"/>
            </a:endParaRPr>
          </a:p>
          <a:p>
            <a:pPr indent="-298450" lvl="1" marL="9144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Submit queries to admin staff.</a:t>
            </a:r>
            <a:endParaRPr sz="1100">
              <a:solidFill>
                <a:srgbClr val="000000"/>
              </a:solidFill>
              <a:latin typeface="Open Sans"/>
              <a:ea typeface="Open Sans"/>
              <a:cs typeface="Open Sans"/>
              <a:sym typeface="Open Sans"/>
            </a:endParaRPr>
          </a:p>
          <a:p>
            <a:pPr indent="-298450" lvl="1" marL="914400" rtl="0" algn="l">
              <a:lnSpc>
                <a:spcPct val="150000"/>
              </a:lnSpc>
              <a:spcBef>
                <a:spcPts val="0"/>
              </a:spcBef>
              <a:spcAft>
                <a:spcPts val="0"/>
              </a:spcAft>
              <a:buClr>
                <a:srgbClr val="000000"/>
              </a:buClr>
              <a:buSzPts val="1100"/>
              <a:buFont typeface="Open Sans"/>
              <a:buChar char="○"/>
            </a:pPr>
            <a:r>
              <a:rPr lang="en-GB" sz="1100">
                <a:solidFill>
                  <a:srgbClr val="000000"/>
                </a:solidFill>
                <a:latin typeface="Open Sans"/>
                <a:ea typeface="Open Sans"/>
                <a:cs typeface="Open Sans"/>
                <a:sym typeface="Open Sans"/>
              </a:rPr>
              <a:t>Contractors can view their completed inspections</a:t>
            </a:r>
            <a:endParaRPr b="1" sz="1800">
              <a:solidFill>
                <a:srgbClr val="FF9800"/>
              </a:solidFill>
            </a:endParaRPr>
          </a:p>
        </p:txBody>
      </p:sp>
      <p:sp>
        <p:nvSpPr>
          <p:cNvPr id="249" name="Google Shape;249;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250" name="Google Shape;250;p25"/>
          <p:cNvGrpSpPr/>
          <p:nvPr/>
        </p:nvGrpSpPr>
        <p:grpSpPr>
          <a:xfrm>
            <a:off x="283552" y="610550"/>
            <a:ext cx="330270" cy="330251"/>
            <a:chOff x="1923675" y="1633650"/>
            <a:chExt cx="436000" cy="435975"/>
          </a:xfrm>
        </p:grpSpPr>
        <p:sp>
          <p:nvSpPr>
            <p:cNvPr id="251" name="Google Shape;251;p2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 name="Google Shape;257;p25"/>
          <p:cNvPicPr preferRelativeResize="0"/>
          <p:nvPr/>
        </p:nvPicPr>
        <p:blipFill rotWithShape="1">
          <a:blip r:embed="rId3">
            <a:alphaModFix/>
          </a:blip>
          <a:srcRect b="0" l="27699" r="8549" t="0"/>
          <a:stretch/>
        </p:blipFill>
        <p:spPr>
          <a:xfrm>
            <a:off x="6898600" y="1319925"/>
            <a:ext cx="2206800" cy="2310300"/>
          </a:xfrm>
          <a:prstGeom prst="ellipse">
            <a:avLst/>
          </a:prstGeom>
          <a:noFill/>
          <a:ln>
            <a:noFill/>
          </a:ln>
        </p:spPr>
      </p:pic>
      <p:pic>
        <p:nvPicPr>
          <p:cNvPr id="258" name="Google Shape;258;p25"/>
          <p:cNvPicPr preferRelativeResize="0"/>
          <p:nvPr/>
        </p:nvPicPr>
        <p:blipFill>
          <a:blip r:embed="rId4">
            <a:alphaModFix/>
          </a:blip>
          <a:stretch>
            <a:fillRect/>
          </a:stretch>
        </p:blipFill>
        <p:spPr>
          <a:xfrm>
            <a:off x="7260450" y="196750"/>
            <a:ext cx="1685925" cy="9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The System Build</a:t>
            </a:r>
            <a:endParaRPr/>
          </a:p>
        </p:txBody>
      </p:sp>
      <p:pic>
        <p:nvPicPr>
          <p:cNvPr id="264" name="Google Shape;264;p26"/>
          <p:cNvPicPr preferRelativeResize="0"/>
          <p:nvPr/>
        </p:nvPicPr>
        <p:blipFill>
          <a:blip r:embed="rId3">
            <a:alphaModFix/>
          </a:blip>
          <a:stretch>
            <a:fillRect/>
          </a:stretch>
        </p:blipFill>
        <p:spPr>
          <a:xfrm>
            <a:off x="949375" y="1331925"/>
            <a:ext cx="5653599" cy="376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OUR EXPECTED USERS</a:t>
            </a:r>
            <a:endParaRPr/>
          </a:p>
        </p:txBody>
      </p:sp>
      <p:sp>
        <p:nvSpPr>
          <p:cNvPr id="270" name="Google Shape;270;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271" name="Google Shape;271;p27"/>
          <p:cNvGrpSpPr/>
          <p:nvPr/>
        </p:nvGrpSpPr>
        <p:grpSpPr>
          <a:xfrm>
            <a:off x="263101" y="580106"/>
            <a:ext cx="407743" cy="391135"/>
            <a:chOff x="5233525" y="4954450"/>
            <a:chExt cx="538275" cy="516350"/>
          </a:xfrm>
        </p:grpSpPr>
        <p:sp>
          <p:nvSpPr>
            <p:cNvPr id="272" name="Google Shape;272;p2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7"/>
          <p:cNvSpPr txBox="1"/>
          <p:nvPr>
            <p:ph idx="4294967295" type="body"/>
          </p:nvPr>
        </p:nvSpPr>
        <p:spPr>
          <a:xfrm>
            <a:off x="670850" y="2074475"/>
            <a:ext cx="3448800" cy="2170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b="1" sz="2100"/>
          </a:p>
          <a:p>
            <a:pPr indent="0" lvl="0" marL="0" rtl="0" algn="l">
              <a:spcBef>
                <a:spcPts val="1000"/>
              </a:spcBef>
              <a:spcAft>
                <a:spcPts val="0"/>
              </a:spcAft>
              <a:buNone/>
            </a:pPr>
            <a:r>
              <a:t/>
            </a:r>
            <a:endParaRPr sz="1800">
              <a:solidFill>
                <a:srgbClr val="263248"/>
              </a:solidFill>
            </a:endParaRPr>
          </a:p>
          <a:p>
            <a:pPr indent="-342900" lvl="0" marL="457200" rtl="0" algn="l">
              <a:spcBef>
                <a:spcPts val="1000"/>
              </a:spcBef>
              <a:spcAft>
                <a:spcPts val="0"/>
              </a:spcAft>
              <a:buClr>
                <a:srgbClr val="C7D3E6"/>
              </a:buClr>
              <a:buSzPts val="1800"/>
              <a:buChar char="▰"/>
            </a:pPr>
            <a:r>
              <a:t/>
            </a:r>
            <a:endParaRPr sz="1800">
              <a:solidFill>
                <a:srgbClr val="263248"/>
              </a:solidFill>
            </a:endParaRPr>
          </a:p>
          <a:p>
            <a:pPr indent="-342900" lvl="0" marL="457200" rtl="0" algn="l">
              <a:spcBef>
                <a:spcPts val="1000"/>
              </a:spcBef>
              <a:spcAft>
                <a:spcPts val="0"/>
              </a:spcAft>
              <a:buClr>
                <a:srgbClr val="C7D3E6"/>
              </a:buClr>
              <a:buSzPts val="1800"/>
              <a:buChar char="▰"/>
            </a:pPr>
            <a:br>
              <a:rPr lang="en-GB" sz="1800">
                <a:solidFill>
                  <a:srgbClr val="263248"/>
                </a:solidFill>
              </a:rPr>
            </a:br>
            <a:endParaRPr sz="1800">
              <a:solidFill>
                <a:srgbClr val="263248"/>
              </a:solidFill>
            </a:endParaRPr>
          </a:p>
          <a:p>
            <a:pPr indent="0" lvl="0" marL="0" rtl="0" algn="l">
              <a:spcBef>
                <a:spcPts val="1000"/>
              </a:spcBef>
              <a:spcAft>
                <a:spcPts val="0"/>
              </a:spcAft>
              <a:buNone/>
            </a:pPr>
            <a:r>
              <a:t/>
            </a:r>
            <a:endParaRPr b="1" sz="1800">
              <a:solidFill>
                <a:srgbClr val="263248"/>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263248"/>
              </a:solidFill>
            </a:endParaRPr>
          </a:p>
          <a:p>
            <a:pPr indent="0" lvl="0" marL="0" rtl="0" algn="l">
              <a:spcBef>
                <a:spcPts val="1000"/>
              </a:spcBef>
              <a:spcAft>
                <a:spcPts val="0"/>
              </a:spcAft>
              <a:buNone/>
            </a:pPr>
            <a:r>
              <a:t/>
            </a:r>
            <a:endParaRPr>
              <a:solidFill>
                <a:srgbClr val="263248"/>
              </a:solidFill>
            </a:endParaRPr>
          </a:p>
          <a:p>
            <a:pPr indent="0" lvl="0" marL="0" rtl="0" algn="l">
              <a:spcBef>
                <a:spcPts val="1000"/>
              </a:spcBef>
              <a:spcAft>
                <a:spcPts val="1000"/>
              </a:spcAft>
              <a:buNone/>
            </a:pPr>
            <a:r>
              <a:t/>
            </a:r>
            <a:endParaRPr/>
          </a:p>
        </p:txBody>
      </p:sp>
      <p:pic>
        <p:nvPicPr>
          <p:cNvPr id="284" name="Google Shape;284;p27"/>
          <p:cNvPicPr preferRelativeResize="0"/>
          <p:nvPr/>
        </p:nvPicPr>
        <p:blipFill>
          <a:blip r:embed="rId3">
            <a:alphaModFix/>
          </a:blip>
          <a:stretch>
            <a:fillRect/>
          </a:stretch>
        </p:blipFill>
        <p:spPr>
          <a:xfrm>
            <a:off x="7260450" y="196750"/>
            <a:ext cx="1685925" cy="962025"/>
          </a:xfrm>
          <a:prstGeom prst="rect">
            <a:avLst/>
          </a:prstGeom>
          <a:noFill/>
          <a:ln>
            <a:noFill/>
          </a:ln>
        </p:spPr>
      </p:pic>
      <p:pic>
        <p:nvPicPr>
          <p:cNvPr id="285" name="Google Shape;285;p27"/>
          <p:cNvPicPr preferRelativeResize="0"/>
          <p:nvPr/>
        </p:nvPicPr>
        <p:blipFill>
          <a:blip r:embed="rId4">
            <a:alphaModFix/>
          </a:blip>
          <a:stretch>
            <a:fillRect/>
          </a:stretch>
        </p:blipFill>
        <p:spPr>
          <a:xfrm>
            <a:off x="49350" y="1375925"/>
            <a:ext cx="4580577" cy="3172925"/>
          </a:xfrm>
          <a:prstGeom prst="rect">
            <a:avLst/>
          </a:prstGeom>
          <a:noFill/>
          <a:ln>
            <a:noFill/>
          </a:ln>
        </p:spPr>
      </p:pic>
      <p:pic>
        <p:nvPicPr>
          <p:cNvPr id="286" name="Google Shape;286;p27"/>
          <p:cNvPicPr preferRelativeResize="0"/>
          <p:nvPr/>
        </p:nvPicPr>
        <p:blipFill>
          <a:blip r:embed="rId5">
            <a:alphaModFix/>
          </a:blip>
          <a:stretch>
            <a:fillRect/>
          </a:stretch>
        </p:blipFill>
        <p:spPr>
          <a:xfrm>
            <a:off x="4688800" y="1429300"/>
            <a:ext cx="4209274" cy="29610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p:nvPr/>
        </p:nvSpPr>
        <p:spPr>
          <a:xfrm>
            <a:off x="7256849" y="2699225"/>
            <a:ext cx="18873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292" name="Google Shape;292;p28"/>
          <p:cNvSpPr/>
          <p:nvPr/>
        </p:nvSpPr>
        <p:spPr>
          <a:xfrm>
            <a:off x="6631883" y="2699213"/>
            <a:ext cx="8229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293" name="Google Shape;293;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PROJECT TIMELINE</a:t>
            </a:r>
            <a:endParaRPr/>
          </a:p>
        </p:txBody>
      </p:sp>
      <p:sp>
        <p:nvSpPr>
          <p:cNvPr id="294" name="Google Shape;294;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5" name="Google Shape;295;p28"/>
          <p:cNvSpPr/>
          <p:nvPr/>
        </p:nvSpPr>
        <p:spPr>
          <a:xfrm>
            <a:off x="5857650" y="2700838"/>
            <a:ext cx="9279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GB" sz="1000">
                <a:solidFill>
                  <a:schemeClr val="lt1"/>
                </a:solidFill>
                <a:latin typeface="Roboto Condensed"/>
                <a:ea typeface="Roboto Condensed"/>
                <a:cs typeface="Roboto Condensed"/>
                <a:sym typeface="Roboto Condensed"/>
              </a:rPr>
              <a:t>     Deliver</a:t>
            </a:r>
            <a:endParaRPr sz="1000">
              <a:solidFill>
                <a:schemeClr val="lt1"/>
              </a:solidFill>
              <a:latin typeface="Roboto Condensed"/>
              <a:ea typeface="Roboto Condensed"/>
              <a:cs typeface="Roboto Condensed"/>
              <a:sym typeface="Roboto Condensed"/>
            </a:endParaRPr>
          </a:p>
        </p:txBody>
      </p:sp>
      <p:sp>
        <p:nvSpPr>
          <p:cNvPr id="296" name="Google Shape;296;p28"/>
          <p:cNvSpPr/>
          <p:nvPr/>
        </p:nvSpPr>
        <p:spPr>
          <a:xfrm>
            <a:off x="5249524" y="2700850"/>
            <a:ext cx="8685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297" name="Google Shape;297;p28"/>
          <p:cNvSpPr/>
          <p:nvPr/>
        </p:nvSpPr>
        <p:spPr>
          <a:xfrm>
            <a:off x="4697204" y="2699213"/>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298" name="Google Shape;298;p28"/>
          <p:cNvSpPr/>
          <p:nvPr/>
        </p:nvSpPr>
        <p:spPr>
          <a:xfrm>
            <a:off x="3991525" y="2699213"/>
            <a:ext cx="8685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GB" sz="1000">
                <a:solidFill>
                  <a:schemeClr val="lt1"/>
                </a:solidFill>
                <a:latin typeface="Roboto Condensed"/>
                <a:ea typeface="Roboto Condensed"/>
                <a:cs typeface="Roboto Condensed"/>
                <a:sym typeface="Roboto Condensed"/>
              </a:rPr>
              <a:t>Iteration 2</a:t>
            </a:r>
            <a:endParaRPr sz="1000">
              <a:solidFill>
                <a:schemeClr val="lt1"/>
              </a:solidFill>
              <a:latin typeface="Roboto Condensed"/>
              <a:ea typeface="Roboto Condensed"/>
              <a:cs typeface="Roboto Condensed"/>
              <a:sym typeface="Roboto Condensed"/>
            </a:endParaRPr>
          </a:p>
        </p:txBody>
      </p:sp>
      <p:sp>
        <p:nvSpPr>
          <p:cNvPr id="299" name="Google Shape;299;p28"/>
          <p:cNvSpPr/>
          <p:nvPr/>
        </p:nvSpPr>
        <p:spPr>
          <a:xfrm>
            <a:off x="3377035" y="2699213"/>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00" name="Google Shape;300;p28"/>
          <p:cNvSpPr/>
          <p:nvPr/>
        </p:nvSpPr>
        <p:spPr>
          <a:xfrm>
            <a:off x="2716951" y="2699213"/>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01" name="Google Shape;301;p28"/>
          <p:cNvSpPr/>
          <p:nvPr/>
        </p:nvSpPr>
        <p:spPr>
          <a:xfrm>
            <a:off x="2011325" y="2699213"/>
            <a:ext cx="8685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GB" sz="1000">
                <a:solidFill>
                  <a:schemeClr val="lt1"/>
                </a:solidFill>
                <a:latin typeface="Roboto Condensed"/>
                <a:ea typeface="Roboto Condensed"/>
                <a:cs typeface="Roboto Condensed"/>
                <a:sym typeface="Roboto Condensed"/>
              </a:rPr>
              <a:t>Iteration 1</a:t>
            </a:r>
            <a:endParaRPr sz="1000">
              <a:solidFill>
                <a:schemeClr val="lt1"/>
              </a:solidFill>
              <a:latin typeface="Roboto Condensed"/>
              <a:ea typeface="Roboto Condensed"/>
              <a:cs typeface="Roboto Condensed"/>
              <a:sym typeface="Roboto Condensed"/>
            </a:endParaRPr>
          </a:p>
        </p:txBody>
      </p:sp>
      <p:sp>
        <p:nvSpPr>
          <p:cNvPr id="302" name="Google Shape;302;p28"/>
          <p:cNvSpPr/>
          <p:nvPr/>
        </p:nvSpPr>
        <p:spPr>
          <a:xfrm>
            <a:off x="1396783" y="2699213"/>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cxnSp>
        <p:nvCxnSpPr>
          <p:cNvPr id="303" name="Google Shape;303;p28"/>
          <p:cNvCxnSpPr/>
          <p:nvPr/>
        </p:nvCxnSpPr>
        <p:spPr>
          <a:xfrm rot="10800000">
            <a:off x="1691423"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04" name="Google Shape;304;p28"/>
          <p:cNvSpPr txBox="1"/>
          <p:nvPr/>
        </p:nvSpPr>
        <p:spPr>
          <a:xfrm>
            <a:off x="1650400" y="1670463"/>
            <a:ext cx="12858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Business vision/overview report </a:t>
            </a:r>
            <a:endParaRPr sz="900">
              <a:solidFill>
                <a:schemeClr val="dk2"/>
              </a:solidFill>
              <a:latin typeface="Roboto Condensed"/>
              <a:ea typeface="Roboto Condensed"/>
              <a:cs typeface="Roboto Condensed"/>
              <a:sym typeface="Roboto Condensed"/>
            </a:endParaRPr>
          </a:p>
        </p:txBody>
      </p:sp>
      <p:cxnSp>
        <p:nvCxnSpPr>
          <p:cNvPr id="305" name="Google Shape;305;p28"/>
          <p:cNvCxnSpPr/>
          <p:nvPr/>
        </p:nvCxnSpPr>
        <p:spPr>
          <a:xfrm rot="10800000">
            <a:off x="3012658"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06" name="Google Shape;306;p28"/>
          <p:cNvSpPr txBox="1"/>
          <p:nvPr/>
        </p:nvSpPr>
        <p:spPr>
          <a:xfrm>
            <a:off x="2973142" y="1670463"/>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1 complete with </a:t>
            </a:r>
            <a:r>
              <a:rPr lang="en-GB" sz="900">
                <a:solidFill>
                  <a:schemeClr val="dk2"/>
                </a:solidFill>
                <a:latin typeface="Roboto Condensed"/>
                <a:ea typeface="Roboto Condensed"/>
                <a:cs typeface="Roboto Condensed"/>
                <a:sym typeface="Roboto Condensed"/>
              </a:rPr>
              <a:t>acceptance</a:t>
            </a:r>
            <a:r>
              <a:rPr lang="en-GB" sz="900">
                <a:solidFill>
                  <a:schemeClr val="dk2"/>
                </a:solidFill>
                <a:latin typeface="Roboto Condensed"/>
                <a:ea typeface="Roboto Condensed"/>
                <a:cs typeface="Roboto Condensed"/>
                <a:sym typeface="Roboto Condensed"/>
              </a:rPr>
              <a:t> testing</a:t>
            </a:r>
            <a:endParaRPr sz="900">
              <a:solidFill>
                <a:schemeClr val="dk2"/>
              </a:solidFill>
              <a:latin typeface="Roboto Condensed"/>
              <a:ea typeface="Roboto Condensed"/>
              <a:cs typeface="Roboto Condensed"/>
              <a:sym typeface="Roboto Condensed"/>
            </a:endParaRPr>
          </a:p>
        </p:txBody>
      </p:sp>
      <p:cxnSp>
        <p:nvCxnSpPr>
          <p:cNvPr id="307" name="Google Shape;307;p28"/>
          <p:cNvCxnSpPr/>
          <p:nvPr/>
        </p:nvCxnSpPr>
        <p:spPr>
          <a:xfrm flipH="1" rot="10800000">
            <a:off x="4333893" y="2302593"/>
            <a:ext cx="2100" cy="421200"/>
          </a:xfrm>
          <a:prstGeom prst="straightConnector1">
            <a:avLst/>
          </a:prstGeom>
          <a:noFill/>
          <a:ln cap="flat" cmpd="sng" w="9525">
            <a:solidFill>
              <a:schemeClr val="lt2"/>
            </a:solidFill>
            <a:prstDash val="solid"/>
            <a:round/>
            <a:headEnd len="med" w="med" type="oval"/>
            <a:tailEnd len="med" w="med" type="oval"/>
          </a:ln>
        </p:spPr>
      </p:cxnSp>
      <p:sp>
        <p:nvSpPr>
          <p:cNvPr id="308" name="Google Shape;308;p28"/>
          <p:cNvSpPr txBox="1"/>
          <p:nvPr/>
        </p:nvSpPr>
        <p:spPr>
          <a:xfrm>
            <a:off x="4295884" y="1670463"/>
            <a:ext cx="1249500" cy="533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t/>
            </a:r>
            <a:endParaRPr sz="900">
              <a:solidFill>
                <a:schemeClr val="dk2"/>
              </a:solidFill>
              <a:latin typeface="Roboto Condensed"/>
              <a:ea typeface="Roboto Condensed"/>
              <a:cs typeface="Roboto Condensed"/>
              <a:sym typeface="Roboto Condensed"/>
            </a:endParaRPr>
          </a:p>
          <a:p>
            <a:pPr indent="0" lvl="0" marL="0" rtl="0" algn="l">
              <a:spcBef>
                <a:spcPts val="0"/>
              </a:spcBef>
              <a:spcAft>
                <a:spcPts val="0"/>
              </a:spcAft>
              <a:buNone/>
            </a:pPr>
            <a:r>
              <a:t/>
            </a:r>
            <a:endParaRPr sz="900">
              <a:solidFill>
                <a:schemeClr val="dk2"/>
              </a:solidFill>
              <a:highlight>
                <a:srgbClr val="FF9800"/>
              </a:highlight>
              <a:latin typeface="Roboto Condensed"/>
              <a:ea typeface="Roboto Condensed"/>
              <a:cs typeface="Roboto Condensed"/>
              <a:sym typeface="Roboto Condensed"/>
            </a:endParaRPr>
          </a:p>
          <a:p>
            <a:pPr indent="0" lvl="0" marL="0" rtl="0" algn="l">
              <a:spcBef>
                <a:spcPts val="0"/>
              </a:spcBef>
              <a:spcAft>
                <a:spcPts val="0"/>
              </a:spcAft>
              <a:buNone/>
            </a:pPr>
            <a:r>
              <a:rPr b="1" lang="en-GB" sz="900">
                <a:solidFill>
                  <a:schemeClr val="lt1"/>
                </a:solidFill>
                <a:highlight>
                  <a:srgbClr val="FF9800"/>
                </a:highlight>
                <a:latin typeface="Roboto Condensed"/>
                <a:ea typeface="Roboto Condensed"/>
                <a:cs typeface="Roboto Condensed"/>
                <a:sym typeface="Roboto Condensed"/>
              </a:rPr>
              <a:t>Iteration 2 report and presentation</a:t>
            </a:r>
            <a:endParaRPr b="1" sz="900">
              <a:solidFill>
                <a:schemeClr val="lt1"/>
              </a:solidFill>
              <a:highlight>
                <a:srgbClr val="FF9800"/>
              </a:highlight>
              <a:latin typeface="Roboto Condensed"/>
              <a:ea typeface="Roboto Condensed"/>
              <a:cs typeface="Roboto Condensed"/>
              <a:sym typeface="Roboto Condensed"/>
            </a:endParaRPr>
          </a:p>
        </p:txBody>
      </p:sp>
      <p:cxnSp>
        <p:nvCxnSpPr>
          <p:cNvPr id="309" name="Google Shape;309;p28"/>
          <p:cNvCxnSpPr/>
          <p:nvPr/>
        </p:nvCxnSpPr>
        <p:spPr>
          <a:xfrm rot="10800000">
            <a:off x="5569153"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10" name="Google Shape;310;p28"/>
          <p:cNvSpPr txBox="1"/>
          <p:nvPr/>
        </p:nvSpPr>
        <p:spPr>
          <a:xfrm>
            <a:off x="5545375" y="1877192"/>
            <a:ext cx="1249500" cy="189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2 system goes live</a:t>
            </a:r>
            <a:endParaRPr sz="900">
              <a:solidFill>
                <a:schemeClr val="dk2"/>
              </a:solidFill>
              <a:latin typeface="Roboto Condensed"/>
              <a:ea typeface="Roboto Condensed"/>
              <a:cs typeface="Roboto Condensed"/>
              <a:sym typeface="Roboto Condensed"/>
            </a:endParaRPr>
          </a:p>
        </p:txBody>
      </p:sp>
      <p:sp>
        <p:nvSpPr>
          <p:cNvPr id="311" name="Google Shape;311;p28"/>
          <p:cNvSpPr txBox="1"/>
          <p:nvPr/>
        </p:nvSpPr>
        <p:spPr>
          <a:xfrm>
            <a:off x="6368510" y="3303688"/>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Final build acceptance Testing and Report</a:t>
            </a:r>
            <a:endParaRPr sz="900">
              <a:solidFill>
                <a:schemeClr val="dk2"/>
              </a:solidFill>
              <a:latin typeface="Roboto Condensed"/>
              <a:ea typeface="Roboto Condensed"/>
              <a:cs typeface="Roboto Condensed"/>
              <a:sym typeface="Roboto Condensed"/>
            </a:endParaRPr>
          </a:p>
        </p:txBody>
      </p:sp>
      <p:cxnSp>
        <p:nvCxnSpPr>
          <p:cNvPr id="312" name="Google Shape;312;p28"/>
          <p:cNvCxnSpPr/>
          <p:nvPr/>
        </p:nvCxnSpPr>
        <p:spPr>
          <a:xfrm rot="10800000">
            <a:off x="2195962" y="3068232"/>
            <a:ext cx="0" cy="498600"/>
          </a:xfrm>
          <a:prstGeom prst="straightConnector1">
            <a:avLst/>
          </a:prstGeom>
          <a:noFill/>
          <a:ln cap="flat" cmpd="sng" w="9525">
            <a:solidFill>
              <a:schemeClr val="lt2"/>
            </a:solidFill>
            <a:prstDash val="solid"/>
            <a:round/>
            <a:headEnd len="med" w="med" type="oval"/>
            <a:tailEnd len="med" w="med" type="oval"/>
          </a:ln>
        </p:spPr>
      </p:cxnSp>
      <p:sp>
        <p:nvSpPr>
          <p:cNvPr id="313" name="Google Shape;313;p28"/>
          <p:cNvSpPr txBox="1"/>
          <p:nvPr/>
        </p:nvSpPr>
        <p:spPr>
          <a:xfrm>
            <a:off x="2127523" y="3588163"/>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1 presentation</a:t>
            </a:r>
            <a:endParaRPr sz="900">
              <a:solidFill>
                <a:schemeClr val="dk2"/>
              </a:solidFill>
              <a:latin typeface="Roboto Condensed"/>
              <a:ea typeface="Roboto Condensed"/>
              <a:cs typeface="Roboto Condensed"/>
              <a:sym typeface="Roboto Condensed"/>
            </a:endParaRPr>
          </a:p>
        </p:txBody>
      </p:sp>
      <p:cxnSp>
        <p:nvCxnSpPr>
          <p:cNvPr id="314" name="Google Shape;314;p28"/>
          <p:cNvCxnSpPr/>
          <p:nvPr/>
        </p:nvCxnSpPr>
        <p:spPr>
          <a:xfrm rot="10800000">
            <a:off x="3500897" y="3063332"/>
            <a:ext cx="0" cy="498600"/>
          </a:xfrm>
          <a:prstGeom prst="straightConnector1">
            <a:avLst/>
          </a:prstGeom>
          <a:noFill/>
          <a:ln cap="flat" cmpd="sng" w="9525">
            <a:solidFill>
              <a:schemeClr val="lt2"/>
            </a:solidFill>
            <a:prstDash val="solid"/>
            <a:round/>
            <a:headEnd len="med" w="med" type="oval"/>
            <a:tailEnd len="med" w="med" type="oval"/>
          </a:ln>
        </p:spPr>
      </p:cxnSp>
      <p:sp>
        <p:nvSpPr>
          <p:cNvPr id="315" name="Google Shape;315;p28"/>
          <p:cNvSpPr txBox="1"/>
          <p:nvPr/>
        </p:nvSpPr>
        <p:spPr>
          <a:xfrm>
            <a:off x="3447694" y="3588163"/>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1 system goes live </a:t>
            </a:r>
            <a:endParaRPr sz="900">
              <a:solidFill>
                <a:schemeClr val="dk2"/>
              </a:solidFill>
              <a:latin typeface="Roboto Condensed"/>
              <a:ea typeface="Roboto Condensed"/>
              <a:cs typeface="Roboto Condensed"/>
              <a:sym typeface="Roboto Condensed"/>
            </a:endParaRPr>
          </a:p>
        </p:txBody>
      </p:sp>
      <p:cxnSp>
        <p:nvCxnSpPr>
          <p:cNvPr id="316" name="Google Shape;316;p28"/>
          <p:cNvCxnSpPr/>
          <p:nvPr/>
        </p:nvCxnSpPr>
        <p:spPr>
          <a:xfrm rot="10800000">
            <a:off x="5004657" y="3068232"/>
            <a:ext cx="0" cy="498600"/>
          </a:xfrm>
          <a:prstGeom prst="straightConnector1">
            <a:avLst/>
          </a:prstGeom>
          <a:noFill/>
          <a:ln cap="flat" cmpd="sng" w="9525">
            <a:solidFill>
              <a:schemeClr val="lt2"/>
            </a:solidFill>
            <a:prstDash val="solid"/>
            <a:round/>
            <a:headEnd len="med" w="med" type="oval"/>
            <a:tailEnd len="med" w="med" type="oval"/>
          </a:ln>
        </p:spPr>
      </p:cxnSp>
      <p:sp>
        <p:nvSpPr>
          <p:cNvPr id="317" name="Google Shape;317;p28"/>
          <p:cNvSpPr txBox="1"/>
          <p:nvPr/>
        </p:nvSpPr>
        <p:spPr>
          <a:xfrm>
            <a:off x="4976664" y="3588163"/>
            <a:ext cx="12495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900">
                <a:solidFill>
                  <a:schemeClr val="dk2"/>
                </a:solidFill>
                <a:latin typeface="Roboto Condensed"/>
                <a:ea typeface="Roboto Condensed"/>
                <a:cs typeface="Roboto Condensed"/>
                <a:sym typeface="Roboto Condensed"/>
              </a:rPr>
              <a:t>Iteration 2 complete with acceptance testing</a:t>
            </a:r>
            <a:endParaRPr sz="900">
              <a:solidFill>
                <a:schemeClr val="dk2"/>
              </a:solidFill>
              <a:latin typeface="Roboto Condensed"/>
              <a:ea typeface="Roboto Condensed"/>
              <a:cs typeface="Roboto Condensed"/>
              <a:sym typeface="Roboto Condensed"/>
            </a:endParaRPr>
          </a:p>
        </p:txBody>
      </p:sp>
      <p:cxnSp>
        <p:nvCxnSpPr>
          <p:cNvPr id="318" name="Google Shape;318;p28"/>
          <p:cNvCxnSpPr/>
          <p:nvPr/>
        </p:nvCxnSpPr>
        <p:spPr>
          <a:xfrm rot="10800000">
            <a:off x="6388487" y="3066794"/>
            <a:ext cx="0" cy="498600"/>
          </a:xfrm>
          <a:prstGeom prst="straightConnector1">
            <a:avLst/>
          </a:prstGeom>
          <a:noFill/>
          <a:ln cap="flat" cmpd="sng" w="9525">
            <a:solidFill>
              <a:schemeClr val="lt2"/>
            </a:solidFill>
            <a:prstDash val="solid"/>
            <a:round/>
            <a:headEnd len="med" w="med" type="oval"/>
            <a:tailEnd len="med" w="med" type="oval"/>
          </a:ln>
        </p:spPr>
      </p:cxnSp>
      <p:sp>
        <p:nvSpPr>
          <p:cNvPr id="319" name="Google Shape;319;p28"/>
          <p:cNvSpPr txBox="1"/>
          <p:nvPr/>
        </p:nvSpPr>
        <p:spPr>
          <a:xfrm>
            <a:off x="6976375" y="1933725"/>
            <a:ext cx="11097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900">
                <a:solidFill>
                  <a:schemeClr val="dk2"/>
                </a:solidFill>
                <a:latin typeface="Roboto Condensed"/>
                <a:ea typeface="Roboto Condensed"/>
                <a:cs typeface="Roboto Condensed"/>
                <a:sym typeface="Roboto Condensed"/>
              </a:rPr>
              <a:t>System Handover Package</a:t>
            </a:r>
            <a:endParaRPr sz="900">
              <a:solidFill>
                <a:schemeClr val="dk2"/>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t/>
            </a:r>
            <a:endParaRPr sz="900">
              <a:solidFill>
                <a:schemeClr val="dk2"/>
              </a:solidFill>
              <a:latin typeface="Roboto Condensed"/>
              <a:ea typeface="Roboto Condensed"/>
              <a:cs typeface="Roboto Condensed"/>
              <a:sym typeface="Roboto Condensed"/>
            </a:endParaRPr>
          </a:p>
        </p:txBody>
      </p:sp>
      <p:sp>
        <p:nvSpPr>
          <p:cNvPr id="320" name="Google Shape;320;p28"/>
          <p:cNvSpPr/>
          <p:nvPr/>
        </p:nvSpPr>
        <p:spPr>
          <a:xfrm>
            <a:off x="315223" y="623918"/>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txBox="1"/>
          <p:nvPr/>
        </p:nvSpPr>
        <p:spPr>
          <a:xfrm>
            <a:off x="1772325" y="226183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09/03</a:t>
            </a:r>
            <a:endParaRPr b="1" sz="900">
              <a:solidFill>
                <a:schemeClr val="accent1"/>
              </a:solidFill>
              <a:latin typeface="Roboto Condensed"/>
              <a:ea typeface="Roboto Condensed"/>
              <a:cs typeface="Roboto Condensed"/>
              <a:sym typeface="Roboto Condensed"/>
            </a:endParaRPr>
          </a:p>
        </p:txBody>
      </p:sp>
      <p:sp>
        <p:nvSpPr>
          <p:cNvPr id="322" name="Google Shape;322;p28"/>
          <p:cNvSpPr txBox="1"/>
          <p:nvPr/>
        </p:nvSpPr>
        <p:spPr>
          <a:xfrm>
            <a:off x="2249725"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09/03</a:t>
            </a:r>
            <a:endParaRPr b="1" sz="900">
              <a:solidFill>
                <a:schemeClr val="accent1"/>
              </a:solidFill>
              <a:latin typeface="Roboto Condensed"/>
              <a:ea typeface="Roboto Condensed"/>
              <a:cs typeface="Roboto Condensed"/>
              <a:sym typeface="Roboto Condensed"/>
            </a:endParaRPr>
          </a:p>
        </p:txBody>
      </p:sp>
      <p:sp>
        <p:nvSpPr>
          <p:cNvPr id="323" name="Google Shape;323;p28"/>
          <p:cNvSpPr txBox="1"/>
          <p:nvPr/>
        </p:nvSpPr>
        <p:spPr>
          <a:xfrm>
            <a:off x="3099450" y="225938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23/03</a:t>
            </a:r>
            <a:endParaRPr b="1" sz="900">
              <a:solidFill>
                <a:schemeClr val="accent1"/>
              </a:solidFill>
              <a:latin typeface="Roboto Condensed"/>
              <a:ea typeface="Roboto Condensed"/>
              <a:cs typeface="Roboto Condensed"/>
              <a:sym typeface="Roboto Condensed"/>
            </a:endParaRPr>
          </a:p>
        </p:txBody>
      </p:sp>
      <p:sp>
        <p:nvSpPr>
          <p:cNvPr id="324" name="Google Shape;324;p28"/>
          <p:cNvSpPr txBox="1"/>
          <p:nvPr/>
        </p:nvSpPr>
        <p:spPr>
          <a:xfrm>
            <a:off x="4426575" y="225938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06/04</a:t>
            </a:r>
            <a:endParaRPr b="1" sz="900">
              <a:solidFill>
                <a:schemeClr val="accent2"/>
              </a:solidFill>
              <a:latin typeface="Roboto Condensed"/>
              <a:ea typeface="Roboto Condensed"/>
              <a:cs typeface="Roboto Condensed"/>
              <a:sym typeface="Roboto Condensed"/>
            </a:endParaRPr>
          </a:p>
        </p:txBody>
      </p:sp>
      <p:sp>
        <p:nvSpPr>
          <p:cNvPr id="325" name="Google Shape;325;p28"/>
          <p:cNvSpPr txBox="1"/>
          <p:nvPr/>
        </p:nvSpPr>
        <p:spPr>
          <a:xfrm>
            <a:off x="6450950"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15/05</a:t>
            </a:r>
            <a:endParaRPr b="1" sz="900">
              <a:solidFill>
                <a:srgbClr val="6FA8DC"/>
              </a:solidFill>
              <a:latin typeface="Roboto Condensed"/>
              <a:ea typeface="Roboto Condensed"/>
              <a:cs typeface="Roboto Condensed"/>
              <a:sym typeface="Roboto Condensed"/>
            </a:endParaRPr>
          </a:p>
        </p:txBody>
      </p:sp>
      <p:sp>
        <p:nvSpPr>
          <p:cNvPr id="326" name="Google Shape;326;p28"/>
          <p:cNvSpPr txBox="1"/>
          <p:nvPr/>
        </p:nvSpPr>
        <p:spPr>
          <a:xfrm>
            <a:off x="5052475"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28/04</a:t>
            </a:r>
            <a:endParaRPr b="1" sz="900">
              <a:solidFill>
                <a:schemeClr val="accent2"/>
              </a:solidFill>
              <a:latin typeface="Roboto Condensed"/>
              <a:ea typeface="Roboto Condensed"/>
              <a:cs typeface="Roboto Condensed"/>
              <a:sym typeface="Roboto Condensed"/>
            </a:endParaRPr>
          </a:p>
        </p:txBody>
      </p:sp>
      <p:sp>
        <p:nvSpPr>
          <p:cNvPr id="327" name="Google Shape;327;p28"/>
          <p:cNvSpPr txBox="1"/>
          <p:nvPr/>
        </p:nvSpPr>
        <p:spPr>
          <a:xfrm>
            <a:off x="7968625" y="30233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Week 12</a:t>
            </a:r>
            <a:endParaRPr b="1" sz="900">
              <a:solidFill>
                <a:srgbClr val="6FA8DC"/>
              </a:solidFill>
              <a:latin typeface="Roboto Condensed"/>
              <a:ea typeface="Roboto Condensed"/>
              <a:cs typeface="Roboto Condensed"/>
              <a:sym typeface="Roboto Condensed"/>
            </a:endParaRPr>
          </a:p>
        </p:txBody>
      </p:sp>
      <p:sp>
        <p:nvSpPr>
          <p:cNvPr id="328" name="Google Shape;328;p28"/>
          <p:cNvSpPr txBox="1"/>
          <p:nvPr/>
        </p:nvSpPr>
        <p:spPr>
          <a:xfrm>
            <a:off x="406600" y="3023325"/>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Week 1</a:t>
            </a:r>
            <a:endParaRPr b="1" sz="900">
              <a:solidFill>
                <a:schemeClr val="accent1"/>
              </a:solidFill>
              <a:latin typeface="Roboto Condensed"/>
              <a:ea typeface="Roboto Condensed"/>
              <a:cs typeface="Roboto Condensed"/>
              <a:sym typeface="Roboto Condensed"/>
            </a:endParaRPr>
          </a:p>
        </p:txBody>
      </p:sp>
      <p:sp>
        <p:nvSpPr>
          <p:cNvPr id="329" name="Google Shape;329;p28"/>
          <p:cNvSpPr txBox="1"/>
          <p:nvPr/>
        </p:nvSpPr>
        <p:spPr>
          <a:xfrm>
            <a:off x="7047700" y="226183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17</a:t>
            </a:r>
            <a:r>
              <a:rPr b="1" lang="en-GB" sz="900">
                <a:solidFill>
                  <a:srgbClr val="6FA8DC"/>
                </a:solidFill>
                <a:latin typeface="Roboto Condensed"/>
                <a:ea typeface="Roboto Condensed"/>
                <a:cs typeface="Roboto Condensed"/>
                <a:sym typeface="Roboto Condensed"/>
              </a:rPr>
              <a:t>/05</a:t>
            </a:r>
            <a:endParaRPr b="1" sz="900">
              <a:solidFill>
                <a:srgbClr val="6FA8DC"/>
              </a:solidFill>
              <a:latin typeface="Roboto Condensed"/>
              <a:ea typeface="Roboto Condensed"/>
              <a:cs typeface="Roboto Condensed"/>
              <a:sym typeface="Roboto Condensed"/>
            </a:endParaRPr>
          </a:p>
        </p:txBody>
      </p:sp>
      <p:cxnSp>
        <p:nvCxnSpPr>
          <p:cNvPr id="330" name="Google Shape;330;p28"/>
          <p:cNvCxnSpPr/>
          <p:nvPr/>
        </p:nvCxnSpPr>
        <p:spPr>
          <a:xfrm rot="10800000">
            <a:off x="6905053"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31" name="Google Shape;331;p28"/>
          <p:cNvSpPr txBox="1"/>
          <p:nvPr/>
        </p:nvSpPr>
        <p:spPr>
          <a:xfrm>
            <a:off x="5625125" y="226183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11/05</a:t>
            </a:r>
            <a:endParaRPr b="1" sz="900">
              <a:solidFill>
                <a:srgbClr val="6FA8DC"/>
              </a:solidFill>
              <a:latin typeface="Roboto Condensed"/>
              <a:ea typeface="Roboto Condensed"/>
              <a:cs typeface="Roboto Condensed"/>
              <a:sym typeface="Roboto Condensed"/>
            </a:endParaRPr>
          </a:p>
        </p:txBody>
      </p:sp>
      <p:sp>
        <p:nvSpPr>
          <p:cNvPr id="332" name="Google Shape;332;p28"/>
          <p:cNvSpPr txBox="1"/>
          <p:nvPr/>
        </p:nvSpPr>
        <p:spPr>
          <a:xfrm>
            <a:off x="3542025"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06</a:t>
            </a:r>
            <a:r>
              <a:rPr b="1" lang="en-GB" sz="900">
                <a:solidFill>
                  <a:schemeClr val="accent2"/>
                </a:solidFill>
                <a:latin typeface="Roboto Condensed"/>
                <a:ea typeface="Roboto Condensed"/>
                <a:cs typeface="Roboto Condensed"/>
                <a:sym typeface="Roboto Condensed"/>
              </a:rPr>
              <a:t>/04</a:t>
            </a:r>
            <a:endParaRPr b="1" sz="900">
              <a:solidFill>
                <a:schemeClr val="accent2"/>
              </a:solidFill>
              <a:latin typeface="Roboto Condensed"/>
              <a:ea typeface="Roboto Condensed"/>
              <a:cs typeface="Roboto Condensed"/>
              <a:sym typeface="Roboto Condensed"/>
            </a:endParaRPr>
          </a:p>
        </p:txBody>
      </p:sp>
      <p:pic>
        <p:nvPicPr>
          <p:cNvPr id="333" name="Google Shape;333;p28"/>
          <p:cNvPicPr preferRelativeResize="0"/>
          <p:nvPr/>
        </p:nvPicPr>
        <p:blipFill>
          <a:blip r:embed="rId3">
            <a:alphaModFix/>
          </a:blip>
          <a:stretch>
            <a:fillRect/>
          </a:stretch>
        </p:blipFill>
        <p:spPr>
          <a:xfrm>
            <a:off x="7260450" y="196750"/>
            <a:ext cx="1685925" cy="962025"/>
          </a:xfrm>
          <a:prstGeom prst="rect">
            <a:avLst/>
          </a:prstGeom>
          <a:noFill/>
          <a:ln>
            <a:noFill/>
          </a:ln>
        </p:spPr>
      </p:pic>
      <p:sp>
        <p:nvSpPr>
          <p:cNvPr id="334" name="Google Shape;334;p28"/>
          <p:cNvSpPr/>
          <p:nvPr/>
        </p:nvSpPr>
        <p:spPr>
          <a:xfrm>
            <a:off x="-7" y="2700850"/>
            <a:ext cx="15597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35" name="Google Shape;335;p28"/>
          <p:cNvSpPr txBox="1"/>
          <p:nvPr/>
        </p:nvSpPr>
        <p:spPr>
          <a:xfrm>
            <a:off x="1772325"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Client &amp; Team</a:t>
            </a:r>
            <a:endParaRPr b="1" sz="900">
              <a:solidFill>
                <a:schemeClr val="accent1"/>
              </a:solidFill>
              <a:latin typeface="Roboto Condensed"/>
              <a:ea typeface="Roboto Condensed"/>
              <a:cs typeface="Roboto Condensed"/>
              <a:sym typeface="Roboto Condensed"/>
            </a:endParaRPr>
          </a:p>
        </p:txBody>
      </p:sp>
      <p:sp>
        <p:nvSpPr>
          <p:cNvPr id="336" name="Google Shape;336;p28"/>
          <p:cNvSpPr txBox="1"/>
          <p:nvPr/>
        </p:nvSpPr>
        <p:spPr>
          <a:xfrm>
            <a:off x="3099438"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Team</a:t>
            </a:r>
            <a:endParaRPr b="1" sz="900">
              <a:solidFill>
                <a:schemeClr val="accent1"/>
              </a:solidFill>
              <a:latin typeface="Roboto Condensed"/>
              <a:ea typeface="Roboto Condensed"/>
              <a:cs typeface="Roboto Condensed"/>
              <a:sym typeface="Roboto Condensed"/>
            </a:endParaRPr>
          </a:p>
        </p:txBody>
      </p:sp>
      <p:sp>
        <p:nvSpPr>
          <p:cNvPr id="337" name="Google Shape;337;p28"/>
          <p:cNvSpPr txBox="1"/>
          <p:nvPr/>
        </p:nvSpPr>
        <p:spPr>
          <a:xfrm>
            <a:off x="2249725" y="3324925"/>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Client &amp; Team</a:t>
            </a:r>
            <a:endParaRPr b="1" sz="900">
              <a:solidFill>
                <a:schemeClr val="accent1"/>
              </a:solidFill>
              <a:latin typeface="Roboto Condensed"/>
              <a:ea typeface="Roboto Condensed"/>
              <a:cs typeface="Roboto Condensed"/>
              <a:sym typeface="Roboto Condensed"/>
            </a:endParaRPr>
          </a:p>
        </p:txBody>
      </p:sp>
      <p:sp>
        <p:nvSpPr>
          <p:cNvPr id="338" name="Google Shape;338;p28"/>
          <p:cNvSpPr txBox="1"/>
          <p:nvPr/>
        </p:nvSpPr>
        <p:spPr>
          <a:xfrm>
            <a:off x="3539288" y="3324925"/>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Team</a:t>
            </a:r>
            <a:endParaRPr b="1" sz="900">
              <a:solidFill>
                <a:srgbClr val="263248"/>
              </a:solidFill>
              <a:latin typeface="Roboto Condensed"/>
              <a:ea typeface="Roboto Condensed"/>
              <a:cs typeface="Roboto Condensed"/>
              <a:sym typeface="Roboto Condensed"/>
            </a:endParaRPr>
          </a:p>
        </p:txBody>
      </p:sp>
      <p:sp>
        <p:nvSpPr>
          <p:cNvPr id="339" name="Google Shape;339;p28"/>
          <p:cNvSpPr txBox="1"/>
          <p:nvPr/>
        </p:nvSpPr>
        <p:spPr>
          <a:xfrm>
            <a:off x="4426575"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Client &amp; Team</a:t>
            </a:r>
            <a:endParaRPr b="1" sz="900">
              <a:solidFill>
                <a:srgbClr val="263248"/>
              </a:solidFill>
              <a:latin typeface="Roboto Condensed"/>
              <a:ea typeface="Roboto Condensed"/>
              <a:cs typeface="Roboto Condensed"/>
              <a:sym typeface="Roboto Condensed"/>
            </a:endParaRPr>
          </a:p>
        </p:txBody>
      </p:sp>
      <p:sp>
        <p:nvSpPr>
          <p:cNvPr id="340" name="Google Shape;340;p28"/>
          <p:cNvSpPr txBox="1"/>
          <p:nvPr/>
        </p:nvSpPr>
        <p:spPr>
          <a:xfrm>
            <a:off x="5052463" y="330695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Team</a:t>
            </a:r>
            <a:endParaRPr b="1" sz="900">
              <a:solidFill>
                <a:srgbClr val="263248"/>
              </a:solidFill>
              <a:latin typeface="Roboto Condensed"/>
              <a:ea typeface="Roboto Condensed"/>
              <a:cs typeface="Roboto Condensed"/>
              <a:sym typeface="Roboto Condensed"/>
            </a:endParaRPr>
          </a:p>
        </p:txBody>
      </p:sp>
      <p:sp>
        <p:nvSpPr>
          <p:cNvPr id="341" name="Google Shape;341;p28"/>
          <p:cNvSpPr txBox="1"/>
          <p:nvPr/>
        </p:nvSpPr>
        <p:spPr>
          <a:xfrm>
            <a:off x="6450950" y="33037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Client &amp; Team</a:t>
            </a:r>
            <a:endParaRPr b="1" sz="900">
              <a:solidFill>
                <a:srgbClr val="6FA8DC"/>
              </a:solidFill>
              <a:latin typeface="Roboto Condensed"/>
              <a:ea typeface="Roboto Condensed"/>
              <a:cs typeface="Roboto Condensed"/>
              <a:sym typeface="Roboto Condensed"/>
            </a:endParaRPr>
          </a:p>
        </p:txBody>
      </p:sp>
      <p:sp>
        <p:nvSpPr>
          <p:cNvPr id="342" name="Google Shape;342;p28"/>
          <p:cNvSpPr txBox="1"/>
          <p:nvPr/>
        </p:nvSpPr>
        <p:spPr>
          <a:xfrm>
            <a:off x="5613575"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 </a:t>
            </a:r>
            <a:r>
              <a:rPr b="1" lang="en-GB" sz="900">
                <a:solidFill>
                  <a:srgbClr val="6FA8DC"/>
                </a:solidFill>
                <a:latin typeface="Roboto Condensed"/>
                <a:ea typeface="Roboto Condensed"/>
                <a:cs typeface="Roboto Condensed"/>
                <a:sym typeface="Roboto Condensed"/>
              </a:rPr>
              <a:t>Team</a:t>
            </a:r>
            <a:endParaRPr b="1" sz="900">
              <a:solidFill>
                <a:srgbClr val="6FA8DC"/>
              </a:solidFill>
              <a:latin typeface="Roboto Condensed"/>
              <a:ea typeface="Roboto Condensed"/>
              <a:cs typeface="Roboto Condensed"/>
              <a:sym typeface="Roboto Condensed"/>
            </a:endParaRPr>
          </a:p>
        </p:txBody>
      </p:sp>
      <p:sp>
        <p:nvSpPr>
          <p:cNvPr id="343" name="Google Shape;343;p28"/>
          <p:cNvSpPr txBox="1"/>
          <p:nvPr/>
        </p:nvSpPr>
        <p:spPr>
          <a:xfrm>
            <a:off x="7047700"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Team</a:t>
            </a:r>
            <a:endParaRPr b="1" sz="900">
              <a:solidFill>
                <a:srgbClr val="6FA8DC"/>
              </a:solidFill>
              <a:latin typeface="Roboto Condensed"/>
              <a:ea typeface="Roboto Condensed"/>
              <a:cs typeface="Roboto Condensed"/>
              <a:sym typeface="Roboto Condensed"/>
            </a:endParaRPr>
          </a:p>
        </p:txBody>
      </p:sp>
      <p:sp>
        <p:nvSpPr>
          <p:cNvPr id="344" name="Google Shape;344;p28"/>
          <p:cNvSpPr txBox="1"/>
          <p:nvPr/>
        </p:nvSpPr>
        <p:spPr>
          <a:xfrm>
            <a:off x="3032713" y="3023325"/>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Week 6</a:t>
            </a:r>
            <a:endParaRPr b="1" sz="900">
              <a:solidFill>
                <a:srgbClr val="263248"/>
              </a:solidFill>
              <a:latin typeface="Roboto Condensed"/>
              <a:ea typeface="Roboto Condensed"/>
              <a:cs typeface="Roboto Condensed"/>
              <a:sym typeface="Roboto Condensed"/>
            </a:endParaRPr>
          </a:p>
        </p:txBody>
      </p:sp>
      <p:sp>
        <p:nvSpPr>
          <p:cNvPr id="345" name="Google Shape;345;p28"/>
          <p:cNvSpPr txBox="1"/>
          <p:nvPr/>
        </p:nvSpPr>
        <p:spPr>
          <a:xfrm>
            <a:off x="5481350" y="3023325"/>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Week 10</a:t>
            </a:r>
            <a:endParaRPr b="1" sz="900">
              <a:solidFill>
                <a:schemeClr val="accent2"/>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LET’S REVIEW</a:t>
            </a:r>
            <a:endParaRPr/>
          </a:p>
        </p:txBody>
      </p:sp>
      <p:sp>
        <p:nvSpPr>
          <p:cNvPr id="351" name="Google Shape;351;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352" name="Google Shape;352;p29"/>
          <p:cNvGrpSpPr/>
          <p:nvPr/>
        </p:nvGrpSpPr>
        <p:grpSpPr>
          <a:xfrm>
            <a:off x="305070" y="605926"/>
            <a:ext cx="323793" cy="339493"/>
            <a:chOff x="5961125" y="1623900"/>
            <a:chExt cx="427450" cy="448175"/>
          </a:xfrm>
        </p:grpSpPr>
        <p:sp>
          <p:nvSpPr>
            <p:cNvPr id="353" name="Google Shape;353;p29"/>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9"/>
          <p:cNvSpPr txBox="1"/>
          <p:nvPr>
            <p:ph idx="1" type="body"/>
          </p:nvPr>
        </p:nvSpPr>
        <p:spPr>
          <a:xfrm>
            <a:off x="887700" y="1688100"/>
            <a:ext cx="6236100" cy="27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Further developing admin functionality</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GB"/>
              <a:t>Develop deeper contractor functionality</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GB"/>
              <a:t>Create a beneficial &amp; usable system</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361" name="Google Shape;361;p29"/>
          <p:cNvPicPr preferRelativeResize="0"/>
          <p:nvPr/>
        </p:nvPicPr>
        <p:blipFill>
          <a:blip r:embed="rId3">
            <a:alphaModFix/>
          </a:blip>
          <a:stretch>
            <a:fillRect/>
          </a:stretch>
        </p:blipFill>
        <p:spPr>
          <a:xfrm>
            <a:off x="7260450" y="196750"/>
            <a:ext cx="1685925" cy="9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7" name="Google Shape;367;p30"/>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chemeClr val="accent5"/>
                </a:solidFill>
              </a:rPr>
              <a:t>THANKS</a:t>
            </a:r>
            <a:r>
              <a:rPr lang="en-GB" sz="6000">
                <a:solidFill>
                  <a:schemeClr val="accent5"/>
                </a:solidFill>
              </a:rPr>
              <a:t>!</a:t>
            </a:r>
            <a:endParaRPr sz="6000">
              <a:solidFill>
                <a:schemeClr val="accent5"/>
              </a:solidFill>
            </a:endParaRPr>
          </a:p>
        </p:txBody>
      </p:sp>
      <p:sp>
        <p:nvSpPr>
          <p:cNvPr id="368" name="Google Shape;368;p30"/>
          <p:cNvSpPr txBox="1"/>
          <p:nvPr>
            <p:ph idx="4294967295" type="subTitle"/>
          </p:nvPr>
        </p:nvSpPr>
        <p:spPr>
          <a:xfrm>
            <a:off x="1275150" y="3230000"/>
            <a:ext cx="6593700" cy="13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t>Any questions?</a:t>
            </a:r>
            <a:endParaRPr b="1" sz="2000"/>
          </a:p>
          <a:p>
            <a:pPr indent="0" lvl="0" marL="0" rtl="0" algn="ctr">
              <a:spcBef>
                <a:spcPts val="0"/>
              </a:spcBef>
              <a:spcAft>
                <a:spcPts val="0"/>
              </a:spcAft>
              <a:buClr>
                <a:schemeClr val="dk1"/>
              </a:buClr>
              <a:buSzPts val="1100"/>
              <a:buFont typeface="Arial"/>
              <a:buNone/>
            </a:pPr>
            <a:r>
              <a:t/>
            </a:r>
            <a:endParaRPr b="1" sz="2000"/>
          </a:p>
        </p:txBody>
      </p:sp>
      <p:grpSp>
        <p:nvGrpSpPr>
          <p:cNvPr id="369" name="Google Shape;369;p30"/>
          <p:cNvGrpSpPr/>
          <p:nvPr/>
        </p:nvGrpSpPr>
        <p:grpSpPr>
          <a:xfrm>
            <a:off x="3996210" y="966817"/>
            <a:ext cx="1197664" cy="1126777"/>
            <a:chOff x="5972700" y="2330200"/>
            <a:chExt cx="411625" cy="387275"/>
          </a:xfrm>
        </p:grpSpPr>
        <p:sp>
          <p:nvSpPr>
            <p:cNvPr id="370" name="Google Shape;370;p3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2" name="Google Shape;372;p30"/>
          <p:cNvPicPr preferRelativeResize="0"/>
          <p:nvPr/>
        </p:nvPicPr>
        <p:blipFill>
          <a:blip r:embed="rId3">
            <a:alphaModFix/>
          </a:blip>
          <a:stretch>
            <a:fillRect/>
          </a:stretch>
        </p:blipFill>
        <p:spPr>
          <a:xfrm>
            <a:off x="7260450" y="196750"/>
            <a:ext cx="1685925" cy="96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