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96" r:id="rId5"/>
    <p:sldMasterId id="2147483708" r:id="rId6"/>
    <p:sldMasterId id="2147483720" r:id="rId7"/>
  </p:sldMasterIdLst>
  <p:notesMasterIdLst>
    <p:notesMasterId r:id="rId25"/>
  </p:notesMasterIdLst>
  <p:sldIdLst>
    <p:sldId id="256" r:id="rId8"/>
    <p:sldId id="272" r:id="rId9"/>
    <p:sldId id="317" r:id="rId10"/>
    <p:sldId id="312" r:id="rId11"/>
    <p:sldId id="313" r:id="rId12"/>
    <p:sldId id="315" r:id="rId13"/>
    <p:sldId id="314" r:id="rId14"/>
    <p:sldId id="318" r:id="rId15"/>
    <p:sldId id="319" r:id="rId16"/>
    <p:sldId id="316" r:id="rId17"/>
    <p:sldId id="321" r:id="rId18"/>
    <p:sldId id="322" r:id="rId19"/>
    <p:sldId id="323" r:id="rId20"/>
    <p:sldId id="325" r:id="rId21"/>
    <p:sldId id="326" r:id="rId22"/>
    <p:sldId id="327" r:id="rId23"/>
    <p:sldId id="269" r:id="rId24"/>
  </p:sldIdLst>
  <p:sldSz cx="9753600" cy="73152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SzPct val="100000"/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5775" indent="-28575" algn="l" rtl="0" fontAlgn="base">
      <a:spcBef>
        <a:spcPct val="0"/>
      </a:spcBef>
      <a:spcAft>
        <a:spcPct val="0"/>
      </a:spcAft>
      <a:buSzPct val="100000"/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74725" indent="-60325" algn="l" rtl="0" fontAlgn="base">
      <a:spcBef>
        <a:spcPct val="0"/>
      </a:spcBef>
      <a:spcAft>
        <a:spcPct val="0"/>
      </a:spcAft>
      <a:buSzPct val="100000"/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60500" indent="-88900" algn="l" rtl="0" fontAlgn="base">
      <a:spcBef>
        <a:spcPct val="0"/>
      </a:spcBef>
      <a:spcAft>
        <a:spcPct val="0"/>
      </a:spcAft>
      <a:buSzPct val="100000"/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49450" indent="-120650" algn="l" rtl="0" fontAlgn="base">
      <a:spcBef>
        <a:spcPct val="0"/>
      </a:spcBef>
      <a:spcAft>
        <a:spcPct val="0"/>
      </a:spcAft>
      <a:buSzPct val="100000"/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54" y="-108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EE65-2D95-48F0-A2CD-E9420CC6FE0D}" type="datetimeFigureOut">
              <a:rPr lang="zh-CN" altLang="en-US" smtClean="0"/>
              <a:t>2012/4/17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EC05-8131-437E-AD81-C75523BB3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闭源的会更不安全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C05-8131-437E-AD81-C75523BB32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0034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1245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973957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9984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392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538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1447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053768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863277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0304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76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728663"/>
            <a:ext cx="4638675" cy="642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4238" y="0"/>
            <a:ext cx="2357437" cy="7158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919913" cy="7158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D:\Desktop\bg-1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05613" y="6961188"/>
            <a:ext cx="2846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© 2009 </a:t>
            </a:r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知道创宇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6986588"/>
            <a:ext cx="2733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www.knownsec.com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1600" y="6961188"/>
            <a:ext cx="2846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knownsec.com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87363" y="3657600"/>
            <a:ext cx="8778875" cy="0"/>
          </a:xfrm>
          <a:prstGeom prst="line">
            <a:avLst/>
          </a:prstGeom>
          <a:noFill/>
          <a:ln w="25400" cmpd="sng">
            <a:solidFill>
              <a:srgbClr val="63BBE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D:\Desktop\bg-1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D:\Desktop\bg-1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05613" y="6961188"/>
            <a:ext cx="2846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© 2009 </a:t>
            </a:r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知道创宇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6986588"/>
            <a:ext cx="2733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www.knownsec.com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1600" y="6961188"/>
            <a:ext cx="2846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knownsec.com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86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87363" y="3657600"/>
            <a:ext cx="8778875" cy="0"/>
          </a:xfrm>
          <a:prstGeom prst="line">
            <a:avLst/>
          </a:prstGeom>
          <a:noFill/>
          <a:ln w="25400" cmpd="sng">
            <a:solidFill>
              <a:srgbClr val="63BBE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1A84BB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bg-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D:\Desktop\bg-1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05613" y="6961188"/>
            <a:ext cx="2846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© 2009 </a:t>
            </a:r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知道创宇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6986588"/>
            <a:ext cx="2733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www.knownsec.com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1600" y="6961188"/>
            <a:ext cx="28463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knownsec.com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728663"/>
            <a:ext cx="9429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0"/>
            <a:ext cx="7643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buSzPct val="100000"/>
        <a:defRPr sz="2800">
          <a:solidFill>
            <a:srgbClr val="2075A5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knownsec.com/2012/03/feature2vul-twitter-bootstrap-x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gif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gif"/><Relationship Id="rId23" Type="http://schemas.openxmlformats.org/officeDocument/2006/relationships/image" Target="../media/image24.gi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4312" y="2271713"/>
            <a:ext cx="8753474" cy="1568450"/>
          </a:xfrm>
        </p:spPr>
        <p:txBody>
          <a:bodyPr/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/>
              <a:t>应用</a:t>
            </a:r>
            <a:r>
              <a:rPr lang="zh-CN" altLang="en-US" sz="4000" dirty="0" smtClean="0"/>
              <a:t>安全结构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4830" y="4523829"/>
            <a:ext cx="6826250" cy="1870075"/>
          </a:xfrm>
        </p:spPr>
        <p:txBody>
          <a:bodyPr/>
          <a:lstStyle/>
          <a:p>
            <a:pPr algn="r"/>
            <a:r>
              <a:rPr lang="zh-CN" altLang="en-US" dirty="0" smtClean="0"/>
              <a:t>知道创宇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余弦</a:t>
            </a:r>
            <a:endParaRPr lang="en-US" altLang="zh-CN" sz="2000" dirty="0"/>
          </a:p>
          <a:p>
            <a:pPr algn="r"/>
            <a:r>
              <a:rPr lang="en-US" altLang="zh-CN" sz="2000" dirty="0" smtClean="0"/>
              <a:t>2012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02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应用生态系统结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开发框架，如：</a:t>
            </a:r>
            <a:r>
              <a:rPr lang="en-US" altLang="zh-CN" dirty="0" err="1"/>
              <a:t>ThinkPHP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的前端开发框架，如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jQuery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的开源</a:t>
            </a:r>
            <a:r>
              <a:rPr lang="en-US" altLang="zh-CN" dirty="0"/>
              <a:t>Web</a:t>
            </a:r>
            <a:r>
              <a:rPr lang="zh-CN" altLang="en-US" dirty="0"/>
              <a:t>组件，如：编辑器</a:t>
            </a:r>
            <a:r>
              <a:rPr lang="en-US" altLang="zh-CN" dirty="0" err="1"/>
              <a:t>FCKeditor</a:t>
            </a:r>
            <a:endParaRPr lang="en-US" altLang="zh-CN" dirty="0"/>
          </a:p>
          <a:p>
            <a:r>
              <a:rPr lang="zh-CN" altLang="en-US" dirty="0" smtClean="0"/>
              <a:t>自己</a:t>
            </a:r>
            <a:r>
              <a:rPr lang="zh-CN" altLang="en-US" dirty="0"/>
              <a:t>的插件体系，如：第三方开发的插件</a:t>
            </a:r>
          </a:p>
          <a:p>
            <a:r>
              <a:rPr lang="zh-CN" altLang="en-US" dirty="0" smtClean="0"/>
              <a:t>基于</a:t>
            </a:r>
            <a:r>
              <a:rPr lang="zh-CN" altLang="en-US" dirty="0"/>
              <a:t>的公共类文件，如：文件上传类文件</a:t>
            </a:r>
          </a:p>
          <a:p>
            <a:r>
              <a:rPr lang="zh-CN" altLang="en-US" dirty="0" smtClean="0"/>
              <a:t>基于</a:t>
            </a:r>
            <a:r>
              <a:rPr lang="zh-CN" altLang="en-US" dirty="0"/>
              <a:t>的公共函数，如：一段</a:t>
            </a:r>
            <a:r>
              <a:rPr lang="en-US" altLang="zh-CN" dirty="0"/>
              <a:t>SQL</a:t>
            </a:r>
            <a:r>
              <a:rPr lang="zh-CN" altLang="en-US" dirty="0"/>
              <a:t>注射过滤的函数</a:t>
            </a:r>
          </a:p>
          <a:p>
            <a:r>
              <a:rPr lang="zh-CN" altLang="en-US" dirty="0"/>
              <a:t>其它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4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基于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开发框架出问题很可怕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基于这个框架开发的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应用基本都会出问题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2012.4.9 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上爆的</a:t>
            </a:r>
            <a:r>
              <a:rPr lang="en-US" altLang="zh-CN" dirty="0" err="1" smtClean="0">
                <a:solidFill>
                  <a:srgbClr val="FF0000"/>
                </a:solidFill>
              </a:rPr>
              <a:t>ThinkPHP</a:t>
            </a:r>
            <a:r>
              <a:rPr lang="zh-CN" altLang="en-US" dirty="0">
                <a:solidFill>
                  <a:srgbClr val="FF0000"/>
                </a:solidFill>
              </a:rPr>
              <a:t>任</a:t>
            </a:r>
            <a:r>
              <a:rPr lang="zh-CN" altLang="en-US" dirty="0" smtClean="0">
                <a:solidFill>
                  <a:srgbClr val="FF0000"/>
                </a:solidFill>
              </a:rPr>
              <a:t>意代码执行漏洞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725" y="4161656"/>
            <a:ext cx="297389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大约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561000</a:t>
            </a:r>
            <a:r>
              <a:rPr lang="zh-CN" altLang="en-US" sz="2800" b="1" dirty="0" smtClean="0"/>
              <a:t>个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网站受影响</a:t>
            </a:r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3220616" y="2554871"/>
            <a:ext cx="6192688" cy="4631121"/>
            <a:chOff x="3220616" y="2554871"/>
            <a:chExt cx="6192688" cy="463112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616" y="2554871"/>
              <a:ext cx="6126940" cy="4631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4620" y="3058027"/>
              <a:ext cx="2138684" cy="239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32984" y="4870431"/>
              <a:ext cx="259228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基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于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ThinkPHP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开发的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Web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应用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91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基于的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2012.3.5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被黑</a:t>
            </a:r>
            <a:r>
              <a:rPr lang="en-US" altLang="zh-CN" dirty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Mass-assignment</a:t>
            </a:r>
            <a:r>
              <a:rPr lang="zh-CN" altLang="en-US" dirty="0" smtClean="0"/>
              <a:t>机制可以导致变量覆盖的特性导致这起安全事件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析 </a:t>
            </a:r>
            <a:r>
              <a:rPr lang="en-US" altLang="zh-CN" dirty="0" smtClean="0"/>
              <a:t>http</a:t>
            </a:r>
            <a:r>
              <a:rPr lang="en-US" altLang="zh-CN" dirty="0"/>
              <a:t>://blog.knownsec.com/2012/03/feature2vul-github-hacked/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21" y="2993851"/>
            <a:ext cx="57816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946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基于</a:t>
            </a:r>
            <a:r>
              <a:rPr lang="zh-CN" altLang="en-US" dirty="0"/>
              <a:t>的前端开发框架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1.6.1 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是世界上最流行的</a:t>
            </a:r>
            <a:r>
              <a:rPr lang="en-US" altLang="zh-CN" dirty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&lt;script&gt;$(</a:t>
            </a:r>
            <a:r>
              <a:rPr lang="en-US" altLang="zh-CN" b="1" dirty="0" err="1">
                <a:solidFill>
                  <a:srgbClr val="FF0000"/>
                </a:solidFill>
              </a:rPr>
              <a:t>location.hash</a:t>
            </a:r>
            <a:r>
              <a:rPr lang="en-US" altLang="zh-CN" b="1" dirty="0" smtClean="0">
                <a:solidFill>
                  <a:srgbClr val="FF0000"/>
                </a:solidFill>
              </a:rPr>
              <a:t>);&lt;/script&gt;</a:t>
            </a:r>
          </a:p>
          <a:p>
            <a:pPr lvl="1"/>
            <a:r>
              <a:rPr lang="en-US" altLang="zh-CN" dirty="0"/>
              <a:t>http://</a:t>
            </a:r>
            <a:r>
              <a:rPr lang="en-US" altLang="zh-CN" dirty="0" err="1"/>
              <a:t>ma.la</a:t>
            </a:r>
            <a:r>
              <a:rPr lang="en-US" altLang="zh-CN" dirty="0"/>
              <a:t>/</a:t>
            </a:r>
            <a:r>
              <a:rPr lang="en-US" altLang="zh-CN" dirty="0" err="1"/>
              <a:t>jquery_xss</a:t>
            </a:r>
            <a:r>
              <a:rPr lang="en-US" altLang="zh-CN" dirty="0"/>
              <a:t>/#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img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src</a:t>
            </a:r>
            <a:r>
              <a:rPr lang="en-US" altLang="zh-CN" b="1" dirty="0">
                <a:solidFill>
                  <a:srgbClr val="FF0000"/>
                </a:solidFill>
              </a:rPr>
              <a:t>=/ </a:t>
            </a:r>
            <a:r>
              <a:rPr lang="en-US" altLang="zh-CN" b="1" dirty="0" err="1">
                <a:solidFill>
                  <a:srgbClr val="FF0000"/>
                </a:solidFill>
              </a:rPr>
              <a:t>onerror</a:t>
            </a:r>
            <a:r>
              <a:rPr lang="en-US" altLang="zh-CN" b="1" dirty="0">
                <a:solidFill>
                  <a:srgbClr val="FF0000"/>
                </a:solidFill>
              </a:rPr>
              <a:t>=alert(1</a:t>
            </a:r>
            <a:r>
              <a:rPr lang="en-US" altLang="zh-CN" b="1" dirty="0" smtClean="0">
                <a:solidFill>
                  <a:srgbClr val="FF0000"/>
                </a:solidFill>
              </a:rPr>
              <a:t>)&gt;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Twitter </a:t>
            </a:r>
            <a:r>
              <a:rPr lang="en-US" altLang="zh-CN" dirty="0"/>
              <a:t>Bootstrap </a:t>
            </a:r>
            <a:r>
              <a:rPr lang="en-US" altLang="zh-CN" dirty="0" smtClean="0"/>
              <a:t>tooltips</a:t>
            </a:r>
            <a:r>
              <a:rPr lang="zh-CN" altLang="en-US" dirty="0" smtClean="0"/>
              <a:t>等插件潜在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en-US" altLang="zh-CN" dirty="0"/>
              <a:t>&lt;a id="x" </a:t>
            </a:r>
            <a:r>
              <a:rPr lang="en-US" altLang="zh-CN" dirty="0" err="1"/>
              <a:t>href</a:t>
            </a:r>
            <a:r>
              <a:rPr lang="en-US" altLang="zh-CN" dirty="0"/>
              <a:t>="#" </a:t>
            </a:r>
            <a:r>
              <a:rPr lang="en-US" altLang="zh-CN" dirty="0" err="1"/>
              <a:t>rel</a:t>
            </a:r>
            <a:r>
              <a:rPr lang="en-US" altLang="zh-CN" dirty="0"/>
              <a:t>="tooltip" title="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b="1" dirty="0" err="1">
                <a:solidFill>
                  <a:srgbClr val="FF0000"/>
                </a:solidFill>
              </a:rPr>
              <a:t>lt;script&amp;gt;alert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document.cookie</a:t>
            </a:r>
            <a:r>
              <a:rPr lang="en-US" altLang="zh-CN" b="1" dirty="0">
                <a:solidFill>
                  <a:srgbClr val="FF0000"/>
                </a:solidFill>
              </a:rPr>
              <a:t>);&amp;</a:t>
            </a:r>
            <a:r>
              <a:rPr lang="en-US" altLang="zh-CN" b="1" dirty="0" err="1">
                <a:solidFill>
                  <a:srgbClr val="FF0000"/>
                </a:solidFill>
              </a:rPr>
              <a:t>lt</a:t>
            </a:r>
            <a:r>
              <a:rPr lang="en-US" altLang="zh-CN" b="1" dirty="0">
                <a:solidFill>
                  <a:srgbClr val="FF0000"/>
                </a:solidFill>
              </a:rPr>
              <a:t>;/</a:t>
            </a:r>
            <a:r>
              <a:rPr lang="en-US" altLang="zh-CN" b="1" dirty="0" err="1">
                <a:solidFill>
                  <a:srgbClr val="FF0000"/>
                </a:solidFill>
              </a:rPr>
              <a:t>script&amp;gt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"&gt;hover over me&lt;/a&gt;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blog.knownsec.com</a:t>
            </a:r>
            <a:r>
              <a:rPr lang="en-US" altLang="zh-CN" dirty="0">
                <a:hlinkClick r:id="rId2"/>
              </a:rPr>
              <a:t>/2012/03/</a:t>
            </a:r>
            <a:r>
              <a:rPr lang="en-US" altLang="zh-CN" dirty="0" err="1">
                <a:hlinkClick r:id="rId2"/>
              </a:rPr>
              <a:t>feature2vul</a:t>
            </a:r>
            <a:r>
              <a:rPr lang="en-US" altLang="zh-CN" dirty="0">
                <a:hlinkClick r:id="rId2"/>
              </a:rPr>
              <a:t>-twitter-bootstrap-</a:t>
            </a:r>
            <a:r>
              <a:rPr lang="en-US" altLang="zh-CN" dirty="0" err="1">
                <a:hlinkClick r:id="rId2"/>
              </a:rPr>
              <a:t>xss</a:t>
            </a:r>
            <a:r>
              <a:rPr lang="en-US" altLang="zh-CN" dirty="0">
                <a:hlinkClick r:id="rId2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93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/>
              <a:t>的开源</a:t>
            </a:r>
            <a:r>
              <a:rPr lang="en-US" altLang="zh-CN" dirty="0"/>
              <a:t>Web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zh-CN" altLang="en-US" dirty="0" smtClean="0"/>
              <a:t>器</a:t>
            </a:r>
            <a:r>
              <a:rPr lang="en-US" altLang="zh-CN" dirty="0" err="1" smtClean="0"/>
              <a:t>FCKeditor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出现最多的是文件上传漏洞直接得到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后门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" y="2433464"/>
            <a:ext cx="4324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92" y="1785392"/>
            <a:ext cx="66770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28" y="2433464"/>
            <a:ext cx="691768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88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自己</a:t>
            </a:r>
            <a:r>
              <a:rPr lang="zh-CN" altLang="en-US" dirty="0"/>
              <a:t>的插件体系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WordPress</a:t>
            </a:r>
            <a:r>
              <a:rPr lang="zh-CN" altLang="en-US" dirty="0"/>
              <a:t>插</a:t>
            </a:r>
            <a:r>
              <a:rPr lang="zh-CN" altLang="en-US" dirty="0" smtClean="0"/>
              <a:t>件各种严重漏洞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6" y="1353344"/>
            <a:ext cx="85820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40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基于的公共类或函数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开发人员经常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现有代码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如文件上传的代码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刚开始仅简单判断后缀（黑名单），可以绕过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IIS</a:t>
            </a:r>
            <a:r>
              <a:rPr lang="zh-CN" altLang="en-US" dirty="0" smtClean="0"/>
              <a:t>文件后缀解析漏洞：</a:t>
            </a:r>
            <a:r>
              <a:rPr lang="en-US" altLang="zh-CN" dirty="0" smtClean="0"/>
              <a:t>a.asp;.jpg</a:t>
            </a:r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文件后缀解析漏洞：</a:t>
            </a:r>
            <a:r>
              <a:rPr lang="en-US" altLang="zh-CN" dirty="0" smtClean="0"/>
              <a:t>a.php.jpg</a:t>
            </a:r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文件类型错误解析漏洞：</a:t>
            </a:r>
            <a:r>
              <a:rPr lang="en-US" altLang="zh-CN" dirty="0" smtClean="0">
                <a:solidFill>
                  <a:srgbClr val="FF0000"/>
                </a:solidFill>
              </a:rPr>
              <a:t>a.jpg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%00</a:t>
            </a:r>
            <a:r>
              <a:rPr lang="zh-CN" altLang="en-US" dirty="0" smtClean="0"/>
              <a:t>后缀截断</a:t>
            </a:r>
            <a:endParaRPr lang="en-US" altLang="zh-CN" dirty="0" smtClean="0"/>
          </a:p>
          <a:p>
            <a:pPr lvl="1"/>
            <a:r>
              <a:rPr lang="zh-CN" altLang="en-US" dirty="0"/>
              <a:t>校验文件头，可以在</a:t>
            </a:r>
            <a:r>
              <a:rPr lang="en-US" altLang="zh-CN" dirty="0"/>
              <a:t>jpg</a:t>
            </a:r>
            <a:r>
              <a:rPr lang="zh-CN" altLang="en-US" dirty="0"/>
              <a:t>文件里嵌入服务端语言指</a:t>
            </a:r>
            <a:r>
              <a:rPr lang="zh-CN" altLang="en-US" dirty="0" smtClean="0"/>
              <a:t>令，然后绕过后缀判断</a:t>
            </a:r>
            <a:endParaRPr lang="en-US" altLang="zh-CN" dirty="0"/>
          </a:p>
          <a:p>
            <a:pPr lvl="1"/>
            <a:r>
              <a:rPr lang="en-US" altLang="zh-CN" dirty="0" smtClean="0"/>
              <a:t>...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71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9" y="1840994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91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</a:t>
            </a:r>
            <a:r>
              <a:rPr lang="zh-CN" altLang="en-US" dirty="0" smtClean="0"/>
              <a:t>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Web</a:t>
            </a:r>
            <a:r>
              <a:rPr lang="zh-CN" altLang="en-US" dirty="0" smtClean="0"/>
              <a:t>应用生态系统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zh-CN" altLang="en-US" dirty="0" smtClean="0"/>
              <a:t>生态系统结构里</a:t>
            </a:r>
            <a:r>
              <a:rPr lang="zh-CN" altLang="en-US" dirty="0"/>
              <a:t>的安全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8607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76" y="3153544"/>
            <a:ext cx="7643812" cy="585788"/>
          </a:xfrm>
        </p:spPr>
        <p:txBody>
          <a:bodyPr/>
          <a:lstStyle/>
          <a:p>
            <a:pPr algn="ctr"/>
            <a:r>
              <a:rPr lang="zh-CN" altLang="en-US" sz="5400" dirty="0"/>
              <a:t>基于</a:t>
            </a:r>
            <a:r>
              <a:rPr lang="en-US" altLang="zh-CN" sz="5400" b="1" dirty="0"/>
              <a:t>B/S</a:t>
            </a:r>
            <a:r>
              <a:rPr lang="zh-CN" altLang="en-US" sz="5400" dirty="0"/>
              <a:t>结构的软件在这都被定义为</a:t>
            </a:r>
            <a:r>
              <a:rPr lang="en-US" altLang="zh-CN" sz="5400" b="1" dirty="0"/>
              <a:t>Web</a:t>
            </a:r>
            <a:r>
              <a:rPr lang="zh-CN" altLang="en-US" sz="5400" b="1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6154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360" y="1199604"/>
            <a:ext cx="7643812" cy="585788"/>
          </a:xfrm>
        </p:spPr>
        <p:txBody>
          <a:bodyPr/>
          <a:lstStyle/>
          <a:p>
            <a:pPr algn="ctr"/>
            <a:r>
              <a:rPr lang="zh-CN" altLang="en-US" sz="4000" b="1" dirty="0" smtClean="0"/>
              <a:t>一</a:t>
            </a:r>
            <a:r>
              <a:rPr lang="en-US" altLang="zh-CN" sz="4000" b="1" dirty="0" smtClean="0"/>
              <a:t>.Web</a:t>
            </a:r>
            <a:r>
              <a:rPr lang="zh-CN" altLang="en-US" sz="4000" b="1" dirty="0" smtClean="0"/>
              <a:t>应用生态系统</a:t>
            </a:r>
            <a:endParaRPr lang="zh-CN" altLang="en-US" sz="4000" b="1" dirty="0"/>
          </a:p>
        </p:txBody>
      </p:sp>
      <p:sp>
        <p:nvSpPr>
          <p:cNvPr id="4" name="AutoShape 21" descr="https://www.djangoproject.com/m/img/site/hdr_logo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16310" y="2157626"/>
            <a:ext cx="8007078" cy="707886"/>
            <a:chOff x="716310" y="2157626"/>
            <a:chExt cx="8007078" cy="707886"/>
          </a:xfrm>
        </p:grpSpPr>
        <p:pic>
          <p:nvPicPr>
            <p:cNvPr id="1072" name="Picture 48" descr="https://www.google.com/images/logos/adwords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10" y="2361456"/>
              <a:ext cx="200025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232" y="2361456"/>
              <a:ext cx="1779755" cy="42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8" name="Picture 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329" y="2429844"/>
              <a:ext cx="1099510" cy="2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316960" y="2157626"/>
              <a:ext cx="2406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C00000"/>
                  </a:solidFill>
                </a:rPr>
                <a:t>MASH</a:t>
              </a:r>
              <a:r>
                <a:rPr lang="en-US" altLang="zh-CN" sz="4000" b="1" dirty="0" smtClean="0">
                  <a:solidFill>
                    <a:schemeClr val="tx2">
                      <a:lumMod val="75000"/>
                    </a:schemeClr>
                  </a:solidFill>
                </a:rPr>
                <a:t>UP</a:t>
              </a:r>
              <a:endParaRPr lang="zh-CN" altLang="en-US" sz="4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6280" y="2849868"/>
            <a:ext cx="9289032" cy="713003"/>
            <a:chOff x="196280" y="2849868"/>
            <a:chExt cx="9289032" cy="713003"/>
          </a:xfrm>
        </p:grpSpPr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976" y="2937520"/>
              <a:ext cx="2105025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7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547" y="3135190"/>
              <a:ext cx="1901379" cy="427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8" name="Picture 4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8" y="2849868"/>
              <a:ext cx="1362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0" name="Picture 46" descr="http://www.lungojs.com/assets/images/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32" y="2937520"/>
              <a:ext cx="1997978" cy="45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连接符 6"/>
            <p:cNvCxnSpPr/>
            <p:nvPr/>
          </p:nvCxnSpPr>
          <p:spPr bwMode="auto">
            <a:xfrm>
              <a:off x="196280" y="2865512"/>
              <a:ext cx="9289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96280" y="3513584"/>
            <a:ext cx="9289032" cy="2501056"/>
            <a:chOff x="196280" y="3513584"/>
            <a:chExt cx="9289032" cy="25010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14" y="5494391"/>
              <a:ext cx="2376943" cy="467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897" y="4265521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php-open.com/image/drupal.or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07" y="3580797"/>
              <a:ext cx="1289756" cy="410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php-open.com/image/mw_joomla_logo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52" y="4761369"/>
              <a:ext cx="1632731" cy="41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://www.anymacro.com/img/logo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902" y="3621839"/>
              <a:ext cx="1638300" cy="55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257" y="4307640"/>
              <a:ext cx="22860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 descr="http://www.php-open.com/image/ThinkSNS.gi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992" y="3601318"/>
              <a:ext cx="188595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29" descr="http://www.bo-blog.com/siteimg/images/logo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574" y="5397044"/>
              <a:ext cx="963323" cy="575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31" descr="http://www.php-open.com/image/mainlogo.gif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926" y="5355228"/>
              <a:ext cx="1186941" cy="65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33" descr="http://www.phpcms.cn/v9/lib/images/logo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73" y="5245920"/>
              <a:ext cx="1393858" cy="726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35" descr="http://www.discuz.net/template/qing/image/logo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329" y="3545639"/>
              <a:ext cx="1228725" cy="62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1" name="Picture 37" descr="http://www.phpwind.net/images/wind/logo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32" y="3898065"/>
              <a:ext cx="18859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232" y="4656481"/>
              <a:ext cx="128587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1" name="直接连接符 40"/>
            <p:cNvCxnSpPr/>
            <p:nvPr/>
          </p:nvCxnSpPr>
          <p:spPr bwMode="auto">
            <a:xfrm>
              <a:off x="196280" y="3513584"/>
              <a:ext cx="9289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268288" y="5552652"/>
            <a:ext cx="9289032" cy="1057276"/>
            <a:chOff x="268288" y="5552652"/>
            <a:chExt cx="9289032" cy="1057276"/>
          </a:xfrm>
        </p:grpSpPr>
        <p:pic>
          <p:nvPicPr>
            <p:cNvPr id="1043" name="Picture 19" descr="http://www.php-open.com/image/minilogo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07" y="6122601"/>
              <a:ext cx="1628775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https://www.djangoproject.com/m/img/site/hdr_logo.gif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437" y="6177880"/>
              <a:ext cx="1114425" cy="39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http://rubyonrails.org/images/rails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175" y="5552652"/>
              <a:ext cx="828675" cy="10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7" descr="http://www.springsource.org/sites/all/themes/s2org11/images/logo_springsource_community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42" y="6177880"/>
              <a:ext cx="3152775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直接连接符 41"/>
            <p:cNvCxnSpPr/>
            <p:nvPr/>
          </p:nvCxnSpPr>
          <p:spPr bwMode="auto">
            <a:xfrm>
              <a:off x="268288" y="6033864"/>
              <a:ext cx="9289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046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应用层次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4312" y="6249888"/>
            <a:ext cx="878497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操作系统：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inux/Windows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312" y="5519522"/>
            <a:ext cx="878497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存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储：数据库存储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内存存储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文件存储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4312" y="4789155"/>
            <a:ext cx="878497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容器：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Apache/IIS/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</a:rPr>
              <a:t>Nginx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4312" y="4058788"/>
            <a:ext cx="878497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服务端语言：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PHP/ASP/.NET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4312" y="3328421"/>
            <a:ext cx="8784976" cy="64807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开发框架：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</a:rPr>
              <a:t>Django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/Rails/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</a:rPr>
              <a:t>ThinkPHP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4312" y="2598054"/>
            <a:ext cx="8784976" cy="64807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应用：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BBS/CMS/BLOG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4312" y="1867687"/>
            <a:ext cx="878497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前端框架：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</a:rPr>
              <a:t>Query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/Bootstrap/HTML5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框架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84312" y="1137320"/>
            <a:ext cx="878497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浏览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器：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</a:rPr>
              <a:t>Firefox/IE/Chrome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84312" y="849288"/>
            <a:ext cx="1152128" cy="1748766"/>
          </a:xfrm>
          <a:prstGeom prst="downArrow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数据输入</a:t>
            </a:r>
          </a:p>
        </p:txBody>
      </p:sp>
      <p:sp>
        <p:nvSpPr>
          <p:cNvPr id="18" name="右箭头 17"/>
          <p:cNvSpPr/>
          <p:nvPr/>
        </p:nvSpPr>
        <p:spPr bwMode="auto">
          <a:xfrm rot="16200000">
            <a:off x="7800840" y="5681539"/>
            <a:ext cx="1800200" cy="1136697"/>
          </a:xfrm>
          <a:prstGeom prst="rightArrow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数据输出</a:t>
            </a:r>
          </a:p>
        </p:txBody>
      </p:sp>
    </p:spTree>
    <p:extLst>
      <p:ext uri="{BB962C8B-B14F-4D97-AF65-F5344CB8AC3E}">
        <p14:creationId xmlns:p14="http://schemas.microsoft.com/office/powerpoint/2010/main" val="2715765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开源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WordPress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FCKeditor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phpMyAdmin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Discuz</a:t>
            </a:r>
            <a:r>
              <a:rPr lang="en-US" altLang="zh-CN" dirty="0" smtClean="0"/>
              <a:t>!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b="1" dirty="0"/>
              <a:t>闭</a:t>
            </a:r>
            <a:r>
              <a:rPr lang="zh-CN" altLang="en-US" b="1" dirty="0" smtClean="0"/>
              <a:t>源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TRS</a:t>
            </a:r>
            <a:r>
              <a:rPr lang="zh-CN" altLang="en-US" dirty="0" smtClean="0"/>
              <a:t>内容协作平台、</a:t>
            </a:r>
            <a:r>
              <a:rPr lang="en-US" altLang="zh-CN" dirty="0" err="1" smtClean="0"/>
              <a:t>EasySite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Eyou</a:t>
            </a:r>
            <a:r>
              <a:rPr lang="zh-CN" altLang="en-US" dirty="0" smtClean="0"/>
              <a:t>邮件系统等</a:t>
            </a:r>
            <a:endParaRPr lang="en-US" altLang="zh-CN" dirty="0" smtClean="0"/>
          </a:p>
          <a:p>
            <a:r>
              <a:rPr lang="zh-CN" altLang="en-US" b="1" dirty="0"/>
              <a:t>私</a:t>
            </a:r>
            <a:r>
              <a:rPr lang="zh-CN" altLang="en-US" b="1" dirty="0" smtClean="0"/>
              <a:t>有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自己私有团队开发的、外包定制开发的等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612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zh-CN" altLang="en-US" dirty="0" smtClean="0"/>
              <a:t>生态系统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Web</a:t>
            </a:r>
            <a:r>
              <a:rPr lang="zh-CN" altLang="en-US" sz="3200" dirty="0" smtClean="0"/>
              <a:t>应用生态系统结构</a:t>
            </a:r>
            <a:endParaRPr lang="en-US" altLang="zh-CN" sz="3200" dirty="0"/>
          </a:p>
          <a:p>
            <a:pPr lvl="1"/>
            <a:r>
              <a:rPr lang="zh-CN" altLang="en-US" dirty="0"/>
              <a:t>基于的</a:t>
            </a:r>
            <a:r>
              <a:rPr lang="en-US" altLang="zh-CN" dirty="0"/>
              <a:t>Web</a:t>
            </a:r>
            <a:r>
              <a:rPr lang="zh-CN" altLang="en-US" dirty="0"/>
              <a:t>开发框</a:t>
            </a:r>
            <a:r>
              <a:rPr lang="zh-CN" altLang="en-US" dirty="0" smtClean="0"/>
              <a:t>架，如：</a:t>
            </a:r>
            <a:r>
              <a:rPr lang="en-US" altLang="zh-CN" dirty="0" err="1" smtClean="0"/>
              <a:t>ThinkPHP</a:t>
            </a:r>
            <a:endParaRPr lang="en-US" altLang="zh-CN" dirty="0" smtClean="0"/>
          </a:p>
          <a:p>
            <a:pPr lvl="1"/>
            <a:r>
              <a:rPr lang="zh-CN" altLang="en-US" dirty="0"/>
              <a:t>基于的前端开发框</a:t>
            </a:r>
            <a:r>
              <a:rPr lang="zh-CN" altLang="en-US" dirty="0" smtClean="0"/>
              <a:t>架，如：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基于的开源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组件，如：编辑器</a:t>
            </a:r>
            <a:r>
              <a:rPr lang="en-US" altLang="zh-CN" dirty="0" err="1" smtClean="0"/>
              <a:t>FCKeditor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自己的插件体系，如：第三方开发的插件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基于的公共类文件，如：文件上传类文件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于的公共函数，如：一段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注射过滤的函数</a:t>
            </a:r>
            <a:endParaRPr lang="en-US" altLang="zh-CN" dirty="0" smtClean="0"/>
          </a:p>
          <a:p>
            <a:pPr lvl="1"/>
            <a:r>
              <a:rPr lang="zh-CN" altLang="en-US" dirty="0"/>
              <a:t>其</a:t>
            </a:r>
            <a:r>
              <a:rPr lang="zh-CN" altLang="en-US" dirty="0" smtClean="0"/>
              <a:t>它</a:t>
            </a:r>
            <a:r>
              <a:rPr lang="en-US" altLang="zh-CN" dirty="0" smtClean="0"/>
              <a:t>……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44352" y="5169768"/>
            <a:ext cx="6624736" cy="64807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想想，上面基于的东西是不是都可能出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2344" y="5961856"/>
            <a:ext cx="7704856" cy="600075"/>
            <a:chOff x="628328" y="5817840"/>
            <a:chExt cx="7704856" cy="6000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28" y="5817840"/>
              <a:ext cx="223837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703" y="5841652"/>
              <a:ext cx="2352675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832" y="5832127"/>
              <a:ext cx="2009775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9" y="5846415"/>
              <a:ext cx="11334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493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网站生态系统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一个网站可能会包含多个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...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应用都有漏洞，漏洞有多有少，风险有大有小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随着时间的推移，漏洞也会变化或进化</a:t>
            </a:r>
            <a:endParaRPr lang="en-US" altLang="zh-CN" dirty="0" smtClean="0"/>
          </a:p>
          <a:p>
            <a:pPr lvl="1"/>
            <a:r>
              <a:rPr lang="zh-CN" altLang="en-US" dirty="0"/>
              <a:t>网</a:t>
            </a:r>
            <a:r>
              <a:rPr lang="zh-CN" altLang="en-US" dirty="0" smtClean="0"/>
              <a:t>站的安全性此时取决于木桶原理的那块短板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608400" y="4557700"/>
            <a:ext cx="2183080" cy="1838325"/>
            <a:chOff x="6316960" y="3369568"/>
            <a:chExt cx="2183080" cy="1838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40" y="3369568"/>
              <a:ext cx="1600200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 bwMode="auto">
            <a:xfrm>
              <a:off x="6316960" y="4377680"/>
              <a:ext cx="1080120" cy="360040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  <a:tabLst/>
              </a:pPr>
              <a:endParaRPr kumimoji="0" lang="zh-CN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408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360" y="3153544"/>
            <a:ext cx="7643812" cy="585788"/>
          </a:xfrm>
        </p:spPr>
        <p:txBody>
          <a:bodyPr/>
          <a:lstStyle/>
          <a:p>
            <a:pPr algn="ctr"/>
            <a:r>
              <a:rPr lang="zh-CN" altLang="en-US" sz="4000" b="1" dirty="0" smtClean="0"/>
              <a:t>二</a:t>
            </a:r>
            <a:r>
              <a:rPr lang="en-US" altLang="zh-CN" sz="4000" b="1" dirty="0"/>
              <a:t>. Web</a:t>
            </a:r>
            <a:r>
              <a:rPr lang="zh-CN" altLang="en-US" sz="4000" b="1" dirty="0"/>
              <a:t>应用生态系统结构里的安全问题</a:t>
            </a:r>
          </a:p>
        </p:txBody>
      </p:sp>
      <p:sp>
        <p:nvSpPr>
          <p:cNvPr id="4" name="AutoShape 21" descr="https://www.djangoproject.com/m/img/site/hdr_logo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知道创宇PPT模板">
  <a:themeElements>
    <a:clrScheme name="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nownsec题">
  <a:themeElements>
    <a:clrScheme name="1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1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nownsec题">
  <a:themeElements>
    <a:clrScheme name="2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2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Knownsec题">
  <a:themeElements>
    <a:clrScheme name="3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3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Knownsec题">
  <a:themeElements>
    <a:clrScheme name="1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1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Knownsec题">
  <a:themeElements>
    <a:clrScheme name="2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2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Knownsec题">
  <a:themeElements>
    <a:clrScheme name="1_Knownsec题 1">
      <a:dk1>
        <a:srgbClr val="1A84BB"/>
      </a:dk1>
      <a:lt1>
        <a:srgbClr val="FFFFFF"/>
      </a:lt1>
      <a:dk2>
        <a:srgbClr val="1A84BB"/>
      </a:dk2>
      <a:lt2>
        <a:srgbClr val="C6E4F4"/>
      </a:lt2>
      <a:accent1>
        <a:srgbClr val="509DC0"/>
      </a:accent1>
      <a:accent2>
        <a:srgbClr val="C6E4F4"/>
      </a:accent2>
      <a:accent3>
        <a:srgbClr val="FFFFFF"/>
      </a:accent3>
      <a:accent4>
        <a:srgbClr val="14709F"/>
      </a:accent4>
      <a:accent5>
        <a:srgbClr val="B3CCDC"/>
      </a:accent5>
      <a:accent6>
        <a:srgbClr val="B3CFDD"/>
      </a:accent6>
      <a:hlink>
        <a:srgbClr val="00B0F0"/>
      </a:hlink>
      <a:folHlink>
        <a:srgbClr val="B50D0D"/>
      </a:folHlink>
    </a:clrScheme>
    <a:fontScheme name="1_Knownsec题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pitchFamily="34" charset="0"/>
          <a:buNone/>
          <a:tabLst/>
          <a:defRPr kumimoji="0" lang="zh-CN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Knownsec题 1">
        <a:dk1>
          <a:srgbClr val="1A84BB"/>
        </a:dk1>
        <a:lt1>
          <a:srgbClr val="FFFFFF"/>
        </a:lt1>
        <a:dk2>
          <a:srgbClr val="1A84BB"/>
        </a:dk2>
        <a:lt2>
          <a:srgbClr val="C6E4F4"/>
        </a:lt2>
        <a:accent1>
          <a:srgbClr val="509DC0"/>
        </a:accent1>
        <a:accent2>
          <a:srgbClr val="C6E4F4"/>
        </a:accent2>
        <a:accent3>
          <a:srgbClr val="FFFFFF"/>
        </a:accent3>
        <a:accent4>
          <a:srgbClr val="14709F"/>
        </a:accent4>
        <a:accent5>
          <a:srgbClr val="B3CCDC"/>
        </a:accent5>
        <a:accent6>
          <a:srgbClr val="B3CFDD"/>
        </a:accent6>
        <a:hlink>
          <a:srgbClr val="00B0F0"/>
        </a:hlink>
        <a:folHlink>
          <a:srgbClr val="B50D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知道创宇PPT模板</Template>
  <TotalTime>1794</TotalTime>
  <Words>644</Words>
  <Application>Microsoft Office PowerPoint</Application>
  <PresentationFormat>自定义</PresentationFormat>
  <Paragraphs>91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知道创宇PPT模板</vt:lpstr>
      <vt:lpstr>1_Knownsec题</vt:lpstr>
      <vt:lpstr>2_Knownsec题</vt:lpstr>
      <vt:lpstr>3_Knownsec题</vt:lpstr>
      <vt:lpstr>4_Knownsec题</vt:lpstr>
      <vt:lpstr>5_Knownsec题</vt:lpstr>
      <vt:lpstr>6_Knownsec题</vt:lpstr>
      <vt:lpstr>Web应用安全结构</vt:lpstr>
      <vt:lpstr>演讲内容</vt:lpstr>
      <vt:lpstr>基于B/S结构的软件在这都被定义为Web应用</vt:lpstr>
      <vt:lpstr>一.Web应用生态系统</vt:lpstr>
      <vt:lpstr>Web应用层次</vt:lpstr>
      <vt:lpstr>Web应用分类</vt:lpstr>
      <vt:lpstr>Web应用生态系统</vt:lpstr>
      <vt:lpstr>网站生态系统</vt:lpstr>
      <vt:lpstr>二. Web应用生态系统结构里的安全问题</vt:lpstr>
      <vt:lpstr>Web应用生态系统结构</vt:lpstr>
      <vt:lpstr>1. 基于的Web开发框架</vt:lpstr>
      <vt:lpstr>1. 基于的Web开发框架</vt:lpstr>
      <vt:lpstr>2. 基于的前端开发框架</vt:lpstr>
      <vt:lpstr>3. 基于的开源Web组件</vt:lpstr>
      <vt:lpstr>4. 自己的插件体系</vt:lpstr>
      <vt:lpstr>5. 基于的公共类或函数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知道创宇基础文档模板使用说明</dc:title>
  <dc:creator>白河·愁</dc:creator>
  <cp:lastModifiedBy>Elaine</cp:lastModifiedBy>
  <cp:revision>323</cp:revision>
  <dcterms:created xsi:type="dcterms:W3CDTF">2011-06-07T15:06:20Z</dcterms:created>
  <dcterms:modified xsi:type="dcterms:W3CDTF">2012-04-17T07:57:22Z</dcterms:modified>
</cp:coreProperties>
</file>