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94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ED33E7-F600-4720-85F4-96FD4886B3E0}" type="doc">
      <dgm:prSet loTypeId="urn:microsoft.com/office/officeart/2005/8/layout/default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hu-HU"/>
        </a:p>
      </dgm:t>
    </dgm:pt>
    <dgm:pt modelId="{B9C01EF4-BDAF-4AF8-98C4-939A2C721F3A}">
      <dgm:prSet phldrT="[Szöveg]"/>
      <dgm:spPr>
        <a:blipFill rotWithShape="0">
          <a:blip xmlns:r="http://schemas.openxmlformats.org/officeDocument/2006/relationships" r:embed="rId1"/>
          <a:srcRect/>
          <a:stretch>
            <a:fillRect/>
          </a:stretch>
        </a:blipFill>
      </dgm:spPr>
      <dgm:t>
        <a:bodyPr/>
        <a:lstStyle/>
        <a:p>
          <a:r>
            <a:rPr lang="hu-HU"/>
            <a:t>‎ ‎ ‎ </a:t>
          </a:r>
          <a:endParaRPr lang="hu-HU" dirty="0"/>
        </a:p>
      </dgm:t>
    </dgm:pt>
    <dgm:pt modelId="{EFD45D4E-226C-41CC-B316-FC9BF4B3FD5C}" type="parTrans" cxnId="{51EC74B3-F037-4FF3-9ADF-B3024DC8C935}">
      <dgm:prSet/>
      <dgm:spPr/>
      <dgm:t>
        <a:bodyPr/>
        <a:lstStyle/>
        <a:p>
          <a:endParaRPr lang="hu-HU"/>
        </a:p>
      </dgm:t>
    </dgm:pt>
    <dgm:pt modelId="{10D47485-9987-4AED-A52A-CD75DD1DC749}" type="sibTrans" cxnId="{51EC74B3-F037-4FF3-9ADF-B3024DC8C935}">
      <dgm:prSet/>
      <dgm:spPr/>
      <dgm:t>
        <a:bodyPr/>
        <a:lstStyle/>
        <a:p>
          <a:endParaRPr lang="hu-HU"/>
        </a:p>
      </dgm:t>
    </dgm:pt>
    <dgm:pt modelId="{205F8D75-0473-4DFB-99BA-08F206403E13}">
      <dgm:prSet phldrT="[Szöveg]"/>
      <dgm:spPr>
        <a:blipFill rotWithShape="0">
          <a:blip xmlns:r="http://schemas.openxmlformats.org/officeDocument/2006/relationships" r:embed="rId2"/>
          <a:srcRect/>
          <a:stretch>
            <a:fillRect/>
          </a:stretch>
        </a:blipFill>
      </dgm:spPr>
      <dgm:t>
        <a:bodyPr/>
        <a:lstStyle/>
        <a:p>
          <a:endParaRPr lang="hu-HU" dirty="0"/>
        </a:p>
      </dgm:t>
    </dgm:pt>
    <dgm:pt modelId="{4B11C720-FDD4-4561-BBA4-477E362A82D5}" type="sibTrans" cxnId="{A81F3118-4C7F-45BA-A6B9-EFD28F9D095E}">
      <dgm:prSet/>
      <dgm:spPr/>
      <dgm:t>
        <a:bodyPr/>
        <a:lstStyle/>
        <a:p>
          <a:endParaRPr lang="hu-HU"/>
        </a:p>
      </dgm:t>
    </dgm:pt>
    <dgm:pt modelId="{41C4D195-B7CF-4D5F-B72C-95B759FF04B7}" type="parTrans" cxnId="{A81F3118-4C7F-45BA-A6B9-EFD28F9D095E}">
      <dgm:prSet/>
      <dgm:spPr/>
      <dgm:t>
        <a:bodyPr/>
        <a:lstStyle/>
        <a:p>
          <a:endParaRPr lang="hu-HU"/>
        </a:p>
      </dgm:t>
    </dgm:pt>
    <dgm:pt modelId="{C42716B7-6A66-4D25-BC51-8964DAFEDE14}">
      <dgm:prSet phldrT="[Szöveg]"/>
      <dgm:spPr>
        <a:blipFill rotWithShape="0">
          <a:blip xmlns:r="http://schemas.openxmlformats.org/officeDocument/2006/relationships" r:embed="rId3"/>
          <a:srcRect/>
          <a:stretch>
            <a:fillRect/>
          </a:stretch>
        </a:blipFill>
      </dgm:spPr>
      <dgm:t>
        <a:bodyPr/>
        <a:lstStyle/>
        <a:p>
          <a:r>
            <a:rPr lang="hu-HU" dirty="0"/>
            <a:t>‎ ‎ ‎ </a:t>
          </a:r>
        </a:p>
      </dgm:t>
    </dgm:pt>
    <dgm:pt modelId="{FDB0B2CB-0E37-46DB-B1B9-564E89220C90}" type="sibTrans" cxnId="{0D1EBC15-4237-4E1B-A224-3ED369F844FD}">
      <dgm:prSet/>
      <dgm:spPr/>
      <dgm:t>
        <a:bodyPr/>
        <a:lstStyle/>
        <a:p>
          <a:endParaRPr lang="hu-HU"/>
        </a:p>
      </dgm:t>
    </dgm:pt>
    <dgm:pt modelId="{AC464166-7BFB-4DD7-AFCE-5AC1ECFE8212}" type="parTrans" cxnId="{0D1EBC15-4237-4E1B-A224-3ED369F844FD}">
      <dgm:prSet/>
      <dgm:spPr/>
      <dgm:t>
        <a:bodyPr/>
        <a:lstStyle/>
        <a:p>
          <a:endParaRPr lang="hu-HU"/>
        </a:p>
      </dgm:t>
    </dgm:pt>
    <dgm:pt modelId="{38F81413-D1F8-4888-8878-636953AA6DB9}" type="pres">
      <dgm:prSet presAssocID="{B4ED33E7-F600-4720-85F4-96FD4886B3E0}" presName="diagram" presStyleCnt="0">
        <dgm:presLayoutVars>
          <dgm:dir/>
          <dgm:resizeHandles val="exact"/>
        </dgm:presLayoutVars>
      </dgm:prSet>
      <dgm:spPr/>
    </dgm:pt>
    <dgm:pt modelId="{E2DCCB24-548C-421B-8750-885C33901A4B}" type="pres">
      <dgm:prSet presAssocID="{205F8D75-0473-4DFB-99BA-08F206403E13}" presName="node" presStyleLbl="node1" presStyleIdx="0" presStyleCnt="3">
        <dgm:presLayoutVars>
          <dgm:bulletEnabled val="1"/>
        </dgm:presLayoutVars>
      </dgm:prSet>
      <dgm:spPr/>
    </dgm:pt>
    <dgm:pt modelId="{AE542194-1CB4-4ED3-BA63-945E48E458F8}" type="pres">
      <dgm:prSet presAssocID="{4B11C720-FDD4-4561-BBA4-477E362A82D5}" presName="sibTrans" presStyleCnt="0"/>
      <dgm:spPr/>
    </dgm:pt>
    <dgm:pt modelId="{661B12B5-3A23-4D93-AFB6-D25FB70F78A9}" type="pres">
      <dgm:prSet presAssocID="{B9C01EF4-BDAF-4AF8-98C4-939A2C721F3A}" presName="node" presStyleLbl="node1" presStyleIdx="1" presStyleCnt="3">
        <dgm:presLayoutVars>
          <dgm:bulletEnabled val="1"/>
        </dgm:presLayoutVars>
      </dgm:prSet>
      <dgm:spPr/>
    </dgm:pt>
    <dgm:pt modelId="{D3FD9663-F4FC-4F17-8E72-BE7D3CA0FF3D}" type="pres">
      <dgm:prSet presAssocID="{10D47485-9987-4AED-A52A-CD75DD1DC749}" presName="sibTrans" presStyleCnt="0"/>
      <dgm:spPr/>
    </dgm:pt>
    <dgm:pt modelId="{10092D61-66C6-4145-9BEC-A4228FDBAE16}" type="pres">
      <dgm:prSet presAssocID="{C42716B7-6A66-4D25-BC51-8964DAFEDE14}" presName="node" presStyleLbl="node1" presStyleIdx="2" presStyleCnt="3" custLinFactNeighborY="-361">
        <dgm:presLayoutVars>
          <dgm:bulletEnabled val="1"/>
        </dgm:presLayoutVars>
      </dgm:prSet>
      <dgm:spPr/>
    </dgm:pt>
  </dgm:ptLst>
  <dgm:cxnLst>
    <dgm:cxn modelId="{0D1EBC15-4237-4E1B-A224-3ED369F844FD}" srcId="{B4ED33E7-F600-4720-85F4-96FD4886B3E0}" destId="{C42716B7-6A66-4D25-BC51-8964DAFEDE14}" srcOrd="2" destOrd="0" parTransId="{AC464166-7BFB-4DD7-AFCE-5AC1ECFE8212}" sibTransId="{FDB0B2CB-0E37-46DB-B1B9-564E89220C90}"/>
    <dgm:cxn modelId="{B21DCF15-CC88-4BA5-866E-EDDEFFD542EC}" type="presOf" srcId="{B4ED33E7-F600-4720-85F4-96FD4886B3E0}" destId="{38F81413-D1F8-4888-8878-636953AA6DB9}" srcOrd="0" destOrd="0" presId="urn:microsoft.com/office/officeart/2005/8/layout/default"/>
    <dgm:cxn modelId="{A81F3118-4C7F-45BA-A6B9-EFD28F9D095E}" srcId="{B4ED33E7-F600-4720-85F4-96FD4886B3E0}" destId="{205F8D75-0473-4DFB-99BA-08F206403E13}" srcOrd="0" destOrd="0" parTransId="{41C4D195-B7CF-4D5F-B72C-95B759FF04B7}" sibTransId="{4B11C720-FDD4-4561-BBA4-477E362A82D5}"/>
    <dgm:cxn modelId="{7721D363-5175-4CB0-8C59-7879CECF8937}" type="presOf" srcId="{205F8D75-0473-4DFB-99BA-08F206403E13}" destId="{E2DCCB24-548C-421B-8750-885C33901A4B}" srcOrd="0" destOrd="0" presId="urn:microsoft.com/office/officeart/2005/8/layout/default"/>
    <dgm:cxn modelId="{290E5E72-6C54-412B-9A28-0ECD43A7749E}" type="presOf" srcId="{B9C01EF4-BDAF-4AF8-98C4-939A2C721F3A}" destId="{661B12B5-3A23-4D93-AFB6-D25FB70F78A9}" srcOrd="0" destOrd="0" presId="urn:microsoft.com/office/officeart/2005/8/layout/default"/>
    <dgm:cxn modelId="{51EC74B3-F037-4FF3-9ADF-B3024DC8C935}" srcId="{B4ED33E7-F600-4720-85F4-96FD4886B3E0}" destId="{B9C01EF4-BDAF-4AF8-98C4-939A2C721F3A}" srcOrd="1" destOrd="0" parTransId="{EFD45D4E-226C-41CC-B316-FC9BF4B3FD5C}" sibTransId="{10D47485-9987-4AED-A52A-CD75DD1DC749}"/>
    <dgm:cxn modelId="{4FB9F1E7-E211-46DA-BD5F-704446BCB38B}" type="presOf" srcId="{C42716B7-6A66-4D25-BC51-8964DAFEDE14}" destId="{10092D61-66C6-4145-9BEC-A4228FDBAE16}" srcOrd="0" destOrd="0" presId="urn:microsoft.com/office/officeart/2005/8/layout/default"/>
    <dgm:cxn modelId="{E0D4104D-FA39-41E3-9E18-5F1665D43969}" type="presParOf" srcId="{38F81413-D1F8-4888-8878-636953AA6DB9}" destId="{E2DCCB24-548C-421B-8750-885C33901A4B}" srcOrd="0" destOrd="0" presId="urn:microsoft.com/office/officeart/2005/8/layout/default"/>
    <dgm:cxn modelId="{5FD42422-8CEE-4082-A30A-7006364FEC33}" type="presParOf" srcId="{38F81413-D1F8-4888-8878-636953AA6DB9}" destId="{AE542194-1CB4-4ED3-BA63-945E48E458F8}" srcOrd="1" destOrd="0" presId="urn:microsoft.com/office/officeart/2005/8/layout/default"/>
    <dgm:cxn modelId="{58ABDE31-170E-47A6-9DA4-D86017D2F646}" type="presParOf" srcId="{38F81413-D1F8-4888-8878-636953AA6DB9}" destId="{661B12B5-3A23-4D93-AFB6-D25FB70F78A9}" srcOrd="2" destOrd="0" presId="urn:microsoft.com/office/officeart/2005/8/layout/default"/>
    <dgm:cxn modelId="{7DE040BA-CC38-4804-A2C5-9C31806C00DE}" type="presParOf" srcId="{38F81413-D1F8-4888-8878-636953AA6DB9}" destId="{D3FD9663-F4FC-4F17-8E72-BE7D3CA0FF3D}" srcOrd="3" destOrd="0" presId="urn:microsoft.com/office/officeart/2005/8/layout/default"/>
    <dgm:cxn modelId="{3F3CDF22-7497-4E4F-93E2-2A3BCB12F0BB}" type="presParOf" srcId="{38F81413-D1F8-4888-8878-636953AA6DB9}" destId="{10092D61-66C6-4145-9BEC-A4228FDBAE16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DCCB24-548C-421B-8750-885C33901A4B}">
      <dsp:nvSpPr>
        <dsp:cNvPr id="0" name=""/>
        <dsp:cNvSpPr/>
      </dsp:nvSpPr>
      <dsp:spPr>
        <a:xfrm>
          <a:off x="1144256" y="3172"/>
          <a:ext cx="2474570" cy="1484742"/>
        </a:xfrm>
        <a:prstGeom prst="rect">
          <a:avLst/>
        </a:prstGeom>
        <a:blipFill rotWithShape="0">
          <a:blip xmlns:r="http://schemas.openxmlformats.org/officeDocument/2006/relationships" r:embed="rId1"/>
          <a:srcRect/>
          <a:stretch>
            <a:fillRect/>
          </a:stretch>
        </a:blip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u-HU" sz="6500" kern="1200" dirty="0"/>
        </a:p>
      </dsp:txBody>
      <dsp:txXfrm>
        <a:off x="1144256" y="3172"/>
        <a:ext cx="2474570" cy="1484742"/>
      </dsp:txXfrm>
    </dsp:sp>
    <dsp:sp modelId="{661B12B5-3A23-4D93-AFB6-D25FB70F78A9}">
      <dsp:nvSpPr>
        <dsp:cNvPr id="0" name=""/>
        <dsp:cNvSpPr/>
      </dsp:nvSpPr>
      <dsp:spPr>
        <a:xfrm>
          <a:off x="1144256" y="1735371"/>
          <a:ext cx="2474570" cy="1484742"/>
        </a:xfrm>
        <a:prstGeom prst="rect">
          <a:avLst/>
        </a:prstGeom>
        <a:blipFill rotWithShape="0">
          <a:blip xmlns:r="http://schemas.openxmlformats.org/officeDocument/2006/relationships" r:embed="rId2"/>
          <a:srcRect/>
          <a:stretch>
            <a:fillRect/>
          </a:stretch>
        </a:blip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6500" kern="1200"/>
            <a:t>‎ ‎ ‎ </a:t>
          </a:r>
          <a:endParaRPr lang="hu-HU" sz="6500" kern="1200" dirty="0"/>
        </a:p>
      </dsp:txBody>
      <dsp:txXfrm>
        <a:off x="1144256" y="1735371"/>
        <a:ext cx="2474570" cy="1484742"/>
      </dsp:txXfrm>
    </dsp:sp>
    <dsp:sp modelId="{10092D61-66C6-4145-9BEC-A4228FDBAE16}">
      <dsp:nvSpPr>
        <dsp:cNvPr id="0" name=""/>
        <dsp:cNvSpPr/>
      </dsp:nvSpPr>
      <dsp:spPr>
        <a:xfrm>
          <a:off x="1144256" y="3462210"/>
          <a:ext cx="2474570" cy="1484742"/>
        </a:xfrm>
        <a:prstGeom prst="rect">
          <a:avLst/>
        </a:prstGeom>
        <a:blipFill rotWithShape="0">
          <a:blip xmlns:r="http://schemas.openxmlformats.org/officeDocument/2006/relationships" r:embed="rId3"/>
          <a:srcRect/>
          <a:stretch>
            <a:fillRect/>
          </a:stretch>
        </a:blip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6500" kern="1200" dirty="0"/>
            <a:t>‎ ‎ ‎ </a:t>
          </a:r>
        </a:p>
      </dsp:txBody>
      <dsp:txXfrm>
        <a:off x="1144256" y="3462210"/>
        <a:ext cx="2474570" cy="14847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01AC02-C7AA-45BB-945A-606803E2A3BA}" type="datetimeFigureOut">
              <a:rPr lang="hu-HU" smtClean="0"/>
              <a:t>2024.10.04.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D4B07E-1062-4C3B-AE17-7EC8339A7BD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09635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D4B07E-1062-4C3B-AE17-7EC8339A7BD8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89421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BE83E-2930-4EDB-B1C7-F33416B1D103}" type="datetimeFigureOut">
              <a:rPr lang="hu-HU" smtClean="0"/>
              <a:t>2024.10.04.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FE879-566A-4E70-94FC-160526E29F6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44475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BE83E-2930-4EDB-B1C7-F33416B1D103}" type="datetimeFigureOut">
              <a:rPr lang="hu-HU" smtClean="0"/>
              <a:t>2024.10.04.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FE879-566A-4E70-94FC-160526E29F6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60950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BE83E-2930-4EDB-B1C7-F33416B1D103}" type="datetimeFigureOut">
              <a:rPr lang="hu-HU" smtClean="0"/>
              <a:t>2024.10.04.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FE879-566A-4E70-94FC-160526E29F6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85995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BE83E-2930-4EDB-B1C7-F33416B1D103}" type="datetimeFigureOut">
              <a:rPr lang="hu-HU" smtClean="0"/>
              <a:t>2024.10.04.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FE879-566A-4E70-94FC-160526E29F6D}" type="slidenum">
              <a:rPr lang="hu-HU" smtClean="0"/>
              <a:t>‹#›</a:t>
            </a:fld>
            <a:endParaRPr lang="hu-H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883157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BE83E-2930-4EDB-B1C7-F33416B1D103}" type="datetimeFigureOut">
              <a:rPr lang="hu-HU" smtClean="0"/>
              <a:t>2024.10.04.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FE879-566A-4E70-94FC-160526E29F6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468118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BE83E-2930-4EDB-B1C7-F33416B1D103}" type="datetimeFigureOut">
              <a:rPr lang="hu-HU" smtClean="0"/>
              <a:t>2024.10.04.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FE879-566A-4E70-94FC-160526E29F6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753437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BE83E-2930-4EDB-B1C7-F33416B1D103}" type="datetimeFigureOut">
              <a:rPr lang="hu-HU" smtClean="0"/>
              <a:t>2024.10.04.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FE879-566A-4E70-94FC-160526E29F6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341148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BE83E-2930-4EDB-B1C7-F33416B1D103}" type="datetimeFigureOut">
              <a:rPr lang="hu-HU" smtClean="0"/>
              <a:t>2024.10.04.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FE879-566A-4E70-94FC-160526E29F6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117808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BE83E-2930-4EDB-B1C7-F33416B1D103}" type="datetimeFigureOut">
              <a:rPr lang="hu-HU" smtClean="0"/>
              <a:t>2024.10.04.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FE879-566A-4E70-94FC-160526E29F6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14978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BE83E-2930-4EDB-B1C7-F33416B1D103}" type="datetimeFigureOut">
              <a:rPr lang="hu-HU" smtClean="0"/>
              <a:t>2024.10.04.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FE879-566A-4E70-94FC-160526E29F6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9907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BE83E-2930-4EDB-B1C7-F33416B1D103}" type="datetimeFigureOut">
              <a:rPr lang="hu-HU" smtClean="0"/>
              <a:t>2024.10.04.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FE879-566A-4E70-94FC-160526E29F6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36126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BE83E-2930-4EDB-B1C7-F33416B1D103}" type="datetimeFigureOut">
              <a:rPr lang="hu-HU" smtClean="0"/>
              <a:t>2024.10.04.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FE879-566A-4E70-94FC-160526E29F6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74379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BE83E-2930-4EDB-B1C7-F33416B1D103}" type="datetimeFigureOut">
              <a:rPr lang="hu-HU" smtClean="0"/>
              <a:t>2024.10.04.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FE879-566A-4E70-94FC-160526E29F6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29704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BE83E-2930-4EDB-B1C7-F33416B1D103}" type="datetimeFigureOut">
              <a:rPr lang="hu-HU" smtClean="0"/>
              <a:t>2024.10.04.</a:t>
            </a:fld>
            <a:endParaRPr lang="hu-H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FE879-566A-4E70-94FC-160526E29F6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39075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BE83E-2930-4EDB-B1C7-F33416B1D103}" type="datetimeFigureOut">
              <a:rPr lang="hu-HU" smtClean="0"/>
              <a:t>2024.10.04.</a:t>
            </a:fld>
            <a:endParaRPr lang="hu-H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FE879-566A-4E70-94FC-160526E29F6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74650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BE83E-2930-4EDB-B1C7-F33416B1D103}" type="datetimeFigureOut">
              <a:rPr lang="hu-HU" smtClean="0"/>
              <a:t>2024.10.04.</a:t>
            </a:fld>
            <a:endParaRPr lang="hu-H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FE879-566A-4E70-94FC-160526E29F6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29864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BE83E-2930-4EDB-B1C7-F33416B1D103}" type="datetimeFigureOut">
              <a:rPr lang="hu-HU" smtClean="0"/>
              <a:t>2024.10.04.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FE879-566A-4E70-94FC-160526E29F6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6875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FFBE83E-2930-4EDB-B1C7-F33416B1D103}" type="datetimeFigureOut">
              <a:rPr lang="hu-HU" smtClean="0"/>
              <a:t>2024.10.04.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5FE879-566A-4E70-94FC-160526E29F6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447616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hu.wikipedia.org/wiki/Adatb%C3%A1zis" TargetMode="External"/><Relationship Id="rId7" Type="http://schemas.openxmlformats.org/officeDocument/2006/relationships/hyperlink" Target="https://hu.wikipedia.org/wiki/Elosztott_adatb%C3%A1zis" TargetMode="External"/><Relationship Id="rId2" Type="http://schemas.openxmlformats.org/officeDocument/2006/relationships/hyperlink" Target="https://www.datanumen.com/hu/blogok/11-legjobb-adatb%C3%A1zis-kezel%C5%91-rendszer-ingyene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rnokkapu.hu/felhoalapu-adatbazisok/" TargetMode="External"/><Relationship Id="rId5" Type="http://schemas.openxmlformats.org/officeDocument/2006/relationships/hyperlink" Target="https://en.wikipedia.org/wiki/Cloud_database" TargetMode="External"/><Relationship Id="rId4" Type="http://schemas.openxmlformats.org/officeDocument/2006/relationships/hyperlink" Target="https://en.wikipedia.org/wiki/In-memory_databas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ím 7">
            <a:extLst>
              <a:ext uri="{FF2B5EF4-FFF2-40B4-BE49-F238E27FC236}">
                <a16:creationId xmlns:a16="http://schemas.microsoft.com/office/drawing/2014/main" id="{4D66099B-BC3A-4CF0-9595-57DAB91BAD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Az adatbázisok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45E47086-1E46-49F5-9C19-AC4E1CF2A8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Készítette: Glück </a:t>
            </a:r>
            <a:r>
              <a:rPr lang="hu-HU" dirty="0" err="1"/>
              <a:t>adrián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93587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>
            <a:extLst>
              <a:ext uri="{FF2B5EF4-FFF2-40B4-BE49-F238E27FC236}">
                <a16:creationId xmlns:a16="http://schemas.microsoft.com/office/drawing/2014/main" id="{F7B7EC00-7F72-4CEC-B3AB-D73F9B08AE1F}"/>
              </a:ext>
            </a:extLst>
          </p:cNvPr>
          <p:cNvSpPr txBox="1"/>
          <p:nvPr/>
        </p:nvSpPr>
        <p:spPr>
          <a:xfrm>
            <a:off x="-116793" y="2705725"/>
            <a:ext cx="1242558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8800" dirty="0"/>
              <a:t>Köszönöm a figyelmet!</a:t>
            </a:r>
          </a:p>
        </p:txBody>
      </p:sp>
    </p:spTree>
    <p:extLst>
      <p:ext uri="{BB962C8B-B14F-4D97-AF65-F5344CB8AC3E}">
        <p14:creationId xmlns:p14="http://schemas.microsoft.com/office/powerpoint/2010/main" val="2936108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60B2150-3CEB-43AA-B8CA-19246D903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 az az adatbázis?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3442312-779B-4B76-A504-4A5B0285A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2341433"/>
            <a:ext cx="5859550" cy="2175133"/>
          </a:xfrm>
        </p:spPr>
        <p:txBody>
          <a:bodyPr/>
          <a:lstStyle/>
          <a:p>
            <a:r>
              <a:rPr lang="hu-HU" sz="3600" dirty="0"/>
              <a:t>Definíciója</a:t>
            </a:r>
          </a:p>
          <a:p>
            <a:r>
              <a:rPr lang="hu-HU" sz="3600" dirty="0"/>
              <a:t>Adatbázisok szervezése</a:t>
            </a:r>
          </a:p>
          <a:p>
            <a:r>
              <a:rPr lang="hu-HU" sz="3600" dirty="0"/>
              <a:t>Adatbázisok szerepe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80734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B1C2852-3EA4-4460-A893-856CADE6C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hu-HU" dirty="0"/>
              <a:t>Adatbázis típusok</a:t>
            </a:r>
          </a:p>
        </p:txBody>
      </p:sp>
      <p:cxnSp>
        <p:nvCxnSpPr>
          <p:cNvPr id="9" name="Egyenes összekötő 8">
            <a:extLst>
              <a:ext uri="{FF2B5EF4-FFF2-40B4-BE49-F238E27FC236}">
                <a16:creationId xmlns:a16="http://schemas.microsoft.com/office/drawing/2014/main" id="{EF3E3B6B-0AC5-4F23-BFF4-F5AE367E9AD6}"/>
              </a:ext>
            </a:extLst>
          </p:cNvPr>
          <p:cNvCxnSpPr>
            <a:cxnSpLocks/>
          </p:cNvCxnSpPr>
          <p:nvPr/>
        </p:nvCxnSpPr>
        <p:spPr>
          <a:xfrm>
            <a:off x="4495101" y="2219865"/>
            <a:ext cx="0" cy="2418269"/>
          </a:xfrm>
          <a:prstGeom prst="line">
            <a:avLst/>
          </a:prstGeom>
          <a:ln>
            <a:solidFill>
              <a:srgbClr val="5694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4AD05899-12EB-473D-B4EB-8760D1481947}"/>
              </a:ext>
            </a:extLst>
          </p:cNvPr>
          <p:cNvSpPr txBox="1"/>
          <p:nvPr/>
        </p:nvSpPr>
        <p:spPr>
          <a:xfrm>
            <a:off x="2522991" y="3176244"/>
            <a:ext cx="1975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Memórián belüli</a:t>
            </a: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8B1245E5-282D-4801-A390-C5EA07138B02}"/>
              </a:ext>
            </a:extLst>
          </p:cNvPr>
          <p:cNvSpPr txBox="1"/>
          <p:nvPr/>
        </p:nvSpPr>
        <p:spPr>
          <a:xfrm>
            <a:off x="4604157" y="3176244"/>
            <a:ext cx="1451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Felhőalapú</a:t>
            </a: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2D589DBE-050E-4E62-B8DE-BA10BEAFEF46}"/>
              </a:ext>
            </a:extLst>
          </p:cNvPr>
          <p:cNvSpPr txBox="1"/>
          <p:nvPr/>
        </p:nvSpPr>
        <p:spPr>
          <a:xfrm>
            <a:off x="6135150" y="3176244"/>
            <a:ext cx="2265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Elosztott adatbázis</a:t>
            </a:r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A8DC6DC7-FFD9-46EC-8F71-0E3E87501C08}"/>
              </a:ext>
            </a:extLst>
          </p:cNvPr>
          <p:cNvSpPr txBox="1"/>
          <p:nvPr/>
        </p:nvSpPr>
        <p:spPr>
          <a:xfrm>
            <a:off x="8439326" y="3176244"/>
            <a:ext cx="760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Gráf</a:t>
            </a:r>
          </a:p>
        </p:txBody>
      </p:sp>
      <p:cxnSp>
        <p:nvCxnSpPr>
          <p:cNvPr id="29" name="Egyenes összekötő 28">
            <a:extLst>
              <a:ext uri="{FF2B5EF4-FFF2-40B4-BE49-F238E27FC236}">
                <a16:creationId xmlns:a16="http://schemas.microsoft.com/office/drawing/2014/main" id="{F13AA85B-777C-48DA-9FF6-038C91574F5F}"/>
              </a:ext>
            </a:extLst>
          </p:cNvPr>
          <p:cNvCxnSpPr>
            <a:cxnSpLocks/>
          </p:cNvCxnSpPr>
          <p:nvPr/>
        </p:nvCxnSpPr>
        <p:spPr>
          <a:xfrm>
            <a:off x="6096000" y="2219865"/>
            <a:ext cx="0" cy="2418269"/>
          </a:xfrm>
          <a:prstGeom prst="line">
            <a:avLst/>
          </a:prstGeom>
          <a:ln>
            <a:solidFill>
              <a:srgbClr val="5694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>
            <a:extLst>
              <a:ext uri="{FF2B5EF4-FFF2-40B4-BE49-F238E27FC236}">
                <a16:creationId xmlns:a16="http://schemas.microsoft.com/office/drawing/2014/main" id="{D149B283-21E7-45E7-A7A8-485C1CA0092B}"/>
              </a:ext>
            </a:extLst>
          </p:cNvPr>
          <p:cNvCxnSpPr>
            <a:cxnSpLocks/>
          </p:cNvCxnSpPr>
          <p:nvPr/>
        </p:nvCxnSpPr>
        <p:spPr>
          <a:xfrm>
            <a:off x="8344249" y="2219865"/>
            <a:ext cx="0" cy="2418269"/>
          </a:xfrm>
          <a:prstGeom prst="line">
            <a:avLst/>
          </a:prstGeom>
          <a:ln>
            <a:solidFill>
              <a:srgbClr val="5694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gyenes összekötő 11">
            <a:extLst>
              <a:ext uri="{FF2B5EF4-FFF2-40B4-BE49-F238E27FC236}">
                <a16:creationId xmlns:a16="http://schemas.microsoft.com/office/drawing/2014/main" id="{DDA227DC-D873-4E65-95EA-3CE733C7C04B}"/>
              </a:ext>
            </a:extLst>
          </p:cNvPr>
          <p:cNvCxnSpPr>
            <a:cxnSpLocks/>
          </p:cNvCxnSpPr>
          <p:nvPr/>
        </p:nvCxnSpPr>
        <p:spPr>
          <a:xfrm>
            <a:off x="9190300" y="2219865"/>
            <a:ext cx="0" cy="2418269"/>
          </a:xfrm>
          <a:prstGeom prst="line">
            <a:avLst/>
          </a:prstGeom>
          <a:ln>
            <a:solidFill>
              <a:srgbClr val="5694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17">
            <a:extLst>
              <a:ext uri="{FF2B5EF4-FFF2-40B4-BE49-F238E27FC236}">
                <a16:creationId xmlns:a16="http://schemas.microsoft.com/office/drawing/2014/main" id="{CA8BFD12-5610-40A0-A0DD-A6F6E6B7CC70}"/>
              </a:ext>
            </a:extLst>
          </p:cNvPr>
          <p:cNvCxnSpPr>
            <a:cxnSpLocks/>
          </p:cNvCxnSpPr>
          <p:nvPr/>
        </p:nvCxnSpPr>
        <p:spPr>
          <a:xfrm>
            <a:off x="2522991" y="2219865"/>
            <a:ext cx="0" cy="2418269"/>
          </a:xfrm>
          <a:prstGeom prst="line">
            <a:avLst/>
          </a:prstGeom>
          <a:ln>
            <a:solidFill>
              <a:srgbClr val="5694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gyenes összekötő 18">
            <a:extLst>
              <a:ext uri="{FF2B5EF4-FFF2-40B4-BE49-F238E27FC236}">
                <a16:creationId xmlns:a16="http://schemas.microsoft.com/office/drawing/2014/main" id="{AEE91487-9738-48C7-8F0A-BD41E78F5641}"/>
              </a:ext>
            </a:extLst>
          </p:cNvPr>
          <p:cNvCxnSpPr>
            <a:cxnSpLocks/>
          </p:cNvCxnSpPr>
          <p:nvPr/>
        </p:nvCxnSpPr>
        <p:spPr>
          <a:xfrm flipH="1">
            <a:off x="2522991" y="2219865"/>
            <a:ext cx="6677097" cy="0"/>
          </a:xfrm>
          <a:prstGeom prst="line">
            <a:avLst/>
          </a:prstGeom>
          <a:ln>
            <a:solidFill>
              <a:srgbClr val="5694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>
            <a:extLst>
              <a:ext uri="{FF2B5EF4-FFF2-40B4-BE49-F238E27FC236}">
                <a16:creationId xmlns:a16="http://schemas.microsoft.com/office/drawing/2014/main" id="{32FFEBE1-297F-4BC5-B64A-637065800107}"/>
              </a:ext>
            </a:extLst>
          </p:cNvPr>
          <p:cNvCxnSpPr>
            <a:cxnSpLocks/>
          </p:cNvCxnSpPr>
          <p:nvPr/>
        </p:nvCxnSpPr>
        <p:spPr>
          <a:xfrm flipH="1">
            <a:off x="2522991" y="4638134"/>
            <a:ext cx="6677098" cy="0"/>
          </a:xfrm>
          <a:prstGeom prst="line">
            <a:avLst/>
          </a:prstGeom>
          <a:ln>
            <a:solidFill>
              <a:srgbClr val="5694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8244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955E2AE-DF64-47B5-9E90-247BDD6E9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963" y="368828"/>
            <a:ext cx="7775036" cy="847576"/>
          </a:xfrm>
        </p:spPr>
        <p:txBody>
          <a:bodyPr/>
          <a:lstStyle/>
          <a:p>
            <a:r>
              <a:rPr lang="hu-HU" dirty="0"/>
              <a:t>A memórián belüli adatbázis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DA2FA47-F140-439A-B02E-CCA335476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663" y="2558238"/>
            <a:ext cx="4878038" cy="2049299"/>
          </a:xfrm>
        </p:spPr>
        <p:txBody>
          <a:bodyPr>
            <a:normAutofit/>
          </a:bodyPr>
          <a:lstStyle/>
          <a:p>
            <a:r>
              <a:rPr lang="hu-HU" sz="3600" dirty="0"/>
              <a:t>Definíció</a:t>
            </a:r>
          </a:p>
          <a:p>
            <a:r>
              <a:rPr lang="hu-HU" sz="3600" dirty="0"/>
              <a:t>Alkalmazásai</a:t>
            </a:r>
          </a:p>
          <a:p>
            <a:r>
              <a:rPr lang="hu-HU" sz="3600" dirty="0"/>
              <a:t>Technikai kihívások</a:t>
            </a:r>
          </a:p>
          <a:p>
            <a:endParaRPr lang="hu-HU" dirty="0"/>
          </a:p>
        </p:txBody>
      </p:sp>
      <p:grpSp>
        <p:nvGrpSpPr>
          <p:cNvPr id="8" name="Csoportba foglalás 7">
            <a:extLst>
              <a:ext uri="{FF2B5EF4-FFF2-40B4-BE49-F238E27FC236}">
                <a16:creationId xmlns:a16="http://schemas.microsoft.com/office/drawing/2014/main" id="{ADB6A845-8E68-4D7C-B772-408E61C889F8}"/>
              </a:ext>
            </a:extLst>
          </p:cNvPr>
          <p:cNvGrpSpPr/>
          <p:nvPr/>
        </p:nvGrpSpPr>
        <p:grpSpPr>
          <a:xfrm>
            <a:off x="6096000" y="3038359"/>
            <a:ext cx="1107995" cy="820609"/>
            <a:chOff x="3707" y="2299028"/>
            <a:chExt cx="1107995" cy="820609"/>
          </a:xfrm>
        </p:grpSpPr>
        <p:sp>
          <p:nvSpPr>
            <p:cNvPr id="9" name="Téglalap: lekerekített 8">
              <a:extLst>
                <a:ext uri="{FF2B5EF4-FFF2-40B4-BE49-F238E27FC236}">
                  <a16:creationId xmlns:a16="http://schemas.microsoft.com/office/drawing/2014/main" id="{9E95C3D5-325F-423E-A17D-D0E7AF7B86AA}"/>
                </a:ext>
              </a:extLst>
            </p:cNvPr>
            <p:cNvSpPr/>
            <p:nvPr/>
          </p:nvSpPr>
          <p:spPr>
            <a:xfrm>
              <a:off x="3707" y="2299028"/>
              <a:ext cx="1107995" cy="820609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Téglalap: lekerekített 4">
              <a:extLst>
                <a:ext uri="{FF2B5EF4-FFF2-40B4-BE49-F238E27FC236}">
                  <a16:creationId xmlns:a16="http://schemas.microsoft.com/office/drawing/2014/main" id="{81563CD9-0193-4D81-85DA-350398E5C241}"/>
                </a:ext>
              </a:extLst>
            </p:cNvPr>
            <p:cNvSpPr txBox="1"/>
            <p:nvPr/>
          </p:nvSpPr>
          <p:spPr>
            <a:xfrm>
              <a:off x="27742" y="2323063"/>
              <a:ext cx="1059925" cy="77253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hu-HU" sz="1400" dirty="0"/>
                <a:t>Applikáció</a:t>
              </a:r>
              <a:endParaRPr lang="hu-HU" sz="1400" kern="1200" dirty="0"/>
            </a:p>
          </p:txBody>
        </p:sp>
      </p:grpSp>
      <p:sp>
        <p:nvSpPr>
          <p:cNvPr id="11" name="Ellipszis 10">
            <a:extLst>
              <a:ext uri="{FF2B5EF4-FFF2-40B4-BE49-F238E27FC236}">
                <a16:creationId xmlns:a16="http://schemas.microsoft.com/office/drawing/2014/main" id="{9BFEDA81-EAA0-44BD-9277-30C2BA4789A2}"/>
              </a:ext>
            </a:extLst>
          </p:cNvPr>
          <p:cNvSpPr/>
          <p:nvPr/>
        </p:nvSpPr>
        <p:spPr>
          <a:xfrm>
            <a:off x="7944989" y="2928518"/>
            <a:ext cx="185061" cy="182770"/>
          </a:xfrm>
          <a:prstGeom prst="ellipse">
            <a:avLst/>
          </a:prstGeom>
          <a:solidFill>
            <a:srgbClr val="569494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3" name="Egyenes összekötő 12">
            <a:extLst>
              <a:ext uri="{FF2B5EF4-FFF2-40B4-BE49-F238E27FC236}">
                <a16:creationId xmlns:a16="http://schemas.microsoft.com/office/drawing/2014/main" id="{A0577027-A1D7-4616-954B-E8106974C2D2}"/>
              </a:ext>
            </a:extLst>
          </p:cNvPr>
          <p:cNvCxnSpPr/>
          <p:nvPr/>
        </p:nvCxnSpPr>
        <p:spPr>
          <a:xfrm>
            <a:off x="8037519" y="2830887"/>
            <a:ext cx="0" cy="9763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3C40FA5A-795D-4DA9-A98F-E4D895128CAB}"/>
              </a:ext>
            </a:extLst>
          </p:cNvPr>
          <p:cNvSpPr txBox="1"/>
          <p:nvPr/>
        </p:nvSpPr>
        <p:spPr>
          <a:xfrm>
            <a:off x="7686357" y="2558238"/>
            <a:ext cx="799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700" dirty="0"/>
              <a:t>Számítás és gépi tanulás</a:t>
            </a:r>
          </a:p>
        </p:txBody>
      </p:sp>
      <p:cxnSp>
        <p:nvCxnSpPr>
          <p:cNvPr id="16" name="Egyenes összekötő 15">
            <a:extLst>
              <a:ext uri="{FF2B5EF4-FFF2-40B4-BE49-F238E27FC236}">
                <a16:creationId xmlns:a16="http://schemas.microsoft.com/office/drawing/2014/main" id="{B8CFCEBC-2631-4245-BC0B-12922B812767}"/>
              </a:ext>
            </a:extLst>
          </p:cNvPr>
          <p:cNvCxnSpPr>
            <a:cxnSpLocks/>
          </p:cNvCxnSpPr>
          <p:nvPr/>
        </p:nvCxnSpPr>
        <p:spPr>
          <a:xfrm>
            <a:off x="7716390" y="3019903"/>
            <a:ext cx="228599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gyenes összekötő nyíllal 21">
            <a:extLst>
              <a:ext uri="{FF2B5EF4-FFF2-40B4-BE49-F238E27FC236}">
                <a16:creationId xmlns:a16="http://schemas.microsoft.com/office/drawing/2014/main" id="{F5897C4E-0894-4D9A-A924-8C78117FD99D}"/>
              </a:ext>
            </a:extLst>
          </p:cNvPr>
          <p:cNvCxnSpPr>
            <a:cxnSpLocks/>
          </p:cNvCxnSpPr>
          <p:nvPr/>
        </p:nvCxnSpPr>
        <p:spPr>
          <a:xfrm>
            <a:off x="8130050" y="3017624"/>
            <a:ext cx="234965" cy="0"/>
          </a:xfrm>
          <a:prstGeom prst="straightConnector1">
            <a:avLst/>
          </a:prstGeom>
          <a:ln w="63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lipszis 23">
            <a:extLst>
              <a:ext uri="{FF2B5EF4-FFF2-40B4-BE49-F238E27FC236}">
                <a16:creationId xmlns:a16="http://schemas.microsoft.com/office/drawing/2014/main" id="{93FD78D9-315B-4C0E-A72F-F3AE2FF1DF7D}"/>
              </a:ext>
            </a:extLst>
          </p:cNvPr>
          <p:cNvSpPr/>
          <p:nvPr/>
        </p:nvSpPr>
        <p:spPr>
          <a:xfrm>
            <a:off x="7944989" y="3371660"/>
            <a:ext cx="185061" cy="182770"/>
          </a:xfrm>
          <a:prstGeom prst="ellipse">
            <a:avLst/>
          </a:prstGeom>
          <a:solidFill>
            <a:srgbClr val="569494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25" name="Egyenes összekötő 24">
            <a:extLst>
              <a:ext uri="{FF2B5EF4-FFF2-40B4-BE49-F238E27FC236}">
                <a16:creationId xmlns:a16="http://schemas.microsoft.com/office/drawing/2014/main" id="{375705B7-59A5-4A3D-97D3-0D059FC160C3}"/>
              </a:ext>
            </a:extLst>
          </p:cNvPr>
          <p:cNvCxnSpPr/>
          <p:nvPr/>
        </p:nvCxnSpPr>
        <p:spPr>
          <a:xfrm>
            <a:off x="8037519" y="3274029"/>
            <a:ext cx="0" cy="9763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zövegdoboz 25">
            <a:extLst>
              <a:ext uri="{FF2B5EF4-FFF2-40B4-BE49-F238E27FC236}">
                <a16:creationId xmlns:a16="http://schemas.microsoft.com/office/drawing/2014/main" id="{FEAA5C7B-34A9-43AF-9580-5F4547DF0EF2}"/>
              </a:ext>
            </a:extLst>
          </p:cNvPr>
          <p:cNvSpPr txBox="1"/>
          <p:nvPr/>
        </p:nvSpPr>
        <p:spPr>
          <a:xfrm>
            <a:off x="7861938" y="3080127"/>
            <a:ext cx="35116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700" dirty="0"/>
              <a:t>SQL</a:t>
            </a:r>
          </a:p>
        </p:txBody>
      </p:sp>
      <p:cxnSp>
        <p:nvCxnSpPr>
          <p:cNvPr id="27" name="Egyenes összekötő 26">
            <a:extLst>
              <a:ext uri="{FF2B5EF4-FFF2-40B4-BE49-F238E27FC236}">
                <a16:creationId xmlns:a16="http://schemas.microsoft.com/office/drawing/2014/main" id="{87FB7B86-FB3F-4235-830C-1C982BDCF24B}"/>
              </a:ext>
            </a:extLst>
          </p:cNvPr>
          <p:cNvCxnSpPr>
            <a:cxnSpLocks/>
          </p:cNvCxnSpPr>
          <p:nvPr/>
        </p:nvCxnSpPr>
        <p:spPr>
          <a:xfrm>
            <a:off x="7716390" y="3463045"/>
            <a:ext cx="228599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gyenes összekötő nyíllal 27">
            <a:extLst>
              <a:ext uri="{FF2B5EF4-FFF2-40B4-BE49-F238E27FC236}">
                <a16:creationId xmlns:a16="http://schemas.microsoft.com/office/drawing/2014/main" id="{11FCC06A-7B6B-43EE-BBF7-CE57647448DA}"/>
              </a:ext>
            </a:extLst>
          </p:cNvPr>
          <p:cNvCxnSpPr>
            <a:cxnSpLocks/>
          </p:cNvCxnSpPr>
          <p:nvPr/>
        </p:nvCxnSpPr>
        <p:spPr>
          <a:xfrm>
            <a:off x="8130050" y="3460766"/>
            <a:ext cx="234965" cy="0"/>
          </a:xfrm>
          <a:prstGeom prst="straightConnector1">
            <a:avLst/>
          </a:prstGeom>
          <a:ln w="63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lipszis 28">
            <a:extLst>
              <a:ext uri="{FF2B5EF4-FFF2-40B4-BE49-F238E27FC236}">
                <a16:creationId xmlns:a16="http://schemas.microsoft.com/office/drawing/2014/main" id="{E19FBA5E-B2C8-4180-A0CD-C160081ABC30}"/>
              </a:ext>
            </a:extLst>
          </p:cNvPr>
          <p:cNvSpPr/>
          <p:nvPr/>
        </p:nvSpPr>
        <p:spPr>
          <a:xfrm>
            <a:off x="7944989" y="3841406"/>
            <a:ext cx="185061" cy="182770"/>
          </a:xfrm>
          <a:prstGeom prst="ellipse">
            <a:avLst/>
          </a:prstGeom>
          <a:solidFill>
            <a:srgbClr val="569494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30" name="Egyenes összekötő 29">
            <a:extLst>
              <a:ext uri="{FF2B5EF4-FFF2-40B4-BE49-F238E27FC236}">
                <a16:creationId xmlns:a16="http://schemas.microsoft.com/office/drawing/2014/main" id="{FC6062FC-54A8-4C50-8FBD-3E9294F99CBB}"/>
              </a:ext>
            </a:extLst>
          </p:cNvPr>
          <p:cNvCxnSpPr>
            <a:cxnSpLocks/>
          </p:cNvCxnSpPr>
          <p:nvPr/>
        </p:nvCxnSpPr>
        <p:spPr>
          <a:xfrm>
            <a:off x="8037519" y="4024176"/>
            <a:ext cx="0" cy="12295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Szövegdoboz 30">
            <a:extLst>
              <a:ext uri="{FF2B5EF4-FFF2-40B4-BE49-F238E27FC236}">
                <a16:creationId xmlns:a16="http://schemas.microsoft.com/office/drawing/2014/main" id="{72EBC2A0-709B-488E-9DB7-C988463782A0}"/>
              </a:ext>
            </a:extLst>
          </p:cNvPr>
          <p:cNvSpPr txBox="1"/>
          <p:nvPr/>
        </p:nvSpPr>
        <p:spPr>
          <a:xfrm>
            <a:off x="7511414" y="4113282"/>
            <a:ext cx="10522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800" dirty="0"/>
              <a:t>ACID </a:t>
            </a:r>
            <a:r>
              <a:rPr lang="hu-HU" sz="700" dirty="0"/>
              <a:t>tranzakciók</a:t>
            </a:r>
          </a:p>
        </p:txBody>
      </p:sp>
      <p:cxnSp>
        <p:nvCxnSpPr>
          <p:cNvPr id="32" name="Egyenes összekötő 31">
            <a:extLst>
              <a:ext uri="{FF2B5EF4-FFF2-40B4-BE49-F238E27FC236}">
                <a16:creationId xmlns:a16="http://schemas.microsoft.com/office/drawing/2014/main" id="{286A4695-A712-4FED-B3ED-DC827F049E69}"/>
              </a:ext>
            </a:extLst>
          </p:cNvPr>
          <p:cNvCxnSpPr>
            <a:cxnSpLocks/>
          </p:cNvCxnSpPr>
          <p:nvPr/>
        </p:nvCxnSpPr>
        <p:spPr>
          <a:xfrm>
            <a:off x="7716390" y="3932791"/>
            <a:ext cx="228599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gyenes összekötő nyíllal 32">
            <a:extLst>
              <a:ext uri="{FF2B5EF4-FFF2-40B4-BE49-F238E27FC236}">
                <a16:creationId xmlns:a16="http://schemas.microsoft.com/office/drawing/2014/main" id="{05817089-A3B8-426E-B7B2-64313EFF52C0}"/>
              </a:ext>
            </a:extLst>
          </p:cNvPr>
          <p:cNvCxnSpPr>
            <a:cxnSpLocks/>
          </p:cNvCxnSpPr>
          <p:nvPr/>
        </p:nvCxnSpPr>
        <p:spPr>
          <a:xfrm>
            <a:off x="8130050" y="3930512"/>
            <a:ext cx="234965" cy="0"/>
          </a:xfrm>
          <a:prstGeom prst="straightConnector1">
            <a:avLst/>
          </a:prstGeom>
          <a:ln w="63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églalap: lekerekített 36">
            <a:extLst>
              <a:ext uri="{FF2B5EF4-FFF2-40B4-BE49-F238E27FC236}">
                <a16:creationId xmlns:a16="http://schemas.microsoft.com/office/drawing/2014/main" id="{11E4C4CD-694D-40B7-9181-57EC1F9D71C6}"/>
              </a:ext>
            </a:extLst>
          </p:cNvPr>
          <p:cNvSpPr/>
          <p:nvPr/>
        </p:nvSpPr>
        <p:spPr>
          <a:xfrm>
            <a:off x="8662993" y="3038358"/>
            <a:ext cx="1164772" cy="820609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accent5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hu-HU" sz="1600" dirty="0"/>
              <a:t>In- </a:t>
            </a:r>
            <a:r>
              <a:rPr lang="hu-HU" sz="1600" dirty="0" err="1"/>
              <a:t>memory</a:t>
            </a:r>
            <a:r>
              <a:rPr lang="hu-HU" sz="1600" dirty="0"/>
              <a:t> cache</a:t>
            </a:r>
          </a:p>
        </p:txBody>
      </p:sp>
      <p:sp>
        <p:nvSpPr>
          <p:cNvPr id="39" name="Ellipszis 38">
            <a:extLst>
              <a:ext uri="{FF2B5EF4-FFF2-40B4-BE49-F238E27FC236}">
                <a16:creationId xmlns:a16="http://schemas.microsoft.com/office/drawing/2014/main" id="{5B2A8DBB-2545-46C0-9CC3-BB2C28E05024}"/>
              </a:ext>
            </a:extLst>
          </p:cNvPr>
          <p:cNvSpPr/>
          <p:nvPr/>
        </p:nvSpPr>
        <p:spPr>
          <a:xfrm>
            <a:off x="10396089" y="3371660"/>
            <a:ext cx="185061" cy="182770"/>
          </a:xfrm>
          <a:prstGeom prst="ellipse">
            <a:avLst/>
          </a:prstGeom>
          <a:solidFill>
            <a:srgbClr val="569494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42" name="Egyenes összekötő nyíllal 41">
            <a:extLst>
              <a:ext uri="{FF2B5EF4-FFF2-40B4-BE49-F238E27FC236}">
                <a16:creationId xmlns:a16="http://schemas.microsoft.com/office/drawing/2014/main" id="{2AD0ADE4-CAF7-4F12-B256-64F9BD24C522}"/>
              </a:ext>
            </a:extLst>
          </p:cNvPr>
          <p:cNvCxnSpPr>
            <a:cxnSpLocks/>
          </p:cNvCxnSpPr>
          <p:nvPr/>
        </p:nvCxnSpPr>
        <p:spPr>
          <a:xfrm>
            <a:off x="10581150" y="3460766"/>
            <a:ext cx="303890" cy="0"/>
          </a:xfrm>
          <a:prstGeom prst="straightConnector1">
            <a:avLst/>
          </a:prstGeom>
          <a:ln w="63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gyenes összekötő nyíllal 42">
            <a:extLst>
              <a:ext uri="{FF2B5EF4-FFF2-40B4-BE49-F238E27FC236}">
                <a16:creationId xmlns:a16="http://schemas.microsoft.com/office/drawing/2014/main" id="{1F02164F-5ACB-4F96-A832-4A5055856121}"/>
              </a:ext>
            </a:extLst>
          </p:cNvPr>
          <p:cNvCxnSpPr>
            <a:cxnSpLocks/>
          </p:cNvCxnSpPr>
          <p:nvPr/>
        </p:nvCxnSpPr>
        <p:spPr>
          <a:xfrm flipH="1">
            <a:off x="10125743" y="3460766"/>
            <a:ext cx="269398" cy="0"/>
          </a:xfrm>
          <a:prstGeom prst="straightConnector1">
            <a:avLst/>
          </a:prstGeom>
          <a:ln w="63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Csoportba foglalás 45">
            <a:extLst>
              <a:ext uri="{FF2B5EF4-FFF2-40B4-BE49-F238E27FC236}">
                <a16:creationId xmlns:a16="http://schemas.microsoft.com/office/drawing/2014/main" id="{1327025D-B698-49A8-B2A1-39431C687370}"/>
              </a:ext>
            </a:extLst>
          </p:cNvPr>
          <p:cNvGrpSpPr/>
          <p:nvPr/>
        </p:nvGrpSpPr>
        <p:grpSpPr>
          <a:xfrm>
            <a:off x="10966449" y="3055730"/>
            <a:ext cx="1107995" cy="820609"/>
            <a:chOff x="3707" y="2299028"/>
            <a:chExt cx="1107995" cy="820609"/>
          </a:xfrm>
        </p:grpSpPr>
        <p:sp>
          <p:nvSpPr>
            <p:cNvPr id="47" name="Téglalap: lekerekített 46">
              <a:extLst>
                <a:ext uri="{FF2B5EF4-FFF2-40B4-BE49-F238E27FC236}">
                  <a16:creationId xmlns:a16="http://schemas.microsoft.com/office/drawing/2014/main" id="{6EF71B7E-74F0-4F9F-A10C-49FC24B3A748}"/>
                </a:ext>
              </a:extLst>
            </p:cNvPr>
            <p:cNvSpPr/>
            <p:nvPr/>
          </p:nvSpPr>
          <p:spPr>
            <a:xfrm>
              <a:off x="3707" y="2299028"/>
              <a:ext cx="1107995" cy="820609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" name="Téglalap: lekerekített 4">
              <a:extLst>
                <a:ext uri="{FF2B5EF4-FFF2-40B4-BE49-F238E27FC236}">
                  <a16:creationId xmlns:a16="http://schemas.microsoft.com/office/drawing/2014/main" id="{A95C5BEA-D54C-429B-B672-52BFABFE4774}"/>
                </a:ext>
              </a:extLst>
            </p:cNvPr>
            <p:cNvSpPr txBox="1"/>
            <p:nvPr/>
          </p:nvSpPr>
          <p:spPr>
            <a:xfrm>
              <a:off x="27742" y="2323063"/>
              <a:ext cx="1059925" cy="77253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hu-HU" sz="1400" dirty="0"/>
                <a:t>Adatbázis</a:t>
              </a:r>
              <a:endParaRPr lang="hu-HU" sz="14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11058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DE0FF07-07CF-437C-B8CE-7C9215B1A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/>
          <a:lstStyle/>
          <a:p>
            <a:r>
              <a:rPr lang="hu-HU" dirty="0"/>
              <a:t>Felhőalapú adatbázis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D02DB96-C939-42B7-A10C-F5C402CAC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238021"/>
            <a:ext cx="5697538" cy="2766732"/>
          </a:xfrm>
        </p:spPr>
        <p:txBody>
          <a:bodyPr>
            <a:normAutofit/>
          </a:bodyPr>
          <a:lstStyle/>
          <a:p>
            <a:r>
              <a:rPr lang="hu-HU" sz="3600" dirty="0"/>
              <a:t>Definíció</a:t>
            </a:r>
          </a:p>
          <a:p>
            <a:r>
              <a:rPr lang="hu-HU" sz="3600" dirty="0"/>
              <a:t>Telepítési modellek</a:t>
            </a:r>
          </a:p>
          <a:p>
            <a:r>
              <a:rPr lang="hu-HU" sz="3600" dirty="0"/>
              <a:t>Adatbázis típusok</a:t>
            </a:r>
          </a:p>
          <a:p>
            <a:r>
              <a:rPr lang="hu-HU" sz="3600" dirty="0"/>
              <a:t>Szolgáltatás és előnyök</a:t>
            </a:r>
          </a:p>
        </p:txBody>
      </p:sp>
      <p:pic>
        <p:nvPicPr>
          <p:cNvPr id="2050" name="Picture 2" descr="What Is A Cloud Database? | MongoDB">
            <a:extLst>
              <a:ext uri="{FF2B5EF4-FFF2-40B4-BE49-F238E27FC236}">
                <a16:creationId xmlns:a16="http://schemas.microsoft.com/office/drawing/2014/main" id="{69F9BDF8-C087-454A-AA59-FD048BFF82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8888" y="776287"/>
            <a:ext cx="5629275" cy="530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1156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2280A5F-68FA-48CB-A872-2E20A3B81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Elosztott adatbázis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5890E0-6BE3-4BC2-A548-AB22CFDA7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3600" dirty="0"/>
              <a:t>Fogalma</a:t>
            </a:r>
          </a:p>
          <a:p>
            <a:r>
              <a:rPr lang="hu-HU" sz="3600" dirty="0"/>
              <a:t>Előnyei</a:t>
            </a:r>
          </a:p>
          <a:p>
            <a:r>
              <a:rPr lang="hu-HU" sz="3600" dirty="0"/>
              <a:t>Architektúrák</a:t>
            </a:r>
          </a:p>
          <a:p>
            <a:r>
              <a:rPr lang="hu-HU" sz="3600" dirty="0"/>
              <a:t>Kihívásai, hátrányai</a:t>
            </a:r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6EBEBD54-CFF6-4004-837A-B7F119DF8F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66837"/>
            <a:ext cx="5495925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231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F1073B4-A7A6-48EB-967A-226B9E6DB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Gráf adatbázis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91BE075-B6E1-4C9F-AB15-D5C5D6754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3600" dirty="0"/>
              <a:t>Alapjai</a:t>
            </a:r>
          </a:p>
          <a:p>
            <a:r>
              <a:rPr lang="hu-HU" sz="3600" dirty="0"/>
              <a:t>Fogalma</a:t>
            </a:r>
          </a:p>
          <a:p>
            <a:r>
              <a:rPr lang="hu-HU" sz="3600" dirty="0"/>
              <a:t>Előnyei</a:t>
            </a:r>
          </a:p>
          <a:p>
            <a:r>
              <a:rPr lang="hu-HU" sz="3600" dirty="0"/>
              <a:t>Felépítése, működése</a:t>
            </a:r>
          </a:p>
          <a:p>
            <a:r>
              <a:rPr lang="hu-HU" sz="3600" dirty="0"/>
              <a:t>Felhasználási területei, kihívásai</a:t>
            </a:r>
          </a:p>
        </p:txBody>
      </p:sp>
    </p:spTree>
    <p:extLst>
      <p:ext uri="{BB962C8B-B14F-4D97-AF65-F5344CB8AC3E}">
        <p14:creationId xmlns:p14="http://schemas.microsoft.com/office/powerpoint/2010/main" val="1163661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A3860A0-D30E-4E22-8EC0-B3C0B14A7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Adatbázis kezelő programok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32EC2B4-6B42-4E7F-B2C1-CB521843C8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29833999"/>
              </p:ext>
            </p:extLst>
          </p:nvPr>
        </p:nvGraphicFramePr>
        <p:xfrm>
          <a:off x="-434363" y="1266738"/>
          <a:ext cx="4763083" cy="49554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Szövegdoboz 4">
            <a:extLst>
              <a:ext uri="{FF2B5EF4-FFF2-40B4-BE49-F238E27FC236}">
                <a16:creationId xmlns:a16="http://schemas.microsoft.com/office/drawing/2014/main" id="{E357CAD4-E188-4182-A0D3-414512DADBDB}"/>
              </a:ext>
            </a:extLst>
          </p:cNvPr>
          <p:cNvSpPr txBox="1"/>
          <p:nvPr/>
        </p:nvSpPr>
        <p:spPr>
          <a:xfrm>
            <a:off x="3741490" y="1345416"/>
            <a:ext cx="27264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6000" dirty="0" err="1"/>
              <a:t>MySQL</a:t>
            </a:r>
            <a:endParaRPr lang="hu-HU" sz="6000" dirty="0"/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058C9F3D-C0A5-45CB-9031-CF50E01183E7}"/>
              </a:ext>
            </a:extLst>
          </p:cNvPr>
          <p:cNvSpPr/>
          <p:nvPr/>
        </p:nvSpPr>
        <p:spPr>
          <a:xfrm>
            <a:off x="3439486" y="3253777"/>
            <a:ext cx="238879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6000" dirty="0"/>
              <a:t>‎ JSON</a:t>
            </a:r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197A52AE-114C-4280-8770-BB7666B1A7E0}"/>
              </a:ext>
            </a:extLst>
          </p:cNvPr>
          <p:cNvSpPr/>
          <p:nvPr/>
        </p:nvSpPr>
        <p:spPr>
          <a:xfrm>
            <a:off x="3558133" y="4912389"/>
            <a:ext cx="334578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/>
              <a:t>‎ </a:t>
            </a:r>
            <a:r>
              <a:rPr lang="hu-HU" sz="6000" dirty="0"/>
              <a:t>ORACLE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65190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F841279-3F99-4C20-96FB-FA19652E5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Források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0D44B73-0834-479F-AD30-DE1D95CBA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hlinkClick r:id="rId2"/>
              </a:rPr>
              <a:t>https://www.datanumen.com/hu/blogok/11-legjobb-adatb%C3%A1zis-kezel%C5%91-rendszer-ingyenes/</a:t>
            </a:r>
            <a:endParaRPr lang="hu-HU" dirty="0"/>
          </a:p>
          <a:p>
            <a:r>
              <a:rPr lang="hu-HU" dirty="0">
                <a:hlinkClick r:id="rId3"/>
              </a:rPr>
              <a:t>https://hu.wikipedia.org/wiki/Adatb%C3%A1zis</a:t>
            </a:r>
            <a:endParaRPr lang="hu-HU" dirty="0"/>
          </a:p>
          <a:p>
            <a:r>
              <a:rPr lang="hu-HU" dirty="0">
                <a:hlinkClick r:id="rId4"/>
              </a:rPr>
              <a:t>https://en.wikipedia.org/wiki/In-memory_database</a:t>
            </a:r>
            <a:endParaRPr lang="hu-HU" dirty="0"/>
          </a:p>
          <a:p>
            <a:r>
              <a:rPr lang="hu-HU" dirty="0">
                <a:hlinkClick r:id="rId5"/>
              </a:rPr>
              <a:t>https://en.wikipedia.org/wiki/Cloud_database</a:t>
            </a:r>
            <a:endParaRPr lang="hu-HU" dirty="0"/>
          </a:p>
          <a:p>
            <a:r>
              <a:rPr lang="hu-HU" dirty="0">
                <a:hlinkClick r:id="rId6"/>
              </a:rPr>
              <a:t>https://mernokkapu.hu/felhoalapu-adatbazisok/</a:t>
            </a:r>
            <a:endParaRPr lang="hu-HU" dirty="0"/>
          </a:p>
          <a:p>
            <a:r>
              <a:rPr lang="hu-HU" dirty="0">
                <a:hlinkClick r:id="rId7"/>
              </a:rPr>
              <a:t>https://hu.wikipedia.org/wiki/Elosztott_adatb%C3%A1zis</a:t>
            </a:r>
            <a:endParaRPr lang="hu-HU" dirty="0"/>
          </a:p>
          <a:p>
            <a:r>
              <a:rPr lang="hu-HU" dirty="0"/>
              <a:t>https://en.wikipedia.org/wiki/Graph_database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420840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193</Words>
  <Application>Microsoft Office PowerPoint</Application>
  <PresentationFormat>Szélesvásznú</PresentationFormat>
  <Paragraphs>53</Paragraphs>
  <Slides>10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Ion</vt:lpstr>
      <vt:lpstr>Az adatbázisok</vt:lpstr>
      <vt:lpstr>Mi az az adatbázis?</vt:lpstr>
      <vt:lpstr>Adatbázis típusok</vt:lpstr>
      <vt:lpstr>A memórián belüli adatbázis</vt:lpstr>
      <vt:lpstr>Felhőalapú adatbázis</vt:lpstr>
      <vt:lpstr>Elosztott adatbázis</vt:lpstr>
      <vt:lpstr>Gráf adatbázis</vt:lpstr>
      <vt:lpstr>Adatbázis kezelő programok</vt:lpstr>
      <vt:lpstr>Források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 adatbázis</dc:title>
  <dc:creator>Glück Adrián Tamás</dc:creator>
  <cp:lastModifiedBy>Glück Adrián Tamás</cp:lastModifiedBy>
  <cp:revision>15</cp:revision>
  <dcterms:created xsi:type="dcterms:W3CDTF">2024-09-13T07:09:49Z</dcterms:created>
  <dcterms:modified xsi:type="dcterms:W3CDTF">2024-10-04T08:40:45Z</dcterms:modified>
</cp:coreProperties>
</file>