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30"/>
  </p:notesMasterIdLst>
  <p:sldIdLst>
    <p:sldId id="256" r:id="rId2"/>
    <p:sldId id="259" r:id="rId3"/>
    <p:sldId id="260" r:id="rId4"/>
    <p:sldId id="302" r:id="rId5"/>
    <p:sldId id="303" r:id="rId6"/>
    <p:sldId id="316" r:id="rId7"/>
    <p:sldId id="261" r:id="rId8"/>
    <p:sldId id="313" r:id="rId9"/>
    <p:sldId id="263" r:id="rId10"/>
    <p:sldId id="306" r:id="rId11"/>
    <p:sldId id="312" r:id="rId12"/>
    <p:sldId id="307" r:id="rId13"/>
    <p:sldId id="308" r:id="rId14"/>
    <p:sldId id="310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264" r:id="rId23"/>
    <p:sldId id="299" r:id="rId24"/>
    <p:sldId id="324" r:id="rId25"/>
    <p:sldId id="325" r:id="rId26"/>
    <p:sldId id="265" r:id="rId27"/>
    <p:sldId id="276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A5996"/>
    <a:srgbClr val="CCECFF"/>
    <a:srgbClr val="99CC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868" autoAdjust="0"/>
  </p:normalViewPr>
  <p:slideViewPr>
    <p:cSldViewPr snapToGrid="0">
      <p:cViewPr varScale="1">
        <p:scale>
          <a:sx n="81" d="100"/>
          <a:sy n="81" d="100"/>
        </p:scale>
        <p:origin x="1614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0A38-CA0B-482D-AB4A-489909CB138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E2F6A-88DB-40F6-8629-01F75CAE8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1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자동 구성 </a:t>
            </a:r>
            <a:r>
              <a:rPr lang="en-US" altLang="ko-KR" dirty="0" smtClean="0"/>
              <a:t>-&gt; spring</a:t>
            </a:r>
            <a:r>
              <a:rPr lang="ko-KR" altLang="en-US" dirty="0" smtClean="0"/>
              <a:t>은 초기 설정을 작성해야 하므로 설정의 복잡성과 높은 초기 학습 난이도가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쉽고 간편하게 어플리케이션 개발 가능</a:t>
            </a:r>
            <a:endParaRPr lang="en-US" altLang="ko-KR" dirty="0" smtClean="0"/>
          </a:p>
          <a:p>
            <a:r>
              <a:rPr lang="ko-KR" altLang="en-US" dirty="0" smtClean="0"/>
              <a:t>필요한 라이브러리 자동으로 가져옴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9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관계형 데이터베이스 관리 시스템 </a:t>
            </a:r>
            <a:r>
              <a:rPr lang="en-US" altLang="ko-KR" dirty="0" smtClean="0"/>
              <a:t>(Relational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r>
              <a:rPr lang="en-US" altLang="ko-KR" dirty="0" smtClean="0"/>
              <a:t>RDB : </a:t>
            </a:r>
            <a:r>
              <a:rPr lang="ko-KR" altLang="en-US" dirty="0" smtClean="0"/>
              <a:t>데이터가 하나 이상의 열과 행의 테이블 또는 관계에 저장되어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서로 다른 데이터 구조가 어떻게 관련되어 있는지 쉽게 파악</a:t>
            </a:r>
            <a:r>
              <a:rPr lang="ko-KR" altLang="en-US" baseline="0" dirty="0" smtClean="0"/>
              <a:t> 가능</a:t>
            </a:r>
            <a:endParaRPr lang="en-US" altLang="ko-KR" baseline="0" dirty="0" smtClean="0"/>
          </a:p>
          <a:p>
            <a:r>
              <a:rPr lang="en-US" altLang="ko-KR" dirty="0" smtClean="0"/>
              <a:t>RDBMS : RDB</a:t>
            </a:r>
            <a:r>
              <a:rPr lang="ko-KR" altLang="en-US" dirty="0" smtClean="0"/>
              <a:t>를 관리하는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데이터베이스까지 데이터를 요청하고 처리하는 과정을 설명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브라우저에서 </a:t>
            </a:r>
            <a:r>
              <a:rPr lang="en-US" altLang="ko-KR" baseline="0" dirty="0" smtClean="0"/>
              <a:t>HTTP GET </a:t>
            </a:r>
            <a:r>
              <a:rPr lang="ko-KR" altLang="en-US" baseline="0" dirty="0" smtClean="0"/>
              <a:t>요청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 서버로 전송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리액트</a:t>
            </a:r>
            <a:r>
              <a:rPr lang="ko-KR" altLang="en-US" dirty="0" smtClean="0"/>
              <a:t> 라우터는 요청된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해당하는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컴포넌트 렌더링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GET</a:t>
            </a:r>
            <a:r>
              <a:rPr lang="ko-KR" altLang="en-US" dirty="0" smtClean="0"/>
              <a:t>요청은 </a:t>
            </a:r>
            <a:r>
              <a:rPr lang="ko-KR" altLang="en-US" dirty="0" err="1" smtClean="0"/>
              <a:t>스프링부트</a:t>
            </a:r>
            <a:r>
              <a:rPr lang="ko-KR" altLang="en-US" dirty="0" smtClean="0"/>
              <a:t> 컨트롤러로 전송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해당 요청을 처리하기 위해 서비스로 전달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서비스에서 비즈니스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프로그램의 핵심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데이터를 </a:t>
            </a:r>
            <a:r>
              <a:rPr lang="ko-KR" altLang="en-US" dirty="0" err="1" smtClean="0"/>
              <a:t>스프링부트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레포지토리로부터</a:t>
            </a:r>
            <a:r>
              <a:rPr lang="ko-KR" altLang="en-US" dirty="0" smtClean="0"/>
              <a:t> 요청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레포지토리는 </a:t>
            </a:r>
            <a:r>
              <a:rPr lang="en-US" altLang="ko-KR" dirty="0" err="1" smtClean="0"/>
              <a:t>postgresql</a:t>
            </a:r>
            <a:r>
              <a:rPr lang="ko-KR" altLang="en-US" dirty="0" smtClean="0"/>
              <a:t>과 통신하여 요청된 데이터 가져옴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데이터는 </a:t>
            </a:r>
            <a:r>
              <a:rPr lang="ko-KR" altLang="en-US" dirty="0" err="1" smtClean="0"/>
              <a:t>레포지토리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컨트롤러로 전달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컨트롤러는 응답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브라우저로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3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WebMvcConfigurer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MVC(Model-View-Controller)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설정을 구성하기 위한 인터페이스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addCorsMappings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WebMvcConfigurer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구현하여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설정을 추가할 때 사용하는 메서드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addMapping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CORS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설정을 적용할 경로 지정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(/** 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하위 경로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allowedOrigins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엑세스를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허용할 도메인 지정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allowedMethods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허용할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 지정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post, put, delete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9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Context</a:t>
            </a:r>
            <a:r>
              <a:rPr lang="en-US" altLang="ko-KR" baseline="0" dirty="0" smtClean="0"/>
              <a:t> Path : </a:t>
            </a:r>
            <a:r>
              <a:rPr lang="ko-KR" altLang="en-US" baseline="0" dirty="0" smtClean="0"/>
              <a:t>웹 애플리케이션의 기본 </a:t>
            </a:r>
            <a:r>
              <a:rPr lang="en-US" altLang="ko-KR" baseline="0" dirty="0" smtClean="0"/>
              <a:t>URL </a:t>
            </a:r>
            <a:r>
              <a:rPr lang="ko-KR" altLang="en-US" baseline="0" dirty="0" smtClean="0"/>
              <a:t>경로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JPA (Java Persistence API) : </a:t>
            </a:r>
            <a:r>
              <a:rPr lang="ko-KR" altLang="en-US" baseline="0" dirty="0" smtClean="0"/>
              <a:t>자바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언어를 위한 데이터베이스 관련 표준 </a:t>
            </a:r>
            <a:r>
              <a:rPr lang="en-US" altLang="ko-KR" baseline="0" dirty="0" smtClean="0"/>
              <a:t>API. </a:t>
            </a:r>
            <a:r>
              <a:rPr lang="ko-KR" altLang="en-US" baseline="0" dirty="0" smtClean="0"/>
              <a:t>객체와 </a:t>
            </a:r>
            <a:r>
              <a:rPr lang="en-US" altLang="ko-KR" baseline="0" dirty="0" smtClean="0"/>
              <a:t>RDB</a:t>
            </a:r>
            <a:r>
              <a:rPr lang="ko-KR" altLang="en-US" baseline="0" dirty="0" smtClean="0"/>
              <a:t>간의 데이터 매핑</a:t>
            </a:r>
            <a:r>
              <a:rPr lang="en-US" altLang="ko-KR" baseline="0" dirty="0" smtClean="0"/>
              <a:t>(ORM)</a:t>
            </a:r>
            <a:r>
              <a:rPr lang="ko-KR" altLang="en-US" baseline="0" dirty="0" smtClean="0"/>
              <a:t> 및 관리를 단순화하기 위해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객체와 </a:t>
            </a:r>
            <a:r>
              <a:rPr lang="en-US" altLang="ko-KR" baseline="0" dirty="0" smtClean="0"/>
              <a:t>RDM</a:t>
            </a:r>
            <a:r>
              <a:rPr lang="ko-KR" altLang="en-US" baseline="0" dirty="0" smtClean="0"/>
              <a:t>의 테이블을 짝지어 데이터를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영구적으로 보관하기 위해 </a:t>
            </a:r>
            <a:r>
              <a:rPr lang="en-US" altLang="ko-KR" baseline="0" dirty="0" smtClean="0"/>
              <a:t>Java</a:t>
            </a:r>
            <a:r>
              <a:rPr lang="ko-KR" altLang="en-US" baseline="0" dirty="0" smtClean="0"/>
              <a:t>에서 정해진 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핵심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컨트롤러의 각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수행해야 하는 행동 정의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 </a:t>
            </a:r>
            <a:r>
              <a:rPr lang="ko-KR" altLang="en-US" dirty="0" smtClean="0"/>
              <a:t>요청을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요청에 대한 응답을 생성하는 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4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Jakarta</a:t>
            </a:r>
            <a:r>
              <a:rPr lang="en-US" altLang="ko-KR" baseline="0" dirty="0" smtClean="0"/>
              <a:t> Persistence 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2F6A-88DB-40F6-8629-01F75CAE8E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6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202x</a:t>
            </a:r>
            <a:r>
              <a:rPr lang="en-US" altLang="ko-KR" dirty="0"/>
              <a:t>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/>
              <a:t>Power Information Network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클릭하여 마스터 부제목 스타일 편집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1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1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localhost:3000/AllQuotes/%7bcentury%7d" TargetMode="Externa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localhost:3000/AllQuotes/%7bcentury%7d/AllPerson/%7bname%7d" TargetMode="Externa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50C54-77E8-4EA4-A410-80E09971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29" y="2130426"/>
            <a:ext cx="10689996" cy="1470025"/>
          </a:xfrm>
        </p:spPr>
        <p:txBody>
          <a:bodyPr/>
          <a:lstStyle/>
          <a:p>
            <a:r>
              <a:rPr lang="ko-KR" altLang="en-US" smtClean="0"/>
              <a:t>명언 조회 서비스</a:t>
            </a:r>
            <a:r>
              <a:rPr lang="en-US" altLang="ko-KR" dirty="0" smtClean="0"/>
              <a:t> </a:t>
            </a:r>
            <a:r>
              <a:rPr lang="en-US" altLang="ko-KR" dirty="0"/>
              <a:t>with Spring </a:t>
            </a:r>
            <a:r>
              <a:rPr lang="en-US" altLang="ko-KR" dirty="0" smtClean="0"/>
              <a:t>Boot</a:t>
            </a:r>
            <a:r>
              <a:rPr lang="en-US" altLang="ko-KR" dirty="0"/>
              <a:t>, React.js, PostgreSQL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7AD5A-0C65-4AB6-B995-40BC21C69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2023.08.21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AFE72-BDB5-49BA-8B6A-66991A4FF6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소프트웨어학과 </a:t>
            </a:r>
            <a:r>
              <a:rPr lang="en-US" altLang="ko-KR" dirty="0"/>
              <a:t>2022301070 </a:t>
            </a:r>
            <a:r>
              <a:rPr lang="ko-KR" altLang="en-US" dirty="0"/>
              <a:t>장예원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BE3CC-1894-4632-8E22-0FCAB3C188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전자공학과 </a:t>
            </a:r>
            <a:r>
              <a:rPr lang="en-US" altLang="ko-KR" dirty="0"/>
              <a:t>2021304058 </a:t>
            </a:r>
            <a:r>
              <a:rPr lang="ko-KR" altLang="en-US" dirty="0"/>
              <a:t>이윤정</a:t>
            </a:r>
          </a:p>
        </p:txBody>
      </p:sp>
    </p:spTree>
    <p:extLst>
      <p:ext uri="{BB962C8B-B14F-4D97-AF65-F5344CB8AC3E}">
        <p14:creationId xmlns:p14="http://schemas.microsoft.com/office/powerpoint/2010/main" val="40274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CORS </a:t>
            </a:r>
            <a:r>
              <a:rPr lang="ko-KR" altLang="en-US" dirty="0" smtClean="0"/>
              <a:t>관련 설정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CORS (Cross-Origin-Resource-Sharing)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서로 다른 도메인</a:t>
            </a:r>
            <a:r>
              <a:rPr lang="en-US" altLang="ko-KR" dirty="0" smtClean="0"/>
              <a:t>(Protocol, Host, Port)</a:t>
            </a:r>
            <a:r>
              <a:rPr lang="ko-KR" altLang="en-US" dirty="0" smtClean="0"/>
              <a:t>에서 리소스를 공유하는 것</a:t>
            </a:r>
            <a:endParaRPr lang="en-US" altLang="ko-KR" dirty="0"/>
          </a:p>
          <a:p>
            <a:pPr lvl="1"/>
            <a:r>
              <a:rPr lang="en-US" altLang="ko-KR" dirty="0" smtClean="0"/>
              <a:t>CORS </a:t>
            </a:r>
            <a:r>
              <a:rPr lang="ko-KR" altLang="en-US" dirty="0" smtClean="0"/>
              <a:t>허용 설정을 해야 </a:t>
            </a:r>
            <a:r>
              <a:rPr lang="en-US" altLang="ko-KR" dirty="0" smtClean="0"/>
              <a:t>React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시 오류 발생 </a:t>
            </a:r>
            <a:r>
              <a:rPr lang="en-US" altLang="ko-KR" dirty="0" smtClean="0"/>
              <a:t>X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444098" y="4035752"/>
            <a:ext cx="7303804" cy="1432133"/>
            <a:chOff x="3033455" y="4206668"/>
            <a:chExt cx="7303804" cy="1432133"/>
          </a:xfrm>
        </p:grpSpPr>
        <p:grpSp>
          <p:nvGrpSpPr>
            <p:cNvPr id="13" name="그룹 12"/>
            <p:cNvGrpSpPr/>
            <p:nvPr/>
          </p:nvGrpSpPr>
          <p:grpSpPr>
            <a:xfrm>
              <a:off x="3033455" y="4206668"/>
              <a:ext cx="3196428" cy="1432133"/>
              <a:chOff x="3033455" y="4206668"/>
              <a:chExt cx="3196428" cy="1432133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033455" y="4206668"/>
                <a:ext cx="3196428" cy="1432133"/>
                <a:chOff x="1896865" y="4182864"/>
                <a:chExt cx="3196428" cy="143213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896865" y="4182864"/>
                  <a:ext cx="31964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hlinkClick r:id="rId3"/>
                    </a:rPr>
                    <a:t>http://localhost:8080</a:t>
                  </a:r>
                  <a:endParaRPr lang="en-US" altLang="ko-KR" sz="2000" dirty="0" smtClean="0"/>
                </a:p>
                <a:p>
                  <a:pPr algn="ctr"/>
                  <a:r>
                    <a:rPr lang="en-US" altLang="ko-KR" sz="1600" dirty="0" smtClean="0"/>
                    <a:t>&lt; Spring </a:t>
                  </a:r>
                  <a:r>
                    <a:rPr lang="en-US" altLang="ko-KR" sz="1600" dirty="0"/>
                    <a:t>Boot</a:t>
                  </a:r>
                  <a:r>
                    <a:rPr lang="ko-KR" altLang="en-US" sz="1600" dirty="0"/>
                    <a:t>의 </a:t>
                  </a:r>
                  <a:r>
                    <a:rPr lang="en-US" altLang="ko-KR" sz="1600" dirty="0" smtClean="0"/>
                    <a:t>Origin &gt;</a:t>
                  </a:r>
                  <a:endParaRPr lang="ko-KR" altLang="en-US" sz="16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203890" y="4968666"/>
                  <a:ext cx="25823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hlinkClick r:id="rId4"/>
                    </a:rPr>
                    <a:t>http://localhost:3000</a:t>
                  </a:r>
                  <a:endParaRPr lang="en-US" altLang="ko-KR" sz="2000" dirty="0" smtClean="0"/>
                </a:p>
                <a:p>
                  <a:pPr algn="ctr"/>
                  <a:r>
                    <a:rPr lang="en-US" altLang="ko-KR" sz="1600" dirty="0" smtClean="0"/>
                    <a:t>&lt; React</a:t>
                  </a:r>
                  <a:r>
                    <a:rPr lang="ko-KR" altLang="en-US" sz="1600" dirty="0"/>
                    <a:t>의 </a:t>
                  </a:r>
                  <a:r>
                    <a:rPr lang="en-US" altLang="ko-KR" sz="1600" dirty="0" smtClean="0"/>
                    <a:t>Origin &gt;</a:t>
                  </a:r>
                  <a:endParaRPr lang="ko-KR" altLang="en-US" sz="1600" dirty="0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5169500" y="4264818"/>
                <a:ext cx="626112" cy="309563"/>
              </a:xfrm>
              <a:prstGeom prst="roundRect">
                <a:avLst>
                  <a:gd name="adj" fmla="val 5953"/>
                </a:avLst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169500" y="5048249"/>
                <a:ext cx="626112" cy="309563"/>
              </a:xfrm>
              <a:prstGeom prst="roundRect">
                <a:avLst>
                  <a:gd name="adj" fmla="val 5953"/>
                </a:avLst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970216" y="4480939"/>
              <a:ext cx="3367043" cy="6286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Origin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Port</a:t>
              </a:r>
              <a:r>
                <a:rPr lang="ko-KR" altLang="en-US" dirty="0">
                  <a:solidFill>
                    <a:schemeClr val="tx1"/>
                  </a:solidFill>
                </a:rPr>
                <a:t>부분이 상이하므로</a:t>
              </a:r>
              <a:r>
                <a:rPr lang="en-US" altLang="ko-KR" dirty="0">
                  <a:solidFill>
                    <a:schemeClr val="tx1"/>
                  </a:solidFill>
                </a:rPr>
                <a:t> CORS </a:t>
              </a:r>
              <a:r>
                <a:rPr lang="ko-KR" altLang="en-US" dirty="0">
                  <a:solidFill>
                    <a:schemeClr val="tx1"/>
                  </a:solidFill>
                </a:rPr>
                <a:t>에러 발생</a:t>
              </a:r>
            </a:p>
          </p:txBody>
        </p:sp>
        <p:cxnSp>
          <p:nvCxnSpPr>
            <p:cNvPr id="16" name="직선 연결선 15"/>
            <p:cNvCxnSpPr>
              <a:stCxn id="7" idx="3"/>
              <a:endCxn id="14" idx="1"/>
            </p:cNvCxnSpPr>
            <p:nvPr/>
          </p:nvCxnSpPr>
          <p:spPr>
            <a:xfrm>
              <a:off x="5795612" y="4419600"/>
              <a:ext cx="1174604" cy="375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3"/>
              <a:endCxn id="14" idx="1"/>
            </p:cNvCxnSpPr>
            <p:nvPr/>
          </p:nvCxnSpPr>
          <p:spPr>
            <a:xfrm flipV="1">
              <a:off x="5795612" y="4795264"/>
              <a:ext cx="1174604" cy="407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CORS </a:t>
            </a:r>
            <a:r>
              <a:rPr lang="ko-KR" altLang="en-US" dirty="0" smtClean="0"/>
              <a:t>관련 </a:t>
            </a:r>
            <a:r>
              <a:rPr lang="ko-KR" altLang="en-US" dirty="0"/>
              <a:t>설정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endParaRPr lang="en-US" altLang="ko-KR" dirty="0" smtClean="0">
              <a:hlinkClick r:id="rId3"/>
            </a:endParaRPr>
          </a:p>
          <a:p>
            <a:pPr lvl="1"/>
            <a:r>
              <a:rPr lang="en-US" altLang="ko-KR" dirty="0" err="1" smtClean="0"/>
              <a:t>WebMvcConfigurer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WebMvcConfig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생성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48640" lvl="1" indent="0">
              <a:buNone/>
            </a:pPr>
            <a:endParaRPr lang="en-US" altLang="ko-KR" dirty="0" smtClean="0"/>
          </a:p>
          <a:p>
            <a:pPr marL="548640" lvl="1" indent="0">
              <a:buNone/>
            </a:pPr>
            <a:endParaRPr lang="en-US" altLang="ko-KR" sz="1400" dirty="0" smtClean="0"/>
          </a:p>
          <a:p>
            <a:r>
              <a:rPr lang="en-US" altLang="ko-KR" dirty="0" smtClean="0"/>
              <a:t>React</a:t>
            </a:r>
          </a:p>
          <a:p>
            <a:pPr lvl="1"/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proxy </a:t>
            </a:r>
            <a:r>
              <a:rPr lang="ko-KR" altLang="en-US" dirty="0" smtClean="0"/>
              <a:t>옵션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388035" y="2530342"/>
            <a:ext cx="5415925" cy="2367391"/>
            <a:chOff x="3302773" y="2551813"/>
            <a:chExt cx="5415925" cy="23673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2773" y="2551813"/>
              <a:ext cx="5415925" cy="2064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943071" y="4611427"/>
              <a:ext cx="2135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 </a:t>
              </a:r>
              <a:r>
                <a:rPr lang="en-US" altLang="ko-KR" sz="1400" dirty="0" err="1" smtClean="0"/>
                <a:t>WebMvcConfig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클래스</a:t>
              </a:r>
              <a:r>
                <a:rPr lang="en-US" altLang="ko-KR" sz="1400" dirty="0" smtClean="0"/>
                <a:t> &gt;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533249" y="5821655"/>
            <a:ext cx="3125501" cy="579146"/>
            <a:chOff x="4256374" y="5821655"/>
            <a:chExt cx="3125501" cy="579146"/>
          </a:xfrm>
        </p:grpSpPr>
        <p:sp>
          <p:nvSpPr>
            <p:cNvPr id="7" name="TextBox 6"/>
            <p:cNvSpPr txBox="1"/>
            <p:nvPr/>
          </p:nvSpPr>
          <p:spPr>
            <a:xfrm>
              <a:off x="5125537" y="6093024"/>
              <a:ext cx="1387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 </a:t>
              </a:r>
              <a:r>
                <a:rPr lang="en-US" altLang="ko-KR" sz="1400" dirty="0" err="1" smtClean="0"/>
                <a:t>package.json</a:t>
              </a:r>
              <a:r>
                <a:rPr lang="en-US" altLang="ko-KR" sz="1400" dirty="0" smtClean="0"/>
                <a:t> &gt;</a:t>
              </a:r>
              <a:endParaRPr lang="ko-KR" altLang="en-US" sz="14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t="11795"/>
            <a:stretch/>
          </p:blipFill>
          <p:spPr>
            <a:xfrm>
              <a:off x="4256374" y="5821655"/>
              <a:ext cx="3125501" cy="305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166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smtClean="0"/>
              <a:t>Boot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application.yml</a:t>
            </a:r>
            <a:endParaRPr lang="en-US" altLang="ko-KR" dirty="0"/>
          </a:p>
          <a:p>
            <a:pPr lvl="1"/>
            <a:r>
              <a:rPr lang="ko-KR" altLang="en-US" dirty="0" smtClean="0"/>
              <a:t>어플리케이션의 다양한 구성 옵션 설정 파일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969231" y="2485645"/>
            <a:ext cx="7955782" cy="3915156"/>
            <a:chOff x="2979505" y="2387171"/>
            <a:chExt cx="7955782" cy="39151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404"/>
            <a:stretch/>
          </p:blipFill>
          <p:spPr>
            <a:xfrm>
              <a:off x="6874266" y="2387171"/>
              <a:ext cx="4061021" cy="3915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왼쪽 대괄호 5"/>
            <p:cNvSpPr/>
            <p:nvPr/>
          </p:nvSpPr>
          <p:spPr>
            <a:xfrm>
              <a:off x="6710289" y="2387171"/>
              <a:ext cx="66749" cy="1432354"/>
            </a:xfrm>
            <a:prstGeom prst="leftBracket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왼쪽 대괄호 6"/>
            <p:cNvSpPr/>
            <p:nvPr/>
          </p:nvSpPr>
          <p:spPr>
            <a:xfrm>
              <a:off x="6710288" y="4157663"/>
              <a:ext cx="66750" cy="671512"/>
            </a:xfrm>
            <a:prstGeom prst="leftBracket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대괄호 7"/>
            <p:cNvSpPr/>
            <p:nvPr/>
          </p:nvSpPr>
          <p:spPr>
            <a:xfrm>
              <a:off x="6715048" y="5029835"/>
              <a:ext cx="61990" cy="1272492"/>
            </a:xfrm>
            <a:prstGeom prst="leftBracket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설명선 1 8"/>
            <p:cNvSpPr/>
            <p:nvPr/>
          </p:nvSpPr>
          <p:spPr>
            <a:xfrm flipH="1">
              <a:off x="2979505" y="2784849"/>
              <a:ext cx="2075380" cy="607639"/>
            </a:xfrm>
            <a:prstGeom prst="borderCallout1">
              <a:avLst>
                <a:gd name="adj1" fmla="val 27841"/>
                <a:gd name="adj2" fmla="val -507"/>
                <a:gd name="adj3" fmla="val 27958"/>
                <a:gd name="adj4" fmla="val -79422"/>
              </a:avLst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서버 포트 및 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Context </a:t>
              </a:r>
              <a:r>
                <a:rPr lang="en-US" altLang="ko-KR" sz="1600" dirty="0">
                  <a:solidFill>
                    <a:schemeClr val="tx1"/>
                  </a:solidFill>
                </a:rPr>
                <a:t>Path </a:t>
              </a:r>
              <a:r>
                <a:rPr lang="ko-KR" altLang="en-US" sz="1600" dirty="0">
                  <a:solidFill>
                    <a:schemeClr val="tx1"/>
                  </a:solidFill>
                </a:rPr>
                <a:t>설정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설명선 1 9"/>
            <p:cNvSpPr/>
            <p:nvPr/>
          </p:nvSpPr>
          <p:spPr>
            <a:xfrm flipH="1">
              <a:off x="2979505" y="4189599"/>
              <a:ext cx="2075380" cy="607639"/>
            </a:xfrm>
            <a:prstGeom prst="borderCallout1">
              <a:avLst>
                <a:gd name="adj1" fmla="val 27841"/>
                <a:gd name="adj2" fmla="val -507"/>
                <a:gd name="adj3" fmla="val 27958"/>
                <a:gd name="adj4" fmla="val -79422"/>
              </a:avLst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데이터베이스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연결 설정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설명선 1 10"/>
            <p:cNvSpPr/>
            <p:nvPr/>
          </p:nvSpPr>
          <p:spPr>
            <a:xfrm flipH="1">
              <a:off x="2979505" y="5362261"/>
              <a:ext cx="2075380" cy="607639"/>
            </a:xfrm>
            <a:prstGeom prst="borderCallout1">
              <a:avLst>
                <a:gd name="adj1" fmla="val 27841"/>
                <a:gd name="adj2" fmla="val -507"/>
                <a:gd name="adj3" fmla="val 27958"/>
                <a:gd name="adj4" fmla="val -79422"/>
              </a:avLst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JPA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3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smtClean="0"/>
              <a:t>Boot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Annotation</a:t>
            </a:r>
          </a:p>
          <a:p>
            <a:pPr lvl="1"/>
            <a:r>
              <a:rPr lang="ko-KR" altLang="en-US" dirty="0" smtClean="0"/>
              <a:t>프로그램에게 추가적인 정보를 제공해주는 메타데이터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 등에 다양한 기능 부여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 </a:t>
            </a:r>
            <a:r>
              <a:rPr lang="ko-KR" altLang="en-US" dirty="0" smtClean="0"/>
              <a:t>기호를 사용하여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89726"/>
              </p:ext>
            </p:extLst>
          </p:nvPr>
        </p:nvGraphicFramePr>
        <p:xfrm>
          <a:off x="2860475" y="3484900"/>
          <a:ext cx="7499206" cy="2455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138">
                  <a:extLst>
                    <a:ext uri="{9D8B030D-6E8A-4147-A177-3AD203B41FA5}">
                      <a16:colId xmlns:a16="http://schemas.microsoft.com/office/drawing/2014/main" val="4172233800"/>
                    </a:ext>
                  </a:extLst>
                </a:gridCol>
                <a:gridCol w="5854068">
                  <a:extLst>
                    <a:ext uri="{9D8B030D-6E8A-4147-A177-3AD203B41FA5}">
                      <a16:colId xmlns:a16="http://schemas.microsoft.com/office/drawing/2014/main" val="230064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RestController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서비스 </a:t>
                      </a:r>
                      <a:r>
                        <a:rPr lang="ko-KR" altLang="en-US" sz="1600" dirty="0" err="1" smtClean="0"/>
                        <a:t>엔트포인트</a:t>
                      </a:r>
                      <a:r>
                        <a:rPr lang="ko-KR" altLang="en-US" sz="1600" dirty="0" smtClean="0"/>
                        <a:t> 정의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해당 클래스는 </a:t>
                      </a:r>
                      <a:r>
                        <a:rPr lang="en-US" altLang="ko-KR" sz="1600" baseline="0" dirty="0" smtClean="0"/>
                        <a:t>RESTful </a:t>
                      </a:r>
                      <a:r>
                        <a:rPr lang="ko-KR" altLang="en-US" sz="1600" baseline="0" dirty="0" err="1" smtClean="0"/>
                        <a:t>웹서비스의</a:t>
                      </a:r>
                      <a:r>
                        <a:rPr lang="ko-KR" altLang="en-US" sz="1600" baseline="0" dirty="0" smtClean="0"/>
                        <a:t> 컨트롤러로 인식됨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2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GetMapping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</a:t>
                      </a:r>
                      <a:r>
                        <a:rPr lang="en-US" altLang="ko-KR" sz="1600" baseline="0" dirty="0" smtClean="0"/>
                        <a:t> GET </a:t>
                      </a:r>
                      <a:r>
                        <a:rPr lang="ko-KR" altLang="en-US" sz="1600" baseline="0" dirty="0" smtClean="0"/>
                        <a:t>요청에 대한 </a:t>
                      </a:r>
                      <a:r>
                        <a:rPr lang="ko-KR" altLang="en-US" sz="1600" baseline="0" dirty="0" err="1" smtClean="0"/>
                        <a:t>핸들러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메소드</a:t>
                      </a:r>
                      <a:r>
                        <a:rPr lang="ko-KR" altLang="en-US" sz="1600" baseline="0" dirty="0" smtClean="0"/>
                        <a:t> 지정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2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@Entity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 테이블과 </a:t>
                      </a:r>
                      <a:r>
                        <a:rPr lang="ko-KR" altLang="en-US" sz="1600" dirty="0" err="1" smtClean="0"/>
                        <a:t>매핑되는</a:t>
                      </a:r>
                      <a:r>
                        <a:rPr lang="ko-KR" altLang="en-US" sz="1600" dirty="0" smtClean="0"/>
                        <a:t> 객체 표시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2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@table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엔티티와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매핑되는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테이블 이름 지정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22805"/>
                  </a:ext>
                </a:extLst>
              </a:tr>
              <a:tr h="392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@Id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엔티티</a:t>
                      </a:r>
                      <a:r>
                        <a:rPr lang="ko-KR" altLang="en-US" sz="1600" dirty="0" smtClean="0"/>
                        <a:t> 클래스에서 기본 키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필드 표시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3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@Service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컨트롤러의 각 </a:t>
                      </a:r>
                      <a:r>
                        <a:rPr lang="en-US" altLang="ko-KR" sz="1600" dirty="0" err="1" smtClean="0"/>
                        <a:t>api</a:t>
                      </a:r>
                      <a:r>
                        <a:rPr lang="ko-KR" altLang="en-US" sz="1600" dirty="0" smtClean="0"/>
                        <a:t>에서 수행해야 하는 행동 정의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867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06300" y="5980231"/>
            <a:ext cx="16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en-US" altLang="ko-KR" sz="1400" dirty="0" err="1" smtClean="0"/>
              <a:t>Annotaion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종류</a:t>
            </a:r>
            <a:r>
              <a:rPr lang="en-US" altLang="ko-KR" sz="1400" dirty="0" smtClean="0"/>
              <a:t> 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34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smtClean="0"/>
              <a:t>Boot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Data JPA</a:t>
            </a:r>
          </a:p>
          <a:p>
            <a:pPr lvl="1"/>
            <a:r>
              <a:rPr lang="en-US" altLang="ko-KR" dirty="0" smtClean="0"/>
              <a:t>JPA</a:t>
            </a:r>
            <a:r>
              <a:rPr lang="ko-KR" altLang="en-US" dirty="0" smtClean="0"/>
              <a:t>를 편리하게 사용할 수 있도록 지원하는 프레임워크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CRUD </a:t>
            </a:r>
            <a:r>
              <a:rPr lang="ko-KR" altLang="en-US" dirty="0" smtClean="0"/>
              <a:t>처리를 위한 공통 인터페이스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CRUD </a:t>
            </a:r>
            <a:r>
              <a:rPr lang="ko-KR" altLang="en-US" dirty="0" smtClean="0"/>
              <a:t>작업을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쿼리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기능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467213" y="4743078"/>
            <a:ext cx="4667250" cy="1140182"/>
            <a:chOff x="117892" y="4557978"/>
            <a:chExt cx="4667250" cy="1140182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892" y="4557978"/>
              <a:ext cx="4667250" cy="1140182"/>
              <a:chOff x="565719" y="4281754"/>
              <a:chExt cx="4667250" cy="114018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719" y="4281754"/>
                <a:ext cx="4667250" cy="7905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414386" y="5114159"/>
                <a:ext cx="296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&lt; </a:t>
                </a:r>
                <a:r>
                  <a:rPr lang="ko-KR" altLang="en-US" sz="1400" dirty="0" smtClean="0"/>
                  <a:t>인터페이스제공</a:t>
                </a:r>
                <a:r>
                  <a:rPr lang="en-US" altLang="ko-KR" sz="1400" dirty="0" smtClean="0"/>
                  <a:t>, Repository </a:t>
                </a:r>
                <a:r>
                  <a:rPr lang="ko-KR" altLang="en-US" sz="1400" dirty="0" smtClean="0"/>
                  <a:t>생성</a:t>
                </a:r>
                <a:r>
                  <a:rPr lang="en-US" altLang="ko-KR" sz="1400" dirty="0" smtClean="0"/>
                  <a:t> &gt;</a:t>
                </a:r>
                <a:endParaRPr lang="ko-KR" altLang="en-US" sz="1400" dirty="0"/>
              </a:p>
            </p:txBody>
          </p:sp>
        </p:grpSp>
        <p:cxnSp>
          <p:nvCxnSpPr>
            <p:cNvPr id="17" name="직선 연결선 16"/>
            <p:cNvCxnSpPr/>
            <p:nvPr/>
          </p:nvCxnSpPr>
          <p:spPr>
            <a:xfrm>
              <a:off x="2565400" y="4749800"/>
              <a:ext cx="9461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5601768" y="4851110"/>
            <a:ext cx="2669320" cy="1032150"/>
            <a:chOff x="5228054" y="4666010"/>
            <a:chExt cx="2669320" cy="10321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28054" y="4666010"/>
              <a:ext cx="2669320" cy="1032150"/>
              <a:chOff x="5205056" y="4605602"/>
              <a:chExt cx="2669320" cy="103215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841" y="4605602"/>
                <a:ext cx="2571750" cy="6953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205056" y="5329975"/>
                <a:ext cx="26693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&lt; DB CRUD </a:t>
                </a:r>
                <a:r>
                  <a:rPr lang="ko-KR" altLang="en-US" sz="1400" dirty="0" smtClean="0"/>
                  <a:t>작업을 위한 </a:t>
                </a:r>
                <a:r>
                  <a:rPr lang="ko-KR" altLang="en-US" sz="1400" dirty="0" err="1" smtClean="0"/>
                  <a:t>메소드</a:t>
                </a:r>
                <a:r>
                  <a:rPr lang="en-US" altLang="ko-KR" sz="1400" dirty="0" smtClean="0"/>
                  <a:t> &gt;</a:t>
                </a:r>
                <a:endParaRPr lang="ko-KR" altLang="en-US" sz="1400" dirty="0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6261100" y="5168900"/>
              <a:ext cx="590550" cy="63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8738392" y="5092965"/>
            <a:ext cx="3048000" cy="790295"/>
            <a:chOff x="8960683" y="4866035"/>
            <a:chExt cx="3048000" cy="790295"/>
          </a:xfrm>
        </p:grpSpPr>
        <p:grpSp>
          <p:nvGrpSpPr>
            <p:cNvPr id="15" name="그룹 14"/>
            <p:cNvGrpSpPr/>
            <p:nvPr/>
          </p:nvGrpSpPr>
          <p:grpSpPr>
            <a:xfrm>
              <a:off x="8960683" y="4866035"/>
              <a:ext cx="3048000" cy="790295"/>
              <a:chOff x="8960683" y="4866035"/>
              <a:chExt cx="3048000" cy="79029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8960683" y="4866035"/>
                <a:ext cx="3048000" cy="495300"/>
                <a:chOff x="6883685" y="4153167"/>
                <a:chExt cx="3048000" cy="495300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3685" y="4153167"/>
                  <a:ext cx="3048000" cy="2571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6597" y="4410342"/>
                  <a:ext cx="2162175" cy="23812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14" name="TextBox 13"/>
              <p:cNvSpPr txBox="1"/>
              <p:nvPr/>
            </p:nvSpPr>
            <p:spPr>
              <a:xfrm>
                <a:off x="9793628" y="5348553"/>
                <a:ext cx="1382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&lt; </a:t>
                </a:r>
                <a:r>
                  <a:rPr lang="ko-KR" altLang="en-US" sz="1400" dirty="0" smtClean="0"/>
                  <a:t>쿼리 </a:t>
                </a:r>
                <a:r>
                  <a:rPr lang="ko-KR" altLang="en-US" sz="1400" dirty="0" err="1" smtClean="0"/>
                  <a:t>메소드</a:t>
                </a:r>
                <a:r>
                  <a:rPr lang="en-US" altLang="ko-KR" sz="1400" dirty="0" smtClean="0"/>
                  <a:t> &gt;</a:t>
                </a:r>
                <a:endParaRPr lang="ko-KR" altLang="en-US" sz="1400" dirty="0"/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10046533" y="5061135"/>
              <a:ext cx="958017" cy="63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906833" y="5309623"/>
              <a:ext cx="730250" cy="78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3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en-US" altLang="ko-KR" dirty="0"/>
              <a:t>	(</a:t>
            </a:r>
            <a:r>
              <a:rPr lang="en-US" altLang="ko-KR" dirty="0" smtClean="0"/>
              <a:t>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Rendering</a:t>
            </a:r>
          </a:p>
          <a:p>
            <a:pPr lvl="1"/>
            <a:r>
              <a:rPr lang="en-US" altLang="ko-KR" dirty="0" smtClean="0"/>
              <a:t>state</a:t>
            </a:r>
            <a:endParaRPr lang="en-US" altLang="ko-KR" dirty="0"/>
          </a:p>
          <a:p>
            <a:pPr lvl="2"/>
            <a:r>
              <a:rPr lang="ko-KR" altLang="en-US" dirty="0"/>
              <a:t>컴포넌트 내부에서 관리되는 데이터</a:t>
            </a:r>
            <a:endParaRPr lang="en-US" altLang="ko-KR" dirty="0"/>
          </a:p>
          <a:p>
            <a:pPr lvl="2"/>
            <a:r>
              <a:rPr lang="en-US" altLang="ko-KR" dirty="0" err="1"/>
              <a:t>useState</a:t>
            </a:r>
            <a:r>
              <a:rPr lang="en-US" altLang="ko-KR" dirty="0"/>
              <a:t>	</a:t>
            </a:r>
            <a:r>
              <a:rPr lang="ko-KR" altLang="en-US" dirty="0"/>
              <a:t>새로운 </a:t>
            </a:r>
            <a:r>
              <a:rPr lang="en-US" altLang="ko-KR" dirty="0"/>
              <a:t>state </a:t>
            </a:r>
            <a:r>
              <a:rPr lang="ko-KR" altLang="en-US" dirty="0"/>
              <a:t>변수 선언</a:t>
            </a:r>
            <a:r>
              <a:rPr lang="en-US" altLang="ko-KR" dirty="0"/>
              <a:t>, </a:t>
            </a:r>
            <a:r>
              <a:rPr lang="ko-KR" altLang="en-US" dirty="0"/>
              <a:t>업데이트 함수 제공</a:t>
            </a:r>
            <a:endParaRPr lang="en-US" altLang="ko-KR" dirty="0"/>
          </a:p>
          <a:p>
            <a:pPr lvl="1"/>
            <a:r>
              <a:rPr lang="en-US" altLang="ko-KR" dirty="0" smtClean="0"/>
              <a:t>Props</a:t>
            </a:r>
          </a:p>
          <a:p>
            <a:pPr lvl="2"/>
            <a:r>
              <a:rPr lang="en-US" altLang="ko-KR" dirty="0" smtClean="0"/>
              <a:t>Properties</a:t>
            </a:r>
            <a:endParaRPr lang="en-US" altLang="ko-KR" dirty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전달 방법 </a:t>
            </a:r>
            <a:r>
              <a:rPr lang="ko-KR" altLang="en-US" dirty="0" smtClean="0"/>
              <a:t>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en-US" altLang="ko-KR" dirty="0"/>
              <a:t>	(</a:t>
            </a:r>
            <a:r>
              <a:rPr lang="en-US" altLang="ko-KR" dirty="0" smtClean="0"/>
              <a:t>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Rendering</a:t>
            </a:r>
          </a:p>
          <a:p>
            <a:pPr lvl="1"/>
            <a:r>
              <a:rPr lang="en-US" altLang="ko-KR" dirty="0" smtClean="0"/>
              <a:t>Hooks</a:t>
            </a:r>
            <a:endParaRPr lang="en-US" altLang="ko-KR" dirty="0"/>
          </a:p>
          <a:p>
            <a:pPr lvl="2"/>
            <a:r>
              <a:rPr lang="ko-KR" altLang="en-US" dirty="0"/>
              <a:t>함수형 컴포넌트에서 </a:t>
            </a:r>
            <a:r>
              <a:rPr lang="en-US" altLang="ko-KR" dirty="0"/>
              <a:t>state</a:t>
            </a:r>
            <a:r>
              <a:rPr lang="ko-KR" altLang="en-US" dirty="0"/>
              <a:t>와</a:t>
            </a:r>
            <a:r>
              <a:rPr lang="en-US" altLang="ko-KR" dirty="0"/>
              <a:t> lifecycle</a:t>
            </a:r>
            <a:r>
              <a:rPr lang="ko-KR" altLang="en-US" dirty="0"/>
              <a:t>을 관리</a:t>
            </a:r>
            <a:endParaRPr lang="en-US" altLang="ko-KR" dirty="0"/>
          </a:p>
          <a:p>
            <a:pPr lvl="2"/>
            <a:r>
              <a:rPr lang="ko-KR" altLang="en-US" dirty="0"/>
              <a:t>코드의 가독성</a:t>
            </a:r>
            <a:r>
              <a:rPr lang="en-US" altLang="ko-KR" dirty="0"/>
              <a:t>, </a:t>
            </a:r>
            <a:r>
              <a:rPr lang="ko-KR" altLang="en-US" dirty="0"/>
              <a:t>유지보수성 향상</a:t>
            </a:r>
            <a:endParaRPr lang="en-US" altLang="ko-KR" dirty="0"/>
          </a:p>
          <a:p>
            <a:pPr lvl="1"/>
            <a:r>
              <a:rPr lang="en-US" altLang="ko-KR" dirty="0"/>
              <a:t>Router</a:t>
            </a:r>
          </a:p>
          <a:p>
            <a:pPr lvl="2"/>
            <a:r>
              <a:rPr lang="ko-KR" altLang="en-US" dirty="0"/>
              <a:t>페이지 이동 및 </a:t>
            </a:r>
            <a:r>
              <a:rPr lang="en-US" altLang="ko-KR" dirty="0"/>
              <a:t>URL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A3382-2200-3BCD-07B0-F7A353F4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	</a:t>
            </a:r>
            <a:r>
              <a:rPr lang="en-US" altLang="ko-KR" dirty="0" smtClean="0"/>
              <a:t>(3/7)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36350E63-062B-8DED-FAA1-E5A46D039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369"/>
            <a:ext cx="10972800" cy="4965700"/>
          </a:xfrm>
        </p:spPr>
        <p:txBody>
          <a:bodyPr/>
          <a:lstStyle/>
          <a:p>
            <a:r>
              <a:rPr lang="en-US" altLang="ko-KR" dirty="0" smtClean="0"/>
              <a:t>App.js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react-router-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라이브러리에서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Route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Routes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컴포넌트 </a:t>
            </a:r>
            <a:r>
              <a:rPr lang="en-US" altLang="ko-KR" dirty="0" smtClean="0"/>
              <a:t>import</a:t>
            </a:r>
            <a:endParaRPr lang="en-US" altLang="ko-KR" dirty="0"/>
          </a:p>
          <a:p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Route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특정 경로에 대한 뷰 설정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Routes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여러 개의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Route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컴포넌트를 그룹화하고 정의하는 컴포넌트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BB421C-3460-A410-3DC5-86FEB4ADD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867722" y="4814769"/>
            <a:ext cx="6456556" cy="1446766"/>
            <a:chOff x="2867722" y="4449009"/>
            <a:chExt cx="6456556" cy="14467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2120B2E-A4C0-16B1-9A7F-426E317AF9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91" t="6187" b="-1"/>
            <a:stretch/>
          </p:blipFill>
          <p:spPr>
            <a:xfrm>
              <a:off x="2867722" y="4449009"/>
              <a:ext cx="6456556" cy="10832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785353" y="5587998"/>
              <a:ext cx="2621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 Routes, Route </a:t>
              </a:r>
              <a:r>
                <a:rPr lang="ko-KR" altLang="en-US" sz="1400" dirty="0" smtClean="0"/>
                <a:t>컴포넌트 정의 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48626" y="2624025"/>
            <a:ext cx="5494748" cy="697025"/>
            <a:chOff x="3601844" y="2486722"/>
            <a:chExt cx="5494748" cy="6970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1022DB-7773-CC2F-9E83-77BC83CD1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39" t="15009" b="-1"/>
            <a:stretch/>
          </p:blipFill>
          <p:spPr>
            <a:xfrm>
              <a:off x="3601844" y="2486722"/>
              <a:ext cx="5494748" cy="3334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949604" y="2875970"/>
              <a:ext cx="2799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 Routes, Route </a:t>
              </a:r>
              <a:r>
                <a:rPr lang="ko-KR" altLang="en-US" sz="1400" dirty="0" smtClean="0"/>
                <a:t>컴포넌트 </a:t>
              </a:r>
              <a:r>
                <a:rPr lang="en-US" altLang="ko-KR" sz="1400" dirty="0" smtClean="0"/>
                <a:t>import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83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2">
            <a:extLst>
              <a:ext uri="{FF2B5EF4-FFF2-40B4-BE49-F238E27FC236}">
                <a16:creationId xmlns:a16="http://schemas.microsoft.com/office/drawing/2014/main" id="{24C53834-2861-278A-38E1-06D0C6E221BC}"/>
              </a:ext>
            </a:extLst>
          </p:cNvPr>
          <p:cNvSpPr txBox="1">
            <a:spLocks/>
          </p:cNvSpPr>
          <p:nvPr/>
        </p:nvSpPr>
        <p:spPr>
          <a:xfrm>
            <a:off x="609600" y="1435101"/>
            <a:ext cx="10972800" cy="4965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50520" indent="-350520" algn="l" defTabSz="54864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91540" indent="-342900" algn="l" defTabSz="548640" rtl="0" eaLnBrk="1" latinLnBrk="1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7160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920240" indent="-274320" algn="l" defTabSz="548640" rtl="0" eaLnBrk="1" latinLnBrk="1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468880" indent="-274320" algn="l" defTabSz="54864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01752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Components</a:t>
            </a:r>
          </a:p>
          <a:p>
            <a:pPr lvl="1"/>
            <a:r>
              <a:rPr lang="en-US" altLang="ko-KR" dirty="0"/>
              <a:t>react</a:t>
            </a:r>
            <a:r>
              <a:rPr lang="ko-KR" altLang="en-US" dirty="0"/>
              <a:t> 라이브러리에서 </a:t>
            </a:r>
            <a:r>
              <a:rPr lang="en-US" altLang="ko-KR" dirty="0" err="1"/>
              <a:t>useEffect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useState</a:t>
            </a:r>
            <a:r>
              <a:rPr lang="en-US" altLang="ko-KR" dirty="0"/>
              <a:t> </a:t>
            </a:r>
            <a:r>
              <a:rPr lang="ko-KR" altLang="en-US" dirty="0"/>
              <a:t>훅 사용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  <a:p>
            <a:pPr lvl="1"/>
            <a:r>
              <a:rPr lang="en-US" altLang="ko-KR" sz="2800" dirty="0" err="1"/>
              <a:t>useState</a:t>
            </a:r>
            <a:r>
              <a:rPr lang="en-US" altLang="ko-KR" sz="2800" dirty="0"/>
              <a:t> : </a:t>
            </a:r>
            <a:r>
              <a:rPr lang="ko-KR" altLang="en-US" sz="2800" dirty="0"/>
              <a:t>컴포넌트 렌더링 후 특정 작업 수행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/>
              <a:t>useEffect</a:t>
            </a:r>
            <a:r>
              <a:rPr lang="en-US" altLang="ko-KR" dirty="0"/>
              <a:t>	: (</a:t>
            </a:r>
            <a:r>
              <a:rPr lang="ko-KR" altLang="en-US" dirty="0"/>
              <a:t>내부 함수</a:t>
            </a:r>
            <a:r>
              <a:rPr lang="en-US" altLang="ko-KR" dirty="0"/>
              <a:t>) </a:t>
            </a:r>
            <a:r>
              <a:rPr lang="ko-KR" altLang="en-US" dirty="0"/>
              <a:t>비동기 작업 수행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959319-8FD6-6387-3A8D-256AD344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React (</a:t>
            </a:r>
            <a:r>
              <a:rPr lang="en-US" altLang="ko-KR" dirty="0"/>
              <a:t>4</a:t>
            </a:r>
            <a:r>
              <a:rPr lang="en-US" altLang="ko-KR" dirty="0" smtClean="0"/>
              <a:t>/7)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54E5CC-B27C-6C39-C3C1-DC5031A6B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87DED3-3AC5-953E-96A1-AC72EC9D4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6" t="13733" b="8616"/>
          <a:stretch/>
        </p:blipFill>
        <p:spPr>
          <a:xfrm>
            <a:off x="3855493" y="2480132"/>
            <a:ext cx="4482790" cy="276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49C984-8EF3-71B6-F989-F42E62FA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33" t="34061" b="3291"/>
          <a:stretch/>
        </p:blipFill>
        <p:spPr>
          <a:xfrm>
            <a:off x="3866644" y="3670299"/>
            <a:ext cx="4471639" cy="240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267DBB-67BA-9737-C3FA-6BF5B8A0CC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45"/>
          <a:stretch/>
        </p:blipFill>
        <p:spPr>
          <a:xfrm>
            <a:off x="3715214" y="4993921"/>
            <a:ext cx="4761571" cy="109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71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59319-8FD6-6387-3A8D-256AD344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React </a:t>
            </a:r>
            <a:r>
              <a:rPr lang="en-US" altLang="ko-KR" dirty="0" smtClean="0"/>
              <a:t>(</a:t>
            </a:r>
            <a:r>
              <a:rPr lang="en-US" altLang="ko-KR" dirty="0"/>
              <a:t>5</a:t>
            </a:r>
            <a:r>
              <a:rPr lang="en-US" altLang="ko-KR" dirty="0" smtClean="0"/>
              <a:t>/7)</a:t>
            </a:r>
            <a:endParaRPr lang="ko-KR" altLang="en-US" dirty="0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24C53834-2861-278A-38E1-06D0C6E2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Components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React-router-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컴포넌트 </a:t>
            </a:r>
            <a:r>
              <a:rPr lang="en-US" altLang="ko-KR" dirty="0" smtClean="0"/>
              <a:t>import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 </a:t>
            </a:r>
            <a:r>
              <a:rPr lang="en-US" altLang="ko-KR" dirty="0"/>
              <a:t>: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라우터에서 동적으로 링크 생성하여 </a:t>
            </a:r>
            <a:r>
              <a:rPr lang="ko-KR" altLang="en-US" dirty="0" smtClean="0"/>
              <a:t>해당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경로로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이동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54E5CC-B27C-6C39-C3C1-DC5031A6B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240B324-57A2-1877-4C7B-44558A805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8" t="21213" b="2868"/>
          <a:stretch/>
        </p:blipFill>
        <p:spPr>
          <a:xfrm>
            <a:off x="2963566" y="4664294"/>
            <a:ext cx="6264867" cy="33611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3959646" y="2607773"/>
            <a:ext cx="4272708" cy="306851"/>
            <a:chOff x="1228296" y="3998043"/>
            <a:chExt cx="5872814" cy="360109"/>
          </a:xfrm>
        </p:grpSpPr>
        <p:grpSp>
          <p:nvGrpSpPr>
            <p:cNvPr id="4" name="그룹 3"/>
            <p:cNvGrpSpPr/>
            <p:nvPr/>
          </p:nvGrpSpPr>
          <p:grpSpPr>
            <a:xfrm>
              <a:off x="1228296" y="3998043"/>
              <a:ext cx="5872814" cy="360109"/>
              <a:chOff x="1175908" y="3888506"/>
              <a:chExt cx="5872814" cy="36010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4E7A295-D016-B794-A5DB-6F2A9428F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7035" b="-3239"/>
              <a:stretch/>
            </p:blipFill>
            <p:spPr>
              <a:xfrm>
                <a:off x="1175908" y="3888506"/>
                <a:ext cx="1734560" cy="3601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4E7A295-D016-B794-A5DB-6F2A9428F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4618" t="1" b="1631"/>
              <a:stretch/>
            </p:blipFill>
            <p:spPr>
              <a:xfrm>
                <a:off x="2865632" y="3888506"/>
                <a:ext cx="4183090" cy="3601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5" name="직사각형 4"/>
            <p:cNvSpPr/>
            <p:nvPr/>
          </p:nvSpPr>
          <p:spPr>
            <a:xfrm>
              <a:off x="2881313" y="3998043"/>
              <a:ext cx="57150" cy="360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6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205EE-18DD-2609-B00F-49B36DC8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BF344-F1B0-76BB-BBC5-BAD10CD9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ko-KR" altLang="en-US" dirty="0"/>
              <a:t>주제 기술</a:t>
            </a:r>
            <a:endParaRPr lang="en-US" altLang="ko-KR" dirty="0"/>
          </a:p>
          <a:p>
            <a:r>
              <a:rPr lang="ko-KR" altLang="en-US" dirty="0"/>
              <a:t>전체 구현 시스템 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r>
              <a:rPr lang="ko-KR" altLang="en-US" dirty="0" smtClean="0"/>
              <a:t>구현에 </a:t>
            </a:r>
            <a:r>
              <a:rPr lang="ko-KR" altLang="en-US" dirty="0"/>
              <a:t>사용된 기술</a:t>
            </a:r>
            <a:endParaRPr lang="en-US" altLang="ko-KR" dirty="0"/>
          </a:p>
          <a:p>
            <a:r>
              <a:rPr lang="ko-KR" altLang="en-US" dirty="0"/>
              <a:t>구현 시나리오</a:t>
            </a:r>
            <a:endParaRPr lang="en-US" altLang="ko-KR" dirty="0"/>
          </a:p>
          <a:p>
            <a:r>
              <a:rPr lang="ko-KR" altLang="en-US" dirty="0"/>
              <a:t>소감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98616-1ACC-6DF8-7E14-56B51331A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59319-8FD6-6387-3A8D-256AD344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4" y="261613"/>
            <a:ext cx="10027479" cy="944562"/>
          </a:xfrm>
        </p:spPr>
        <p:txBody>
          <a:bodyPr>
            <a:normAutofit/>
          </a:bodyPr>
          <a:lstStyle/>
          <a:p>
            <a:r>
              <a:rPr lang="en-US" altLang="ko-KR" dirty="0"/>
              <a:t>React </a:t>
            </a:r>
            <a:r>
              <a:rPr lang="en-US" altLang="ko-KR" dirty="0" smtClean="0"/>
              <a:t>(6/7)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A73BD69-D34E-798C-FB8F-443628E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075"/>
            <a:ext cx="10972800" cy="4965700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Quotes </a:t>
            </a: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컴포넌트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 smtClean="0"/>
              <a:t>모든 명언을 세기 별로 나누어 출력하는 컴포넌트</a:t>
            </a:r>
            <a:endParaRPr lang="ko-KR" altLang="en-US" sz="1200" dirty="0">
              <a:latin typeface="+mn-ea"/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forEach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명언을 세기 별로 그룹화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en-US" altLang="ko-KR" dirty="0"/>
              <a:t>: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세기 별 명언 출력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lice : </a:t>
            </a:r>
            <a:r>
              <a:rPr lang="ko-KR" altLang="en-US" dirty="0" smtClean="0"/>
              <a:t>명언을 세기 별로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글자까지 출력하도록 길이 설정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54E5CC-B27C-6C39-C3C1-DC5031A6B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65483" y="6522712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436239" y="4269795"/>
            <a:ext cx="9314107" cy="1984943"/>
            <a:chOff x="1478969" y="4303979"/>
            <a:chExt cx="9314107" cy="1984943"/>
          </a:xfrm>
        </p:grpSpPr>
        <p:grpSp>
          <p:nvGrpSpPr>
            <p:cNvPr id="8" name="그룹 7"/>
            <p:cNvGrpSpPr/>
            <p:nvPr/>
          </p:nvGrpSpPr>
          <p:grpSpPr>
            <a:xfrm>
              <a:off x="1478969" y="4757283"/>
              <a:ext cx="4317940" cy="1531639"/>
              <a:chOff x="1555884" y="3960738"/>
              <a:chExt cx="4317940" cy="153163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34884" y="5184600"/>
                <a:ext cx="23599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&lt; </a:t>
                </a:r>
                <a:r>
                  <a:rPr lang="ko-KR" altLang="en-US" sz="1400" dirty="0" smtClean="0"/>
                  <a:t>명언을 세기 별로 그룹화 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/>
              <a:srcRect b="69353"/>
              <a:stretch/>
            </p:blipFill>
            <p:spPr>
              <a:xfrm>
                <a:off x="1555884" y="3960738"/>
                <a:ext cx="4317940" cy="11874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6475136" y="4303979"/>
              <a:ext cx="4317940" cy="1984943"/>
              <a:chOff x="6691892" y="4167246"/>
              <a:chExt cx="4317940" cy="198494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t="35792" b="21862"/>
              <a:stretch/>
            </p:blipFill>
            <p:spPr>
              <a:xfrm>
                <a:off x="6691892" y="4167246"/>
                <a:ext cx="4317940" cy="16407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940196" y="5844412"/>
                <a:ext cx="1821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&lt; </a:t>
                </a:r>
                <a:r>
                  <a:rPr lang="ko-KR" altLang="en-US" sz="1400" dirty="0" smtClean="0"/>
                  <a:t>세기 별 명언 출력 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3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842EF-745F-BFBD-D548-74977294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 </a:t>
            </a:r>
            <a:r>
              <a:rPr lang="en-US" altLang="ko-KR" dirty="0" smtClean="0"/>
              <a:t>(</a:t>
            </a:r>
            <a:r>
              <a:rPr lang="en-US" altLang="ko-KR" dirty="0"/>
              <a:t>7</a:t>
            </a:r>
            <a:r>
              <a:rPr lang="en-US" altLang="ko-KR" dirty="0" smtClean="0"/>
              <a:t>/7)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6C40F93-1D21-73CF-DE35-781388CE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Quote </a:t>
            </a: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컴포넌트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 smtClean="0"/>
              <a:t>특정 세기의 명언들 출력하는 컴포넌트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React-router-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useParam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훅 사용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useParam</a:t>
            </a:r>
            <a:r>
              <a:rPr lang="ko-KR" altLang="en-US" dirty="0" smtClean="0"/>
              <a:t>을 사용하여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파라미터에서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century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추출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9F1863-8E3D-6ADE-DA58-1B0BC8F12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A3EFC-ABDE-321C-1193-23E9F13E1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5" b="-1471"/>
          <a:stretch/>
        </p:blipFill>
        <p:spPr>
          <a:xfrm>
            <a:off x="3766788" y="2962708"/>
            <a:ext cx="4658423" cy="257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/>
          <p:cNvGrpSpPr/>
          <p:nvPr/>
        </p:nvGrpSpPr>
        <p:grpSpPr>
          <a:xfrm>
            <a:off x="4182696" y="4437884"/>
            <a:ext cx="3826605" cy="1098574"/>
            <a:chOff x="4182696" y="4437884"/>
            <a:chExt cx="3826605" cy="109857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E09CB3-8B8A-E5BB-94B7-2367A8AF5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405" t="15021"/>
            <a:stretch/>
          </p:blipFill>
          <p:spPr>
            <a:xfrm>
              <a:off x="4366900" y="4437884"/>
              <a:ext cx="3458198" cy="3100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l="13716" t="74248" r="24931" b="21782"/>
            <a:stretch/>
          </p:blipFill>
          <p:spPr>
            <a:xfrm>
              <a:off x="4182696" y="5241064"/>
              <a:ext cx="3826605" cy="222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타원 3"/>
            <p:cNvSpPr/>
            <p:nvPr/>
          </p:nvSpPr>
          <p:spPr>
            <a:xfrm>
              <a:off x="5870575" y="5199610"/>
              <a:ext cx="841375" cy="3368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 flipV="1">
              <a:off x="5749926" y="4689476"/>
              <a:ext cx="406399" cy="5101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3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40BCF-94C7-2195-8CFC-2D73AED6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시나리오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CBEAC-E5F4-565E-E9D8-CC2663D9F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명언 목록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-79023" y="3880232"/>
            <a:ext cx="8718330" cy="2505744"/>
            <a:chOff x="249127" y="519028"/>
            <a:chExt cx="10194380" cy="2929978"/>
          </a:xfrm>
        </p:grpSpPr>
        <p:grpSp>
          <p:nvGrpSpPr>
            <p:cNvPr id="56" name="그룹 55"/>
            <p:cNvGrpSpPr/>
            <p:nvPr/>
          </p:nvGrpSpPr>
          <p:grpSpPr>
            <a:xfrm>
              <a:off x="249127" y="2235013"/>
              <a:ext cx="1388351" cy="1213993"/>
              <a:chOff x="105291" y="1870189"/>
              <a:chExt cx="1388351" cy="1213993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342488" y="1870189"/>
                <a:ext cx="931507" cy="888240"/>
              </a:xfrm>
              <a:prstGeom prst="roundRect">
                <a:avLst>
                  <a:gd name="adj" fmla="val 869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Browser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5291" y="2787277"/>
                <a:ext cx="1388351" cy="296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모든 명언 조회</a:t>
                </a:r>
                <a:endParaRPr lang="ko-KR" altLang="en-US" sz="1050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1417831" y="1422070"/>
              <a:ext cx="3993155" cy="1915055"/>
              <a:chOff x="1417831" y="1305463"/>
              <a:chExt cx="3993155" cy="1915055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2111317" y="1861277"/>
                <a:ext cx="3299669" cy="1359241"/>
              </a:xfrm>
              <a:prstGeom prst="roundRect">
                <a:avLst>
                  <a:gd name="adj" fmla="val 1697"/>
                </a:avLst>
              </a:prstGeom>
              <a:noFill/>
              <a:ln w="28575">
                <a:solidFill>
                  <a:srgbClr val="99CC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24316" y="2157573"/>
                <a:ext cx="1488216" cy="887285"/>
              </a:xfrm>
              <a:prstGeom prst="roundRect">
                <a:avLst>
                  <a:gd name="adj" fmla="val 800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41169" y="1967228"/>
                <a:ext cx="1068512" cy="323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&lt; Router &gt;</a:t>
                </a:r>
                <a:endParaRPr lang="ko-KR" altLang="en-US" sz="12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848281" y="2103405"/>
                <a:ext cx="1446473" cy="941454"/>
              </a:xfrm>
              <a:prstGeom prst="roundRect">
                <a:avLst>
                  <a:gd name="adj" fmla="val 800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08486" y="1915394"/>
                <a:ext cx="132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&lt; Component &gt;</a:t>
                </a:r>
                <a:endParaRPr lang="ko-KR" altLang="en-US" sz="1100" dirty="0"/>
              </a:p>
            </p:txBody>
          </p:sp>
          <p:pic>
            <p:nvPicPr>
              <p:cNvPr id="34" name="Picture 6" descr="React 18 버전의 실상을 파헤치다. - 오픈소스컨설팅 테크블로그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21" b="8284"/>
              <a:stretch/>
            </p:blipFill>
            <p:spPr bwMode="auto">
              <a:xfrm>
                <a:off x="2093339" y="1305463"/>
                <a:ext cx="1273542" cy="485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1417831" y="2298105"/>
                <a:ext cx="970286" cy="305901"/>
                <a:chOff x="1273995" y="2030936"/>
                <a:chExt cx="970286" cy="305901"/>
              </a:xfrm>
            </p:grpSpPr>
            <p:cxnSp>
              <p:nvCxnSpPr>
                <p:cNvPr id="61" name="직선 화살표 연결선 60"/>
                <p:cNvCxnSpPr>
                  <a:endCxn id="58" idx="1"/>
                </p:cNvCxnSpPr>
                <p:nvPr/>
              </p:nvCxnSpPr>
              <p:spPr>
                <a:xfrm flipV="1">
                  <a:off x="1273995" y="2298455"/>
                  <a:ext cx="970286" cy="4655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1495209" y="2030936"/>
                  <a:ext cx="482095" cy="305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GET</a:t>
                  </a:r>
                  <a:endParaRPr lang="ko-KR" altLang="en-US" sz="11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388117" y="2411735"/>
                <a:ext cx="1148157" cy="3077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/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4159048" y="2287345"/>
                <a:ext cx="928511" cy="584151"/>
              </a:xfrm>
              <a:prstGeom prst="roundRect">
                <a:avLst/>
              </a:prstGeom>
              <a:solidFill>
                <a:srgbClr val="FF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Quotes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직선 화살표 연결선 59"/>
              <p:cNvCxnSpPr>
                <a:stCxn id="58" idx="3"/>
                <a:endCxn id="59" idx="1"/>
              </p:cNvCxnSpPr>
              <p:nvPr/>
            </p:nvCxnSpPr>
            <p:spPr>
              <a:xfrm>
                <a:off x="3536274" y="2565624"/>
                <a:ext cx="622774" cy="13797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6163058" y="519028"/>
              <a:ext cx="4280449" cy="2664586"/>
              <a:chOff x="6163058" y="1370539"/>
              <a:chExt cx="4280449" cy="266458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163058" y="2541427"/>
                <a:ext cx="4280449" cy="1493698"/>
                <a:chOff x="7125258" y="2490057"/>
                <a:chExt cx="4280449" cy="1493698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7125258" y="2980911"/>
                  <a:ext cx="4280449" cy="1002844"/>
                  <a:chOff x="3708971" y="2373443"/>
                  <a:chExt cx="4777483" cy="1045823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3909316" y="2535604"/>
                    <a:ext cx="4438434" cy="756659"/>
                    <a:chOff x="3909316" y="2535604"/>
                    <a:chExt cx="4438434" cy="756659"/>
                  </a:xfrm>
                </p:grpSpPr>
                <p:sp>
                  <p:nvSpPr>
                    <p:cNvPr id="26" name="모서리가 둥근 직사각형 25"/>
                    <p:cNvSpPr/>
                    <p:nvPr/>
                  </p:nvSpPr>
                  <p:spPr>
                    <a:xfrm>
                      <a:off x="3909316" y="2535605"/>
                      <a:ext cx="1294544" cy="75665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>
                      <a:off x="5448728" y="2535604"/>
                      <a:ext cx="1294544" cy="756659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모서리가 둥근 직사각형 27"/>
                    <p:cNvSpPr/>
                    <p:nvPr/>
                  </p:nvSpPr>
                  <p:spPr>
                    <a:xfrm>
                      <a:off x="6988139" y="2569747"/>
                      <a:ext cx="1359611" cy="722516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5" name="모서리가 둥근 직사각형 24"/>
                  <p:cNvSpPr/>
                  <p:nvPr/>
                </p:nvSpPr>
                <p:spPr>
                  <a:xfrm>
                    <a:off x="3708971" y="2373443"/>
                    <a:ext cx="4777483" cy="1045823"/>
                  </a:xfrm>
                  <a:prstGeom prst="roundRect">
                    <a:avLst>
                      <a:gd name="adj" fmla="val 6051"/>
                    </a:avLst>
                  </a:prstGeom>
                  <a:noFill/>
                  <a:ln w="28575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pic>
              <p:nvPicPr>
                <p:cNvPr id="23" name="Picture 2" descr="스프링부트] Spring Boot의 Validation : @Valid 어노테이션으로 유효성 검증하기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032" b="23460"/>
                <a:stretch/>
              </p:blipFill>
              <p:spPr bwMode="auto">
                <a:xfrm>
                  <a:off x="7148266" y="2490057"/>
                  <a:ext cx="1746304" cy="4528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8824097" y="1370539"/>
                <a:ext cx="1413900" cy="1817239"/>
                <a:chOff x="9786297" y="1360265"/>
                <a:chExt cx="1413900" cy="1817239"/>
              </a:xfrm>
            </p:grpSpPr>
            <p:cxnSp>
              <p:nvCxnSpPr>
                <p:cNvPr id="11" name="직선 화살표 연결선 10"/>
                <p:cNvCxnSpPr>
                  <a:endCxn id="17" idx="2"/>
                </p:cNvCxnSpPr>
                <p:nvPr/>
              </p:nvCxnSpPr>
              <p:spPr>
                <a:xfrm flipH="1" flipV="1">
                  <a:off x="10450264" y="2389833"/>
                  <a:ext cx="3065" cy="787671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그룹 11"/>
                <p:cNvGrpSpPr/>
                <p:nvPr/>
              </p:nvGrpSpPr>
              <p:grpSpPr>
                <a:xfrm>
                  <a:off x="9786297" y="1360265"/>
                  <a:ext cx="1413900" cy="1159801"/>
                  <a:chOff x="9786297" y="1360265"/>
                  <a:chExt cx="1413900" cy="1159801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9868777" y="1815471"/>
                    <a:ext cx="1162972" cy="704595"/>
                    <a:chOff x="5524886" y="2956580"/>
                    <a:chExt cx="1298013" cy="734792"/>
                  </a:xfrm>
                </p:grpSpPr>
                <p:sp>
                  <p:nvSpPr>
                    <p:cNvPr id="17" name="모서리가 둥근 직사각형 16"/>
                    <p:cNvSpPr/>
                    <p:nvPr/>
                  </p:nvSpPr>
                  <p:spPr>
                    <a:xfrm>
                      <a:off x="5721774" y="3123287"/>
                      <a:ext cx="904239" cy="432271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Quotes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모서리가 둥근 직사각형 15"/>
                    <p:cNvSpPr/>
                    <p:nvPr/>
                  </p:nvSpPr>
                  <p:spPr>
                    <a:xfrm>
                      <a:off x="5524886" y="2956580"/>
                      <a:ext cx="1298013" cy="734792"/>
                    </a:xfrm>
                    <a:prstGeom prst="roundRect">
                      <a:avLst>
                        <a:gd name="adj" fmla="val 6051"/>
                      </a:avLst>
                    </a:prstGeom>
                    <a:noFill/>
                    <a:ln w="28575">
                      <a:solidFill>
                        <a:srgbClr val="0A5996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pic>
                <p:nvPicPr>
                  <p:cNvPr id="14" name="Picture 4" descr="PostgreSQL: Open Source Databases | OVHcloud"/>
                  <p:cNvPicPr>
                    <a:picLocks noChangeAspect="1" noChangeArrowheads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786297" y="1360265"/>
                    <a:ext cx="1413900" cy="4224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19" name="직선 화살표 연결선 18"/>
            <p:cNvCxnSpPr>
              <a:stCxn id="59" idx="3"/>
              <a:endCxn id="26" idx="1"/>
            </p:cNvCxnSpPr>
            <p:nvPr/>
          </p:nvCxnSpPr>
          <p:spPr>
            <a:xfrm>
              <a:off x="5087559" y="2696028"/>
              <a:ext cx="1255001" cy="302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내용 개체 틀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en-US" altLang="ko-KR" dirty="0" smtClean="0">
                <a:hlinkClick r:id="rId5"/>
              </a:rPr>
              <a:t>http://localhost:3000/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r>
              <a:rPr lang="en-US" altLang="ko-KR" dirty="0" smtClean="0"/>
              <a:t>PostgreSQL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Quotes </a:t>
            </a:r>
            <a:r>
              <a:rPr lang="ko-KR" altLang="en-US" dirty="0" smtClean="0"/>
              <a:t>테이블에서 데이터 요청 및 조회</a:t>
            </a:r>
            <a:endParaRPr lang="en-US" altLang="ko-KR" dirty="0" smtClean="0"/>
          </a:p>
          <a:p>
            <a:r>
              <a:rPr lang="en-US" altLang="ko-KR" dirty="0" smtClean="0"/>
              <a:t>React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Quotes </a:t>
            </a:r>
            <a:r>
              <a:rPr lang="ko-KR" altLang="en-US" dirty="0" smtClean="0"/>
              <a:t>컴포넌트</a:t>
            </a:r>
            <a:endParaRPr lang="en-US" altLang="ko-KR" dirty="0"/>
          </a:p>
          <a:p>
            <a:pPr lvl="1"/>
            <a:r>
              <a:rPr lang="en-US" altLang="ko-KR" dirty="0" smtClean="0"/>
              <a:t>slice : </a:t>
            </a:r>
            <a:r>
              <a:rPr lang="ko-KR" altLang="en-US" dirty="0" smtClean="0"/>
              <a:t>명언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40</a:t>
            </a:r>
            <a:r>
              <a:rPr lang="ko-KR" altLang="en-US" dirty="0" err="1" smtClean="0"/>
              <a:t>글자까지만</a:t>
            </a:r>
            <a:r>
              <a:rPr lang="ko-KR" altLang="en-US" dirty="0" smtClean="0"/>
              <a:t> 출력</a:t>
            </a: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클릭 시 세기 별 명언 조회 페이지로 이동</a:t>
            </a:r>
            <a:endParaRPr lang="en-US" altLang="ko-KR" dirty="0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9172961" y="3463957"/>
            <a:ext cx="2872817" cy="2714538"/>
            <a:chOff x="8965516" y="3224553"/>
            <a:chExt cx="3089185" cy="2918985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6"/>
            <a:srcRect r="24191" b="45865"/>
            <a:stretch/>
          </p:blipFill>
          <p:spPr>
            <a:xfrm>
              <a:off x="8965516" y="3224553"/>
              <a:ext cx="3089185" cy="2918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2" name="타원 81"/>
            <p:cNvSpPr/>
            <p:nvPr/>
          </p:nvSpPr>
          <p:spPr>
            <a:xfrm>
              <a:off x="9746520" y="3445669"/>
              <a:ext cx="630967" cy="2133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설명선 1 83"/>
          <p:cNvSpPr/>
          <p:nvPr/>
        </p:nvSpPr>
        <p:spPr>
          <a:xfrm>
            <a:off x="3398440" y="4602211"/>
            <a:ext cx="1309023" cy="243031"/>
          </a:xfrm>
          <a:prstGeom prst="borderCallout1">
            <a:avLst>
              <a:gd name="adj1" fmla="val 105168"/>
              <a:gd name="adj2" fmla="val 20505"/>
              <a:gd name="adj3" fmla="val 256352"/>
              <a:gd name="adj4" fmla="val 2024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</a:t>
            </a:r>
            <a:r>
              <a:rPr lang="en-US" altLang="ko-KR" sz="1100" dirty="0" smtClean="0">
                <a:solidFill>
                  <a:schemeClr val="tx1"/>
                </a:solidFill>
              </a:rPr>
              <a:t>lice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100" dirty="0" smtClean="0">
                <a:solidFill>
                  <a:schemeClr val="tx1"/>
                </a:solidFill>
              </a:rPr>
              <a:t> 사용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세기 별 명언 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4832" y="3880232"/>
            <a:ext cx="8853418" cy="2505744"/>
            <a:chOff x="91168" y="519028"/>
            <a:chExt cx="10352339" cy="2929978"/>
          </a:xfrm>
        </p:grpSpPr>
        <p:grpSp>
          <p:nvGrpSpPr>
            <p:cNvPr id="56" name="그룹 55"/>
            <p:cNvGrpSpPr/>
            <p:nvPr/>
          </p:nvGrpSpPr>
          <p:grpSpPr>
            <a:xfrm>
              <a:off x="91168" y="2235013"/>
              <a:ext cx="1726441" cy="1213993"/>
              <a:chOff x="-52668" y="1870189"/>
              <a:chExt cx="1726441" cy="1213993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342488" y="1870189"/>
                <a:ext cx="931507" cy="888240"/>
              </a:xfrm>
              <a:prstGeom prst="roundRect">
                <a:avLst>
                  <a:gd name="adj" fmla="val 869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Browser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52668" y="2787277"/>
                <a:ext cx="1726441" cy="296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해당 세기의 명언 조회</a:t>
                </a:r>
                <a:endParaRPr lang="ko-KR" altLang="en-US" sz="1050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1417831" y="1422070"/>
              <a:ext cx="3993155" cy="1915055"/>
              <a:chOff x="1417831" y="1305463"/>
              <a:chExt cx="3993155" cy="1915055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2111317" y="1861277"/>
                <a:ext cx="3299669" cy="1359241"/>
              </a:xfrm>
              <a:prstGeom prst="roundRect">
                <a:avLst>
                  <a:gd name="adj" fmla="val 1697"/>
                </a:avLst>
              </a:prstGeom>
              <a:noFill/>
              <a:ln w="28575">
                <a:solidFill>
                  <a:srgbClr val="99CC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24316" y="2157573"/>
                <a:ext cx="1488216" cy="887285"/>
              </a:xfrm>
              <a:prstGeom prst="roundRect">
                <a:avLst>
                  <a:gd name="adj" fmla="val 800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41169" y="1967228"/>
                <a:ext cx="1068512" cy="323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&lt; Router &gt;</a:t>
                </a:r>
                <a:endParaRPr lang="ko-KR" altLang="en-US" sz="12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848281" y="2103405"/>
                <a:ext cx="1446473" cy="941454"/>
              </a:xfrm>
              <a:prstGeom prst="roundRect">
                <a:avLst>
                  <a:gd name="adj" fmla="val 800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08486" y="1915394"/>
                <a:ext cx="132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&lt; Component &gt;</a:t>
                </a:r>
                <a:endParaRPr lang="ko-KR" altLang="en-US" sz="1100" dirty="0"/>
              </a:p>
            </p:txBody>
          </p:sp>
          <p:pic>
            <p:nvPicPr>
              <p:cNvPr id="34" name="Picture 6" descr="React 18 버전의 실상을 파헤치다. - 오픈소스컨설팅 테크블로그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21" b="8284"/>
              <a:stretch/>
            </p:blipFill>
            <p:spPr bwMode="auto">
              <a:xfrm>
                <a:off x="2093339" y="1305463"/>
                <a:ext cx="1273542" cy="485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1417831" y="2298105"/>
                <a:ext cx="970286" cy="305901"/>
                <a:chOff x="1273995" y="2030936"/>
                <a:chExt cx="970286" cy="305901"/>
              </a:xfrm>
            </p:grpSpPr>
            <p:cxnSp>
              <p:nvCxnSpPr>
                <p:cNvPr id="61" name="직선 화살표 연결선 60"/>
                <p:cNvCxnSpPr>
                  <a:endCxn id="58" idx="1"/>
                </p:cNvCxnSpPr>
                <p:nvPr/>
              </p:nvCxnSpPr>
              <p:spPr>
                <a:xfrm flipV="1">
                  <a:off x="1273995" y="2298455"/>
                  <a:ext cx="970286" cy="4655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1495209" y="2030936"/>
                  <a:ext cx="482095" cy="305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GET</a:t>
                  </a:r>
                  <a:endParaRPr lang="ko-KR" altLang="en-US" sz="11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388117" y="2411735"/>
                <a:ext cx="1148157" cy="4858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/</a:t>
                </a:r>
                <a:r>
                  <a:rPr lang="en-US" altLang="ko-KR" sz="1050" dirty="0" err="1" smtClean="0"/>
                  <a:t>AllQuotes</a:t>
                </a:r>
                <a:r>
                  <a:rPr lang="en-US" altLang="ko-KR" sz="1050" dirty="0" smtClean="0"/>
                  <a:t>/:Century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4159048" y="2287345"/>
                <a:ext cx="928511" cy="584151"/>
              </a:xfrm>
              <a:prstGeom prst="roundRect">
                <a:avLst/>
              </a:prstGeom>
              <a:solidFill>
                <a:srgbClr val="FF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Quote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직선 화살표 연결선 59"/>
              <p:cNvCxnSpPr>
                <a:stCxn id="58" idx="3"/>
                <a:endCxn id="59" idx="1"/>
              </p:cNvCxnSpPr>
              <p:nvPr/>
            </p:nvCxnSpPr>
            <p:spPr>
              <a:xfrm>
                <a:off x="3536274" y="2565624"/>
                <a:ext cx="622774" cy="13797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6163058" y="519028"/>
              <a:ext cx="4280449" cy="2664586"/>
              <a:chOff x="6163058" y="1370539"/>
              <a:chExt cx="4280449" cy="266458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163058" y="2541427"/>
                <a:ext cx="4280449" cy="1493698"/>
                <a:chOff x="7125258" y="2490057"/>
                <a:chExt cx="4280449" cy="1493698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7125258" y="2980911"/>
                  <a:ext cx="4280449" cy="1002844"/>
                  <a:chOff x="3708971" y="2373443"/>
                  <a:chExt cx="4777483" cy="1045823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3909316" y="2535604"/>
                    <a:ext cx="4438434" cy="756659"/>
                    <a:chOff x="3909316" y="2535604"/>
                    <a:chExt cx="4438434" cy="756659"/>
                  </a:xfrm>
                </p:grpSpPr>
                <p:sp>
                  <p:nvSpPr>
                    <p:cNvPr id="26" name="모서리가 둥근 직사각형 25"/>
                    <p:cNvSpPr/>
                    <p:nvPr/>
                  </p:nvSpPr>
                  <p:spPr>
                    <a:xfrm>
                      <a:off x="3909316" y="2535605"/>
                      <a:ext cx="1294544" cy="75665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>
                      <a:off x="5448728" y="2535604"/>
                      <a:ext cx="1294544" cy="756659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모서리가 둥근 직사각형 27"/>
                    <p:cNvSpPr/>
                    <p:nvPr/>
                  </p:nvSpPr>
                  <p:spPr>
                    <a:xfrm>
                      <a:off x="6988139" y="2569747"/>
                      <a:ext cx="1359611" cy="722516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5" name="모서리가 둥근 직사각형 24"/>
                  <p:cNvSpPr/>
                  <p:nvPr/>
                </p:nvSpPr>
                <p:spPr>
                  <a:xfrm>
                    <a:off x="3708971" y="2373443"/>
                    <a:ext cx="4777483" cy="1045823"/>
                  </a:xfrm>
                  <a:prstGeom prst="roundRect">
                    <a:avLst>
                      <a:gd name="adj" fmla="val 6051"/>
                    </a:avLst>
                  </a:prstGeom>
                  <a:noFill/>
                  <a:ln w="28575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pic>
              <p:nvPicPr>
                <p:cNvPr id="23" name="Picture 2" descr="스프링부트] Spring Boot의 Validation : @Valid 어노테이션으로 유효성 검증하기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032" b="23460"/>
                <a:stretch/>
              </p:blipFill>
              <p:spPr bwMode="auto">
                <a:xfrm>
                  <a:off x="7148266" y="2490057"/>
                  <a:ext cx="1746304" cy="4528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8824097" y="1370539"/>
                <a:ext cx="1413900" cy="1817239"/>
                <a:chOff x="9786297" y="1360265"/>
                <a:chExt cx="1413900" cy="1817239"/>
              </a:xfrm>
            </p:grpSpPr>
            <p:cxnSp>
              <p:nvCxnSpPr>
                <p:cNvPr id="11" name="직선 화살표 연결선 10"/>
                <p:cNvCxnSpPr>
                  <a:endCxn id="17" idx="2"/>
                </p:cNvCxnSpPr>
                <p:nvPr/>
              </p:nvCxnSpPr>
              <p:spPr>
                <a:xfrm flipH="1" flipV="1">
                  <a:off x="10450264" y="2389833"/>
                  <a:ext cx="3065" cy="787671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그룹 11"/>
                <p:cNvGrpSpPr/>
                <p:nvPr/>
              </p:nvGrpSpPr>
              <p:grpSpPr>
                <a:xfrm>
                  <a:off x="9786297" y="1360265"/>
                  <a:ext cx="1413900" cy="1159801"/>
                  <a:chOff x="9786297" y="1360265"/>
                  <a:chExt cx="1413900" cy="1159801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9868777" y="1815471"/>
                    <a:ext cx="1162972" cy="704595"/>
                    <a:chOff x="5524886" y="2956580"/>
                    <a:chExt cx="1298013" cy="734792"/>
                  </a:xfrm>
                </p:grpSpPr>
                <p:sp>
                  <p:nvSpPr>
                    <p:cNvPr id="17" name="모서리가 둥근 직사각형 16"/>
                    <p:cNvSpPr/>
                    <p:nvPr/>
                  </p:nvSpPr>
                  <p:spPr>
                    <a:xfrm>
                      <a:off x="5721774" y="3123287"/>
                      <a:ext cx="904239" cy="432271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Quotes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모서리가 둥근 직사각형 15"/>
                    <p:cNvSpPr/>
                    <p:nvPr/>
                  </p:nvSpPr>
                  <p:spPr>
                    <a:xfrm>
                      <a:off x="5524886" y="2956580"/>
                      <a:ext cx="1298013" cy="734792"/>
                    </a:xfrm>
                    <a:prstGeom prst="roundRect">
                      <a:avLst>
                        <a:gd name="adj" fmla="val 6051"/>
                      </a:avLst>
                    </a:prstGeom>
                    <a:noFill/>
                    <a:ln w="28575">
                      <a:solidFill>
                        <a:srgbClr val="0A5996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pic>
                <p:nvPicPr>
                  <p:cNvPr id="14" name="Picture 4" descr="PostgreSQL: Open Source Databases | OVHcloud"/>
                  <p:cNvPicPr>
                    <a:picLocks noChangeAspect="1" noChangeArrowheads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786297" y="1360265"/>
                    <a:ext cx="1413900" cy="4224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19" name="직선 화살표 연결선 18"/>
            <p:cNvCxnSpPr>
              <a:stCxn id="59" idx="3"/>
              <a:endCxn id="26" idx="1"/>
            </p:cNvCxnSpPr>
            <p:nvPr/>
          </p:nvCxnSpPr>
          <p:spPr>
            <a:xfrm>
              <a:off x="5087559" y="2696028"/>
              <a:ext cx="1255001" cy="302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내용 개체 틀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en-US" altLang="ko-KR" dirty="0" smtClean="0">
                <a:hlinkClick r:id="rId5"/>
              </a:rPr>
              <a:t>http://localhost:3000/AllQuotes/{century}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접속</a:t>
            </a:r>
            <a:endParaRPr lang="en-US" altLang="ko-KR" dirty="0" smtClean="0"/>
          </a:p>
          <a:p>
            <a:r>
              <a:rPr lang="en-US" altLang="ko-KR" dirty="0" smtClean="0"/>
              <a:t>PostgreSQL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Quotes </a:t>
            </a:r>
            <a:r>
              <a:rPr lang="ko-KR" altLang="en-US" dirty="0" smtClean="0"/>
              <a:t>테이블에서 데이터 요청 및 조회</a:t>
            </a:r>
            <a:endParaRPr lang="en-US" altLang="ko-KR" dirty="0" smtClean="0"/>
          </a:p>
          <a:p>
            <a:r>
              <a:rPr lang="en-US" altLang="ko-KR" dirty="0" smtClean="0"/>
              <a:t>React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Quote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r>
              <a:rPr lang="en-US" altLang="ko-KR" dirty="0" smtClean="0"/>
              <a:t>‘-</a:t>
            </a:r>
            <a:r>
              <a:rPr lang="ko-KR" altLang="en-US" dirty="0" smtClean="0"/>
              <a:t>인물</a:t>
            </a:r>
            <a:r>
              <a:rPr lang="en-US" altLang="ko-KR" dirty="0" smtClean="0"/>
              <a:t>-’ </a:t>
            </a:r>
            <a:r>
              <a:rPr lang="ko-KR" altLang="en-US" dirty="0" smtClean="0"/>
              <a:t>클릭 → 인물 조회 페이지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목록으로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→ 명언 목록 페이지</a:t>
            </a:r>
            <a:endParaRPr lang="en-US" altLang="ko-KR" dirty="0" smtClean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210" y="3463957"/>
            <a:ext cx="2681281" cy="2792800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9832587" y="3621961"/>
            <a:ext cx="959237" cy="19840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인물 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-79023" y="3880232"/>
            <a:ext cx="8718330" cy="2505744"/>
            <a:chOff x="249127" y="519028"/>
            <a:chExt cx="10194380" cy="2929978"/>
          </a:xfrm>
        </p:grpSpPr>
        <p:grpSp>
          <p:nvGrpSpPr>
            <p:cNvPr id="56" name="그룹 55"/>
            <p:cNvGrpSpPr/>
            <p:nvPr/>
          </p:nvGrpSpPr>
          <p:grpSpPr>
            <a:xfrm>
              <a:off x="249127" y="2235013"/>
              <a:ext cx="1388351" cy="1213993"/>
              <a:chOff x="105291" y="1870189"/>
              <a:chExt cx="1388351" cy="1213993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342488" y="1870189"/>
                <a:ext cx="931507" cy="888240"/>
              </a:xfrm>
              <a:prstGeom prst="roundRect">
                <a:avLst>
                  <a:gd name="adj" fmla="val 869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Browser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5291" y="2787277"/>
                <a:ext cx="1388351" cy="296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인물 정보 조회</a:t>
                </a:r>
                <a:endParaRPr lang="ko-KR" altLang="en-US" sz="1050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1417831" y="1422070"/>
              <a:ext cx="3993155" cy="1915055"/>
              <a:chOff x="1417831" y="1305463"/>
              <a:chExt cx="3993155" cy="1915055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2111317" y="1861277"/>
                <a:ext cx="3299669" cy="1359241"/>
              </a:xfrm>
              <a:prstGeom prst="roundRect">
                <a:avLst>
                  <a:gd name="adj" fmla="val 1697"/>
                </a:avLst>
              </a:prstGeom>
              <a:noFill/>
              <a:ln w="28575">
                <a:solidFill>
                  <a:srgbClr val="99CC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24316" y="2157573"/>
                <a:ext cx="1488216" cy="887285"/>
              </a:xfrm>
              <a:prstGeom prst="roundRect">
                <a:avLst>
                  <a:gd name="adj" fmla="val 800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41169" y="1967228"/>
                <a:ext cx="1068512" cy="323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&lt; Router &gt;</a:t>
                </a:r>
                <a:endParaRPr lang="ko-KR" altLang="en-US" sz="12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848281" y="2103405"/>
                <a:ext cx="1446473" cy="941454"/>
              </a:xfrm>
              <a:prstGeom prst="roundRect">
                <a:avLst>
                  <a:gd name="adj" fmla="val 800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08486" y="1915394"/>
                <a:ext cx="132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&lt; Component &gt;</a:t>
                </a:r>
                <a:endParaRPr lang="ko-KR" altLang="en-US" sz="1100" dirty="0"/>
              </a:p>
            </p:txBody>
          </p:sp>
          <p:pic>
            <p:nvPicPr>
              <p:cNvPr id="34" name="Picture 6" descr="React 18 버전의 실상을 파헤치다. - 오픈소스컨설팅 테크블로그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21" b="8284"/>
              <a:stretch/>
            </p:blipFill>
            <p:spPr bwMode="auto">
              <a:xfrm>
                <a:off x="2093339" y="1305463"/>
                <a:ext cx="1273542" cy="485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1417831" y="2298105"/>
                <a:ext cx="970286" cy="305901"/>
                <a:chOff x="1273995" y="2030936"/>
                <a:chExt cx="970286" cy="305901"/>
              </a:xfrm>
            </p:grpSpPr>
            <p:cxnSp>
              <p:nvCxnSpPr>
                <p:cNvPr id="61" name="직선 화살표 연결선 60"/>
                <p:cNvCxnSpPr>
                  <a:endCxn id="58" idx="1"/>
                </p:cNvCxnSpPr>
                <p:nvPr/>
              </p:nvCxnSpPr>
              <p:spPr>
                <a:xfrm flipV="1">
                  <a:off x="1273995" y="2298455"/>
                  <a:ext cx="970286" cy="4655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1495209" y="2030936"/>
                  <a:ext cx="482095" cy="305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GET</a:t>
                  </a:r>
                  <a:endParaRPr lang="ko-KR" altLang="en-US" sz="11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388117" y="2290515"/>
                <a:ext cx="1148157" cy="5938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/</a:t>
                </a:r>
                <a:r>
                  <a:rPr lang="en-US" altLang="ko-KR" sz="900" dirty="0" err="1"/>
                  <a:t>AllQuotes</a:t>
                </a:r>
                <a:r>
                  <a:rPr lang="en-US" altLang="ko-KR" sz="900" dirty="0"/>
                  <a:t>/:</a:t>
                </a:r>
                <a:r>
                  <a:rPr lang="en-US" altLang="ko-KR" sz="900" dirty="0" smtClean="0"/>
                  <a:t>Century/</a:t>
                </a:r>
                <a:r>
                  <a:rPr lang="en-US" altLang="ko-KR" sz="900" dirty="0" err="1" smtClean="0"/>
                  <a:t>AllPerson</a:t>
                </a:r>
                <a:r>
                  <a:rPr lang="en-US" altLang="ko-KR" sz="900" dirty="0" smtClean="0"/>
                  <a:t>/:name</a:t>
                </a:r>
                <a:endParaRPr lang="en-US" altLang="ko-KR" sz="900" dirty="0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4159048" y="2287345"/>
                <a:ext cx="928511" cy="584151"/>
              </a:xfrm>
              <a:prstGeom prst="roundRect">
                <a:avLst/>
              </a:prstGeom>
              <a:solidFill>
                <a:srgbClr val="FF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Person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직선 화살표 연결선 59"/>
              <p:cNvCxnSpPr>
                <a:stCxn id="58" idx="3"/>
                <a:endCxn id="59" idx="1"/>
              </p:cNvCxnSpPr>
              <p:nvPr/>
            </p:nvCxnSpPr>
            <p:spPr>
              <a:xfrm>
                <a:off x="3536274" y="2565624"/>
                <a:ext cx="622774" cy="13797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6163058" y="519028"/>
              <a:ext cx="4280449" cy="2664586"/>
              <a:chOff x="6163058" y="1370539"/>
              <a:chExt cx="4280449" cy="266458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163058" y="2541427"/>
                <a:ext cx="4280449" cy="1493698"/>
                <a:chOff x="7125258" y="2490057"/>
                <a:chExt cx="4280449" cy="1493698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7125258" y="2980911"/>
                  <a:ext cx="4280449" cy="1002844"/>
                  <a:chOff x="3708971" y="2373443"/>
                  <a:chExt cx="4777483" cy="1045823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3909316" y="2535604"/>
                    <a:ext cx="4438434" cy="756659"/>
                    <a:chOff x="3909316" y="2535604"/>
                    <a:chExt cx="4438434" cy="756659"/>
                  </a:xfrm>
                </p:grpSpPr>
                <p:sp>
                  <p:nvSpPr>
                    <p:cNvPr id="26" name="모서리가 둥근 직사각형 25"/>
                    <p:cNvSpPr/>
                    <p:nvPr/>
                  </p:nvSpPr>
                  <p:spPr>
                    <a:xfrm>
                      <a:off x="3909316" y="2535605"/>
                      <a:ext cx="1294544" cy="75665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>
                      <a:off x="5448728" y="2535604"/>
                      <a:ext cx="1294544" cy="756659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모서리가 둥근 직사각형 27"/>
                    <p:cNvSpPr/>
                    <p:nvPr/>
                  </p:nvSpPr>
                  <p:spPr>
                    <a:xfrm>
                      <a:off x="6988139" y="2569747"/>
                      <a:ext cx="1359611" cy="722516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5" name="모서리가 둥근 직사각형 24"/>
                  <p:cNvSpPr/>
                  <p:nvPr/>
                </p:nvSpPr>
                <p:spPr>
                  <a:xfrm>
                    <a:off x="3708971" y="2373443"/>
                    <a:ext cx="4777483" cy="1045823"/>
                  </a:xfrm>
                  <a:prstGeom prst="roundRect">
                    <a:avLst>
                      <a:gd name="adj" fmla="val 6051"/>
                    </a:avLst>
                  </a:prstGeom>
                  <a:noFill/>
                  <a:ln w="28575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pic>
              <p:nvPicPr>
                <p:cNvPr id="23" name="Picture 2" descr="스프링부트] Spring Boot의 Validation : @Valid 어노테이션으로 유효성 검증하기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032" b="23460"/>
                <a:stretch/>
              </p:blipFill>
              <p:spPr bwMode="auto">
                <a:xfrm>
                  <a:off x="7148266" y="2490057"/>
                  <a:ext cx="1746304" cy="4528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8824097" y="1370539"/>
                <a:ext cx="1413900" cy="1817239"/>
                <a:chOff x="9786297" y="1360265"/>
                <a:chExt cx="1413900" cy="1817239"/>
              </a:xfrm>
            </p:grpSpPr>
            <p:cxnSp>
              <p:nvCxnSpPr>
                <p:cNvPr id="11" name="직선 화살표 연결선 10"/>
                <p:cNvCxnSpPr>
                  <a:endCxn id="17" idx="2"/>
                </p:cNvCxnSpPr>
                <p:nvPr/>
              </p:nvCxnSpPr>
              <p:spPr>
                <a:xfrm flipH="1" flipV="1">
                  <a:off x="10450264" y="2389833"/>
                  <a:ext cx="3065" cy="787671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그룹 11"/>
                <p:cNvGrpSpPr/>
                <p:nvPr/>
              </p:nvGrpSpPr>
              <p:grpSpPr>
                <a:xfrm>
                  <a:off x="9786297" y="1360265"/>
                  <a:ext cx="1413900" cy="1159801"/>
                  <a:chOff x="9786297" y="1360265"/>
                  <a:chExt cx="1413900" cy="1159801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9868777" y="1815471"/>
                    <a:ext cx="1162972" cy="704595"/>
                    <a:chOff x="5524886" y="2956580"/>
                    <a:chExt cx="1298013" cy="734792"/>
                  </a:xfrm>
                </p:grpSpPr>
                <p:sp>
                  <p:nvSpPr>
                    <p:cNvPr id="17" name="모서리가 둥근 직사각형 16"/>
                    <p:cNvSpPr/>
                    <p:nvPr/>
                  </p:nvSpPr>
                  <p:spPr>
                    <a:xfrm>
                      <a:off x="5721774" y="3123287"/>
                      <a:ext cx="904239" cy="432271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Quotes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모서리가 둥근 직사각형 15"/>
                    <p:cNvSpPr/>
                    <p:nvPr/>
                  </p:nvSpPr>
                  <p:spPr>
                    <a:xfrm>
                      <a:off x="5524886" y="2956580"/>
                      <a:ext cx="1298013" cy="734792"/>
                    </a:xfrm>
                    <a:prstGeom prst="roundRect">
                      <a:avLst>
                        <a:gd name="adj" fmla="val 6051"/>
                      </a:avLst>
                    </a:prstGeom>
                    <a:noFill/>
                    <a:ln w="28575">
                      <a:solidFill>
                        <a:srgbClr val="0A5996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pic>
                <p:nvPicPr>
                  <p:cNvPr id="14" name="Picture 4" descr="PostgreSQL: Open Source Databases | OVHcloud"/>
                  <p:cNvPicPr>
                    <a:picLocks noChangeAspect="1" noChangeArrowheads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786297" y="1360265"/>
                    <a:ext cx="1413900" cy="4224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19" name="직선 화살표 연결선 18"/>
            <p:cNvCxnSpPr>
              <a:stCxn id="59" idx="3"/>
              <a:endCxn id="26" idx="1"/>
            </p:cNvCxnSpPr>
            <p:nvPr/>
          </p:nvCxnSpPr>
          <p:spPr>
            <a:xfrm>
              <a:off x="5087559" y="2696028"/>
              <a:ext cx="1255001" cy="302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내용 개체 틀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en-US" altLang="ko-KR" dirty="0" smtClean="0">
                <a:hlinkClick r:id="rId5"/>
              </a:rPr>
              <a:t>http://localhost:3000/AllQuotes/{century}/AllPerson/{name}</a:t>
            </a:r>
            <a:r>
              <a:rPr lang="en-US" altLang="ko-KR" dirty="0" smtClean="0"/>
              <a:t> PostgreSQL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테이블에서 데이터 요청 및 조회</a:t>
            </a:r>
            <a:endParaRPr lang="en-US" altLang="ko-KR" dirty="0" smtClean="0"/>
          </a:p>
          <a:p>
            <a:r>
              <a:rPr lang="en-US" altLang="ko-KR" dirty="0" smtClean="0"/>
              <a:t>React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컴포넌트</a:t>
            </a: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명언으로</a:t>
            </a:r>
            <a:r>
              <a:rPr lang="en-US" altLang="ko-KR" dirty="0"/>
              <a:t>’ </a:t>
            </a:r>
            <a:r>
              <a:rPr lang="ko-KR" altLang="en-US" dirty="0"/>
              <a:t>→ 명언 목록 </a:t>
            </a:r>
            <a:r>
              <a:rPr lang="ko-KR" altLang="en-US" dirty="0" smtClean="0"/>
              <a:t>페이지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9172961" y="3462642"/>
            <a:ext cx="2720303" cy="2843788"/>
            <a:chOff x="9172961" y="3462642"/>
            <a:chExt cx="2720303" cy="2843788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2961" y="3462642"/>
              <a:ext cx="2720303" cy="2843788"/>
            </a:xfrm>
            <a:prstGeom prst="rect">
              <a:avLst/>
            </a:prstGeom>
          </p:spPr>
        </p:pic>
        <p:sp>
          <p:nvSpPr>
            <p:cNvPr id="82" name="타원 81"/>
            <p:cNvSpPr/>
            <p:nvPr/>
          </p:nvSpPr>
          <p:spPr>
            <a:xfrm>
              <a:off x="9618276" y="3560048"/>
              <a:ext cx="1387862" cy="19840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9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5565-CC7F-BA62-A022-7D698F99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43BBE-2B97-A530-E134-04FB8AA53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7BA932-4A82-492B-37A1-69FEA155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557F57-D4AD-4329-C659-F66B1C1A6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이윤정</a:t>
            </a:r>
            <a:endParaRPr lang="en-US" altLang="ko-KR" sz="2800" dirty="0" smtClean="0"/>
          </a:p>
          <a:p>
            <a:pPr lvl="1"/>
            <a:r>
              <a:rPr lang="en-US" altLang="ko-KR" sz="2320" dirty="0" smtClean="0"/>
              <a:t>Spring Boot</a:t>
            </a:r>
            <a:r>
              <a:rPr lang="ko-KR" altLang="en-US" sz="2320" dirty="0" smtClean="0"/>
              <a:t>와 </a:t>
            </a:r>
            <a:r>
              <a:rPr lang="en-US" altLang="ko-KR" sz="2320" dirty="0" smtClean="0"/>
              <a:t>React</a:t>
            </a:r>
            <a:r>
              <a:rPr lang="ko-KR" altLang="en-US" sz="2320" dirty="0" smtClean="0"/>
              <a:t>에 대해 실습하기 전</a:t>
            </a:r>
            <a:r>
              <a:rPr lang="en-US" altLang="ko-KR" sz="2320" dirty="0" smtClean="0"/>
              <a:t>, </a:t>
            </a:r>
            <a:r>
              <a:rPr lang="ko-KR" altLang="en-US" sz="2320" dirty="0" smtClean="0"/>
              <a:t>개념을 자세히 설명해주셔서 스스로 학습할 때 헷갈렸던 부분이나 몰랐던 부분을 보완할 수 있었다</a:t>
            </a:r>
            <a:r>
              <a:rPr lang="en-US" altLang="ko-KR" sz="2320" dirty="0" smtClean="0"/>
              <a:t>.</a:t>
            </a:r>
          </a:p>
          <a:p>
            <a:pPr lvl="1"/>
            <a:r>
              <a:rPr lang="ko-KR" altLang="en-US" sz="2320" dirty="0" smtClean="0"/>
              <a:t>실무자의 수업을 들으면서 프로젝트를 진행할 때의 유용한 여러 팁을 알 수 있어서 유익한 시간이었다</a:t>
            </a:r>
            <a:r>
              <a:rPr lang="en-US" altLang="ko-KR" sz="2320" dirty="0" smtClean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936AA4-F9E1-066E-BF06-BAC4D2C95D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장예원</a:t>
            </a:r>
            <a:endParaRPr lang="en-US" altLang="ko-KR" sz="2800" dirty="0" smtClean="0"/>
          </a:p>
          <a:p>
            <a:pPr lvl="1"/>
            <a:r>
              <a:rPr lang="ko-KR" altLang="en-US" sz="2320" dirty="0" smtClean="0"/>
              <a:t>이번 특강을 기회로 </a:t>
            </a:r>
            <a:r>
              <a:rPr lang="en-US" altLang="ko-KR" sz="2320" dirty="0" smtClean="0"/>
              <a:t>Spring Boot</a:t>
            </a:r>
            <a:r>
              <a:rPr lang="ko-KR" altLang="en-US" sz="2320" dirty="0" smtClean="0"/>
              <a:t>와</a:t>
            </a:r>
            <a:r>
              <a:rPr lang="en-US" altLang="ko-KR" sz="2320" dirty="0" smtClean="0"/>
              <a:t> React</a:t>
            </a:r>
            <a:r>
              <a:rPr lang="ko-KR" altLang="en-US" sz="2320" dirty="0" smtClean="0"/>
              <a:t>를 </a:t>
            </a:r>
            <a:r>
              <a:rPr lang="en-US" altLang="ko-KR" sz="2320" dirty="0" smtClean="0"/>
              <a:t>3,4</a:t>
            </a:r>
            <a:r>
              <a:rPr lang="ko-KR" altLang="en-US" sz="2320" dirty="0" smtClean="0"/>
              <a:t>학년 이전에 체계적으로 공부할 수 있어서 좋았다</a:t>
            </a:r>
            <a:r>
              <a:rPr lang="en-US" altLang="ko-KR" sz="2320" dirty="0" smtClean="0"/>
              <a:t>.</a:t>
            </a:r>
          </a:p>
          <a:p>
            <a:pPr lvl="1"/>
            <a:r>
              <a:rPr lang="ko-KR" altLang="en-US" sz="2320" dirty="0" smtClean="0"/>
              <a:t>그동안의 공부 방법을 성찰하고</a:t>
            </a:r>
            <a:r>
              <a:rPr lang="en-US" altLang="ko-KR" sz="2320" dirty="0" smtClean="0"/>
              <a:t>, </a:t>
            </a:r>
            <a:r>
              <a:rPr lang="ko-KR" altLang="en-US" sz="2320" dirty="0" smtClean="0"/>
              <a:t>앞으로의 방향을 고민해보는 유익한 시간이었다</a:t>
            </a:r>
            <a:r>
              <a:rPr lang="en-US" altLang="ko-KR" sz="232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D59AA4-59E8-00E7-A0D5-1735155E8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FFAB5-6C88-5D9C-4C3A-3060B6C950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AB34-51A6-12E5-6655-C7831FFA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주제 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1F20C-9A4E-EEC2-EF00-F03590C7F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smtClean="0"/>
              <a:t>Boot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기반의 웹 어플리케이션 개발을 지원하는 프레임워크</a:t>
            </a:r>
            <a:endParaRPr lang="en-US" altLang="ko-KR" dirty="0" smtClean="0"/>
          </a:p>
          <a:p>
            <a:r>
              <a:rPr lang="ko-KR" altLang="en-US" dirty="0" smtClean="0"/>
              <a:t>자동 구성</a:t>
            </a:r>
            <a:r>
              <a:rPr lang="en-US" altLang="ko-KR" dirty="0" smtClean="0"/>
              <a:t>(auto-configuration)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dependency, </a:t>
            </a:r>
            <a:r>
              <a:rPr lang="ko-KR" altLang="en-US" dirty="0" smtClean="0"/>
              <a:t>어플리케이션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</a:t>
            </a:r>
            <a:endParaRPr lang="en-US" altLang="ko-KR" dirty="0"/>
          </a:p>
          <a:p>
            <a:r>
              <a:rPr lang="ko-KR" altLang="en-US" dirty="0" smtClean="0"/>
              <a:t>개발 생산성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 간소화에 중점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스프링부트] Spring Boot의 Validation : @Valid 어노테이션으로 유효성 검증하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23460"/>
          <a:stretch/>
        </p:blipFill>
        <p:spPr bwMode="auto">
          <a:xfrm>
            <a:off x="9188302" y="5669406"/>
            <a:ext cx="2820381" cy="73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소스 관계형 데이터베이스 관리 시스템 </a:t>
            </a:r>
            <a:r>
              <a:rPr lang="en-US" altLang="ko-KR" dirty="0" smtClean="0"/>
              <a:t>(ORDBMS)</a:t>
            </a:r>
          </a:p>
          <a:p>
            <a:pPr lvl="1"/>
            <a:r>
              <a:rPr lang="en-US" altLang="ko-KR" dirty="0" smtClean="0"/>
              <a:t>RDB :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형태로 저장하는 데이터베이스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RDBMS : RDB</a:t>
            </a:r>
            <a:r>
              <a:rPr lang="ko-KR" altLang="en-US" dirty="0" smtClean="0"/>
              <a:t>를 관리하는 시스템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Picture 4" descr="PostgreSQL: Open Source Databases | OVH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14" y="5655792"/>
            <a:ext cx="2538937" cy="75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83471"/>
              </p:ext>
            </p:extLst>
          </p:nvPr>
        </p:nvGraphicFramePr>
        <p:xfrm>
          <a:off x="4158529" y="3917951"/>
          <a:ext cx="387494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925">
                  <a:extLst>
                    <a:ext uri="{9D8B030D-6E8A-4147-A177-3AD203B41FA5}">
                      <a16:colId xmlns:a16="http://schemas.microsoft.com/office/drawing/2014/main" val="4234492555"/>
                    </a:ext>
                  </a:extLst>
                </a:gridCol>
                <a:gridCol w="662352">
                  <a:extLst>
                    <a:ext uri="{9D8B030D-6E8A-4147-A177-3AD203B41FA5}">
                      <a16:colId xmlns:a16="http://schemas.microsoft.com/office/drawing/2014/main" val="895458590"/>
                    </a:ext>
                  </a:extLst>
                </a:gridCol>
                <a:gridCol w="1687398">
                  <a:extLst>
                    <a:ext uri="{9D8B030D-6E8A-4147-A177-3AD203B41FA5}">
                      <a16:colId xmlns:a16="http://schemas.microsoft.com/office/drawing/2014/main" val="2729161711"/>
                    </a:ext>
                  </a:extLst>
                </a:gridCol>
                <a:gridCol w="867267">
                  <a:extLst>
                    <a:ext uri="{9D8B030D-6E8A-4147-A177-3AD203B41FA5}">
                      <a16:colId xmlns:a16="http://schemas.microsoft.com/office/drawing/2014/main" val="3449346558"/>
                    </a:ext>
                  </a:extLst>
                </a:gridCol>
              </a:tblGrid>
              <a:tr h="26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순번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19343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전자공학과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04030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컴퓨터공학과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66235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소프트웨어학과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759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18246" y="5368270"/>
            <a:ext cx="255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 RDB (</a:t>
            </a:r>
            <a:r>
              <a:rPr lang="ko-KR" altLang="en-US" sz="1400" dirty="0" smtClean="0"/>
              <a:t>관계형 데이터베이스</a:t>
            </a:r>
            <a:r>
              <a:rPr lang="en-US" altLang="ko-KR" sz="1400" dirty="0" smtClean="0"/>
              <a:t>) 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27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AD23-DB95-F5F2-EEE8-33D0155C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01598-DAFF-B453-4891-E7428ACE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/</a:t>
            </a:r>
            <a:r>
              <a:rPr lang="ko-KR" altLang="en-US" dirty="0"/>
              <a:t>앱 개발에 사용되는 </a:t>
            </a:r>
            <a:r>
              <a:rPr lang="en-US" altLang="ko-KR" dirty="0"/>
              <a:t>JavaScript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Component</a:t>
            </a:r>
            <a:r>
              <a:rPr lang="ko-KR" altLang="en-US" dirty="0"/>
              <a:t> 기반의 재사용 가능한 </a:t>
            </a:r>
            <a:r>
              <a:rPr lang="en-US" altLang="ko-KR" dirty="0"/>
              <a:t>UI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/>
            <a:r>
              <a:rPr lang="ko-KR" altLang="en-US" dirty="0"/>
              <a:t>컴포넌트란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재사용 가능한 구성 요소</a:t>
            </a:r>
            <a:endParaRPr lang="en-US" altLang="ko-KR" dirty="0"/>
          </a:p>
          <a:p>
            <a:pPr lvl="2"/>
            <a:r>
              <a:rPr lang="ko-KR" altLang="en-US" dirty="0"/>
              <a:t>동작을 정의하기 위한 독립적 </a:t>
            </a:r>
            <a:r>
              <a:rPr lang="ko-KR" altLang="en-US" dirty="0" smtClean="0"/>
              <a:t>단위</a:t>
            </a:r>
            <a:endParaRPr lang="en-US" altLang="ko-KR" dirty="0"/>
          </a:p>
          <a:p>
            <a:r>
              <a:rPr lang="ko-KR" altLang="en-US" dirty="0" smtClean="0"/>
              <a:t>동적 화면 갱신</a:t>
            </a:r>
            <a:endParaRPr lang="en-US" altLang="ko-KR" dirty="0" smtClean="0"/>
          </a:p>
          <a:p>
            <a:r>
              <a:rPr lang="en-US" altLang="ko-KR" dirty="0" smtClean="0"/>
              <a:t>SPA(Single </a:t>
            </a:r>
            <a:r>
              <a:rPr lang="en-US" altLang="ko-KR" dirty="0"/>
              <a:t>Page Application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52BD13-F25B-B5E7-E587-1690088E6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6" descr="React 18 버전의 실상을 파헤치다. - 오픈소스컨설팅 테크블로그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1" b="8284"/>
          <a:stretch/>
        </p:blipFill>
        <p:spPr bwMode="auto">
          <a:xfrm>
            <a:off x="9540021" y="5614680"/>
            <a:ext cx="2194123" cy="8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1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6B6E4-2099-31AE-298F-877FC1B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구현 </a:t>
            </a:r>
            <a:r>
              <a:rPr lang="ko-KR" altLang="en-US" dirty="0" smtClean="0"/>
              <a:t>시스템 구조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16C7C-B2E7-E498-98DB-E90CD8BA6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84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71" name="그룹 1070"/>
          <p:cNvGrpSpPr/>
          <p:nvPr/>
        </p:nvGrpSpPr>
        <p:grpSpPr>
          <a:xfrm>
            <a:off x="62440" y="807008"/>
            <a:ext cx="11844950" cy="5378032"/>
            <a:chOff x="-81396" y="796734"/>
            <a:chExt cx="11844950" cy="5378032"/>
          </a:xfrm>
        </p:grpSpPr>
        <p:grpSp>
          <p:nvGrpSpPr>
            <p:cNvPr id="1053" name="그룹 1052"/>
            <p:cNvGrpSpPr/>
            <p:nvPr/>
          </p:nvGrpSpPr>
          <p:grpSpPr>
            <a:xfrm>
              <a:off x="-81396" y="1295189"/>
              <a:ext cx="6543841" cy="4879577"/>
              <a:chOff x="-81396" y="1295189"/>
              <a:chExt cx="6543841" cy="4879577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1967481" y="1851003"/>
                <a:ext cx="4494964" cy="4323763"/>
              </a:xfrm>
              <a:prstGeom prst="roundRect">
                <a:avLst>
                  <a:gd name="adj" fmla="val 1697"/>
                </a:avLst>
              </a:prstGeom>
              <a:noFill/>
              <a:ln w="28575">
                <a:solidFill>
                  <a:srgbClr val="99CC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080479" y="2147299"/>
                <a:ext cx="2522344" cy="3904179"/>
              </a:xfrm>
              <a:prstGeom prst="roundRect">
                <a:avLst>
                  <a:gd name="adj" fmla="val 800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4" name="TextBox 1033"/>
              <p:cNvSpPr txBox="1"/>
              <p:nvPr/>
            </p:nvSpPr>
            <p:spPr>
              <a:xfrm>
                <a:off x="2806120" y="1956955"/>
                <a:ext cx="106851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&lt; Router &gt;</a:t>
                </a:r>
                <a:endParaRPr lang="ko-KR" altLang="en-US" sz="1600" dirty="0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4750554" y="2147299"/>
                <a:ext cx="1619424" cy="3904179"/>
              </a:xfrm>
              <a:prstGeom prst="roundRect">
                <a:avLst>
                  <a:gd name="adj" fmla="val 800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798662" y="1960206"/>
                <a:ext cx="145383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&lt; Component &gt;</a:t>
                </a:r>
                <a:endParaRPr lang="ko-KR" altLang="en-US" sz="1600" dirty="0"/>
              </a:p>
            </p:txBody>
          </p:sp>
          <p:pic>
            <p:nvPicPr>
              <p:cNvPr id="89" name="Picture 6" descr="React 18 버전의 실상을 파헤치다. - 오픈소스컨설팅 테크블로그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21" b="8284"/>
              <a:stretch/>
            </p:blipFill>
            <p:spPr bwMode="auto">
              <a:xfrm>
                <a:off x="1949503" y="1295189"/>
                <a:ext cx="1273542" cy="485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50" name="그룹 1049"/>
              <p:cNvGrpSpPr/>
              <p:nvPr/>
            </p:nvGrpSpPr>
            <p:grpSpPr>
              <a:xfrm>
                <a:off x="197692" y="2224739"/>
                <a:ext cx="5792140" cy="1194087"/>
                <a:chOff x="197692" y="1967844"/>
                <a:chExt cx="5792140" cy="1194087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97692" y="1967844"/>
                  <a:ext cx="1217525" cy="1194087"/>
                  <a:chOff x="197692" y="1870189"/>
                  <a:chExt cx="1217525" cy="1194087"/>
                </a:xfrm>
              </p:grpSpPr>
              <p:sp>
                <p:nvSpPr>
                  <p:cNvPr id="33" name="모서리가 둥근 직사각형 32"/>
                  <p:cNvSpPr/>
                  <p:nvPr/>
                </p:nvSpPr>
                <p:spPr>
                  <a:xfrm>
                    <a:off x="342488" y="1870189"/>
                    <a:ext cx="931507" cy="888240"/>
                  </a:xfrm>
                  <a:prstGeom prst="roundRect">
                    <a:avLst>
                      <a:gd name="adj" fmla="val 869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Browser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97692" y="2787277"/>
                    <a:ext cx="12175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 smtClean="0"/>
                      <a:t>모든 명언 조회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1025" name="그룹 1024"/>
                <p:cNvGrpSpPr/>
                <p:nvPr/>
              </p:nvGrpSpPr>
              <p:grpSpPr>
                <a:xfrm>
                  <a:off x="1273995" y="2030936"/>
                  <a:ext cx="1492305" cy="307777"/>
                  <a:chOff x="1273995" y="2030936"/>
                  <a:chExt cx="1492305" cy="307777"/>
                </a:xfrm>
              </p:grpSpPr>
              <p:cxnSp>
                <p:nvCxnSpPr>
                  <p:cNvPr id="62" name="직선 화살표 연결선 61"/>
                  <p:cNvCxnSpPr/>
                  <p:nvPr/>
                </p:nvCxnSpPr>
                <p:spPr>
                  <a:xfrm>
                    <a:off x="1273995" y="2303110"/>
                    <a:ext cx="1492305" cy="0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" name="TextBox 1023"/>
                  <p:cNvSpPr txBox="1"/>
                  <p:nvPr/>
                </p:nvSpPr>
                <p:spPr>
                  <a:xfrm>
                    <a:off x="1495208" y="2030936"/>
                    <a:ext cx="4748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>
                        <a:solidFill>
                          <a:srgbClr val="7030A0"/>
                        </a:solidFill>
                      </a:rPr>
                      <a:t>GET</a:t>
                    </a:r>
                    <a:endParaRPr lang="ko-KR" alt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2766300" y="2258075"/>
                  <a:ext cx="1148157" cy="30777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/</a:t>
                  </a:r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061321" y="2125328"/>
                  <a:ext cx="928511" cy="584151"/>
                </a:xfrm>
                <a:prstGeom prst="round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Quotes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직선 화살표 연결선 89"/>
                <p:cNvCxnSpPr/>
                <p:nvPr/>
              </p:nvCxnSpPr>
              <p:spPr>
                <a:xfrm>
                  <a:off x="3914457" y="2297670"/>
                  <a:ext cx="1146864" cy="544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1" name="그룹 1050"/>
              <p:cNvGrpSpPr/>
              <p:nvPr/>
            </p:nvGrpSpPr>
            <p:grpSpPr>
              <a:xfrm>
                <a:off x="-81396" y="3582029"/>
                <a:ext cx="6071228" cy="1216452"/>
                <a:chOff x="-81397" y="3540913"/>
                <a:chExt cx="6071228" cy="1216452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-81397" y="3540913"/>
                  <a:ext cx="1779275" cy="1216452"/>
                  <a:chOff x="-81397" y="3392488"/>
                  <a:chExt cx="1779275" cy="1216452"/>
                </a:xfrm>
              </p:grpSpPr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-81397" y="4331941"/>
                    <a:ext cx="17792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 smtClean="0"/>
                      <a:t>해당 세기의 명언 조회</a:t>
                    </a:r>
                    <a:endParaRPr lang="ko-KR" altLang="en-US" sz="1200" dirty="0"/>
                  </a:p>
                </p:txBody>
              </p:sp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40700" y="3392488"/>
                    <a:ext cx="931507" cy="888240"/>
                  </a:xfrm>
                  <a:prstGeom prst="roundRect">
                    <a:avLst>
                      <a:gd name="adj" fmla="val 869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Browser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그룹 66"/>
                <p:cNvGrpSpPr/>
                <p:nvPr/>
              </p:nvGrpSpPr>
              <p:grpSpPr>
                <a:xfrm>
                  <a:off x="1272207" y="3650935"/>
                  <a:ext cx="1061303" cy="307777"/>
                  <a:chOff x="1274454" y="2060327"/>
                  <a:chExt cx="1061303" cy="307777"/>
                </a:xfrm>
              </p:grpSpPr>
              <p:cxnSp>
                <p:nvCxnSpPr>
                  <p:cNvPr id="68" name="직선 화살표 연결선 67"/>
                  <p:cNvCxnSpPr/>
                  <p:nvPr/>
                </p:nvCxnSpPr>
                <p:spPr>
                  <a:xfrm>
                    <a:off x="1274454" y="2314962"/>
                    <a:ext cx="1061303" cy="0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495208" y="2060327"/>
                    <a:ext cx="4748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>
                        <a:solidFill>
                          <a:srgbClr val="7030A0"/>
                        </a:solidFill>
                      </a:rPr>
                      <a:t>GET</a:t>
                    </a:r>
                    <a:endParaRPr lang="ko-KR" alt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2333510" y="3831144"/>
                  <a:ext cx="2013735" cy="30777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/</a:t>
                  </a:r>
                  <a:r>
                    <a:rPr lang="en-US" altLang="ko-KR" sz="1400" dirty="0" err="1" smtClean="0"/>
                    <a:t>AllQuotes</a:t>
                  </a:r>
                  <a:r>
                    <a:rPr lang="en-US" altLang="ko-KR" sz="1400" dirty="0" smtClean="0"/>
                    <a:t>/:century</a:t>
                  </a:r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061320" y="3684022"/>
                  <a:ext cx="928511" cy="584151"/>
                </a:xfrm>
                <a:prstGeom prst="round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Quote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직선 화살표 연결선 93"/>
                <p:cNvCxnSpPr/>
                <p:nvPr/>
              </p:nvCxnSpPr>
              <p:spPr>
                <a:xfrm flipV="1">
                  <a:off x="4347245" y="3890382"/>
                  <a:ext cx="714075" cy="8935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그룹 1051"/>
              <p:cNvGrpSpPr/>
              <p:nvPr/>
            </p:nvGrpSpPr>
            <p:grpSpPr>
              <a:xfrm>
                <a:off x="177505" y="4961685"/>
                <a:ext cx="5826102" cy="1187448"/>
                <a:chOff x="177505" y="5136346"/>
                <a:chExt cx="5826102" cy="1187448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177505" y="5136346"/>
                  <a:ext cx="1256978" cy="1187448"/>
                  <a:chOff x="177505" y="5038691"/>
                  <a:chExt cx="1256978" cy="1187448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7505" y="5949140"/>
                    <a:ext cx="12569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 smtClean="0"/>
                      <a:t>인물 정보 조회</a:t>
                    </a:r>
                    <a:endParaRPr lang="ko-KR" altLang="en-US" sz="1200" dirty="0"/>
                  </a:p>
                </p:txBody>
              </p:sp>
              <p:sp>
                <p:nvSpPr>
                  <p:cNvPr id="58" name="모서리가 둥근 직사각형 57"/>
                  <p:cNvSpPr/>
                  <p:nvPr/>
                </p:nvSpPr>
                <p:spPr>
                  <a:xfrm>
                    <a:off x="340241" y="5038691"/>
                    <a:ext cx="931507" cy="888240"/>
                  </a:xfrm>
                  <a:prstGeom prst="roundRect">
                    <a:avLst>
                      <a:gd name="adj" fmla="val 869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Browser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3" name="그룹 72"/>
                <p:cNvGrpSpPr/>
                <p:nvPr/>
              </p:nvGrpSpPr>
              <p:grpSpPr>
                <a:xfrm>
                  <a:off x="1271748" y="5261110"/>
                  <a:ext cx="880686" cy="307777"/>
                  <a:chOff x="1274454" y="2062844"/>
                  <a:chExt cx="880686" cy="307777"/>
                </a:xfrm>
              </p:grpSpPr>
              <p:cxnSp>
                <p:nvCxnSpPr>
                  <p:cNvPr id="74" name="직선 화살표 연결선 73"/>
                  <p:cNvCxnSpPr/>
                  <p:nvPr/>
                </p:nvCxnSpPr>
                <p:spPr>
                  <a:xfrm>
                    <a:off x="1274454" y="2305254"/>
                    <a:ext cx="880686" cy="718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495208" y="2062844"/>
                    <a:ext cx="4748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>
                        <a:solidFill>
                          <a:srgbClr val="7030A0"/>
                        </a:solidFill>
                      </a:rPr>
                      <a:t>GET</a:t>
                    </a:r>
                    <a:endParaRPr lang="ko-KR" alt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152434" y="5450379"/>
                  <a:ext cx="2375891" cy="2616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/</a:t>
                  </a:r>
                  <a:r>
                    <a:rPr lang="en-US" altLang="ko-KR" sz="1100" dirty="0" err="1"/>
                    <a:t>AllQuotes</a:t>
                  </a:r>
                  <a:r>
                    <a:rPr lang="en-US" altLang="ko-KR" sz="1100" dirty="0"/>
                    <a:t>/:</a:t>
                  </a:r>
                  <a:r>
                    <a:rPr lang="en-US" altLang="ko-KR" sz="1100" dirty="0" smtClean="0"/>
                    <a:t>century/</a:t>
                  </a:r>
                  <a:r>
                    <a:rPr lang="en-US" altLang="ko-KR" sz="1100" dirty="0" err="1" smtClean="0"/>
                    <a:t>AllPerson</a:t>
                  </a:r>
                  <a:r>
                    <a:rPr lang="en-US" altLang="ko-KR" sz="1100" dirty="0" smtClean="0"/>
                    <a:t>/:name</a:t>
                  </a:r>
                </a:p>
              </p:txBody>
            </p:sp>
            <p:sp>
              <p:nvSpPr>
                <p:cNvPr id="1038" name="모서리가 둥근 직사각형 1037"/>
                <p:cNvSpPr/>
                <p:nvPr/>
              </p:nvSpPr>
              <p:spPr>
                <a:xfrm>
                  <a:off x="5075096" y="5288390"/>
                  <a:ext cx="928511" cy="584151"/>
                </a:xfrm>
                <a:prstGeom prst="round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Person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직선 화살표 연결선 99"/>
                <p:cNvCxnSpPr/>
                <p:nvPr/>
              </p:nvCxnSpPr>
              <p:spPr>
                <a:xfrm flipV="1">
                  <a:off x="4528325" y="5503520"/>
                  <a:ext cx="546771" cy="718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4" name="그룹 1053"/>
            <p:cNvGrpSpPr/>
            <p:nvPr/>
          </p:nvGrpSpPr>
          <p:grpSpPr>
            <a:xfrm>
              <a:off x="7125258" y="2437781"/>
              <a:ext cx="4280449" cy="2584256"/>
              <a:chOff x="7125258" y="2396685"/>
              <a:chExt cx="4280449" cy="2584256"/>
            </a:xfrm>
          </p:grpSpPr>
          <p:grpSp>
            <p:nvGrpSpPr>
              <p:cNvPr id="108" name="그룹 107"/>
              <p:cNvGrpSpPr/>
              <p:nvPr/>
            </p:nvGrpSpPr>
            <p:grpSpPr>
              <a:xfrm>
                <a:off x="7125258" y="2882284"/>
                <a:ext cx="4280449" cy="2098657"/>
                <a:chOff x="3708971" y="2270589"/>
                <a:chExt cx="4777483" cy="2188600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3909316" y="2535604"/>
                  <a:ext cx="4438434" cy="1713768"/>
                  <a:chOff x="3909316" y="2535604"/>
                  <a:chExt cx="4438434" cy="1713768"/>
                </a:xfrm>
              </p:grpSpPr>
              <p:sp>
                <p:nvSpPr>
                  <p:cNvPr id="112" name="모서리가 둥근 직사각형 111"/>
                  <p:cNvSpPr/>
                  <p:nvPr/>
                </p:nvSpPr>
                <p:spPr>
                  <a:xfrm>
                    <a:off x="3909316" y="2535604"/>
                    <a:ext cx="1294544" cy="1713768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Controller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모서리가 둥근 직사각형 112"/>
                  <p:cNvSpPr/>
                  <p:nvPr/>
                </p:nvSpPr>
                <p:spPr>
                  <a:xfrm>
                    <a:off x="5448728" y="2535604"/>
                    <a:ext cx="1294544" cy="1713768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Service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모서리가 둥근 직사각형 113"/>
                  <p:cNvSpPr/>
                  <p:nvPr/>
                </p:nvSpPr>
                <p:spPr>
                  <a:xfrm>
                    <a:off x="6988139" y="2535604"/>
                    <a:ext cx="1359611" cy="1713768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Repository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3708971" y="2270589"/>
                  <a:ext cx="4777483" cy="2188600"/>
                </a:xfrm>
                <a:prstGeom prst="roundRect">
                  <a:avLst>
                    <a:gd name="adj" fmla="val 6051"/>
                  </a:avLst>
                </a:prstGeom>
                <a:noFill/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pic>
            <p:nvPicPr>
              <p:cNvPr id="115" name="Picture 2" descr="스프링부트] Spring Boot의 Validation : @Valid 어노테이션으로 유효성 검증하기"/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32" b="23460"/>
              <a:stretch/>
            </p:blipFill>
            <p:spPr bwMode="auto">
              <a:xfrm>
                <a:off x="7148266" y="2396685"/>
                <a:ext cx="1746304" cy="452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70" name="그룹 1069"/>
            <p:cNvGrpSpPr/>
            <p:nvPr/>
          </p:nvGrpSpPr>
          <p:grpSpPr>
            <a:xfrm>
              <a:off x="5989832" y="2674299"/>
              <a:ext cx="1314928" cy="2731506"/>
              <a:chOff x="5989832" y="2674299"/>
              <a:chExt cx="1314928" cy="2731506"/>
            </a:xfrm>
          </p:grpSpPr>
          <p:cxnSp>
            <p:nvCxnSpPr>
              <p:cNvPr id="118" name="직선 화살표 연결선 117"/>
              <p:cNvCxnSpPr>
                <a:stCxn id="85" idx="3"/>
              </p:cNvCxnSpPr>
              <p:nvPr/>
            </p:nvCxnSpPr>
            <p:spPr>
              <a:xfrm>
                <a:off x="5989832" y="2674299"/>
                <a:ext cx="1279218" cy="97968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/>
              <p:cNvCxnSpPr>
                <a:stCxn id="1038" idx="3"/>
              </p:cNvCxnSpPr>
              <p:nvPr/>
            </p:nvCxnSpPr>
            <p:spPr>
              <a:xfrm flipV="1">
                <a:off x="6003607" y="4339397"/>
                <a:ext cx="1265443" cy="1066408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/>
              <p:cNvCxnSpPr>
                <a:stCxn id="86" idx="3"/>
                <a:endCxn id="112" idx="1"/>
              </p:cNvCxnSpPr>
              <p:nvPr/>
            </p:nvCxnSpPr>
            <p:spPr>
              <a:xfrm flipV="1">
                <a:off x="5989832" y="3999174"/>
                <a:ext cx="1314928" cy="1804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9" name="그룹 1068"/>
            <p:cNvGrpSpPr/>
            <p:nvPr/>
          </p:nvGrpSpPr>
          <p:grpSpPr>
            <a:xfrm>
              <a:off x="9498673" y="796734"/>
              <a:ext cx="2264881" cy="2380770"/>
              <a:chOff x="9498673" y="796734"/>
              <a:chExt cx="2264881" cy="2380770"/>
            </a:xfrm>
          </p:grpSpPr>
          <p:cxnSp>
            <p:nvCxnSpPr>
              <p:cNvPr id="136" name="직선 화살표 연결선 135"/>
              <p:cNvCxnSpPr/>
              <p:nvPr/>
            </p:nvCxnSpPr>
            <p:spPr>
              <a:xfrm flipV="1">
                <a:off x="10493247" y="1956535"/>
                <a:ext cx="0" cy="122096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8" name="그룹 1067"/>
              <p:cNvGrpSpPr/>
              <p:nvPr/>
            </p:nvGrpSpPr>
            <p:grpSpPr>
              <a:xfrm>
                <a:off x="9498673" y="796734"/>
                <a:ext cx="2264881" cy="1159801"/>
                <a:chOff x="9498673" y="796734"/>
                <a:chExt cx="2264881" cy="1159801"/>
              </a:xfrm>
            </p:grpSpPr>
            <p:grpSp>
              <p:nvGrpSpPr>
                <p:cNvPr id="130" name="그룹 129"/>
                <p:cNvGrpSpPr/>
                <p:nvPr/>
              </p:nvGrpSpPr>
              <p:grpSpPr>
                <a:xfrm>
                  <a:off x="9581151" y="1251940"/>
                  <a:ext cx="2182403" cy="704595"/>
                  <a:chOff x="5203863" y="2368898"/>
                  <a:chExt cx="2435818" cy="734792"/>
                </a:xfrm>
              </p:grpSpPr>
              <p:grpSp>
                <p:nvGrpSpPr>
                  <p:cNvPr id="132" name="그룹 131"/>
                  <p:cNvGrpSpPr/>
                  <p:nvPr/>
                </p:nvGrpSpPr>
                <p:grpSpPr>
                  <a:xfrm>
                    <a:off x="5448728" y="2535604"/>
                    <a:ext cx="2026586" cy="432272"/>
                    <a:chOff x="5448728" y="2535604"/>
                    <a:chExt cx="2026586" cy="432272"/>
                  </a:xfrm>
                </p:grpSpPr>
                <p:sp>
                  <p:nvSpPr>
                    <p:cNvPr id="134" name="모서리가 둥근 직사각형 133"/>
                    <p:cNvSpPr/>
                    <p:nvPr/>
                  </p:nvSpPr>
                  <p:spPr>
                    <a:xfrm>
                      <a:off x="5448728" y="2535605"/>
                      <a:ext cx="904239" cy="432271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Quotes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모서리가 둥근 직사각형 134"/>
                    <p:cNvSpPr/>
                    <p:nvPr/>
                  </p:nvSpPr>
                  <p:spPr>
                    <a:xfrm>
                      <a:off x="6525626" y="2535604"/>
                      <a:ext cx="949688" cy="432271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33" name="모서리가 둥근 직사각형 132"/>
                  <p:cNvSpPr/>
                  <p:nvPr/>
                </p:nvSpPr>
                <p:spPr>
                  <a:xfrm>
                    <a:off x="5203863" y="2368898"/>
                    <a:ext cx="2435818" cy="734792"/>
                  </a:xfrm>
                  <a:prstGeom prst="roundRect">
                    <a:avLst>
                      <a:gd name="adj" fmla="val 6051"/>
                    </a:avLst>
                  </a:prstGeom>
                  <a:noFill/>
                  <a:ln w="28575">
                    <a:solidFill>
                      <a:srgbClr val="0A5996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</p:grpSp>
            <p:pic>
              <p:nvPicPr>
                <p:cNvPr id="137" name="Picture 4" descr="PostgreSQL: Open Source Databases | OVHcloud"/>
                <p:cNvPicPr>
                  <a:picLocks noChangeAspect="1" noChangeArrowheads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98673" y="796734"/>
                  <a:ext cx="1413900" cy="4224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47" name="Picture 4" descr="크롬 - 무료 심벌 마크개 아이콘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43" y="1745274"/>
            <a:ext cx="333174" cy="33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직선 화살표 연결선 64"/>
          <p:cNvCxnSpPr/>
          <p:nvPr/>
        </p:nvCxnSpPr>
        <p:spPr>
          <a:xfrm>
            <a:off x="11052198" y="1958403"/>
            <a:ext cx="0" cy="122096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8608460" y="3800261"/>
            <a:ext cx="21939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9987717" y="3800261"/>
            <a:ext cx="21939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9979105" y="4190097"/>
            <a:ext cx="219393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13976" y="4190097"/>
            <a:ext cx="219393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 flipV="1">
            <a:off x="4658386" y="5472540"/>
            <a:ext cx="546771" cy="71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491082" y="4083396"/>
            <a:ext cx="714075" cy="8935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4058293" y="2737181"/>
            <a:ext cx="1146864" cy="544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1415584" y="5484631"/>
            <a:ext cx="880686" cy="71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416044" y="4092331"/>
            <a:ext cx="1061303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417831" y="2737181"/>
            <a:ext cx="1492305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9656" y="2280135"/>
            <a:ext cx="40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①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1565" y="2262255"/>
            <a:ext cx="40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②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76212" y="2912933"/>
            <a:ext cx="40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③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70997" y="2385014"/>
            <a:ext cx="40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④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003170" y="2387485"/>
            <a:ext cx="40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⑤</a:t>
            </a:r>
            <a:endParaRPr lang="ko-KR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83745" y="3225988"/>
            <a:ext cx="40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⑥</a:t>
            </a:r>
            <a:endParaRPr lang="ko-KR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08817" y="2728790"/>
            <a:ext cx="40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⑦</a:t>
            </a:r>
            <a:endParaRPr lang="ko-KR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5E4BB-4A7A-AE0E-B892-28F4DB6A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사용된 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09412-5CEA-7B5B-1143-E8ADE63EB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n_2021_ppt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n_2021_ppt" id="{EB83E558-6886-420A-92E9-8461A419A075}" vid="{3C2D6CF5-FF57-4EEC-AACE-B2656DF28CE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pin_2021_ppt</Template>
  <TotalTime>1638</TotalTime>
  <Words>1187</Words>
  <Application>Microsoft Office PowerPoint</Application>
  <PresentationFormat>와이드스크린</PresentationFormat>
  <Paragraphs>310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HY헤드라인M</vt:lpstr>
      <vt:lpstr>맑은 고딕</vt:lpstr>
      <vt:lpstr>Arial</vt:lpstr>
      <vt:lpstr>Calibri</vt:lpstr>
      <vt:lpstr>pin_2021_ppt</vt:lpstr>
      <vt:lpstr>명언 조회 서비스 with Spring Boot, React.js, PostgreSQL</vt:lpstr>
      <vt:lpstr>목차</vt:lpstr>
      <vt:lpstr>구현 주제 기술</vt:lpstr>
      <vt:lpstr>Spring Boot</vt:lpstr>
      <vt:lpstr>PostgreSQL</vt:lpstr>
      <vt:lpstr>React</vt:lpstr>
      <vt:lpstr>전체 구현 시스템 구조</vt:lpstr>
      <vt:lpstr>Architecture</vt:lpstr>
      <vt:lpstr>구현에 사용된 기술</vt:lpstr>
      <vt:lpstr>CORS 관련 설정 (1/2)</vt:lpstr>
      <vt:lpstr>CORS 관련 설정 (2/2)</vt:lpstr>
      <vt:lpstr>Spring Boot (1/3)</vt:lpstr>
      <vt:lpstr>Spring Boot (2/3)</vt:lpstr>
      <vt:lpstr>Spring Boot (3/3)</vt:lpstr>
      <vt:lpstr>React (1/7)</vt:lpstr>
      <vt:lpstr>React (2/7)</vt:lpstr>
      <vt:lpstr>React (3/7)</vt:lpstr>
      <vt:lpstr>React (4/7)</vt:lpstr>
      <vt:lpstr>React (5/7)</vt:lpstr>
      <vt:lpstr>React (6/7)</vt:lpstr>
      <vt:lpstr>React (7/7)</vt:lpstr>
      <vt:lpstr>구현 시나리오</vt:lpstr>
      <vt:lpstr>명언 목록 조회</vt:lpstr>
      <vt:lpstr>세기 별 명언 조회</vt:lpstr>
      <vt:lpstr>인물 조회</vt:lpstr>
      <vt:lpstr>소감</vt:lpstr>
      <vt:lpstr>소감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user</cp:lastModifiedBy>
  <cp:revision>216</cp:revision>
  <dcterms:created xsi:type="dcterms:W3CDTF">2022-04-01T01:27:21Z</dcterms:created>
  <dcterms:modified xsi:type="dcterms:W3CDTF">2023-08-21T04:17:42Z</dcterms:modified>
</cp:coreProperties>
</file>