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2"/>
  </p:sldMasterIdLst>
  <p:notesMasterIdLst>
    <p:notesMasterId r:id="rId35"/>
  </p:notesMasterIdLst>
  <p:sldIdLst>
    <p:sldId id="256" r:id="rId3"/>
    <p:sldId id="268" r:id="rId4"/>
    <p:sldId id="257" r:id="rId5"/>
    <p:sldId id="258" r:id="rId6"/>
    <p:sldId id="259" r:id="rId7"/>
    <p:sldId id="260" r:id="rId8"/>
    <p:sldId id="261" r:id="rId9"/>
    <p:sldId id="262" r:id="rId10"/>
    <p:sldId id="263" r:id="rId11"/>
    <p:sldId id="270" r:id="rId12"/>
    <p:sldId id="271" r:id="rId13"/>
    <p:sldId id="272" r:id="rId14"/>
    <p:sldId id="265" r:id="rId15"/>
    <p:sldId id="266" r:id="rId16"/>
    <p:sldId id="267" r:id="rId17"/>
    <p:sldId id="273" r:id="rId18"/>
    <p:sldId id="274" r:id="rId19"/>
    <p:sldId id="275" r:id="rId20"/>
    <p:sldId id="282" r:id="rId21"/>
    <p:sldId id="279" r:id="rId22"/>
    <p:sldId id="283" r:id="rId23"/>
    <p:sldId id="284" r:id="rId24"/>
    <p:sldId id="285" r:id="rId25"/>
    <p:sldId id="286" r:id="rId26"/>
    <p:sldId id="289" r:id="rId27"/>
    <p:sldId id="288" r:id="rId28"/>
    <p:sldId id="291" r:id="rId29"/>
    <p:sldId id="296" r:id="rId30"/>
    <p:sldId id="293" r:id="rId31"/>
    <p:sldId id="294" r:id="rId32"/>
    <p:sldId id="287" r:id="rId33"/>
    <p:sldId id="295" r:id="rId3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96" d="100"/>
          <a:sy n="96" d="100"/>
        </p:scale>
        <p:origin x="8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888A7752-73DE-404C-BA6F-63DEF987950B}" type="datetimeFigureOut">
              <a:pPr/>
              <a:t>2017/9/21</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EC00428-765A-4708-ADE2-3AAB557AF17C}"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EC00428-765A-4708-ADE2-3AAB557AF17C}" type="slidenum">
              <a:rPr lang="zh-CN" smtClean="0"/>
              <a:pPr/>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8" name="Shape 7"/>
          <p:cNvSpPr>
            <a:spLocks noGrp="1"/>
          </p:cNvSpPr>
          <p:nvPr>
            <p:ph type="ctrTitle"/>
          </p:nvPr>
        </p:nvSpPr>
        <p:spPr>
          <a:xfrm>
            <a:off x="1219200" y="3886200"/>
            <a:ext cx="6858000" cy="990600"/>
          </a:xfrm>
        </p:spPr>
        <p:txBody>
          <a:bodyPr anchor="t" anchorCtr="0"/>
          <a:lstStyle>
            <a:lvl1pPr algn="r" latinLnBrk="0">
              <a:defRPr lang="zh-CN" sz="3200">
                <a:solidFill>
                  <a:schemeClr val="tx1"/>
                </a:solidFill>
              </a:defRPr>
            </a:lvl1pPr>
          </a:lstStyle>
          <a:p>
            <a:r>
              <a:rPr lang="zh-CN" altLang="en-US" smtClean="0"/>
              <a:t>单击此处编辑母版标题样式</a:t>
            </a:r>
            <a:endParaRPr lang="zh-CN"/>
          </a:p>
        </p:txBody>
      </p:sp>
      <p:sp>
        <p:nvSpPr>
          <p:cNvPr id="9" name="Shape 8"/>
          <p:cNvSpPr>
            <a:spLocks noGrp="1"/>
          </p:cNvSpPr>
          <p:nvPr>
            <p:ph type="subTitle" idx="1"/>
          </p:nvPr>
        </p:nvSpPr>
        <p:spPr>
          <a:xfrm>
            <a:off x="1219200" y="5124450"/>
            <a:ext cx="6858000" cy="533400"/>
          </a:xfrm>
        </p:spPr>
        <p:txBody>
          <a:bodyPr/>
          <a:lstStyle>
            <a:lvl1pPr marL="0" indent="0" algn="r" latinLnBrk="0">
              <a:buNone/>
              <a:defRPr lang="zh-CN"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单击以编辑母版副标题样式</a:t>
            </a:r>
            <a:endParaRPr lang="zh-CN"/>
          </a:p>
        </p:txBody>
      </p:sp>
      <p:sp>
        <p:nvSpPr>
          <p:cNvPr id="28" name="Shape 27"/>
          <p:cNvSpPr>
            <a:spLocks noGrp="1"/>
          </p:cNvSpPr>
          <p:nvPr>
            <p:ph type="dt" sz="half" idx="10"/>
          </p:nvPr>
        </p:nvSpPr>
        <p:spPr>
          <a:xfrm>
            <a:off x="6400800" y="6355080"/>
            <a:ext cx="2286000" cy="365760"/>
          </a:xfrm>
        </p:spPr>
        <p:txBody>
          <a:bodyPr/>
          <a:lstStyle>
            <a:lvl1pPr latinLnBrk="0">
              <a:defRPr lang="zh-CN" sz="1400"/>
            </a:lvl1pPr>
          </a:lstStyle>
          <a:p>
            <a:fld id="{A8B8E7D2-F905-46E3-BDD3-0258335A3216}" type="datetime1">
              <a:pPr/>
              <a:t>2017/9/21</a:t>
            </a:fld>
            <a:endParaRPr lang="zh-CN" sz="1600"/>
          </a:p>
        </p:txBody>
      </p:sp>
      <p:sp>
        <p:nvSpPr>
          <p:cNvPr id="17" name="Shape 16"/>
          <p:cNvSpPr>
            <a:spLocks noGrp="1"/>
          </p:cNvSpPr>
          <p:nvPr>
            <p:ph type="ftr" sz="quarter" idx="11"/>
          </p:nvPr>
        </p:nvSpPr>
        <p:spPr>
          <a:xfrm>
            <a:off x="2898648" y="6355080"/>
            <a:ext cx="3474720" cy="365760"/>
          </a:xfrm>
        </p:spPr>
        <p:txBody>
          <a:bodyPr/>
          <a:lstStyle/>
          <a:p>
            <a:endParaRPr lang="zh-CN"/>
          </a:p>
        </p:txBody>
      </p:sp>
      <p:sp>
        <p:nvSpPr>
          <p:cNvPr id="29" name="Shape 28"/>
          <p:cNvSpPr>
            <a:spLocks noGrp="1"/>
          </p:cNvSpPr>
          <p:nvPr>
            <p:ph type="sldNum" sz="quarter" idx="12"/>
          </p:nvPr>
        </p:nvSpPr>
        <p:spPr>
          <a:xfrm>
            <a:off x="1216152" y="6355080"/>
            <a:ext cx="1219200" cy="365760"/>
          </a:xfrm>
        </p:spPr>
        <p:txBody>
          <a:bodyPr/>
          <a:lstStyle/>
          <a:p>
            <a:fld id="{D4B5ADC2-7248-4799-8E52-477E151C3EE9}" type="slidenum">
              <a:pPr/>
              <a:t>‹#›</a:t>
            </a:fld>
            <a:endParaRPr lang="zh-C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pPr algn="r"/>
            <a:fld id="{33938BEC-55E3-4F9D-B5C5-76D23951C04A}" type="datetime1">
              <a:pPr algn="r"/>
              <a:t>2017/9/21</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p>
        </p:txBody>
      </p:sp>
      <p:sp>
        <p:nvSpPr>
          <p:cNvPr id="3" name="Shape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pPr algn="r"/>
            <a:fld id="{33938BEC-55E3-4F9D-B5C5-76D23951C04A}" type="datetime1">
              <a:pPr algn="r"/>
              <a:t>2017/9/21</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8" name="Shap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4" name="Shape 3"/>
          <p:cNvSpPr>
            <a:spLocks noGrp="1"/>
          </p:cNvSpPr>
          <p:nvPr>
            <p:ph type="dt" sz="half" idx="10"/>
          </p:nvPr>
        </p:nvSpPr>
        <p:spPr/>
        <p:txBody>
          <a:bodyPr/>
          <a:lstStyle/>
          <a:p>
            <a:pPr algn="r"/>
            <a:fld id="{33938BEC-55E3-4F9D-B5C5-76D23951C04A}" type="datetime1">
              <a:pPr algn="r"/>
              <a:t>2017/9/21</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
        <p:nvSpPr>
          <p:cNvPr id="8" name="Shape 7"/>
          <p:cNvSpPr>
            <a:spLocks noGrp="1"/>
          </p:cNvSpPr>
          <p:nvPr>
            <p:ph sz="quarter" idx="1"/>
          </p:nvPr>
        </p:nvSpPr>
        <p:spPr>
          <a:xfrm>
            <a:off x="457200" y="1219200"/>
            <a:ext cx="8229600" cy="4937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Shape 1"/>
          <p:cNvSpPr>
            <a:spLocks noGrp="1"/>
          </p:cNvSpPr>
          <p:nvPr>
            <p:ph type="title"/>
          </p:nvPr>
        </p:nvSpPr>
        <p:spPr>
          <a:xfrm>
            <a:off x="1219200" y="2971800"/>
            <a:ext cx="6858000" cy="1066800"/>
          </a:xfrm>
        </p:spPr>
        <p:txBody>
          <a:bodyPr anchor="t" anchorCtr="0"/>
          <a:lstStyle>
            <a:lvl1pPr algn="r" latinLnBrk="0">
              <a:buNone/>
              <a:defRPr lang="zh-CN" sz="3200" b="0" cap="none" baseline="0"/>
            </a:lvl1pPr>
          </a:lstStyle>
          <a:p>
            <a:r>
              <a:rPr lang="zh-CN" altLang="en-US" smtClean="0"/>
              <a:t>单击此处编辑母版标题样式</a:t>
            </a:r>
            <a:endParaRPr lang="zh-CN"/>
          </a:p>
        </p:txBody>
      </p:sp>
      <p:sp>
        <p:nvSpPr>
          <p:cNvPr id="3" name="Shape 2"/>
          <p:cNvSpPr>
            <a:spLocks noGrp="1"/>
          </p:cNvSpPr>
          <p:nvPr>
            <p:ph type="body" idx="1"/>
          </p:nvPr>
        </p:nvSpPr>
        <p:spPr>
          <a:xfrm>
            <a:off x="1295400" y="4267200"/>
            <a:ext cx="6781800" cy="1143000"/>
          </a:xfrm>
        </p:spPr>
        <p:txBody>
          <a:bodyPr anchor="t" anchorCtr="0"/>
          <a:lstStyle>
            <a:lvl1pPr algn="r" latinLnBrk="0">
              <a:buNone/>
              <a:defRPr lang="zh-CN" sz="2000">
                <a:solidFill>
                  <a:schemeClr val="tx1">
                    <a:tint val="75000"/>
                  </a:schemeClr>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smtClean="0"/>
              <a:t>编辑母版文本样式</a:t>
            </a:r>
          </a:p>
        </p:txBody>
      </p:sp>
      <p:sp>
        <p:nvSpPr>
          <p:cNvPr id="4" name="Shape 3"/>
          <p:cNvSpPr>
            <a:spLocks noGrp="1"/>
          </p:cNvSpPr>
          <p:nvPr>
            <p:ph type="dt" sz="half" idx="10"/>
          </p:nvPr>
        </p:nvSpPr>
        <p:spPr>
          <a:xfrm>
            <a:off x="6400800" y="6355080"/>
            <a:ext cx="2286000" cy="365760"/>
          </a:xfrm>
        </p:spPr>
        <p:txBody>
          <a:bodyPr/>
          <a:lstStyle/>
          <a:p>
            <a:fld id="{2FB568A0-62B0-4129-95C4-7270BF844D61}" type="datetime1">
              <a:pPr/>
              <a:t>2017/9/21</a:t>
            </a:fld>
            <a:endParaRPr lang="zh-CN"/>
          </a:p>
        </p:txBody>
      </p:sp>
      <p:sp>
        <p:nvSpPr>
          <p:cNvPr id="5" name="Shape 4"/>
          <p:cNvSpPr>
            <a:spLocks noGrp="1"/>
          </p:cNvSpPr>
          <p:nvPr>
            <p:ph type="ftr" sz="quarter" idx="11"/>
          </p:nvPr>
        </p:nvSpPr>
        <p:spPr>
          <a:xfrm>
            <a:off x="2898648" y="6355080"/>
            <a:ext cx="3474720" cy="365760"/>
          </a:xfrm>
        </p:spPr>
        <p:txBody>
          <a:bodyPr/>
          <a:lstStyle/>
          <a:p>
            <a:endParaRPr lang="zh-CN"/>
          </a:p>
        </p:txBody>
      </p:sp>
      <p:sp>
        <p:nvSpPr>
          <p:cNvPr id="6" name="Shape 5"/>
          <p:cNvSpPr>
            <a:spLocks noGrp="1"/>
          </p:cNvSpPr>
          <p:nvPr>
            <p:ph type="sldNum" sz="quarter" idx="12"/>
          </p:nvPr>
        </p:nvSpPr>
        <p:spPr>
          <a:xfrm>
            <a:off x="1069848" y="6355080"/>
            <a:ext cx="1520952" cy="365760"/>
          </a:xfrm>
        </p:spPr>
        <p:txBody>
          <a:bodyPr/>
          <a:lstStyle/>
          <a:p>
            <a:fld id="{147C1B20-DEF4-46E3-B77F-0FB6B8193D90}" type="slidenum">
              <a:pPr/>
              <a:t>‹#›</a:t>
            </a:fld>
            <a:endParaRPr lang="zh-C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a:xfrm>
            <a:off x="457200" y="228600"/>
            <a:ext cx="8229600" cy="914400"/>
          </a:xfrm>
        </p:spPr>
        <p:txBody>
          <a:bodyPr/>
          <a:lstStyle/>
          <a:p>
            <a:r>
              <a:rPr lang="zh-CN" altLang="en-US" smtClean="0"/>
              <a:t>单击此处编辑母版标题样式</a:t>
            </a:r>
            <a:endParaRPr lang="zh-CN"/>
          </a:p>
        </p:txBody>
      </p:sp>
      <p:sp>
        <p:nvSpPr>
          <p:cNvPr id="5" name="Shape 4"/>
          <p:cNvSpPr>
            <a:spLocks noGrp="1"/>
          </p:cNvSpPr>
          <p:nvPr>
            <p:ph type="dt" sz="half" idx="10"/>
          </p:nvPr>
        </p:nvSpPr>
        <p:spPr/>
        <p:txBody>
          <a:bodyPr/>
          <a:lstStyle/>
          <a:p>
            <a:fld id="{A1D7F31A-E594-408B-8114-4F8438303DA3}" type="datetime1">
              <a:pPr/>
              <a:t>2017/9/21</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147C1B20-DEF4-46E3-B77F-0FB6B8193D90}" type="slidenum">
              <a:pPr/>
              <a:t>‹#›</a:t>
            </a:fld>
            <a:endParaRPr lang="zh-CN"/>
          </a:p>
        </p:txBody>
      </p:sp>
      <p:sp>
        <p:nvSpPr>
          <p:cNvPr id="9" name="Shape 8"/>
          <p:cNvSpPr>
            <a:spLocks noGrp="1"/>
          </p:cNvSpPr>
          <p:nvPr>
            <p:ph sz="quarter" idx="1"/>
          </p:nvPr>
        </p:nvSpPr>
        <p:spPr>
          <a:xfrm>
            <a:off x="457200" y="1219200"/>
            <a:ext cx="4041648" cy="4937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11" name="Shape 10"/>
          <p:cNvSpPr>
            <a:spLocks noGrp="1"/>
          </p:cNvSpPr>
          <p:nvPr>
            <p:ph sz="quarter" idx="2"/>
          </p:nvPr>
        </p:nvSpPr>
        <p:spPr>
          <a:xfrm>
            <a:off x="4632198" y="1216152"/>
            <a:ext cx="4041648" cy="4937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457200" y="228600"/>
            <a:ext cx="8229600" cy="914400"/>
          </a:xfrm>
        </p:spPr>
        <p:txBody>
          <a:bodyPr anchor="ctr"/>
          <a:lstStyle>
            <a:lvl1pPr latinLnBrk="0">
              <a:defRPr lang="zh-CN"/>
            </a:lvl1pPr>
          </a:lstStyle>
          <a:p>
            <a:r>
              <a:rPr lang="zh-CN" altLang="en-US" smtClean="0"/>
              <a:t>单击此处编辑母版标题样式</a:t>
            </a:r>
            <a:endParaRPr lang="zh-CN"/>
          </a:p>
        </p:txBody>
      </p:sp>
      <p:sp>
        <p:nvSpPr>
          <p:cNvPr id="3" name="Shape 2"/>
          <p:cNvSpPr>
            <a:spLocks noGrp="1"/>
          </p:cNvSpPr>
          <p:nvPr>
            <p:ph type="body" idx="1"/>
          </p:nvPr>
        </p:nvSpPr>
        <p:spPr>
          <a:xfrm>
            <a:off x="457200" y="1285875"/>
            <a:ext cx="4040188"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编辑母版文本样式</a:t>
            </a:r>
          </a:p>
        </p:txBody>
      </p:sp>
      <p:sp>
        <p:nvSpPr>
          <p:cNvPr id="4" name="Shape 3"/>
          <p:cNvSpPr>
            <a:spLocks noGrp="1"/>
          </p:cNvSpPr>
          <p:nvPr>
            <p:ph type="body" sz="half" idx="3"/>
          </p:nvPr>
        </p:nvSpPr>
        <p:spPr>
          <a:xfrm>
            <a:off x="4648200" y="1295400"/>
            <a:ext cx="4041775"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编辑母版文本样式</a:t>
            </a:r>
          </a:p>
        </p:txBody>
      </p:sp>
      <p:sp>
        <p:nvSpPr>
          <p:cNvPr id="7" name="Shape 6"/>
          <p:cNvSpPr>
            <a:spLocks noGrp="1"/>
          </p:cNvSpPr>
          <p:nvPr>
            <p:ph type="dt" sz="half" idx="10"/>
          </p:nvPr>
        </p:nvSpPr>
        <p:spPr/>
        <p:txBody>
          <a:bodyPr/>
          <a:lstStyle/>
          <a:p>
            <a:fld id="{AD978398-2A5A-4309-94C2-82E465C1DCF8}" type="datetime1">
              <a:pPr/>
              <a:t>2017/9/21</a:t>
            </a:fld>
            <a:endParaRPr lang="zh-CN"/>
          </a:p>
        </p:txBody>
      </p:sp>
      <p:sp>
        <p:nvSpPr>
          <p:cNvPr id="8" name="Shape 7"/>
          <p:cNvSpPr>
            <a:spLocks noGrp="1"/>
          </p:cNvSpPr>
          <p:nvPr>
            <p:ph type="ftr" sz="quarter" idx="11"/>
          </p:nvPr>
        </p:nvSpPr>
        <p:spPr/>
        <p:txBody>
          <a:bodyPr/>
          <a:lstStyle/>
          <a:p>
            <a:endParaRPr lang="zh-CN"/>
          </a:p>
        </p:txBody>
      </p:sp>
      <p:sp>
        <p:nvSpPr>
          <p:cNvPr id="9" name="Shape 8"/>
          <p:cNvSpPr>
            <a:spLocks noGrp="1"/>
          </p:cNvSpPr>
          <p:nvPr>
            <p:ph type="sldNum" sz="quarter" idx="12"/>
          </p:nvPr>
        </p:nvSpPr>
        <p:spPr/>
        <p:txBody>
          <a:bodyPr/>
          <a:lstStyle/>
          <a:p>
            <a:fld id="{147C1B20-DEF4-46E3-B77F-0FB6B8193D90}" type="slidenum">
              <a:pPr/>
              <a:t>‹#›</a:t>
            </a:fld>
            <a:endParaRPr lang="zh-CN"/>
          </a:p>
        </p:txBody>
      </p:sp>
      <p:sp>
        <p:nvSpPr>
          <p:cNvPr id="11" name="Shape 10"/>
          <p:cNvSpPr>
            <a:spLocks noGrp="1"/>
          </p:cNvSpPr>
          <p:nvPr>
            <p:ph sz="quarter" idx="2"/>
          </p:nvPr>
        </p:nvSpPr>
        <p:spPr>
          <a:xfrm>
            <a:off x="457200" y="2133600"/>
            <a:ext cx="4038600" cy="40386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13" name="Shape 12"/>
          <p:cNvSpPr>
            <a:spLocks noGrp="1"/>
          </p:cNvSpPr>
          <p:nvPr>
            <p:ph sz="quarter" idx="4"/>
          </p:nvPr>
        </p:nvSpPr>
        <p:spPr>
          <a:xfrm>
            <a:off x="4648200" y="2133600"/>
            <a:ext cx="4038600" cy="40386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a:xfrm>
            <a:off x="457200" y="228600"/>
            <a:ext cx="8229600" cy="914400"/>
          </a:xfrm>
        </p:spPr>
        <p:txBody>
          <a:body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pPr algn="r"/>
            <a:fld id="{33938BEC-55E3-4F9D-B5C5-76D23951C04A}" type="datetime1">
              <a:pPr algn="r"/>
              <a:t>2017/9/21</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D48B58F6-778A-46C2-BFC0-8FD9B04A99E8}" type="datetime1">
              <a:pPr/>
              <a:t>2017/9/21</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147C1B20-DEF4-46E3-B77F-0FB6B8193D90}" type="slidenum">
              <a:pPr/>
              <a:t>‹#›</a:t>
            </a:fld>
            <a:endParaRPr lang="zh-C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324600" y="304800"/>
            <a:ext cx="2514600" cy="838200"/>
          </a:xfrm>
        </p:spPr>
        <p:txBody>
          <a:bodyPr anchor="b" anchorCtr="0">
            <a:noAutofit/>
          </a:bodyPr>
          <a:lstStyle>
            <a:lvl1pPr algn="l" latinLnBrk="0">
              <a:buNone/>
              <a:defRPr lang="zh-CN" sz="2000" b="1">
                <a:solidFill>
                  <a:schemeClr val="tx2"/>
                </a:solidFill>
                <a:latin typeface="+mn-lt"/>
                <a:ea typeface="+mn-lt"/>
                <a:cs typeface="+mn-lt"/>
              </a:defRPr>
            </a:lvl1pPr>
          </a:lstStyle>
          <a:p>
            <a:r>
              <a:rPr lang="zh-CN" altLang="en-US" smtClean="0"/>
              <a:t>单击此处编辑母版标题样式</a:t>
            </a:r>
            <a:endParaRPr lang="zh-CN"/>
          </a:p>
        </p:txBody>
      </p:sp>
      <p:sp>
        <p:nvSpPr>
          <p:cNvPr id="3" name="Shape 2"/>
          <p:cNvSpPr>
            <a:spLocks noGrp="1"/>
          </p:cNvSpPr>
          <p:nvPr>
            <p:ph type="body" idx="2"/>
          </p:nvPr>
        </p:nvSpPr>
        <p:spPr>
          <a:xfrm>
            <a:off x="6324600" y="1219200"/>
            <a:ext cx="2514600" cy="48434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ltLang="en-US" smtClean="0"/>
              <a:t>编辑母版文本样式</a:t>
            </a:r>
          </a:p>
        </p:txBody>
      </p:sp>
      <p:sp>
        <p:nvSpPr>
          <p:cNvPr id="5" name="Shape 4"/>
          <p:cNvSpPr>
            <a:spLocks noGrp="1"/>
          </p:cNvSpPr>
          <p:nvPr>
            <p:ph type="dt" sz="half" idx="10"/>
          </p:nvPr>
        </p:nvSpPr>
        <p:spPr/>
        <p:txBody>
          <a:bodyPr/>
          <a:lstStyle/>
          <a:p>
            <a:pPr algn="r"/>
            <a:fld id="{33938BEC-55E3-4F9D-B5C5-76D23951C04A}" type="datetime1">
              <a:pPr algn="r"/>
              <a:t>2017/9/21</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sz="quarter" idx="1"/>
          </p:nvPr>
        </p:nvSpPr>
        <p:spPr>
          <a:xfrm>
            <a:off x="304800" y="304800"/>
            <a:ext cx="5715000" cy="5715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Shape 1"/>
          <p:cNvSpPr>
            <a:spLocks noGrp="1"/>
          </p:cNvSpPr>
          <p:nvPr>
            <p:ph type="title"/>
          </p:nvPr>
        </p:nvSpPr>
        <p:spPr>
          <a:xfrm>
            <a:off x="457200" y="500856"/>
            <a:ext cx="8229600" cy="674688"/>
          </a:xfrm>
          <a:ln>
            <a:solidFill>
              <a:schemeClr val="accent1"/>
            </a:solidFill>
          </a:ln>
        </p:spPr>
        <p:txBody>
          <a:bodyPr lIns="274320" anchor="ctr"/>
          <a:lstStyle>
            <a:lvl1pPr algn="r" latinLnBrk="0">
              <a:buNone/>
              <a:defRPr lang="zh-CN" sz="2000" b="0">
                <a:solidFill>
                  <a:schemeClr val="tx1"/>
                </a:solidFill>
              </a:defRPr>
            </a:lvl1pPr>
          </a:lstStyle>
          <a:p>
            <a:r>
              <a:rPr lang="zh-CN" altLang="en-US" smtClean="0"/>
              <a:t>单击此处编辑母版标题样式</a:t>
            </a:r>
            <a:endParaRPr lang="zh-CN"/>
          </a:p>
        </p:txBody>
      </p:sp>
      <p:sp>
        <p:nvSpPr>
          <p:cNvPr id="3" name="Shap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latinLnBrk="0">
              <a:spcBef>
                <a:spcPts val="600"/>
              </a:spcBef>
              <a:buNone/>
              <a:defRPr lang="zh-CN" sz="3200"/>
            </a:lvl1pPr>
          </a:lstStyle>
          <a:p>
            <a:r>
              <a:rPr lang="zh-CN" altLang="en-US" smtClean="0"/>
              <a:t>单击图标添加图片</a:t>
            </a:r>
            <a:endParaRPr lang="zh-CN"/>
          </a:p>
        </p:txBody>
      </p:sp>
      <p:sp>
        <p:nvSpPr>
          <p:cNvPr id="4" name="Shape 3"/>
          <p:cNvSpPr>
            <a:spLocks noGrp="1"/>
          </p:cNvSpPr>
          <p:nvPr>
            <p:ph type="body" sz="half" idx="2"/>
          </p:nvPr>
        </p:nvSpPr>
        <p:spPr>
          <a:xfrm>
            <a:off x="457200" y="1219200"/>
            <a:ext cx="8229600" cy="533400"/>
          </a:xfrm>
        </p:spPr>
        <p:txBody>
          <a:bodyPr anchor="ctr" anchorCtr="0"/>
          <a:lstStyle>
            <a:lvl1pPr marL="0" indent="0" algn="l" latinLnBrk="0">
              <a:buFontTx/>
              <a:buNone/>
              <a:defRPr lang="zh-CN" sz="1400"/>
            </a:lvl1pPr>
            <a:lvl2pPr>
              <a:defRPr lang="zh-CN" sz="1200"/>
            </a:lvl2pPr>
            <a:lvl3pPr>
              <a:defRPr lang="zh-CN" sz="1000"/>
            </a:lvl3pPr>
            <a:lvl4pPr>
              <a:defRPr lang="zh-CN" sz="900"/>
            </a:lvl4pPr>
            <a:lvl5pPr>
              <a:defRPr lang="zh-CN" sz="900"/>
            </a:lvl5pPr>
          </a:lstStyle>
          <a:p>
            <a:pPr lvl="0"/>
            <a:r>
              <a:rPr lang="zh-CN" altLang="en-US" smtClean="0"/>
              <a:t>编辑母版文本样式</a:t>
            </a:r>
          </a:p>
        </p:txBody>
      </p:sp>
      <p:sp>
        <p:nvSpPr>
          <p:cNvPr id="5" name="Shape 4"/>
          <p:cNvSpPr>
            <a:spLocks noGrp="1"/>
          </p:cNvSpPr>
          <p:nvPr>
            <p:ph type="dt" sz="half" idx="10"/>
          </p:nvPr>
        </p:nvSpPr>
        <p:spPr/>
        <p:txBody>
          <a:bodyPr/>
          <a:lstStyle/>
          <a:p>
            <a:pPr algn="r"/>
            <a:fld id="{33938BEC-55E3-4F9D-B5C5-76D23951C04A}" type="datetime1">
              <a:pPr algn="r"/>
              <a:t>2017/9/21</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D4B5ADC2-7248-4799-8E52-477E151C3EE9}" type="slidenum">
              <a:rPr lang="zh-CN" sz="1400" b="1">
                <a:solidFill>
                  <a:srgbClr val="FFFFFF"/>
                </a:solidFill>
              </a:rPr>
              <a:pPr algn="ctr"/>
              <a:t>‹#›</a:t>
            </a:fld>
            <a:endParaRPr lang="zh-C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457200" y="152400"/>
            <a:ext cx="8229600" cy="990600"/>
          </a:xfrm>
          <a:prstGeom prst="rect">
            <a:avLst/>
          </a:prstGeom>
        </p:spPr>
        <p:txBody>
          <a:bodyPr vert="horz" anchor="b" anchorCtr="0">
            <a:normAutofit/>
          </a:bodyPr>
          <a:lstStyle/>
          <a:p>
            <a:r>
              <a:rPr lang="zh-CN"/>
              <a:t>单击此处编辑母版标题样式</a:t>
            </a:r>
          </a:p>
        </p:txBody>
      </p:sp>
      <p:sp>
        <p:nvSpPr>
          <p:cNvPr id="13" name="Rectangle 12"/>
          <p:cNvSpPr>
            <a:spLocks noGrp="1"/>
          </p:cNvSpPr>
          <p:nvPr>
            <p:ph type="body" idx="1"/>
          </p:nvPr>
        </p:nvSpPr>
        <p:spPr>
          <a:xfrm>
            <a:off x="457200" y="1219200"/>
            <a:ext cx="8229600" cy="4910328"/>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400800" y="6356350"/>
            <a:ext cx="2289048" cy="365760"/>
          </a:xfrm>
          <a:prstGeom prst="rect">
            <a:avLst/>
          </a:prstGeom>
        </p:spPr>
        <p:txBody>
          <a:bodyPr vert="horz"/>
          <a:lstStyle>
            <a:lvl1pPr algn="l" latinLnBrk="0">
              <a:defRPr lang="zh-CN" sz="1400">
                <a:solidFill>
                  <a:schemeClr val="tx2"/>
                </a:solidFill>
              </a:defRPr>
            </a:lvl1pPr>
          </a:lstStyle>
          <a:p>
            <a:pPr algn="r"/>
            <a:fld id="{33938BEC-55E3-4F9D-B5C5-76D23951C04A}" type="datetime1">
              <a:pPr algn="r"/>
              <a:t>2017/9/21</a:t>
            </a:fld>
            <a:endParaRPr lang="zh-CN" sz="1400">
              <a:solidFill>
                <a:schemeClr val="tx2"/>
              </a:solidFill>
            </a:endParaRPr>
          </a:p>
        </p:txBody>
      </p:sp>
      <p:sp>
        <p:nvSpPr>
          <p:cNvPr id="3" name="Rectangle 2"/>
          <p:cNvSpPr>
            <a:spLocks noGrp="1"/>
          </p:cNvSpPr>
          <p:nvPr>
            <p:ph type="ftr" sz="quarter" idx="3"/>
          </p:nvPr>
        </p:nvSpPr>
        <p:spPr>
          <a:xfrm>
            <a:off x="2898648" y="6356350"/>
            <a:ext cx="3505200" cy="365760"/>
          </a:xfrm>
          <a:prstGeom prst="rect">
            <a:avLst/>
          </a:prstGeom>
        </p:spPr>
        <p:txBody>
          <a:bodyPr vert="horz"/>
          <a:lstStyle>
            <a:lvl1pPr algn="r" latinLnBrk="0">
              <a:defRPr lang="zh-CN" sz="1400">
                <a:solidFill>
                  <a:schemeClr val="tx2"/>
                </a:solidFill>
              </a:defRPr>
            </a:lvl1pPr>
          </a:lstStyle>
          <a:p>
            <a:pPr algn="r"/>
            <a:endParaRPr lang="zh-CN" sz="1400">
              <a:solidFill>
                <a:schemeClr val="tx2"/>
              </a:solidFill>
            </a:endParaRPr>
          </a:p>
        </p:txBody>
      </p:sp>
      <p:sp>
        <p:nvSpPr>
          <p:cNvPr id="23" name="Rectangle 22"/>
          <p:cNvSpPr>
            <a:spLocks noGrp="1"/>
          </p:cNvSpPr>
          <p:nvPr>
            <p:ph type="sldNum" sz="quarter" idx="4"/>
          </p:nvPr>
        </p:nvSpPr>
        <p:spPr>
          <a:xfrm>
            <a:off x="612648" y="6356350"/>
            <a:ext cx="1981200" cy="365760"/>
          </a:xfrm>
          <a:prstGeom prst="rect">
            <a:avLst/>
          </a:prstGeom>
        </p:spPr>
        <p:txBody>
          <a:bodyPr vert="horz"/>
          <a:lstStyle>
            <a:lvl1pPr algn="l" latinLnBrk="0">
              <a:defRPr lang="zh-CN" sz="1400">
                <a:solidFill>
                  <a:schemeClr val="tx2"/>
                </a:solidFill>
              </a:defRPr>
            </a:lvl1pPr>
          </a:lstStyle>
          <a:p>
            <a:pPr algn="l"/>
            <a:fld id="{D4B5ADC2-7248-4799-8E52-477E151C3EE9}" type="slidenum">
              <a:rPr lang="zh-CN" sz="1400" b="1">
                <a:solidFill>
                  <a:srgbClr val="FFFFFF"/>
                </a:solidFill>
              </a:rPr>
              <a:pPr algn="ctr"/>
              <a:t>‹#›</a:t>
            </a:fld>
            <a:endParaRPr lang="zh-CN" sz="160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zh-CN"/>
          </a:p>
        </p:txBody>
      </p:sp>
      <p:sp>
        <p:nvSpPr>
          <p:cNvPr id="10" name="Shap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lang="zh-CN"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lang="zh-CN"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lang="zh-CN"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lang="zh-CN"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lang="zh-CN"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lang="zh-CN"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fontScale="90000"/>
          </a:bodyPr>
          <a:lstStyle/>
          <a:p>
            <a:r>
              <a:rPr lang="zh-CN" altLang="en-US" dirty="0" smtClean="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rPr>
              <a:t>鼠标轨迹识别</a:t>
            </a:r>
            <a:r>
              <a:rPr lang="en-US" altLang="zh-CN" dirty="0" smtClean="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rPr>
              <a:t/>
            </a:r>
            <a:br>
              <a:rPr lang="en-US" altLang="zh-CN" dirty="0" smtClean="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rPr>
            </a:br>
            <a:endParaRPr lang="zh-CN"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3" name="Rectangle 2"/>
          <p:cNvSpPr>
            <a:spLocks noGrp="1"/>
          </p:cNvSpPr>
          <p:nvPr>
            <p:ph type="subTitle" idx="1"/>
          </p:nvPr>
        </p:nvSpPr>
        <p:spPr/>
        <p:txBody>
          <a:bodyPr/>
          <a:lstStyle/>
          <a:p>
            <a:r>
              <a:rPr lang="en-US" altLang="zh-CN" dirty="0" smtClean="0"/>
              <a:t>zle1992</a:t>
            </a:r>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可视化</a:t>
            </a:r>
            <a:endParaRPr lang="en-US" altLang="zh-CN" dirty="0" smtClean="0"/>
          </a:p>
          <a:p>
            <a:r>
              <a:rPr lang="en-US" altLang="zh-CN" dirty="0" err="1" smtClean="0"/>
              <a:t>Xy</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348880"/>
            <a:ext cx="3645024" cy="364502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318819"/>
            <a:ext cx="3528392" cy="3528392"/>
          </a:xfrm>
          <a:prstGeom prst="rect">
            <a:avLst/>
          </a:prstGeom>
        </p:spPr>
      </p:pic>
    </p:spTree>
    <p:extLst>
      <p:ext uri="{BB962C8B-B14F-4D97-AF65-F5344CB8AC3E}">
        <p14:creationId xmlns:p14="http://schemas.microsoft.com/office/powerpoint/2010/main" val="208678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可视化</a:t>
            </a:r>
            <a:endParaRPr lang="en-US" altLang="zh-CN" dirty="0" smtClean="0"/>
          </a:p>
          <a:p>
            <a:r>
              <a:rPr lang="en-US" altLang="zh-CN" dirty="0" err="1" smtClean="0"/>
              <a:t>Xy</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2276872"/>
            <a:ext cx="3717032" cy="3717032"/>
          </a:xfrm>
          <a:prstGeom prst="rect">
            <a:avLst/>
          </a:prstGeom>
        </p:spPr>
      </p:pic>
    </p:spTree>
    <p:extLst>
      <p:ext uri="{BB962C8B-B14F-4D97-AF65-F5344CB8AC3E}">
        <p14:creationId xmlns:p14="http://schemas.microsoft.com/office/powerpoint/2010/main" val="138746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可视化</a:t>
            </a:r>
            <a:endParaRPr lang="en-US" altLang="zh-CN" dirty="0" smtClean="0"/>
          </a:p>
          <a:p>
            <a:r>
              <a:rPr lang="en-US" altLang="zh-CN" dirty="0" err="1" smtClean="0"/>
              <a:t>Xt</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348880"/>
            <a:ext cx="3645024" cy="364502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318819"/>
            <a:ext cx="3528392" cy="3528392"/>
          </a:xfrm>
          <a:prstGeom prst="rect">
            <a:avLst/>
          </a:prstGeom>
        </p:spPr>
      </p:pic>
    </p:spTree>
    <p:extLst>
      <p:ext uri="{BB962C8B-B14F-4D97-AF65-F5344CB8AC3E}">
        <p14:creationId xmlns:p14="http://schemas.microsoft.com/office/powerpoint/2010/main" val="106578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772816"/>
            <a:ext cx="5760640" cy="3240360"/>
          </a:xfrm>
          <a:prstGeom prst="rect">
            <a:avLst/>
          </a:prstGeom>
        </p:spPr>
      </p:pic>
    </p:spTree>
    <p:extLst>
      <p:ext uri="{BB962C8B-B14F-4D97-AF65-F5344CB8AC3E}">
        <p14:creationId xmlns:p14="http://schemas.microsoft.com/office/powerpoint/2010/main" val="149508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3359"/>
            <a:ext cx="7056784" cy="3969441"/>
          </a:xfrm>
          <a:prstGeom prst="rect">
            <a:avLst/>
          </a:prstGeom>
        </p:spPr>
      </p:pic>
    </p:spTree>
    <p:extLst>
      <p:ext uri="{BB962C8B-B14F-4D97-AF65-F5344CB8AC3E}">
        <p14:creationId xmlns:p14="http://schemas.microsoft.com/office/powerpoint/2010/main" val="213241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06" y="1700808"/>
            <a:ext cx="7620187" cy="4286355"/>
          </a:xfrm>
          <a:prstGeom prst="rect">
            <a:avLst/>
          </a:prstGeom>
        </p:spPr>
      </p:pic>
    </p:spTree>
    <p:extLst>
      <p:ext uri="{BB962C8B-B14F-4D97-AF65-F5344CB8AC3E}">
        <p14:creationId xmlns:p14="http://schemas.microsoft.com/office/powerpoint/2010/main" val="387415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65" y="1718129"/>
            <a:ext cx="7004270" cy="3939902"/>
          </a:xfrm>
          <a:prstGeom prst="rect">
            <a:avLst/>
          </a:prstGeom>
        </p:spPr>
      </p:pic>
    </p:spTree>
    <p:extLst>
      <p:ext uri="{BB962C8B-B14F-4D97-AF65-F5344CB8AC3E}">
        <p14:creationId xmlns:p14="http://schemas.microsoft.com/office/powerpoint/2010/main" val="117475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693376"/>
            <a:ext cx="7092280" cy="3989408"/>
          </a:xfrm>
          <a:prstGeom prst="rect">
            <a:avLst/>
          </a:prstGeom>
        </p:spPr>
      </p:pic>
    </p:spTree>
    <p:extLst>
      <p:ext uri="{BB962C8B-B14F-4D97-AF65-F5344CB8AC3E}">
        <p14:creationId xmlns:p14="http://schemas.microsoft.com/office/powerpoint/2010/main" val="246331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机器模式</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 y="1798203"/>
            <a:ext cx="7884368" cy="4434957"/>
          </a:xfrm>
          <a:prstGeom prst="rect">
            <a:avLst/>
          </a:prstGeom>
        </p:spPr>
      </p:pic>
    </p:spTree>
    <p:extLst>
      <p:ext uri="{BB962C8B-B14F-4D97-AF65-F5344CB8AC3E}">
        <p14:creationId xmlns:p14="http://schemas.microsoft.com/office/powerpoint/2010/main" val="383049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特征工程</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位置特征</a:t>
            </a:r>
            <a:r>
              <a:rPr lang="en-US" altLang="zh-CN" dirty="0" smtClean="0"/>
              <a:t>:</a:t>
            </a:r>
          </a:p>
          <a:p>
            <a:pPr lvl="1"/>
            <a:r>
              <a:rPr lang="zh-CN" altLang="en-US" dirty="0" smtClean="0"/>
              <a:t>起点的位置，起点的速度，起点时间的差分，</a:t>
            </a:r>
            <a:r>
              <a:rPr lang="zh-CN" altLang="en-US" dirty="0"/>
              <a:t>起点</a:t>
            </a:r>
            <a:r>
              <a:rPr lang="zh-CN" altLang="en-US" dirty="0" smtClean="0"/>
              <a:t>速度差分，起点加速度等。</a:t>
            </a:r>
            <a:endParaRPr lang="en-US" altLang="zh-CN" dirty="0" smtClean="0"/>
          </a:p>
          <a:p>
            <a:pPr lvl="1"/>
            <a:r>
              <a:rPr lang="zh-CN" altLang="en-US" dirty="0" smtClean="0"/>
              <a:t>轨迹位置统计信息，包括</a:t>
            </a:r>
            <a:r>
              <a:rPr lang="en-US" altLang="zh-CN" dirty="0" smtClean="0"/>
              <a:t>(</a:t>
            </a:r>
            <a:r>
              <a:rPr lang="en-US" altLang="zh-CN" dirty="0" err="1" smtClean="0"/>
              <a:t>x,y,t</a:t>
            </a:r>
            <a:r>
              <a:rPr lang="en-US" altLang="zh-CN" dirty="0" smtClean="0"/>
              <a:t>)</a:t>
            </a:r>
            <a:r>
              <a:rPr lang="zh-CN" altLang="en-US" dirty="0" smtClean="0"/>
              <a:t>的均值，方差，最大值，最小值，中位数。</a:t>
            </a:r>
            <a:endParaRPr lang="en-US" altLang="zh-CN" dirty="0" smtClean="0"/>
          </a:p>
          <a:p>
            <a:r>
              <a:rPr lang="en-US" altLang="zh-CN" dirty="0" smtClean="0"/>
              <a:t>(</a:t>
            </a:r>
            <a:r>
              <a:rPr lang="en-US" altLang="zh-CN" dirty="0" err="1" smtClean="0"/>
              <a:t>x,y</a:t>
            </a:r>
            <a:r>
              <a:rPr lang="en-US" altLang="zh-CN" dirty="0" smtClean="0"/>
              <a:t>)</a:t>
            </a:r>
            <a:r>
              <a:rPr lang="zh-CN" altLang="en-US" dirty="0" smtClean="0"/>
              <a:t>各自方向上速度的统计信息</a:t>
            </a:r>
            <a:r>
              <a:rPr lang="en-US" altLang="zh-CN" dirty="0" smtClean="0"/>
              <a:t>(</a:t>
            </a:r>
            <a:r>
              <a:rPr lang="zh-CN" altLang="en-US" dirty="0"/>
              <a:t>均值，方差，最大值，最小值，</a:t>
            </a:r>
            <a:r>
              <a:rPr lang="zh-CN" altLang="en-US" dirty="0" smtClean="0"/>
              <a:t>中位数</a:t>
            </a:r>
            <a:r>
              <a:rPr lang="en-US" altLang="zh-CN" dirty="0" smtClean="0"/>
              <a:t>)</a:t>
            </a:r>
            <a:r>
              <a:rPr lang="zh-CN" altLang="en-US" dirty="0" smtClean="0"/>
              <a:t>。</a:t>
            </a:r>
            <a:endParaRPr lang="en-US" altLang="zh-CN" dirty="0" smtClean="0"/>
          </a:p>
          <a:p>
            <a:r>
              <a:rPr lang="en-US" altLang="zh-CN" dirty="0"/>
              <a:t>(</a:t>
            </a:r>
            <a:r>
              <a:rPr lang="en-US" altLang="zh-CN" dirty="0" err="1"/>
              <a:t>x,y</a:t>
            </a:r>
            <a:r>
              <a:rPr lang="en-US" altLang="zh-CN" dirty="0"/>
              <a:t>)</a:t>
            </a:r>
            <a:r>
              <a:rPr lang="zh-CN" altLang="en-US" dirty="0"/>
              <a:t>各自方向上加速度</a:t>
            </a:r>
            <a:r>
              <a:rPr lang="zh-CN" altLang="en-US" dirty="0" smtClean="0"/>
              <a:t>统计</a:t>
            </a:r>
            <a:r>
              <a:rPr lang="zh-CN" altLang="en-US" dirty="0"/>
              <a:t>信息均值，方差，最大值，最小值，中位数</a:t>
            </a:r>
            <a:r>
              <a:rPr lang="en-US" altLang="zh-CN" dirty="0" smtClean="0"/>
              <a:t>)</a:t>
            </a:r>
            <a:r>
              <a:rPr lang="zh-CN" altLang="en-US" dirty="0" smtClean="0"/>
              <a:t>。</a:t>
            </a:r>
            <a:endParaRPr lang="en-US" altLang="zh-CN" dirty="0" smtClean="0"/>
          </a:p>
          <a:p>
            <a:r>
              <a:rPr lang="en-US" altLang="zh-CN" dirty="0"/>
              <a:t>(</a:t>
            </a:r>
            <a:r>
              <a:rPr lang="en-US" altLang="zh-CN" dirty="0" err="1"/>
              <a:t>x,y</a:t>
            </a:r>
            <a:r>
              <a:rPr lang="en-US" altLang="zh-CN" dirty="0" smtClean="0"/>
              <a:t>)(</a:t>
            </a:r>
            <a:r>
              <a:rPr lang="en-US" altLang="zh-CN" dirty="0" err="1" smtClean="0"/>
              <a:t>x,t</a:t>
            </a:r>
            <a:r>
              <a:rPr lang="en-US" altLang="zh-CN" dirty="0" smtClean="0"/>
              <a:t>)(</a:t>
            </a:r>
            <a:r>
              <a:rPr lang="en-US" altLang="zh-CN" dirty="0" err="1" smtClean="0"/>
              <a:t>y,t</a:t>
            </a:r>
            <a:r>
              <a:rPr lang="en-US" altLang="zh-CN" dirty="0" smtClean="0"/>
              <a:t>)</a:t>
            </a:r>
            <a:r>
              <a:rPr lang="zh-CN" altLang="en-US" dirty="0" smtClean="0"/>
              <a:t>角度统计</a:t>
            </a:r>
            <a:r>
              <a:rPr lang="zh-CN" altLang="en-US" dirty="0"/>
              <a:t>信息均值，方差，最大值，最小值，中位数</a:t>
            </a:r>
            <a:r>
              <a:rPr lang="en-US" altLang="zh-CN" dirty="0" smtClean="0"/>
              <a:t>)</a:t>
            </a:r>
            <a:r>
              <a:rPr lang="zh-CN" altLang="en-US" dirty="0" smtClean="0"/>
              <a:t>。</a:t>
            </a:r>
            <a:endParaRPr lang="en-US" altLang="zh-CN" dirty="0" smtClean="0"/>
          </a:p>
          <a:p>
            <a:r>
              <a:rPr lang="zh-CN" altLang="en-US" dirty="0" smtClean="0"/>
              <a:t>交叉特征。 最后几个轨迹点的统计信息与全体的比值。</a:t>
            </a:r>
            <a:endParaRPr lang="en-US" altLang="zh-CN" dirty="0"/>
          </a:p>
          <a:p>
            <a:r>
              <a:rPr lang="zh-CN" altLang="en-US" dirty="0" smtClean="0"/>
              <a:t>规则特征，是否有回勾</a:t>
            </a:r>
            <a:endParaRPr lang="en-US" altLang="zh-CN" dirty="0" smtClean="0"/>
          </a:p>
        </p:txBody>
      </p:sp>
    </p:spTree>
    <p:extLst>
      <p:ext uri="{BB962C8B-B14F-4D97-AF65-F5344CB8AC3E}">
        <p14:creationId xmlns:p14="http://schemas.microsoft.com/office/powerpoint/2010/main" val="27840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赛</a:t>
            </a:r>
            <a:r>
              <a:rPr lang="zh-CN" altLang="en-US" dirty="0" smtClean="0"/>
              <a:t>题简介</a:t>
            </a:r>
            <a:endParaRPr lang="en-US" altLang="zh-CN" dirty="0" smtClean="0"/>
          </a:p>
          <a:p>
            <a:r>
              <a:rPr lang="zh-CN" altLang="en-US" dirty="0" smtClean="0"/>
              <a:t>数据探索</a:t>
            </a:r>
            <a:endParaRPr lang="en-US" altLang="zh-CN" dirty="0" smtClean="0"/>
          </a:p>
          <a:p>
            <a:r>
              <a:rPr lang="zh-CN" altLang="en-US" dirty="0" smtClean="0"/>
              <a:t>特征</a:t>
            </a:r>
            <a:r>
              <a:rPr lang="zh-CN" altLang="en-US" dirty="0" smtClean="0"/>
              <a:t>工程</a:t>
            </a:r>
            <a:endParaRPr lang="en-US" altLang="zh-CN" dirty="0" smtClean="0"/>
          </a:p>
          <a:p>
            <a:r>
              <a:rPr lang="zh-CN" altLang="en-US" dirty="0" smtClean="0"/>
              <a:t>模型训练</a:t>
            </a:r>
            <a:endParaRPr lang="en-US" altLang="zh-CN" dirty="0" smtClean="0"/>
          </a:p>
          <a:p>
            <a:r>
              <a:rPr lang="zh-CN" altLang="en-US" dirty="0" smtClean="0"/>
              <a:t>模型</a:t>
            </a:r>
            <a:r>
              <a:rPr lang="zh-CN" altLang="en-US" dirty="0" smtClean="0"/>
              <a:t>融合（复赛）</a:t>
            </a:r>
            <a:endParaRPr lang="en-US" altLang="zh-CN" dirty="0" smtClean="0"/>
          </a:p>
          <a:p>
            <a:r>
              <a:rPr lang="zh-CN" altLang="en-US" dirty="0" smtClean="0"/>
              <a:t>成员介绍</a:t>
            </a:r>
            <a:endParaRPr lang="en-US" altLang="zh-CN" dirty="0" smtClean="0"/>
          </a:p>
          <a:p>
            <a:endParaRPr lang="zh-CN" altLang="en-US" dirty="0"/>
          </a:p>
        </p:txBody>
      </p:sp>
    </p:spTree>
    <p:extLst>
      <p:ext uri="{BB962C8B-B14F-4D97-AF65-F5344CB8AC3E}">
        <p14:creationId xmlns:p14="http://schemas.microsoft.com/office/powerpoint/2010/main" val="392952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40000" lnSpcReduction="20000"/>
          </a:bodyPr>
          <a:lstStyle/>
          <a:p>
            <a:r>
              <a:rPr lang="zh-CN" altLang="en-US" dirty="0" smtClean="0"/>
              <a:t>经过特征筛选后的最终特征：</a:t>
            </a:r>
            <a:endParaRPr lang="en-US" altLang="zh-CN" dirty="0" smtClean="0"/>
          </a:p>
          <a:p>
            <a:endParaRPr lang="en-US" altLang="zh-CN" dirty="0" smtClean="0"/>
          </a:p>
          <a:p>
            <a:r>
              <a:rPr lang="en-US" altLang="zh-CN" dirty="0" smtClean="0"/>
              <a:t>‘</a:t>
            </a:r>
            <a:r>
              <a:rPr lang="en-US" altLang="zh-CN" dirty="0" err="1" smtClean="0"/>
              <a:t>first_data_x</a:t>
            </a:r>
            <a:r>
              <a:rPr lang="en-US" altLang="zh-CN" dirty="0" smtClean="0"/>
              <a:t>’,  #</a:t>
            </a:r>
            <a:r>
              <a:rPr lang="zh-CN" altLang="en-US" dirty="0" smtClean="0"/>
              <a:t>起始点</a:t>
            </a:r>
            <a:r>
              <a:rPr lang="en-US" altLang="zh-CN" dirty="0" smtClean="0"/>
              <a:t>x</a:t>
            </a:r>
            <a:r>
              <a:rPr lang="zh-CN" altLang="en-US" dirty="0" smtClean="0"/>
              <a:t>坐标</a:t>
            </a:r>
            <a:endParaRPr lang="en-US" altLang="zh-CN" dirty="0" smtClean="0"/>
          </a:p>
          <a:p>
            <a:r>
              <a:rPr lang="en-US" altLang="zh-CN" dirty="0" smtClean="0"/>
              <a:t>‘</a:t>
            </a:r>
            <a:r>
              <a:rPr lang="en-US" altLang="zh-CN" dirty="0" err="1" smtClean="0"/>
              <a:t>first_speed_x</a:t>
            </a:r>
            <a:r>
              <a:rPr lang="en-US" altLang="zh-CN" dirty="0" smtClean="0"/>
              <a:t>’, </a:t>
            </a:r>
            <a:r>
              <a:rPr lang="en-US" altLang="zh-CN" dirty="0"/>
              <a:t>#</a:t>
            </a:r>
            <a:r>
              <a:rPr lang="zh-CN" altLang="en-US" dirty="0"/>
              <a:t>起始点</a:t>
            </a:r>
            <a:r>
              <a:rPr lang="en-US" altLang="zh-CN" dirty="0" smtClean="0"/>
              <a:t>x</a:t>
            </a:r>
            <a:r>
              <a:rPr lang="zh-CN" altLang="en-US" dirty="0" smtClean="0"/>
              <a:t>方向速度</a:t>
            </a:r>
            <a:endParaRPr lang="en-US" altLang="zh-CN" dirty="0" smtClean="0"/>
          </a:p>
          <a:p>
            <a:r>
              <a:rPr lang="en-US" altLang="zh-CN" dirty="0" smtClean="0"/>
              <a:t>‘</a:t>
            </a:r>
            <a:r>
              <a:rPr lang="en-US" altLang="zh-CN" dirty="0" err="1" smtClean="0"/>
              <a:t>first_data_y</a:t>
            </a:r>
            <a:r>
              <a:rPr lang="en-US" altLang="zh-CN" dirty="0" smtClean="0"/>
              <a:t>’, #</a:t>
            </a:r>
            <a:r>
              <a:rPr lang="zh-CN" altLang="en-US" dirty="0" smtClean="0"/>
              <a:t>起始点</a:t>
            </a:r>
            <a:r>
              <a:rPr lang="en-US" altLang="zh-CN" dirty="0" smtClean="0"/>
              <a:t>y</a:t>
            </a:r>
            <a:r>
              <a:rPr lang="zh-CN" altLang="en-US" dirty="0" smtClean="0"/>
              <a:t>坐标</a:t>
            </a:r>
            <a:endParaRPr lang="en-US" altLang="zh-CN" dirty="0" smtClean="0"/>
          </a:p>
          <a:p>
            <a:r>
              <a:rPr lang="en-US" altLang="zh-CN" dirty="0" smtClean="0"/>
              <a:t> ‘</a:t>
            </a:r>
            <a:r>
              <a:rPr lang="en-US" altLang="zh-CN" dirty="0" err="1" smtClean="0"/>
              <a:t>first_delt_t</a:t>
            </a:r>
            <a:r>
              <a:rPr lang="en-US" altLang="zh-CN" dirty="0" smtClean="0"/>
              <a:t>’, #</a:t>
            </a:r>
            <a:r>
              <a:rPr lang="zh-CN" altLang="en-US" dirty="0" smtClean="0"/>
              <a:t>起始点与第二个点时间的时间差</a:t>
            </a:r>
            <a:endParaRPr lang="en-US" altLang="zh-CN" dirty="0" smtClean="0"/>
          </a:p>
          <a:p>
            <a:endParaRPr lang="en-US" altLang="zh-CN" dirty="0" smtClean="0"/>
          </a:p>
          <a:p>
            <a:r>
              <a:rPr lang="en-US" altLang="zh-CN" dirty="0" smtClean="0"/>
              <a:t>‘, ’</a:t>
            </a:r>
            <a:r>
              <a:rPr lang="en-US" altLang="zh-CN" dirty="0" err="1" smtClean="0"/>
              <a:t>X_max</a:t>
            </a:r>
            <a:r>
              <a:rPr lang="en-US" altLang="zh-CN" dirty="0" smtClean="0"/>
              <a:t>‘, #</a:t>
            </a:r>
            <a:r>
              <a:rPr lang="zh-CN" altLang="en-US" dirty="0" smtClean="0"/>
              <a:t>轨迹</a:t>
            </a:r>
            <a:r>
              <a:rPr lang="en-US" altLang="zh-CN" dirty="0" smtClean="0"/>
              <a:t>x</a:t>
            </a:r>
            <a:r>
              <a:rPr lang="zh-CN" altLang="en-US" dirty="0" smtClean="0"/>
              <a:t>坐标的最大值</a:t>
            </a:r>
            <a:endParaRPr lang="en-US" altLang="zh-CN" dirty="0" smtClean="0"/>
          </a:p>
          <a:p>
            <a:r>
              <a:rPr lang="en-US" altLang="zh-CN" dirty="0" smtClean="0"/>
              <a:t>‘, ’</a:t>
            </a:r>
            <a:r>
              <a:rPr lang="en-US" altLang="zh-CN" dirty="0" err="1" smtClean="0"/>
              <a:t>y_min</a:t>
            </a:r>
            <a:r>
              <a:rPr lang="en-US" altLang="zh-CN" dirty="0" smtClean="0"/>
              <a:t>‘, </a:t>
            </a:r>
            <a:r>
              <a:rPr lang="en-US" altLang="zh-CN" dirty="0"/>
              <a:t>#</a:t>
            </a:r>
            <a:r>
              <a:rPr lang="zh-CN" altLang="en-US" dirty="0" smtClean="0"/>
              <a:t>轨迹</a:t>
            </a:r>
            <a:r>
              <a:rPr lang="en-US" altLang="zh-CN" dirty="0" smtClean="0"/>
              <a:t>y</a:t>
            </a:r>
            <a:r>
              <a:rPr lang="zh-CN" altLang="en-US" dirty="0" smtClean="0"/>
              <a:t>坐标</a:t>
            </a:r>
            <a:r>
              <a:rPr lang="zh-CN" altLang="en-US" dirty="0"/>
              <a:t>的</a:t>
            </a:r>
            <a:r>
              <a:rPr lang="zh-CN" altLang="en-US" dirty="0" smtClean="0"/>
              <a:t>最小值</a:t>
            </a:r>
            <a:endParaRPr lang="en-US" altLang="zh-CN" dirty="0" smtClean="0"/>
          </a:p>
          <a:p>
            <a:r>
              <a:rPr lang="en-US" altLang="zh-CN" dirty="0" smtClean="0"/>
              <a:t>‘</a:t>
            </a:r>
            <a:r>
              <a:rPr lang="en-US" altLang="zh-CN" dirty="0" err="1" smtClean="0"/>
              <a:t>x_min</a:t>
            </a:r>
            <a:r>
              <a:rPr lang="en-US" altLang="zh-CN" dirty="0" smtClean="0"/>
              <a:t> #</a:t>
            </a:r>
            <a:r>
              <a:rPr lang="en-US" altLang="zh-CN" dirty="0"/>
              <a:t>#</a:t>
            </a:r>
            <a:r>
              <a:rPr lang="zh-CN" altLang="en-US" dirty="0"/>
              <a:t>轨迹</a:t>
            </a:r>
            <a:r>
              <a:rPr lang="en-US" altLang="zh-CN" dirty="0"/>
              <a:t>x</a:t>
            </a:r>
            <a:r>
              <a:rPr lang="zh-CN" altLang="en-US" dirty="0"/>
              <a:t>坐标的</a:t>
            </a:r>
            <a:r>
              <a:rPr lang="zh-CN" altLang="en-US" dirty="0" smtClean="0"/>
              <a:t>最小值</a:t>
            </a:r>
            <a:endParaRPr lang="en-US" altLang="zh-CN" dirty="0" smtClean="0"/>
          </a:p>
          <a:p>
            <a:r>
              <a:rPr lang="en-US" altLang="zh-CN" dirty="0"/>
              <a:t/>
            </a:r>
            <a:br>
              <a:rPr lang="en-US" altLang="zh-CN" dirty="0"/>
            </a:br>
            <a:endParaRPr lang="en-US" altLang="zh-CN" dirty="0"/>
          </a:p>
          <a:p>
            <a:r>
              <a:rPr lang="en-US" altLang="zh-CN" dirty="0" smtClean="0"/>
              <a:t>‘</a:t>
            </a:r>
            <a:r>
              <a:rPr lang="en-US" altLang="zh-CN" dirty="0" err="1" smtClean="0"/>
              <a:t>dxspeed_mean</a:t>
            </a:r>
            <a:r>
              <a:rPr lang="en-US" altLang="zh-CN" dirty="0" smtClean="0"/>
              <a:t>’, # x</a:t>
            </a:r>
            <a:r>
              <a:rPr lang="zh-CN" altLang="en-US" dirty="0" smtClean="0"/>
              <a:t>方向速度差分的均值</a:t>
            </a:r>
            <a:endParaRPr lang="en-US" altLang="zh-CN" dirty="0" smtClean="0"/>
          </a:p>
          <a:p>
            <a:r>
              <a:rPr lang="en-US" altLang="zh-CN" dirty="0" smtClean="0"/>
              <a:t>‘</a:t>
            </a:r>
            <a:r>
              <a:rPr lang="en-US" altLang="zh-CN" dirty="0" err="1" smtClean="0"/>
              <a:t>dxspeed_std</a:t>
            </a:r>
            <a:r>
              <a:rPr lang="en-US" altLang="zh-CN" dirty="0" smtClean="0"/>
              <a:t>’,  </a:t>
            </a:r>
            <a:r>
              <a:rPr lang="en-US" altLang="zh-CN" dirty="0"/>
              <a:t>#x</a:t>
            </a:r>
            <a:r>
              <a:rPr lang="zh-CN" altLang="en-US" dirty="0"/>
              <a:t>方向速度差分</a:t>
            </a:r>
            <a:r>
              <a:rPr lang="zh-CN" altLang="en-US" dirty="0" smtClean="0"/>
              <a:t>的标注差</a:t>
            </a:r>
            <a:endParaRPr lang="en-US" altLang="zh-CN" dirty="0" smtClean="0"/>
          </a:p>
          <a:p>
            <a:r>
              <a:rPr lang="en-US" altLang="zh-CN" dirty="0" smtClean="0"/>
              <a:t>'</a:t>
            </a:r>
            <a:r>
              <a:rPr lang="en-US" altLang="zh-CN" dirty="0" err="1" smtClean="0"/>
              <a:t>data_x_return</a:t>
            </a:r>
            <a:r>
              <a:rPr lang="en-US" altLang="zh-CN" dirty="0"/>
              <a:t>', </a:t>
            </a:r>
            <a:endParaRPr lang="en-US" altLang="zh-CN" dirty="0" smtClean="0"/>
          </a:p>
          <a:p>
            <a:r>
              <a:rPr lang="en-US" altLang="zh-CN" dirty="0" smtClean="0"/>
              <a:t>'</a:t>
            </a:r>
            <a:r>
              <a:rPr lang="en-US" altLang="zh-CN" dirty="0" err="1" smtClean="0"/>
              <a:t>data_y_unique_value_stdmean</a:t>
            </a:r>
            <a:r>
              <a:rPr lang="en-US" altLang="zh-CN" dirty="0"/>
              <a:t>',#</a:t>
            </a:r>
            <a:r>
              <a:rPr lang="zh-CN" altLang="en-US" dirty="0"/>
              <a:t>特征</a:t>
            </a:r>
            <a:r>
              <a:rPr lang="en-US" altLang="zh-CN" dirty="0"/>
              <a:t>75 </a:t>
            </a:r>
            <a:r>
              <a:rPr lang="en-US" altLang="zh-CN" dirty="0" smtClean="0"/>
              <a:t>76</a:t>
            </a:r>
            <a:r>
              <a:rPr lang="en-US" altLang="zh-CN" dirty="0"/>
              <a:t/>
            </a:r>
            <a:br>
              <a:rPr lang="en-US" altLang="zh-CN" dirty="0"/>
            </a:br>
            <a:endParaRPr lang="en-US" altLang="zh-CN" dirty="0"/>
          </a:p>
          <a:p>
            <a:r>
              <a:rPr lang="en-US" altLang="zh-CN" dirty="0"/>
              <a:t>'</a:t>
            </a:r>
            <a:r>
              <a:rPr lang="en-US" altLang="zh-CN" dirty="0" err="1"/>
              <a:t>time_delta_min</a:t>
            </a:r>
            <a:r>
              <a:rPr lang="en-US" altLang="zh-CN" dirty="0"/>
              <a:t>', </a:t>
            </a:r>
            <a:endParaRPr lang="en-US" altLang="zh-CN" dirty="0" smtClean="0"/>
          </a:p>
          <a:p>
            <a:r>
              <a:rPr lang="en-US" altLang="zh-CN" dirty="0" smtClean="0"/>
              <a:t>'</a:t>
            </a:r>
            <a:r>
              <a:rPr lang="en-US" altLang="zh-CN" dirty="0" err="1" smtClean="0"/>
              <a:t>distance_deltas_max</a:t>
            </a:r>
            <a:r>
              <a:rPr lang="en-US" altLang="zh-CN" dirty="0"/>
              <a:t>', </a:t>
            </a:r>
            <a:endParaRPr lang="en-US" altLang="zh-CN" dirty="0" smtClean="0"/>
          </a:p>
          <a:p>
            <a:r>
              <a:rPr lang="en-US" altLang="zh-CN" dirty="0" smtClean="0"/>
              <a:t>'</a:t>
            </a:r>
            <a:r>
              <a:rPr lang="en-US" altLang="zh-CN" dirty="0" err="1" smtClean="0"/>
              <a:t>median_speed</a:t>
            </a:r>
            <a:r>
              <a:rPr lang="en-US" altLang="zh-CN" dirty="0" smtClean="0"/>
              <a:t>', </a:t>
            </a:r>
          </a:p>
          <a:p>
            <a:r>
              <a:rPr lang="en-US" altLang="zh-CN" dirty="0" smtClean="0"/>
              <a:t>'</a:t>
            </a:r>
            <a:r>
              <a:rPr lang="en-US" altLang="zh-CN" dirty="0" err="1" smtClean="0"/>
              <a:t>xs_delta_var</a:t>
            </a:r>
            <a:r>
              <a:rPr lang="en-US" altLang="zh-CN" dirty="0"/>
              <a:t>', </a:t>
            </a:r>
            <a:endParaRPr lang="en-US" altLang="zh-CN" dirty="0" smtClean="0"/>
          </a:p>
          <a:p>
            <a:r>
              <a:rPr lang="en-US" altLang="zh-CN" dirty="0" smtClean="0"/>
              <a:t>'</a:t>
            </a:r>
            <a:r>
              <a:rPr lang="en-US" altLang="zh-CN" dirty="0" err="1" smtClean="0"/>
              <a:t>xs_delta_max</a:t>
            </a:r>
            <a:r>
              <a:rPr lang="en-US" altLang="zh-CN" dirty="0"/>
              <a:t>',#</a:t>
            </a:r>
            <a:r>
              <a:rPr lang="zh-CN" altLang="en-US" dirty="0"/>
              <a:t>开源部分特征</a:t>
            </a:r>
          </a:p>
          <a:p>
            <a:r>
              <a:rPr lang="en-US" altLang="zh-CN" dirty="0"/>
              <a:t>'</a:t>
            </a:r>
            <a:r>
              <a:rPr lang="en-US" altLang="zh-CN" dirty="0" err="1"/>
              <a:t>speed_xstd_laststd'get_target</a:t>
            </a:r>
            <a:r>
              <a:rPr lang="en-US" altLang="zh-CN" dirty="0"/>
              <a:t>',</a:t>
            </a:r>
            <a:endParaRPr lang="zh-CN" altLang="en-US" dirty="0"/>
          </a:p>
        </p:txBody>
      </p:sp>
    </p:spTree>
    <p:extLst>
      <p:ext uri="{BB962C8B-B14F-4D97-AF65-F5344CB8AC3E}">
        <p14:creationId xmlns:p14="http://schemas.microsoft.com/office/powerpoint/2010/main" val="4218969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模型训练</a:t>
            </a:r>
            <a:endParaRPr lang="zh-CN" altLang="en-US" dirty="0"/>
          </a:p>
        </p:txBody>
      </p:sp>
      <p:sp>
        <p:nvSpPr>
          <p:cNvPr id="3" name="内容占位符 2"/>
          <p:cNvSpPr>
            <a:spLocks noGrp="1"/>
          </p:cNvSpPr>
          <p:nvPr>
            <p:ph sz="quarter" idx="1"/>
          </p:nvPr>
        </p:nvSpPr>
        <p:spPr/>
        <p:txBody>
          <a:bodyPr/>
          <a:lstStyle/>
          <a:p>
            <a:r>
              <a:rPr lang="en-US" altLang="zh-CN" dirty="0" err="1" smtClean="0"/>
              <a:t>Gbdt</a:t>
            </a:r>
            <a:r>
              <a:rPr lang="en-US" altLang="zh-CN" dirty="0" smtClean="0"/>
              <a:t>(</a:t>
            </a:r>
            <a:r>
              <a:rPr lang="en-US" altLang="zh-CN" dirty="0" err="1" smtClean="0"/>
              <a:t>xgboost</a:t>
            </a:r>
            <a:r>
              <a:rPr lang="en-US" altLang="zh-CN" dirty="0" smtClean="0"/>
              <a:t>)</a:t>
            </a:r>
          </a:p>
          <a:p>
            <a:pPr marL="0" indent="0">
              <a:buNone/>
            </a:pPr>
            <a:r>
              <a:rPr lang="zh-CN" altLang="en-US" dirty="0" smtClean="0"/>
              <a:t>单模型：</a:t>
            </a:r>
            <a:endParaRPr lang="en-US" altLang="zh-CN" dirty="0" smtClean="0"/>
          </a:p>
          <a:p>
            <a:pPr marL="0" indent="0">
              <a:buNone/>
            </a:pPr>
            <a:r>
              <a:rPr lang="en-US" altLang="zh-CN" dirty="0" err="1" smtClean="0"/>
              <a:t>xgb</a:t>
            </a:r>
            <a:r>
              <a:rPr lang="zh-CN" altLang="en-US" dirty="0" smtClean="0"/>
              <a:t>：</a:t>
            </a:r>
            <a:r>
              <a:rPr lang="en-US" altLang="zh-CN" dirty="0" smtClean="0"/>
              <a:t>99.30</a:t>
            </a:r>
          </a:p>
          <a:p>
            <a:pPr marL="0" indent="0">
              <a:buNone/>
            </a:pPr>
            <a:r>
              <a:rPr lang="en-US" altLang="zh-CN" dirty="0" err="1" smtClean="0"/>
              <a:t>Gbdt</a:t>
            </a:r>
            <a:r>
              <a:rPr lang="en-US" altLang="zh-CN" dirty="0"/>
              <a:t> </a:t>
            </a:r>
            <a:r>
              <a:rPr lang="en-US" altLang="zh-CN" dirty="0" smtClean="0"/>
              <a:t>: 99.10</a:t>
            </a:r>
          </a:p>
          <a:p>
            <a:pPr marL="0" indent="0">
              <a:buNone/>
            </a:pPr>
            <a:endParaRPr lang="en-US" altLang="zh-CN" dirty="0"/>
          </a:p>
          <a:p>
            <a:pPr marL="0" indent="0">
              <a:buNone/>
            </a:pPr>
            <a:r>
              <a:rPr lang="en-US" altLang="zh-CN" dirty="0" smtClean="0"/>
              <a:t>0.6 xgb+0.4gbdt : 99.61</a:t>
            </a:r>
          </a:p>
        </p:txBody>
      </p:sp>
    </p:spTree>
    <p:extLst>
      <p:ext uri="{BB962C8B-B14F-4D97-AF65-F5344CB8AC3E}">
        <p14:creationId xmlns:p14="http://schemas.microsoft.com/office/powerpoint/2010/main" val="169920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zh-CN" altLang="en-US" dirty="0" smtClean="0"/>
              <a:t>复赛</a:t>
            </a:r>
            <a:endParaRPr lang="zh-CN" altLang="en-US" dirty="0"/>
          </a:p>
        </p:txBody>
      </p:sp>
      <p:sp>
        <p:nvSpPr>
          <p:cNvPr id="3" name="内容占位符 2"/>
          <p:cNvSpPr>
            <a:spLocks noGrp="1"/>
          </p:cNvSpPr>
          <p:nvPr>
            <p:ph sz="quarter" idx="1"/>
          </p:nvPr>
        </p:nvSpPr>
        <p:spPr/>
        <p:txBody>
          <a:bodyPr/>
          <a:lstStyle/>
          <a:p>
            <a:pPr marL="0" indent="0">
              <a:buNone/>
            </a:pPr>
            <a:endParaRPr lang="en-US" altLang="zh-CN" dirty="0"/>
          </a:p>
          <a:p>
            <a:r>
              <a:rPr lang="zh-CN" altLang="en-US" dirty="0" smtClean="0"/>
              <a:t>训练集</a:t>
            </a:r>
            <a:r>
              <a:rPr lang="en-US" altLang="zh-CN" dirty="0" smtClean="0"/>
              <a:t>3k</a:t>
            </a:r>
          </a:p>
          <a:p>
            <a:r>
              <a:rPr lang="zh-CN" altLang="en-US" dirty="0" smtClean="0"/>
              <a:t>测试集</a:t>
            </a:r>
            <a:r>
              <a:rPr lang="en-US" altLang="zh-CN" dirty="0" smtClean="0"/>
              <a:t>200w</a:t>
            </a:r>
          </a:p>
          <a:p>
            <a:endParaRPr lang="en-US" altLang="zh-CN" dirty="0"/>
          </a:p>
          <a:p>
            <a:r>
              <a:rPr lang="zh-CN" altLang="en-US" dirty="0" smtClean="0"/>
              <a:t>按照初赛模型提交</a:t>
            </a:r>
            <a:r>
              <a:rPr lang="en-US" altLang="zh-CN" dirty="0" smtClean="0"/>
              <a:t>67</a:t>
            </a:r>
            <a:r>
              <a:rPr lang="zh-CN" altLang="en-US" dirty="0" smtClean="0"/>
              <a:t>分。</a:t>
            </a:r>
            <a:endParaRPr lang="en-US" altLang="zh-CN" dirty="0" smtClean="0"/>
          </a:p>
          <a:p>
            <a:endParaRPr lang="en-US" altLang="zh-CN" dirty="0"/>
          </a:p>
          <a:p>
            <a:pPr marL="0" indent="0">
              <a:buNone/>
            </a:pPr>
            <a:endParaRPr lang="zh-CN" altLang="en-US" dirty="0"/>
          </a:p>
        </p:txBody>
      </p:sp>
    </p:spTree>
    <p:extLst>
      <p:ext uri="{BB962C8B-B14F-4D97-AF65-F5344CB8AC3E}">
        <p14:creationId xmlns:p14="http://schemas.microsoft.com/office/powerpoint/2010/main" val="3219195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复赛</a:t>
            </a:r>
          </a:p>
        </p:txBody>
      </p:sp>
      <p:sp>
        <p:nvSpPr>
          <p:cNvPr id="3" name="内容占位符 2"/>
          <p:cNvSpPr>
            <a:spLocks noGrp="1"/>
          </p:cNvSpPr>
          <p:nvPr>
            <p:ph sz="quarter" idx="1"/>
          </p:nvPr>
        </p:nvSpPr>
        <p:spPr/>
        <p:txBody>
          <a:bodyPr/>
          <a:lstStyle/>
          <a:p>
            <a:r>
              <a:rPr lang="zh-CN" altLang="en-US" dirty="0" smtClean="0"/>
              <a:t>复赛分析：</a:t>
            </a:r>
            <a:endParaRPr lang="en-US" altLang="zh-CN" dirty="0" smtClean="0"/>
          </a:p>
          <a:p>
            <a:r>
              <a:rPr lang="zh-CN" altLang="en-US" dirty="0" smtClean="0"/>
              <a:t>复赛数据中有变种</a:t>
            </a:r>
            <a:endParaRPr lang="en-US" altLang="zh-CN" dirty="0" smtClean="0"/>
          </a:p>
          <a:p>
            <a:r>
              <a:rPr lang="zh-CN" altLang="en-US" dirty="0" smtClean="0"/>
              <a:t>当前模型精度高</a:t>
            </a:r>
            <a:r>
              <a:rPr lang="en-US" altLang="zh-CN" dirty="0" smtClean="0"/>
              <a:t>0.9</a:t>
            </a:r>
            <a:r>
              <a:rPr lang="zh-CN" altLang="en-US" dirty="0" smtClean="0"/>
              <a:t>左右</a:t>
            </a:r>
            <a:endParaRPr lang="en-US" altLang="zh-CN" dirty="0" smtClean="0"/>
          </a:p>
          <a:p>
            <a:r>
              <a:rPr lang="zh-CN" altLang="en-US" dirty="0" smtClean="0"/>
              <a:t>当前模型召回率低</a:t>
            </a:r>
            <a:endParaRPr lang="en-US" altLang="zh-CN" dirty="0" smtClean="0"/>
          </a:p>
          <a:p>
            <a:r>
              <a:rPr lang="zh-CN" altLang="en-US" dirty="0" smtClean="0"/>
              <a:t>将特征分开，单独训练。</a:t>
            </a:r>
            <a:endParaRPr lang="en-US" altLang="zh-CN" dirty="0" smtClean="0"/>
          </a:p>
          <a:p>
            <a:r>
              <a:rPr lang="zh-CN" altLang="en-US" dirty="0" smtClean="0"/>
              <a:t>最后将预测结果取合集。</a:t>
            </a:r>
            <a:endParaRPr lang="en-US" altLang="zh-CN" dirty="0" smtClean="0"/>
          </a:p>
          <a:p>
            <a:endParaRPr lang="en-US" altLang="zh-CN" dirty="0" smtClean="0"/>
          </a:p>
        </p:txBody>
      </p:sp>
    </p:spTree>
    <p:extLst>
      <p:ext uri="{BB962C8B-B14F-4D97-AF65-F5344CB8AC3E}">
        <p14:creationId xmlns:p14="http://schemas.microsoft.com/office/powerpoint/2010/main" val="312067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模型</a:t>
            </a:r>
            <a:r>
              <a:rPr lang="zh-CN" altLang="en-US" dirty="0" smtClean="0"/>
              <a:t>融合</a:t>
            </a:r>
            <a:endParaRPr lang="zh-CN" altLang="en-US" dirty="0"/>
          </a:p>
        </p:txBody>
      </p:sp>
      <p:sp>
        <p:nvSpPr>
          <p:cNvPr id="3" name="内容占位符 2"/>
          <p:cNvSpPr>
            <a:spLocks noGrp="1"/>
          </p:cNvSpPr>
          <p:nvPr>
            <p:ph sz="quarter" idx="1"/>
          </p:nvPr>
        </p:nvSpPr>
        <p:spPr/>
        <p:txBody>
          <a:bodyPr>
            <a:normAutofit lnSpcReduction="10000"/>
          </a:bodyPr>
          <a:lstStyle/>
          <a:p>
            <a:pPr lvl="0"/>
            <a:r>
              <a:rPr lang="en-US" altLang="zh-CN" dirty="0"/>
              <a:t>GBDT1</a:t>
            </a:r>
            <a:r>
              <a:rPr lang="zh-CN" altLang="zh-CN" dirty="0"/>
              <a:t>：主要以初赛的模型特征作为基础，特征</a:t>
            </a:r>
            <a:r>
              <a:rPr lang="en-US" altLang="zh-CN" dirty="0"/>
              <a:t>20</a:t>
            </a:r>
            <a:r>
              <a:rPr lang="zh-CN" altLang="zh-CN" dirty="0"/>
              <a:t>维；</a:t>
            </a:r>
          </a:p>
          <a:p>
            <a:pPr lvl="0"/>
            <a:r>
              <a:rPr lang="en-US" altLang="zh-CN" dirty="0"/>
              <a:t>rule</a:t>
            </a:r>
            <a:r>
              <a:rPr lang="zh-CN" altLang="zh-CN" dirty="0"/>
              <a:t>：以</a:t>
            </a:r>
            <a:r>
              <a:rPr lang="en-US" altLang="zh-CN" dirty="0"/>
              <a:t>3000</a:t>
            </a:r>
            <a:r>
              <a:rPr lang="zh-CN" altLang="zh-CN" dirty="0"/>
              <a:t>训练集中的</a:t>
            </a:r>
            <a:r>
              <a:rPr lang="en-US" altLang="zh-CN" dirty="0"/>
              <a:t>2800-2900</a:t>
            </a:r>
            <a:r>
              <a:rPr lang="zh-CN" altLang="zh-CN" dirty="0"/>
              <a:t>机器样本为基础提取的规则；</a:t>
            </a:r>
          </a:p>
          <a:p>
            <a:pPr lvl="0"/>
            <a:r>
              <a:rPr lang="en-US" altLang="zh-CN" dirty="0"/>
              <a:t>GBDT2</a:t>
            </a:r>
            <a:r>
              <a:rPr lang="zh-CN" altLang="zh-CN" dirty="0"/>
              <a:t>：采用一定条件对预测集数据进行筛选，再采用</a:t>
            </a:r>
            <a:r>
              <a:rPr lang="en-US" altLang="zh-CN" dirty="0" err="1"/>
              <a:t>gbdt</a:t>
            </a:r>
            <a:r>
              <a:rPr lang="zh-CN" altLang="zh-CN" dirty="0"/>
              <a:t>模型训练预测，包括‘</a:t>
            </a:r>
            <a:r>
              <a:rPr lang="en-US" altLang="zh-CN" dirty="0"/>
              <a:t>x</a:t>
            </a:r>
            <a:r>
              <a:rPr lang="zh-CN" altLang="zh-CN" dirty="0"/>
              <a:t>方向上速度平均值比最后速度平均值’及‘轨迹是否有回勾’两个特征；</a:t>
            </a:r>
          </a:p>
          <a:p>
            <a:pPr lvl="0"/>
            <a:r>
              <a:rPr lang="en-US" altLang="zh-CN" dirty="0"/>
              <a:t>GBDT3</a:t>
            </a:r>
            <a:r>
              <a:rPr lang="zh-CN" altLang="zh-CN" dirty="0"/>
              <a:t>：采用</a:t>
            </a:r>
            <a:r>
              <a:rPr lang="en-US" altLang="zh-CN" dirty="0" err="1"/>
              <a:t>gbdt</a:t>
            </a:r>
            <a:r>
              <a:rPr lang="zh-CN" altLang="zh-CN" dirty="0"/>
              <a:t>模型训练预测，包括‘</a:t>
            </a:r>
            <a:r>
              <a:rPr lang="en-US" altLang="zh-CN" dirty="0"/>
              <a:t>x</a:t>
            </a:r>
            <a:r>
              <a:rPr lang="zh-CN" altLang="zh-CN" dirty="0"/>
              <a:t>方向上速度平均值比最后速度平均值’及‘角度唯一值个数的变异系数’两个特征；</a:t>
            </a:r>
          </a:p>
          <a:p>
            <a:pPr lvl="0"/>
            <a:r>
              <a:rPr lang="en-US" altLang="zh-CN" dirty="0"/>
              <a:t>GBDT4</a:t>
            </a:r>
            <a:r>
              <a:rPr lang="zh-CN" altLang="zh-CN" dirty="0"/>
              <a:t>：采用</a:t>
            </a:r>
            <a:r>
              <a:rPr lang="en-US" altLang="zh-CN" dirty="0" err="1"/>
              <a:t>gbdt</a:t>
            </a:r>
            <a:r>
              <a:rPr lang="zh-CN" altLang="zh-CN" dirty="0"/>
              <a:t>模型训练预测，包括‘</a:t>
            </a:r>
            <a:r>
              <a:rPr lang="en-US" altLang="zh-CN" dirty="0"/>
              <a:t>y</a:t>
            </a:r>
            <a:r>
              <a:rPr lang="zh-CN" altLang="zh-CN" dirty="0"/>
              <a:t>方向增量的增量平均卷积的标准差’及‘</a:t>
            </a:r>
            <a:r>
              <a:rPr lang="en-US" altLang="zh-CN" dirty="0"/>
              <a:t>y</a:t>
            </a:r>
            <a:r>
              <a:rPr lang="zh-CN" altLang="zh-CN" dirty="0"/>
              <a:t>方向增量的增量标准差卷积的标准差’两个特征。</a:t>
            </a:r>
          </a:p>
          <a:p>
            <a:endParaRPr lang="zh-CN" altLang="en-US" dirty="0"/>
          </a:p>
        </p:txBody>
      </p:sp>
    </p:spTree>
    <p:extLst>
      <p:ext uri="{BB962C8B-B14F-4D97-AF65-F5344CB8AC3E}">
        <p14:creationId xmlns:p14="http://schemas.microsoft.com/office/powerpoint/2010/main" val="170702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模型</a:t>
            </a:r>
            <a:r>
              <a:rPr lang="zh-CN" altLang="en-US" dirty="0" smtClean="0"/>
              <a:t>融合</a:t>
            </a:r>
            <a:r>
              <a:rPr lang="en-US" altLang="zh-CN" dirty="0"/>
              <a:t/>
            </a:r>
            <a:br>
              <a:rPr lang="en-US" altLang="zh-CN" dirty="0"/>
            </a:br>
            <a:endParaRPr lang="zh-CN" altLang="en-US" dirty="0"/>
          </a:p>
        </p:txBody>
      </p:sp>
      <p:sp>
        <p:nvSpPr>
          <p:cNvPr id="3" name="内容占位符 2"/>
          <p:cNvSpPr>
            <a:spLocks noGrp="1"/>
          </p:cNvSpPr>
          <p:nvPr>
            <p:ph sz="quarter" idx="1"/>
          </p:nvPr>
        </p:nvSpPr>
        <p:spPr/>
        <p:txBody>
          <a:bodyPr/>
          <a:lstStyle/>
          <a:p>
            <a:r>
              <a:rPr lang="en-US" altLang="zh-CN" dirty="0" smtClean="0"/>
              <a:t>1</a:t>
            </a:r>
            <a:r>
              <a:rPr lang="zh-CN" altLang="en-US" dirty="0" smtClean="0"/>
              <a:t>、</a:t>
            </a:r>
            <a:r>
              <a:rPr lang="en-US" altLang="zh-CN" dirty="0" smtClean="0"/>
              <a:t>gbdt1</a:t>
            </a:r>
            <a:r>
              <a:rPr lang="zh-CN" altLang="en-US" dirty="0" smtClean="0"/>
              <a:t>（</a:t>
            </a:r>
            <a:r>
              <a:rPr lang="zh-CN" altLang="en-US" dirty="0" smtClean="0"/>
              <a:t>初赛模型</a:t>
            </a:r>
            <a:r>
              <a:rPr lang="zh-CN" altLang="en-US" dirty="0" smtClean="0"/>
              <a:t>）</a:t>
            </a:r>
            <a:endParaRPr lang="en-US" altLang="zh-CN" dirty="0" smtClean="0"/>
          </a:p>
          <a:p>
            <a:r>
              <a:rPr lang="en-US" altLang="zh-CN" dirty="0" smtClean="0"/>
              <a:t>2</a:t>
            </a:r>
            <a:r>
              <a:rPr lang="zh-CN" altLang="en-US" dirty="0" smtClean="0"/>
              <a:t>、规则学习</a:t>
            </a:r>
            <a:endParaRPr lang="en-US" altLang="zh-CN" dirty="0" smtClean="0"/>
          </a:p>
          <a:p>
            <a:r>
              <a:rPr lang="zh-CN" altLang="zh-CN" dirty="0"/>
              <a:t>该规则主要参考第二大类的特点，即</a:t>
            </a:r>
            <a:r>
              <a:rPr lang="en-US" altLang="zh-CN" dirty="0"/>
              <a:t>x</a:t>
            </a:r>
            <a:r>
              <a:rPr lang="zh-CN" altLang="zh-CN" dirty="0"/>
              <a:t>方向上增量标准差为</a:t>
            </a:r>
            <a:r>
              <a:rPr lang="en-US" altLang="zh-CN" dirty="0"/>
              <a:t>0</a:t>
            </a:r>
            <a:r>
              <a:rPr lang="zh-CN" altLang="zh-CN" dirty="0"/>
              <a:t>，所以我们直接对</a:t>
            </a:r>
            <a:r>
              <a:rPr lang="en-US" altLang="zh-CN" dirty="0"/>
              <a:t>200</a:t>
            </a:r>
            <a:r>
              <a:rPr lang="zh-CN" altLang="zh-CN" dirty="0"/>
              <a:t>万条数据中满足</a:t>
            </a:r>
            <a:r>
              <a:rPr lang="en-US" altLang="zh-CN" dirty="0" err="1"/>
              <a:t>delt_x_std</a:t>
            </a:r>
            <a:r>
              <a:rPr lang="en-US" altLang="zh-CN" dirty="0"/>
              <a:t>=0</a:t>
            </a:r>
            <a:r>
              <a:rPr lang="zh-CN" altLang="zh-CN" dirty="0"/>
              <a:t>条件的轨迹继续筛选，获得约</a:t>
            </a:r>
            <a:r>
              <a:rPr lang="en-US" altLang="zh-CN" dirty="0"/>
              <a:t>2.7w</a:t>
            </a:r>
            <a:r>
              <a:rPr lang="zh-CN" altLang="zh-CN" dirty="0"/>
              <a:t>条轨迹，结果证明该规则精度较高。</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2795" y="3356992"/>
            <a:ext cx="5416601" cy="3046838"/>
          </a:xfrm>
          <a:prstGeom prst="rect">
            <a:avLst/>
          </a:prstGeom>
        </p:spPr>
      </p:pic>
    </p:spTree>
    <p:extLst>
      <p:ext uri="{BB962C8B-B14F-4D97-AF65-F5344CB8AC3E}">
        <p14:creationId xmlns:p14="http://schemas.microsoft.com/office/powerpoint/2010/main" val="1247111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模型融合</a:t>
            </a:r>
            <a:endParaRPr lang="zh-CN" altLang="en-US" dirty="0"/>
          </a:p>
        </p:txBody>
      </p:sp>
      <p:sp>
        <p:nvSpPr>
          <p:cNvPr id="3" name="内容占位符 2"/>
          <p:cNvSpPr>
            <a:spLocks noGrp="1"/>
          </p:cNvSpPr>
          <p:nvPr>
            <p:ph sz="quarter" idx="1"/>
          </p:nvPr>
        </p:nvSpPr>
        <p:spPr/>
        <p:txBody>
          <a:bodyPr/>
          <a:lstStyle/>
          <a:p>
            <a:r>
              <a:rPr lang="en-US" altLang="zh-CN" dirty="0" smtClean="0"/>
              <a:t>3</a:t>
            </a:r>
            <a:r>
              <a:rPr lang="zh-CN" altLang="en-US" dirty="0" smtClean="0"/>
              <a:t>、</a:t>
            </a:r>
            <a:r>
              <a:rPr lang="en-US" altLang="zh-CN" dirty="0" smtClean="0"/>
              <a:t>gbdt2</a:t>
            </a:r>
          </a:p>
          <a:p>
            <a:r>
              <a:rPr lang="zh-CN" altLang="zh-CN" dirty="0"/>
              <a:t>该模型使用‘</a:t>
            </a:r>
            <a:r>
              <a:rPr lang="en-US" altLang="zh-CN" dirty="0"/>
              <a:t>x</a:t>
            </a:r>
            <a:r>
              <a:rPr lang="zh-CN" altLang="zh-CN" dirty="0"/>
              <a:t>方向上速度平均值比最后速度平均值’及‘轨迹是否有回勾’两个特征</a:t>
            </a:r>
            <a:r>
              <a:rPr lang="zh-CN" altLang="zh-CN" dirty="0" smtClean="0"/>
              <a:t>，该</a:t>
            </a:r>
            <a:r>
              <a:rPr lang="zh-CN" altLang="zh-CN" dirty="0"/>
              <a:t>类大量轨迹</a:t>
            </a:r>
            <a:r>
              <a:rPr lang="en-US" altLang="zh-CN" dirty="0"/>
              <a:t>x</a:t>
            </a:r>
            <a:r>
              <a:rPr lang="zh-CN" altLang="zh-CN" dirty="0"/>
              <a:t>方向</a:t>
            </a:r>
            <a:r>
              <a:rPr lang="zh-CN" altLang="zh-CN" dirty="0" smtClean="0"/>
              <a:t>速度如图：</a:t>
            </a:r>
            <a:endParaRPr lang="zh-CN" altLang="zh-CN" dirty="0"/>
          </a:p>
          <a:p>
            <a:endParaRPr lang="en-US" altLang="zh-CN" dirty="0" smtClean="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683568" y="2924944"/>
            <a:ext cx="3744416" cy="2376264"/>
          </a:xfrm>
          <a:prstGeom prst="rect">
            <a:avLst/>
          </a:prstGeom>
        </p:spPr>
      </p:pic>
      <p:pic>
        <p:nvPicPr>
          <p:cNvPr id="5" name="内容占位符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88024" y="3582886"/>
            <a:ext cx="3898776" cy="2366394"/>
          </a:xfrm>
          <a:prstGeom prst="rect">
            <a:avLst/>
          </a:prstGeom>
        </p:spPr>
      </p:pic>
    </p:spTree>
    <p:extLst>
      <p:ext uri="{BB962C8B-B14F-4D97-AF65-F5344CB8AC3E}">
        <p14:creationId xmlns:p14="http://schemas.microsoft.com/office/powerpoint/2010/main" val="2064899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然而</a:t>
            </a:r>
            <a:r>
              <a:rPr lang="zh-CN" altLang="zh-CN" dirty="0"/>
              <a:t>观察前</a:t>
            </a:r>
            <a:r>
              <a:rPr lang="en-US" altLang="zh-CN" dirty="0"/>
              <a:t>2600</a:t>
            </a:r>
            <a:r>
              <a:rPr lang="zh-CN" altLang="zh-CN" dirty="0"/>
              <a:t>的机器轨迹发现人为的轨迹速度多</a:t>
            </a:r>
            <a:r>
              <a:rPr lang="zh-CN" altLang="zh-CN" dirty="0" smtClean="0"/>
              <a:t>是</a:t>
            </a:r>
            <a:r>
              <a:rPr lang="en-US" altLang="zh-CN" dirty="0" smtClean="0"/>
              <a:t>b</a:t>
            </a:r>
            <a:r>
              <a:rPr lang="zh-CN" altLang="en-US" dirty="0" smtClean="0"/>
              <a:t>，</a:t>
            </a:r>
            <a:r>
              <a:rPr lang="zh-CN" altLang="zh-CN" dirty="0" smtClean="0"/>
              <a:t>故而</a:t>
            </a:r>
            <a:r>
              <a:rPr lang="zh-CN" altLang="zh-CN" dirty="0"/>
              <a:t>我们提取了‘</a:t>
            </a:r>
            <a:r>
              <a:rPr lang="en-US" altLang="zh-CN" dirty="0"/>
              <a:t>x</a:t>
            </a:r>
            <a:r>
              <a:rPr lang="zh-CN" altLang="zh-CN" dirty="0"/>
              <a:t>方向上速度平均值比最后速度平均值’特征，该特征意为先求得</a:t>
            </a:r>
            <a:r>
              <a:rPr lang="en-US" altLang="zh-CN" dirty="0"/>
              <a:t>x</a:t>
            </a:r>
            <a:r>
              <a:rPr lang="zh-CN" altLang="zh-CN" dirty="0"/>
              <a:t>方向速度的平均值，然后求得</a:t>
            </a:r>
            <a:r>
              <a:rPr lang="en-US" altLang="zh-CN" dirty="0"/>
              <a:t>x</a:t>
            </a:r>
            <a:r>
              <a:rPr lang="zh-CN" altLang="zh-CN" dirty="0"/>
              <a:t>方向速度最后</a:t>
            </a:r>
            <a:r>
              <a:rPr lang="en-US" altLang="zh-CN" dirty="0"/>
              <a:t>N</a:t>
            </a:r>
            <a:r>
              <a:rPr lang="zh-CN" altLang="zh-CN" dirty="0"/>
              <a:t>（我们取</a:t>
            </a:r>
            <a:r>
              <a:rPr lang="en-US" altLang="zh-CN" dirty="0"/>
              <a:t>9</a:t>
            </a:r>
            <a:r>
              <a:rPr lang="zh-CN" altLang="zh-CN" dirty="0"/>
              <a:t>）个速度的平均值，然后取二者的比值作为特征。而‘轨迹是否有回勾’特征是为了与</a:t>
            </a:r>
            <a:r>
              <a:rPr lang="en-US" altLang="zh-CN" dirty="0"/>
              <a:t>GBDT4</a:t>
            </a:r>
            <a:r>
              <a:rPr lang="zh-CN" altLang="zh-CN" dirty="0"/>
              <a:t>区分开，如前所述</a:t>
            </a:r>
            <a:r>
              <a:rPr lang="zh-CN" altLang="zh-CN" dirty="0" smtClean="0"/>
              <a:t>，不同模型预测不同种类及其轨迹。</a:t>
            </a:r>
          </a:p>
          <a:p>
            <a:pPr marL="0" indent="0">
              <a:buNone/>
            </a:pPr>
            <a:endParaRPr lang="zh-CN" altLang="en-US" dirty="0"/>
          </a:p>
        </p:txBody>
      </p:sp>
    </p:spTree>
    <p:extLst>
      <p:ext uri="{BB962C8B-B14F-4D97-AF65-F5344CB8AC3E}">
        <p14:creationId xmlns:p14="http://schemas.microsoft.com/office/powerpoint/2010/main" val="1929126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en-US" altLang="zh-CN" dirty="0" smtClean="0"/>
              <a:t>4</a:t>
            </a:r>
            <a:r>
              <a:rPr lang="zh-CN" altLang="en-US" dirty="0" smtClean="0"/>
              <a:t>、</a:t>
            </a:r>
            <a:r>
              <a:rPr lang="en-US" altLang="zh-CN" dirty="0" smtClean="0"/>
              <a:t>Gbdt3</a:t>
            </a:r>
          </a:p>
          <a:p>
            <a:r>
              <a:rPr lang="zh-CN" altLang="zh-CN" dirty="0"/>
              <a:t>该模型使用‘</a:t>
            </a:r>
            <a:r>
              <a:rPr lang="en-US" altLang="zh-CN" dirty="0"/>
              <a:t>x</a:t>
            </a:r>
            <a:r>
              <a:rPr lang="zh-CN" altLang="zh-CN" dirty="0"/>
              <a:t>方向上速度平均值比最后速度平均值’及‘角度唯一值个数的变异系数’两个</a:t>
            </a:r>
            <a:r>
              <a:rPr lang="zh-CN" altLang="zh-CN" dirty="0" smtClean="0"/>
              <a:t>特征：</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显然机器轨迹的数值多分布于固定值，而人为轨迹的数值显得更为随意，故而先求取它们</a:t>
            </a:r>
            <a:r>
              <a:rPr lang="zh-CN" altLang="zh-CN" dirty="0" smtClean="0"/>
              <a:t>的</a:t>
            </a:r>
            <a:r>
              <a:rPr lang="zh-CN" altLang="en-US" dirty="0"/>
              <a:t>角度</a:t>
            </a:r>
            <a:r>
              <a:rPr lang="zh-CN" altLang="zh-CN" dirty="0" smtClean="0"/>
              <a:t>唯一</a:t>
            </a:r>
            <a:r>
              <a:rPr lang="zh-CN" altLang="zh-CN" dirty="0"/>
              <a:t>值个数，再对该个数</a:t>
            </a:r>
            <a:r>
              <a:rPr lang="en-US" altLang="zh-CN" dirty="0"/>
              <a:t>list</a:t>
            </a:r>
            <a:r>
              <a:rPr lang="zh-CN" altLang="zh-CN" dirty="0"/>
              <a:t>求变异系数。</a:t>
            </a:r>
          </a:p>
          <a:p>
            <a:endParaRPr lang="zh-CN" altLang="zh-CN" dirty="0"/>
          </a:p>
          <a:p>
            <a:endParaRPr lang="zh-CN" altLang="en-US" dirty="0"/>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403648" y="2924309"/>
            <a:ext cx="2396490" cy="1225550"/>
          </a:xfrm>
          <a:prstGeom prst="rect">
            <a:avLst/>
          </a:prstGeom>
        </p:spPr>
      </p:pic>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5014621" y="2924944"/>
            <a:ext cx="2409825" cy="1224915"/>
          </a:xfrm>
          <a:prstGeom prst="rect">
            <a:avLst/>
          </a:prstGeom>
        </p:spPr>
      </p:pic>
    </p:spTree>
    <p:extLst>
      <p:ext uri="{BB962C8B-B14F-4D97-AF65-F5344CB8AC3E}">
        <p14:creationId xmlns:p14="http://schemas.microsoft.com/office/powerpoint/2010/main" val="2566674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smtClean="0"/>
              <a:t>5</a:t>
            </a:r>
            <a:r>
              <a:rPr lang="zh-CN" altLang="en-US" dirty="0" smtClean="0"/>
              <a:t>、</a:t>
            </a:r>
            <a:r>
              <a:rPr lang="en-US" altLang="zh-CN" dirty="0" smtClean="0"/>
              <a:t>gbdt4</a:t>
            </a:r>
          </a:p>
          <a:p>
            <a:endParaRPr lang="en-US" altLang="zh-CN" dirty="0" smtClean="0"/>
          </a:p>
          <a:p>
            <a:r>
              <a:rPr lang="zh-CN" altLang="zh-CN" dirty="0"/>
              <a:t>该模型使用‘</a:t>
            </a:r>
            <a:r>
              <a:rPr lang="en-US" altLang="zh-CN" dirty="0"/>
              <a:t>y</a:t>
            </a:r>
            <a:r>
              <a:rPr lang="zh-CN" altLang="zh-CN" dirty="0"/>
              <a:t>方向增量的增量平均卷积的标准差</a:t>
            </a:r>
            <a:r>
              <a:rPr lang="zh-CN" altLang="zh-CN" dirty="0" smtClean="0"/>
              <a:t>’</a:t>
            </a:r>
            <a:r>
              <a:rPr lang="zh-CN" altLang="en-US" dirty="0" smtClean="0"/>
              <a:t>，</a:t>
            </a:r>
            <a:r>
              <a:rPr lang="zh-CN" altLang="zh-CN" dirty="0" smtClean="0"/>
              <a:t>‘</a:t>
            </a:r>
            <a:r>
              <a:rPr lang="en-US" altLang="zh-CN" dirty="0"/>
              <a:t>y</a:t>
            </a:r>
            <a:r>
              <a:rPr lang="zh-CN" altLang="zh-CN" dirty="0"/>
              <a:t>方向增量的增量标准差卷积的标准差’两个特征，提取代码如下所</a:t>
            </a:r>
            <a:r>
              <a:rPr lang="zh-CN" altLang="zh-CN" dirty="0" smtClean="0"/>
              <a:t>示</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zh-CN" dirty="0" smtClean="0"/>
              <a:t>首先</a:t>
            </a:r>
            <a:r>
              <a:rPr lang="zh-CN" altLang="zh-CN" dirty="0"/>
              <a:t>求取</a:t>
            </a:r>
            <a:r>
              <a:rPr lang="en-US" altLang="zh-CN" dirty="0"/>
              <a:t>y</a:t>
            </a:r>
            <a:r>
              <a:rPr lang="zh-CN" altLang="zh-CN" dirty="0"/>
              <a:t>方向上增量的增量，然后对其进行一窗口为</a:t>
            </a:r>
            <a:r>
              <a:rPr lang="en-US" altLang="zh-CN" dirty="0"/>
              <a:t>2</a:t>
            </a:r>
            <a:r>
              <a:rPr lang="zh-CN" altLang="zh-CN" dirty="0"/>
              <a:t>的滑窗，包括滑窗平均和滑窗标准差。</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392044" y="3501008"/>
            <a:ext cx="4412203" cy="1296144"/>
          </a:xfrm>
          <a:prstGeom prst="rect">
            <a:avLst/>
          </a:prstGeom>
        </p:spPr>
      </p:pic>
    </p:spTree>
    <p:extLst>
      <p:ext uri="{BB962C8B-B14F-4D97-AF65-F5344CB8AC3E}">
        <p14:creationId xmlns:p14="http://schemas.microsoft.com/office/powerpoint/2010/main" val="348414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赛题简介</a:t>
            </a:r>
            <a:endParaRPr lang="zh-CN" altLang="en-US" dirty="0"/>
          </a:p>
        </p:txBody>
      </p:sp>
      <p:sp>
        <p:nvSpPr>
          <p:cNvPr id="3" name="内容占位符 2"/>
          <p:cNvSpPr>
            <a:spLocks noGrp="1"/>
          </p:cNvSpPr>
          <p:nvPr>
            <p:ph sz="quarter" idx="1"/>
          </p:nvPr>
        </p:nvSpPr>
        <p:spPr/>
        <p:txBody>
          <a:bodyPr/>
          <a:lstStyle/>
          <a:p>
            <a:pPr latinLnBrk="1"/>
            <a:r>
              <a:rPr lang="zh-CN" altLang="en-US" b="1" dirty="0"/>
              <a:t>赛题描述</a:t>
            </a:r>
          </a:p>
          <a:p>
            <a:pPr latinLnBrk="1"/>
            <a:r>
              <a:rPr lang="zh-CN" altLang="en-US" dirty="0"/>
              <a:t>      鼠标轨迹识别当前广泛运用于多种人机验证产品中，不仅便于用户的理解记忆，而且极大增加了暴力破解难度。但攻击者可通过黑产工具产生类人轨迹批量操作以绕过检测，并在对抗过程中不断升级其伪造数据以持续绕过同样升级的检测技术。我们期望用机器学习算法来提高人机验证中各种机器行为的检出率，其中包括对抗过程中出现的新的攻击手段的检测。</a:t>
            </a:r>
          </a:p>
          <a:p>
            <a:endParaRPr lang="zh-CN" altLang="en-US" dirty="0"/>
          </a:p>
        </p:txBody>
      </p:sp>
    </p:spTree>
    <p:extLst>
      <p:ext uri="{BB962C8B-B14F-4D97-AF65-F5344CB8AC3E}">
        <p14:creationId xmlns:p14="http://schemas.microsoft.com/office/powerpoint/2010/main" val="193784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sz="quarter" idx="1"/>
          </p:nvPr>
        </p:nvPicPr>
        <p:blipFill rotWithShape="1">
          <a:blip r:embed="rId2">
            <a:extLst>
              <a:ext uri="{28A0092B-C50C-407E-A947-70E740481C1C}">
                <a14:useLocalDpi xmlns:a14="http://schemas.microsoft.com/office/drawing/2010/main" val="0"/>
              </a:ext>
            </a:extLst>
          </a:blip>
          <a:srcRect r="21442"/>
          <a:stretch/>
        </p:blipFill>
        <p:spPr bwMode="auto">
          <a:xfrm>
            <a:off x="457200" y="1331825"/>
            <a:ext cx="8229600" cy="47118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208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模型</a:t>
            </a:r>
            <a:r>
              <a:rPr lang="zh-CN" altLang="en-US" dirty="0" smtClean="0"/>
              <a:t>融合</a:t>
            </a:r>
            <a:r>
              <a:rPr lang="en-US" altLang="zh-CN" dirty="0"/>
              <a:t/>
            </a:r>
            <a:br>
              <a:rPr lang="en-US" altLang="zh-CN" dirty="0"/>
            </a:br>
            <a:endParaRPr lang="zh-CN" altLang="en-US" dirty="0"/>
          </a:p>
        </p:txBody>
      </p:sp>
      <p:sp>
        <p:nvSpPr>
          <p:cNvPr id="3" name="内容占位符 2"/>
          <p:cNvSpPr>
            <a:spLocks noGrp="1"/>
          </p:cNvSpPr>
          <p:nvPr>
            <p:ph sz="quarter" idx="1"/>
          </p:nvPr>
        </p:nvSpPr>
        <p:spPr>
          <a:xfrm>
            <a:off x="457200" y="1146287"/>
            <a:ext cx="8229600" cy="4937760"/>
          </a:xfrm>
        </p:spPr>
        <p:txBody>
          <a:bodyPr>
            <a:normAutofit/>
          </a:bodyPr>
          <a:lstStyle/>
          <a:p>
            <a:r>
              <a:rPr lang="en-US" altLang="zh-CN" dirty="0"/>
              <a:t>1.</a:t>
            </a:r>
            <a:r>
              <a:rPr lang="zh-CN" altLang="en-US" dirty="0"/>
              <a:t>初赛模型（</a:t>
            </a:r>
            <a:r>
              <a:rPr lang="en-US" altLang="zh-CN" dirty="0"/>
              <a:t>20</a:t>
            </a:r>
            <a:r>
              <a:rPr lang="zh-CN" altLang="en-US" dirty="0"/>
              <a:t>个特征）个数：</a:t>
            </a:r>
            <a:r>
              <a:rPr lang="en-US" altLang="zh-CN" dirty="0"/>
              <a:t>175344</a:t>
            </a:r>
          </a:p>
          <a:p>
            <a:r>
              <a:rPr lang="en-US" altLang="zh-CN" dirty="0" smtClean="0"/>
              <a:t>Gbdt1</a:t>
            </a:r>
            <a:r>
              <a:rPr lang="en-US" altLang="zh-CN" dirty="0" smtClean="0"/>
              <a:t>+</a:t>
            </a:r>
            <a:r>
              <a:rPr lang="zh-CN" altLang="en-US" dirty="0" smtClean="0"/>
              <a:t>规则</a:t>
            </a:r>
            <a:r>
              <a:rPr lang="en-US" altLang="zh-CN" dirty="0" smtClean="0"/>
              <a:t>+gbdt2+Gbdt3 gbdt4 =38w</a:t>
            </a:r>
          </a:p>
          <a:p>
            <a:r>
              <a:rPr lang="zh-CN" altLang="en-US" dirty="0" smtClean="0"/>
              <a:t>得分</a:t>
            </a:r>
            <a:r>
              <a:rPr lang="en-US" altLang="zh-CN" dirty="0" smtClean="0"/>
              <a:t>83.64</a:t>
            </a:r>
          </a:p>
          <a:p>
            <a:r>
              <a:rPr lang="zh-CN" altLang="en-US" dirty="0" smtClean="0"/>
              <a:t>排名</a:t>
            </a:r>
            <a:r>
              <a:rPr lang="en-US" altLang="zh-CN" dirty="0" smtClean="0"/>
              <a:t>20/1222</a:t>
            </a:r>
            <a:endParaRPr lang="en-US" altLang="zh-CN" dirty="0"/>
          </a:p>
        </p:txBody>
      </p:sp>
    </p:spTree>
    <p:extLst>
      <p:ext uri="{BB962C8B-B14F-4D97-AF65-F5344CB8AC3E}">
        <p14:creationId xmlns:p14="http://schemas.microsoft.com/office/powerpoint/2010/main" val="52141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 </a:t>
            </a:r>
            <a:r>
              <a:rPr lang="zh-CN" altLang="zh-CN" b="1" dirty="0"/>
              <a:t>团队成员</a:t>
            </a:r>
            <a:r>
              <a:rPr lang="zh-CN" altLang="zh-CN" b="1" dirty="0" smtClean="0"/>
              <a:t>介绍</a:t>
            </a:r>
            <a:endParaRPr lang="zh-CN" altLang="en-US" dirty="0"/>
          </a:p>
        </p:txBody>
      </p:sp>
      <p:sp>
        <p:nvSpPr>
          <p:cNvPr id="3" name="内容占位符 2"/>
          <p:cNvSpPr>
            <a:spLocks noGrp="1"/>
          </p:cNvSpPr>
          <p:nvPr>
            <p:ph sz="quarter" idx="1"/>
          </p:nvPr>
        </p:nvSpPr>
        <p:spPr/>
        <p:txBody>
          <a:bodyPr/>
          <a:lstStyle/>
          <a:p>
            <a:r>
              <a:rPr lang="zh-CN" altLang="zh-CN" dirty="0" smtClean="0"/>
              <a:t>喻</a:t>
            </a:r>
            <a:r>
              <a:rPr lang="zh-CN" altLang="en-US" dirty="0" smtClean="0"/>
              <a:t>*</a:t>
            </a:r>
            <a:r>
              <a:rPr lang="zh-CN" altLang="zh-CN" dirty="0" smtClean="0"/>
              <a:t>，</a:t>
            </a:r>
            <a:r>
              <a:rPr lang="zh-CN" altLang="zh-CN" dirty="0"/>
              <a:t>西南交通大学，测绘工程专业硕士研究生，研二在读；</a:t>
            </a:r>
          </a:p>
          <a:p>
            <a:r>
              <a:rPr lang="zh-CN" altLang="en-US" dirty="0" smtClean="0"/>
              <a:t>张</a:t>
            </a:r>
            <a:r>
              <a:rPr lang="zh-CN" altLang="en-US" dirty="0"/>
              <a:t>*</a:t>
            </a:r>
            <a:r>
              <a:rPr lang="zh-CN" altLang="zh-CN" dirty="0" smtClean="0"/>
              <a:t>，</a:t>
            </a:r>
            <a:r>
              <a:rPr lang="zh-CN" altLang="zh-CN" dirty="0"/>
              <a:t>中国民航大学，航空运输大数据工程专业硕士研究生，研一在读；</a:t>
            </a:r>
          </a:p>
          <a:p>
            <a:r>
              <a:rPr lang="zh-CN" altLang="zh-CN" dirty="0" smtClean="0"/>
              <a:t>孙</a:t>
            </a:r>
            <a:r>
              <a:rPr lang="zh-CN" altLang="en-US" dirty="0" smtClean="0"/>
              <a:t>**</a:t>
            </a:r>
            <a:r>
              <a:rPr lang="zh-CN" altLang="zh-CN" dirty="0" smtClean="0"/>
              <a:t>，</a:t>
            </a:r>
            <a:r>
              <a:rPr lang="zh-CN" altLang="zh-CN" dirty="0"/>
              <a:t>哈尔滨工业大学（深圳），计算机技术专业硕士研究生，研二在读。</a:t>
            </a:r>
          </a:p>
          <a:p>
            <a:endParaRPr lang="zh-CN" altLang="en-US" dirty="0"/>
          </a:p>
        </p:txBody>
      </p:sp>
    </p:spTree>
    <p:extLst>
      <p:ext uri="{BB962C8B-B14F-4D97-AF65-F5344CB8AC3E}">
        <p14:creationId xmlns:p14="http://schemas.microsoft.com/office/powerpoint/2010/main" val="211791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赛</a:t>
            </a:r>
            <a:r>
              <a:rPr lang="zh-CN" altLang="en-US" dirty="0" smtClean="0"/>
              <a:t>题简介</a:t>
            </a:r>
            <a:endParaRPr lang="zh-CN" altLang="en-US" dirty="0"/>
          </a:p>
        </p:txBody>
      </p:sp>
      <p:sp>
        <p:nvSpPr>
          <p:cNvPr id="3" name="内容占位符 2"/>
          <p:cNvSpPr>
            <a:spLocks noGrp="1"/>
          </p:cNvSpPr>
          <p:nvPr>
            <p:ph sz="quarter" idx="1"/>
          </p:nvPr>
        </p:nvSpPr>
        <p:spPr/>
        <p:txBody>
          <a:bodyPr/>
          <a:lstStyle/>
          <a:p>
            <a:pPr latinLnBrk="1"/>
            <a:r>
              <a:rPr lang="zh-CN" altLang="en-US" b="1" dirty="0"/>
              <a:t>比赛数据</a:t>
            </a:r>
          </a:p>
          <a:p>
            <a:pPr latinLnBrk="1"/>
            <a:r>
              <a:rPr lang="zh-CN" altLang="en-US" dirty="0"/>
              <a:t>     本题目数据来源于某人机验证产品采集的鼠标轨迹，经过脱敏处理，数据分为</a:t>
            </a:r>
            <a:r>
              <a:rPr lang="en-US" altLang="zh-CN" dirty="0"/>
              <a:t>3</a:t>
            </a:r>
            <a:r>
              <a:rPr lang="zh-CN" altLang="en-US" dirty="0"/>
              <a:t>部分（数据量分别为</a:t>
            </a:r>
            <a:r>
              <a:rPr lang="en-US" altLang="zh-CN" dirty="0"/>
              <a:t>3000</a:t>
            </a:r>
            <a:r>
              <a:rPr lang="zh-CN" altLang="en-US" dirty="0"/>
              <a:t>条，</a:t>
            </a:r>
            <a:r>
              <a:rPr lang="en-US" altLang="zh-CN" dirty="0"/>
              <a:t>10</a:t>
            </a:r>
            <a:r>
              <a:rPr lang="zh-CN" altLang="en-US" dirty="0"/>
              <a:t>万，</a:t>
            </a:r>
            <a:r>
              <a:rPr lang="en-US" altLang="zh-CN" dirty="0"/>
              <a:t>200</a:t>
            </a:r>
            <a:r>
              <a:rPr lang="zh-CN" altLang="en-US" dirty="0"/>
              <a:t>万）。</a:t>
            </a:r>
          </a:p>
          <a:p>
            <a:pPr latinLnBrk="1"/>
            <a:r>
              <a:rPr lang="zh-CN" altLang="en-US" dirty="0"/>
              <a:t>     赛事分为三个阶段（初赛、复赛、决赛答辩）：</a:t>
            </a:r>
            <a:r>
              <a:rPr lang="en-US" altLang="zh-CN" dirty="0"/>
              <a:t>5</a:t>
            </a:r>
            <a:r>
              <a:rPr lang="zh-CN" altLang="en-US" dirty="0"/>
              <a:t>月</a:t>
            </a:r>
            <a:r>
              <a:rPr lang="en-US" altLang="zh-CN" dirty="0"/>
              <a:t>26</a:t>
            </a:r>
            <a:r>
              <a:rPr lang="zh-CN" altLang="en-US" dirty="0"/>
              <a:t>日初赛提供</a:t>
            </a:r>
            <a:r>
              <a:rPr lang="en-US" altLang="zh-CN" dirty="0"/>
              <a:t>3000</a:t>
            </a:r>
            <a:r>
              <a:rPr lang="zh-CN" altLang="en-US" dirty="0"/>
              <a:t>条数据作为训练样本，供参赛者下载进行建模和模型优化，同时提供</a:t>
            </a:r>
            <a:r>
              <a:rPr lang="en-US" altLang="zh-CN" dirty="0"/>
              <a:t>10</a:t>
            </a:r>
            <a:r>
              <a:rPr lang="zh-CN" altLang="en-US" dirty="0"/>
              <a:t>万条正式比赛数据供下载评测，识别结果为初赛得分；复赛提供</a:t>
            </a:r>
            <a:r>
              <a:rPr lang="en-US" altLang="zh-CN" dirty="0"/>
              <a:t>200</a:t>
            </a:r>
            <a:r>
              <a:rPr lang="zh-CN" altLang="en-US"/>
              <a:t>万条比赛数据（不可下载，数据不可见，仅供评测），识别结果为复赛得分；决赛将以现场答辩会的形式进行。</a:t>
            </a:r>
          </a:p>
          <a:p>
            <a:endParaRPr lang="zh-CN" altLang="en-US"/>
          </a:p>
        </p:txBody>
      </p:sp>
    </p:spTree>
    <p:extLst>
      <p:ext uri="{BB962C8B-B14F-4D97-AF65-F5344CB8AC3E}">
        <p14:creationId xmlns:p14="http://schemas.microsoft.com/office/powerpoint/2010/main" val="290007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sz="quarter" idx="1"/>
          </p:nvPr>
        </p:nvPicPr>
        <p:blipFill>
          <a:blip r:embed="rId2"/>
          <a:stretch>
            <a:fillRect/>
          </a:stretch>
        </p:blipFill>
        <p:spPr>
          <a:xfrm>
            <a:off x="706371" y="1219200"/>
            <a:ext cx="7731257" cy="4937125"/>
          </a:xfrm>
          <a:prstGeom prst="rect">
            <a:avLst/>
          </a:prstGeom>
        </p:spPr>
      </p:pic>
    </p:spTree>
    <p:extLst>
      <p:ext uri="{BB962C8B-B14F-4D97-AF65-F5344CB8AC3E}">
        <p14:creationId xmlns:p14="http://schemas.microsoft.com/office/powerpoint/2010/main" val="38695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
          </p:nvPr>
        </p:nvPicPr>
        <p:blipFill>
          <a:blip r:embed="rId2"/>
          <a:stretch>
            <a:fillRect/>
          </a:stretch>
        </p:blipFill>
        <p:spPr>
          <a:xfrm>
            <a:off x="828675" y="1668462"/>
            <a:ext cx="7486650" cy="4038600"/>
          </a:xfrm>
          <a:prstGeom prst="rect">
            <a:avLst/>
          </a:prstGeom>
        </p:spPr>
      </p:pic>
    </p:spTree>
    <p:extLst>
      <p:ext uri="{BB962C8B-B14F-4D97-AF65-F5344CB8AC3E}">
        <p14:creationId xmlns:p14="http://schemas.microsoft.com/office/powerpoint/2010/main" val="385800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pPr latinLnBrk="1"/>
            <a:r>
              <a:rPr lang="zh-CN" altLang="en-US" dirty="0" smtClean="0"/>
              <a:t>设定</a:t>
            </a:r>
            <a:r>
              <a:rPr lang="en-US" altLang="zh-CN" dirty="0"/>
              <a:t>Precision</a:t>
            </a:r>
            <a:r>
              <a:rPr lang="zh-CN" altLang="en-US" dirty="0"/>
              <a:t>为</a:t>
            </a:r>
            <a:r>
              <a:rPr lang="en-US" altLang="zh-CN" dirty="0"/>
              <a:t>P</a:t>
            </a:r>
            <a:r>
              <a:rPr lang="zh-CN" altLang="en-US" dirty="0"/>
              <a:t>，</a:t>
            </a:r>
            <a:r>
              <a:rPr lang="en-US" altLang="zh-CN" dirty="0"/>
              <a:t>Recall</a:t>
            </a:r>
            <a:r>
              <a:rPr lang="zh-CN" altLang="en-US" dirty="0"/>
              <a:t>为</a:t>
            </a:r>
            <a:r>
              <a:rPr lang="en-US" altLang="zh-CN" dirty="0"/>
              <a:t>R</a:t>
            </a:r>
            <a:r>
              <a:rPr lang="zh-CN" altLang="en-US" dirty="0"/>
              <a:t>，白样本为正常轨迹，黑样本为机器轨迹其中：</a:t>
            </a:r>
          </a:p>
          <a:p>
            <a:pPr latinLnBrk="1"/>
            <a:r>
              <a:rPr lang="en-US" altLang="zh-CN" dirty="0"/>
              <a:t>P = </a:t>
            </a:r>
            <a:r>
              <a:rPr lang="zh-CN" altLang="en-US" dirty="0"/>
              <a:t>判黑的数据中真正为黑的数量</a:t>
            </a:r>
            <a:r>
              <a:rPr lang="en-US" altLang="zh-CN" dirty="0"/>
              <a:t>/</a:t>
            </a:r>
            <a:r>
              <a:rPr lang="zh-CN" altLang="en-US" dirty="0"/>
              <a:t>判黑的数据总量，</a:t>
            </a:r>
          </a:p>
          <a:p>
            <a:pPr latinLnBrk="1"/>
            <a:r>
              <a:rPr lang="en-US" altLang="zh-CN" dirty="0"/>
              <a:t>R = </a:t>
            </a:r>
            <a:r>
              <a:rPr lang="zh-CN" altLang="en-US" dirty="0"/>
              <a:t>判黑的数据中真正为黑的数量</a:t>
            </a:r>
            <a:r>
              <a:rPr lang="en-US" altLang="zh-CN" dirty="0"/>
              <a:t>/</a:t>
            </a:r>
            <a:r>
              <a:rPr lang="zh-CN" altLang="en-US" dirty="0"/>
              <a:t>真实黑数据总量，</a:t>
            </a:r>
          </a:p>
          <a:p>
            <a:pPr latinLnBrk="1"/>
            <a:r>
              <a:rPr lang="zh-CN" altLang="en-US" dirty="0" smtClean="0"/>
              <a:t>参赛</a:t>
            </a:r>
            <a:r>
              <a:rPr lang="zh-CN" altLang="en-US" dirty="0"/>
              <a:t>队伍最终得分</a:t>
            </a:r>
            <a:r>
              <a:rPr lang="en-US" altLang="zh-CN" dirty="0"/>
              <a:t>F = 5PR/(2P+3R)*100</a:t>
            </a:r>
            <a:r>
              <a:rPr lang="zh-CN" altLang="en-US" dirty="0"/>
              <a:t>。最终排名按照</a:t>
            </a:r>
            <a:r>
              <a:rPr lang="en-US" altLang="zh-CN" dirty="0"/>
              <a:t>F</a:t>
            </a:r>
            <a:r>
              <a:rPr lang="zh-CN" altLang="en-US" dirty="0"/>
              <a:t>值评判，</a:t>
            </a:r>
            <a:r>
              <a:rPr lang="en-US" altLang="zh-CN" dirty="0"/>
              <a:t>F</a:t>
            </a:r>
            <a:r>
              <a:rPr lang="zh-CN" altLang="en-US" dirty="0"/>
              <a:t>值越大，代表结果越优，排名越靠前。</a:t>
            </a:r>
          </a:p>
          <a:p>
            <a:endParaRPr lang="zh-CN" altLang="en-US" dirty="0"/>
          </a:p>
        </p:txBody>
      </p:sp>
    </p:spTree>
    <p:extLst>
      <p:ext uri="{BB962C8B-B14F-4D97-AF65-F5344CB8AC3E}">
        <p14:creationId xmlns:p14="http://schemas.microsoft.com/office/powerpoint/2010/main" val="39767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数据探索</a:t>
            </a:r>
            <a:endParaRPr lang="zh-CN" altLang="en-US" dirty="0"/>
          </a:p>
        </p:txBody>
      </p:sp>
      <p:sp>
        <p:nvSpPr>
          <p:cNvPr id="3" name="内容占位符 2"/>
          <p:cNvSpPr>
            <a:spLocks noGrp="1"/>
          </p:cNvSpPr>
          <p:nvPr>
            <p:ph sz="quarter" idx="1"/>
          </p:nvPr>
        </p:nvSpPr>
        <p:spPr/>
        <p:txBody>
          <a:bodyPr/>
          <a:lstStyle/>
          <a:p>
            <a:r>
              <a:rPr lang="zh-CN" altLang="en-US" dirty="0" smtClean="0"/>
              <a:t>原始数据</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271462" y="1766887"/>
            <a:ext cx="8601075" cy="3324225"/>
          </a:xfrm>
          <a:prstGeom prst="rect">
            <a:avLst/>
          </a:prstGeom>
        </p:spPr>
      </p:pic>
    </p:spTree>
    <p:extLst>
      <p:ext uri="{BB962C8B-B14F-4D97-AF65-F5344CB8AC3E}">
        <p14:creationId xmlns:p14="http://schemas.microsoft.com/office/powerpoint/2010/main" val="172738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数据探索</a:t>
            </a:r>
            <a:endParaRPr lang="zh-CN" altLang="en-US" dirty="0"/>
          </a:p>
        </p:txBody>
      </p:sp>
      <p:sp>
        <p:nvSpPr>
          <p:cNvPr id="3" name="内容占位符 2"/>
          <p:cNvSpPr>
            <a:spLocks noGrp="1"/>
          </p:cNvSpPr>
          <p:nvPr>
            <p:ph sz="quarter" idx="1"/>
          </p:nvPr>
        </p:nvSpPr>
        <p:spPr/>
        <p:txBody>
          <a:bodyPr/>
          <a:lstStyle/>
          <a:p>
            <a:r>
              <a:rPr lang="zh-CN" altLang="en-US" dirty="0" smtClean="0"/>
              <a:t>可视化</a:t>
            </a:r>
            <a:endParaRPr lang="en-US" altLang="zh-CN" dirty="0" smtClean="0"/>
          </a:p>
          <a:p>
            <a:r>
              <a:rPr lang="en-US" altLang="zh-CN" dirty="0" err="1" smtClean="0"/>
              <a:t>Xy</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348880"/>
            <a:ext cx="3645024" cy="364502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318819"/>
            <a:ext cx="3528392" cy="3528392"/>
          </a:xfrm>
          <a:prstGeom prst="rect">
            <a:avLst/>
          </a:prstGeom>
        </p:spPr>
      </p:pic>
    </p:spTree>
    <p:extLst>
      <p:ext uri="{BB962C8B-B14F-4D97-AF65-F5344CB8AC3E}">
        <p14:creationId xmlns:p14="http://schemas.microsoft.com/office/powerpoint/2010/main" val="2168870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3C3E57-A416-4EB9-977F-55D791ABB4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培训研讨会演示文稿</Template>
  <TotalTime>0</TotalTime>
  <Words>925</Words>
  <Application>Microsoft Office PowerPoint</Application>
  <PresentationFormat>全屏显示(4:3)</PresentationFormat>
  <Paragraphs>134</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华文新魏</vt:lpstr>
      <vt:lpstr>宋体</vt:lpstr>
      <vt:lpstr>Arial</vt:lpstr>
      <vt:lpstr>Bookman Old Style</vt:lpstr>
      <vt:lpstr>Calibri</vt:lpstr>
      <vt:lpstr>Gill Sans MT</vt:lpstr>
      <vt:lpstr>Wingdings</vt:lpstr>
      <vt:lpstr>Wingdings 3</vt:lpstr>
      <vt:lpstr>质朴</vt:lpstr>
      <vt:lpstr>鼠标轨迹识别 </vt:lpstr>
      <vt:lpstr>PowerPoint 演示文稿</vt:lpstr>
      <vt:lpstr>赛题简介</vt:lpstr>
      <vt:lpstr>赛题简介</vt:lpstr>
      <vt:lpstr>PowerPoint 演示文稿</vt:lpstr>
      <vt:lpstr>PowerPoint 演示文稿</vt:lpstr>
      <vt:lpstr>PowerPoint 演示文稿</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特征工程</vt:lpstr>
      <vt:lpstr>PowerPoint 演示文稿</vt:lpstr>
      <vt:lpstr>模型训练</vt:lpstr>
      <vt:lpstr> 复赛</vt:lpstr>
      <vt:lpstr>复赛</vt:lpstr>
      <vt:lpstr>模型融合</vt:lpstr>
      <vt:lpstr>模型融合 </vt:lpstr>
      <vt:lpstr>模型融合</vt:lpstr>
      <vt:lpstr>PowerPoint 演示文稿</vt:lpstr>
      <vt:lpstr>PowerPoint 演示文稿</vt:lpstr>
      <vt:lpstr>PowerPoint 演示文稿</vt:lpstr>
      <vt:lpstr>PowerPoint 演示文稿</vt:lpstr>
      <vt:lpstr>模型融合 </vt:lpstr>
      <vt:lpstr> 团队成员介绍</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2017-07-14T01:46:23Z</dcterms:created>
  <dcterms:modified xsi:type="dcterms:W3CDTF">2017-09-21T13:41:50Z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TC101671269990</vt:lpwstr>
  </property>
</Properties>
</file>