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hqKiLu3ZmXgweF0tnFYqEmCmMs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For all x, if x is a king, then x is a person</a:t>
            </a:r>
            <a:r>
              <a:rPr lang="en-US"/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sentence ∀ x P , where P is any logical expression, says that P is true for every object x</a:t>
            </a:r>
            <a:r>
              <a:rPr lang="en-US"/>
              <a:t>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Naturally, universal quantification goes with implication and existential quantification goes with "and"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f44d10b1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27f44d10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Ax E!y Mother(y, x)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f44d10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f44d1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f44d10b1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27f44d10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Ax E!y Mother(y, x)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7f44d10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7f44d10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following is </a:t>
            </a:r>
            <a:r>
              <a:rPr b="1" lang="en-US"/>
              <a:t>NOT</a:t>
            </a:r>
            <a:r>
              <a:rPr lang="en-US"/>
              <a:t> a sentence: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Mary, x, Mother(Mary). They are objects!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For all x, if x is a king, then x is a person</a:t>
            </a:r>
            <a:r>
              <a:rPr lang="en-US"/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sentence ∀ x P , where P is any logical expression, says that P is true for every object x</a:t>
            </a:r>
            <a:r>
              <a:rPr lang="en-US"/>
              <a:t>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Naturally, universal quantification goes with implication and existential quantification goes with "and"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5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44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4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3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/>
              <a:t>CS 161 Intro. To Artificial Intelligence</a:t>
            </a:r>
            <a:endParaRPr sz="3600"/>
          </a:p>
        </p:txBody>
      </p:sp>
      <p:sp>
        <p:nvSpPr>
          <p:cNvPr id="72" name="Google Shape;72;p1"/>
          <p:cNvSpPr txBox="1"/>
          <p:nvPr>
            <p:ph idx="1" type="subTitle"/>
          </p:nvPr>
        </p:nvSpPr>
        <p:spPr>
          <a:xfrm>
            <a:off x="390525" y="2789111"/>
            <a:ext cx="82221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Week 6, Discussion 1D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FOL - Quantifiers</a:t>
            </a:r>
            <a:endParaRPr sz="2400"/>
          </a:p>
        </p:txBody>
      </p:sp>
      <p:sp>
        <p:nvSpPr>
          <p:cNvPr id="136" name="Google Shape;136;p16"/>
          <p:cNvSpPr txBox="1"/>
          <p:nvPr/>
        </p:nvSpPr>
        <p:spPr>
          <a:xfrm>
            <a:off x="471900" y="82974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Nesting quantifiers:</a:t>
            </a:r>
            <a:endParaRPr b="1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b="0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Same type quantifiers: order doesn't matter</a:t>
            </a:r>
            <a:endParaRPr sz="1300"/>
          </a:p>
          <a:p>
            <a:pPr indent="-2794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b="0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 ∀y (Paren(x,y) ∧ Male(y) ⇒ Son(y,x))</a:t>
            </a:r>
            <a:endParaRPr sz="1300"/>
          </a:p>
          <a:p>
            <a:pPr indent="-2794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b="0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 ∃𝑦 (Loves(x,y) ∧ Loves(y,x))</a:t>
            </a:r>
            <a:endParaRPr sz="1300"/>
          </a:p>
          <a:p>
            <a:pPr indent="-27940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■"/>
            </a:pPr>
            <a:r>
              <a:rPr b="0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∃x, 𝑦 (Loves(x,y) ∧ Loves(y,x))</a:t>
            </a:r>
            <a:endParaRPr sz="1300"/>
          </a:p>
          <a:p>
            <a:pPr indent="-1968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</a:pPr>
            <a:r>
              <a:t/>
            </a:r>
            <a:endParaRPr b="0" i="0" sz="13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b="0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Mixed quantifiers: </a:t>
            </a:r>
            <a:r>
              <a:rPr b="0" i="0" lang="en-US" sz="1300" u="sng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order does matter</a:t>
            </a:r>
            <a:endParaRPr sz="1300"/>
          </a:p>
          <a:p>
            <a:pPr indent="-2794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b="0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 ∃𝑦 (Loves(x,y))</a:t>
            </a:r>
            <a:endParaRPr sz="1300"/>
          </a:p>
          <a:p>
            <a:pPr indent="-27940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■"/>
            </a:pPr>
            <a:r>
              <a:rPr b="0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Everybody has someone they love.</a:t>
            </a:r>
            <a:endParaRPr sz="1300"/>
          </a:p>
          <a:p>
            <a:pPr indent="-2794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b="0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 ∀y (Loves(x,y))</a:t>
            </a:r>
            <a:endParaRPr sz="1300"/>
          </a:p>
          <a:p>
            <a:pPr indent="-27940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■"/>
            </a:pPr>
            <a:r>
              <a:rPr b="0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There is someone who loves everyone.</a:t>
            </a:r>
            <a:endParaRPr sz="1300"/>
          </a:p>
          <a:p>
            <a:pPr indent="-2794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b="0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∀y ∃𝑥 (Loves(x,y))</a:t>
            </a:r>
            <a:endParaRPr sz="1300"/>
          </a:p>
          <a:p>
            <a:pPr indent="-27940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■"/>
            </a:pPr>
            <a:r>
              <a:rPr b="0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Everybody has someone who loves them.</a:t>
            </a:r>
            <a:endParaRPr sz="1300"/>
          </a:p>
          <a:p>
            <a:pPr indent="-2794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b="0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∃𝑦 ∀x (Loves(x,y))</a:t>
            </a:r>
            <a:endParaRPr sz="1300"/>
          </a:p>
          <a:p>
            <a:pPr indent="-27940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■"/>
            </a:pPr>
            <a:r>
              <a:rPr b="0" i="0" lang="en-US" sz="13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There is someone who is loved by everyone.</a:t>
            </a:r>
            <a:endParaRPr sz="1300"/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</a:pPr>
            <a:r>
              <a:t/>
            </a:r>
            <a:endParaRPr b="0" i="0" sz="13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3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Quantifiers - Example</a:t>
            </a:r>
            <a:endParaRPr sz="2400"/>
          </a:p>
        </p:txBody>
      </p:sp>
      <p:sp>
        <p:nvSpPr>
          <p:cNvPr id="142" name="Google Shape;142;p17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What do the following sentences mean?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Example for ∀: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∀x, IsBook(x) ⇒ HasAuthor(x)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∀x, IsBird(x) ⇒ HasFeather(x)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Example for ∃: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∃x, Person(x) ∧ Name(x, George)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∃x, Course(x) ∧ PreRequisite(x, CS161)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Quantifiers - Example</a:t>
            </a:r>
            <a:endParaRPr sz="2400"/>
          </a:p>
        </p:txBody>
      </p:sp>
      <p:sp>
        <p:nvSpPr>
          <p:cNvPr id="148" name="Google Shape;148;p18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What do the following sentences mean?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Example for ∀: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∀x, IsBook(x) ⇒ HasAuthor(x)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Every book has an author</a:t>
            </a:r>
            <a:endParaRPr b="0"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∀x, IsBird(x) ⇒ HasFeather(x)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Every bird has feather</a:t>
            </a:r>
            <a:endParaRPr b="0"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Example for ∃: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∃x, Person(x) ∧ Name(x, George)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Exists some person whose name is George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∃x, Course(x) ∧ PreRequisite(x, CS161)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Exists some course whose pre-requisite is CS161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Quantifiers - Example</a:t>
            </a:r>
            <a:endParaRPr sz="2400"/>
          </a:p>
        </p:txBody>
      </p:sp>
      <p:sp>
        <p:nvSpPr>
          <p:cNvPr id="154" name="Google Shape;154;p19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Are they equivalent? What do they mean?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 King(x) ⇒ Person(x)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 King(x) ∧ Person(x)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 King(x) ∧ OlderThan30(x)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 King(x) ⇒ OlderThan30(x)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Quantifiers - Example</a:t>
            </a:r>
            <a:endParaRPr sz="2400"/>
          </a:p>
        </p:txBody>
      </p:sp>
      <p:sp>
        <p:nvSpPr>
          <p:cNvPr id="160" name="Google Shape;160;p20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Are they equivalent? What do they mean?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They are </a:t>
            </a:r>
            <a:r>
              <a:rPr b="1" i="0" lang="en-US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equivalent!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 King(x) ⇒ Person(x)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For any x, if x is king, then x is person</a:t>
            </a:r>
            <a:endParaRPr b="0"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 King(x) ∧ Person(x)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For any x, x is a king and a person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Everything in the domain is both a king and a person (too strong)</a:t>
            </a:r>
            <a:endParaRPr b="0"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 King(x) ∧ OlderThan30(x)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Exists some x, x is king and is older than 30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 King(x) ⇒ OlderThan30(x)	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 ￢King(x) ∧OlderThan30(x)</a:t>
            </a:r>
            <a:endParaRPr b="0" i="0" sz="1400" u="none" cap="none" strike="noStrike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Exists some x, s.t. King(x) is false or OlderThan30(x) is true.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one person that's not a king, this is true. If there is anything that's older than 30, this is true (too weak)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Quantifiers – Logical Equivalence</a:t>
            </a:r>
            <a:endParaRPr sz="2400"/>
          </a:p>
        </p:txBody>
      </p:sp>
      <p:sp>
        <p:nvSpPr>
          <p:cNvPr id="166" name="Google Shape;166;p21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 and ∃: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E.g.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 King(x) ⇒ Person(x) is equivalent to: 	¬∃𝑥  ¬(King(x) ⇒ Person(x))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 Likes(x, Broccoli)	 is equivalent to:	¬∀x  ¬Likes(x, Broccoli)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549" y="1509733"/>
            <a:ext cx="7912902" cy="1576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Quantifiers – Variable Scope</a:t>
            </a:r>
            <a:endParaRPr sz="2400"/>
          </a:p>
        </p:txBody>
      </p:sp>
      <p:sp>
        <p:nvSpPr>
          <p:cNvPr id="173" name="Google Shape;173;p22"/>
          <p:cNvSpPr txBox="1"/>
          <p:nvPr/>
        </p:nvSpPr>
        <p:spPr>
          <a:xfrm>
            <a:off x="471900" y="756743"/>
            <a:ext cx="8452800" cy="4099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Variable scope:</a:t>
            </a:r>
            <a:endParaRPr sz="1200"/>
          </a:p>
          <a:p>
            <a:pPr indent="-1587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scope</a:t>
            </a: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of a variable is the sentence to which the quantifier syntactically applies. </a:t>
            </a:r>
            <a:endParaRPr sz="1200"/>
          </a:p>
          <a:p>
            <a:pPr indent="-1587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∀𝐱 King(x) ⇒ Person(x), this quantifier applies for all x</a:t>
            </a:r>
            <a:endParaRPr sz="1200"/>
          </a:p>
          <a:p>
            <a:pPr indent="-1587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∀𝐱 King(x) ∨ (∃ 𝐱 Brother(x, Richard))</a:t>
            </a:r>
            <a:endParaRPr sz="1200"/>
          </a:p>
          <a:p>
            <a:pPr indent="-1587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</a:pP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This sentence is allowed. The variable belongs to the </a:t>
            </a:r>
            <a:r>
              <a:rPr b="0" i="0" lang="en-US" sz="1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innermost</a:t>
            </a: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quantifier that mentions it, so it will not be subject to any other quantification</a:t>
            </a:r>
            <a:endParaRPr sz="1200"/>
          </a:p>
          <a:p>
            <a:pPr indent="-1587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</a:pP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Equivalent sentence: ∀𝐱 King(x) ∨ </a:t>
            </a:r>
            <a:r>
              <a:rPr b="0" i="0" lang="en-US" sz="1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(∃</a:t>
            </a:r>
            <a:r>
              <a:rPr b="1" i="0" lang="en-US" sz="1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b="0" i="0" lang="en-US" sz="1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Brother(</a:t>
            </a:r>
            <a:r>
              <a:rPr b="1" i="0" lang="en-US" sz="1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b="0" i="0" lang="en-US" sz="1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Richard))</a:t>
            </a:r>
            <a:endParaRPr sz="1200"/>
          </a:p>
          <a:p>
            <a:pPr indent="-1587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</a:pP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Cause confusion. Not recommended. </a:t>
            </a:r>
            <a:r>
              <a:rPr b="1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Use different variable names</a:t>
            </a: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200"/>
          </a:p>
          <a:p>
            <a:pPr indent="-1587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Not well-formed</a:t>
            </a:r>
            <a:endParaRPr sz="1200"/>
          </a:p>
          <a:p>
            <a:pPr indent="-1587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 P(y)</a:t>
            </a:r>
            <a:endParaRPr sz="1200"/>
          </a:p>
          <a:p>
            <a:pPr indent="-1587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</a:pP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All variables should be properly introduced!</a:t>
            </a:r>
            <a:endParaRPr sz="1200"/>
          </a:p>
          <a:p>
            <a:pPr indent="-1587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Ground expression</a:t>
            </a:r>
            <a:endParaRPr sz="1200"/>
          </a:p>
          <a:p>
            <a:pPr indent="-1587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No variable/ buil</a:t>
            </a:r>
            <a:r>
              <a:rPr lang="en-US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 from constants</a:t>
            </a:r>
            <a:endParaRPr sz="1200"/>
          </a:p>
          <a:p>
            <a:pPr indent="-1587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b="0" i="0" lang="en-US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E.g. King(Richard) ⇒ Person(Richard)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Translating English into FOL </a:t>
            </a:r>
            <a:endParaRPr sz="2400"/>
          </a:p>
        </p:txBody>
      </p:sp>
      <p:sp>
        <p:nvSpPr>
          <p:cNvPr id="179" name="Google Shape;179;p23"/>
          <p:cNvSpPr txBox="1"/>
          <p:nvPr/>
        </p:nvSpPr>
        <p:spPr>
          <a:xfrm>
            <a:off x="471900" y="908574"/>
            <a:ext cx="8452800" cy="4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How to write the following English sentences by FOL?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Richard has </a:t>
            </a:r>
            <a:r>
              <a:rPr b="0" i="0" lang="en-US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(at least) two 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brothers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∃ x, 𝑦 Brother(x, Richard) ∧ Bother(y, Richard)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∃ x, 𝑦 Brother(x, Richard) ∧ Bother(y, Richard) ∧ (𝑥≠𝑦)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f44d10b1_0_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Translating English into FOL </a:t>
            </a:r>
            <a:endParaRPr sz="2400"/>
          </a:p>
        </p:txBody>
      </p:sp>
      <p:sp>
        <p:nvSpPr>
          <p:cNvPr id="185" name="Google Shape;185;g127f44d10b1_0_16"/>
          <p:cNvSpPr txBox="1"/>
          <p:nvPr/>
        </p:nvSpPr>
        <p:spPr>
          <a:xfrm>
            <a:off x="471900" y="908574"/>
            <a:ext cx="8452800" cy="4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How to write the following English sentences by FOL?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Richard has </a:t>
            </a:r>
            <a:r>
              <a:rPr b="0" i="0" lang="en-US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(at least) two 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brothers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sng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 x, 𝑦 Brother(x, Richard) ∧ Bother(y, Richard)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 x, 𝑦 Brother(x, Richard) ∧ Bother(y, Richard) </a:t>
            </a:r>
            <a:r>
              <a:rPr b="0" i="0" lang="en-US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∧ (𝑥≠𝑦)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Translating English into FOL </a:t>
            </a:r>
            <a:endParaRPr sz="2400"/>
          </a:p>
        </p:txBody>
      </p:sp>
      <p:sp>
        <p:nvSpPr>
          <p:cNvPr id="191" name="Google Shape;191;p24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How to write the following English sentences by FOL? What if we can only use ∀ and ∃?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Everyone has </a:t>
            </a:r>
            <a:r>
              <a:rPr b="0" i="0" lang="en-US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exactly one 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mother.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∀x ∃𝑦 Mother(y, x)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∀x ∃y Mother(y, x) ∧ [∀𝐳 𝐌𝐨𝐭𝐡𝐞𝐫(𝐳, 𝐱) ⇒ (𝐲=𝐳)]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f44d10b1_0_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Tractable Circuits</a:t>
            </a:r>
            <a:endParaRPr/>
          </a:p>
        </p:txBody>
      </p:sp>
      <p:sp>
        <p:nvSpPr>
          <p:cNvPr id="78" name="Google Shape;78;g127f44d10b1_0_0"/>
          <p:cNvSpPr txBox="1"/>
          <p:nvPr/>
        </p:nvSpPr>
        <p:spPr>
          <a:xfrm>
            <a:off x="84050" y="786250"/>
            <a:ext cx="4512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NNF - Negation Normal Form Circuit: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Only AND and OR gates, Negation only on literals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Decomposability - DNNF: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Any AND gate’s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children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’s subcircuits do not share variables.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Determinism - d-DNNF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For any pair of an OR gate’s children, a and b: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(a AND b) is unsatisfiable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You can only ever have either a or b “active”/”high”.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Smoothness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All children of an OR gate mention the same variables.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g127f44d10b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702" y="1399550"/>
            <a:ext cx="4640302" cy="32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f44d10b1_0_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Translating English into FOL </a:t>
            </a:r>
            <a:endParaRPr sz="2400"/>
          </a:p>
        </p:txBody>
      </p:sp>
      <p:sp>
        <p:nvSpPr>
          <p:cNvPr id="197" name="Google Shape;197;g127f44d10b1_0_21"/>
          <p:cNvSpPr txBox="1"/>
          <p:nvPr/>
        </p:nvSpPr>
        <p:spPr>
          <a:xfrm>
            <a:off x="471900" y="908574"/>
            <a:ext cx="8452800" cy="4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How to write the following English sentences by FOL? What if we can only use ∀ and ∃?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Everyone has </a:t>
            </a:r>
            <a:r>
              <a:rPr b="0" i="0" lang="en-US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exactly one 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mother.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sng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 ∃𝑦 Mother(y, x)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Everyone has at least one mother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 ∃y Mother(y, x) </a:t>
            </a:r>
            <a:r>
              <a:rPr b="0" i="0" lang="en-US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∧ [∀𝐳 𝐌𝐨𝐭𝐡𝐞𝐫(𝐳, 𝐱) ⇒ (𝐲=𝐳)]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Translating English into FOL </a:t>
            </a:r>
            <a:endParaRPr sz="2400"/>
          </a:p>
        </p:txBody>
      </p:sp>
      <p:sp>
        <p:nvSpPr>
          <p:cNvPr id="203" name="Google Shape;203;p25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How to write the following English sentences by FOL?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1. Sibling” is symmetric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2. “Every gardener likes sunshine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3. Some people can be fooled all the time.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∃𝑥 ∀𝑡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4. Everyone can be fooled some of the time.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∀𝑥 ∃𝑡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Translating English into FOL </a:t>
            </a:r>
            <a:endParaRPr sz="2400"/>
          </a:p>
        </p:txBody>
      </p:sp>
      <p:sp>
        <p:nvSpPr>
          <p:cNvPr id="209" name="Google Shape;209;p26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00" y="695740"/>
            <a:ext cx="6333464" cy="4374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FOL - Models</a:t>
            </a:r>
            <a:endParaRPr sz="2400"/>
          </a:p>
        </p:txBody>
      </p:sp>
      <p:sp>
        <p:nvSpPr>
          <p:cNvPr id="216" name="Google Shape;216;p27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 logical system, a sentence is evaluated as True or False with respect to </a:t>
            </a: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 model (possible world).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 Propositional Logic, a model is an assignment for some sentences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E.g.,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If a sentence 𝛼 is true in model m, we say that model m satisfies 𝛼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𝑀(𝛼) ≔ the set of all the models that satisfy 𝛼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Q: What about in First-Order Logic?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A: Much more complex!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594" y="1954252"/>
            <a:ext cx="2543008" cy="727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FOL - Models</a:t>
            </a:r>
            <a:endParaRPr sz="2400"/>
          </a:p>
        </p:txBody>
      </p:sp>
      <p:sp>
        <p:nvSpPr>
          <p:cNvPr id="223" name="Google Shape;223;p28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 model in FOL consists of: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 set of objects (domain elements)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 set of predicates + what values will be returned (relations of objects)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 set of functions + what values will be returned (functional relations of objects)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 atomic sentence predicate(term1, …, termN) is true iff the </a:t>
            </a:r>
            <a:r>
              <a:rPr b="0" i="0" lang="en-US" sz="1400" u="sng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objects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referred to by term1, …, termN are in the relation referred to by </a:t>
            </a:r>
            <a:r>
              <a:rPr b="0" i="0" lang="en-US" sz="1400" u="sng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predicate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FOL - Model Example</a:t>
            </a:r>
            <a:endParaRPr sz="2400"/>
          </a:p>
        </p:txBody>
      </p:sp>
      <p:sp>
        <p:nvSpPr>
          <p:cNvPr id="229" name="Google Shape;229;p29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https://www2.cs.duke.edu/courses/spring15/compsci270/slides/270_6.pdf</a:t>
            </a:r>
            <a:endParaRPr/>
          </a:p>
        </p:txBody>
      </p:sp>
      <p:grpSp>
        <p:nvGrpSpPr>
          <p:cNvPr id="230" name="Google Shape;230;p29"/>
          <p:cNvGrpSpPr/>
          <p:nvPr/>
        </p:nvGrpSpPr>
        <p:grpSpPr>
          <a:xfrm>
            <a:off x="1167302" y="731582"/>
            <a:ext cx="6809395" cy="4125847"/>
            <a:chOff x="1167302" y="731582"/>
            <a:chExt cx="6809395" cy="4125847"/>
          </a:xfrm>
        </p:grpSpPr>
        <p:pic>
          <p:nvPicPr>
            <p:cNvPr id="231" name="Google Shape;23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7302" y="731582"/>
              <a:ext cx="6809395" cy="41258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9"/>
            <p:cNvSpPr/>
            <p:nvPr/>
          </p:nvSpPr>
          <p:spPr>
            <a:xfrm>
              <a:off x="1167302" y="3360600"/>
              <a:ext cx="6809395" cy="1392703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FOL - Model Example</a:t>
            </a:r>
            <a:endParaRPr sz="2400"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626" y="691448"/>
            <a:ext cx="6571848" cy="439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KB in FOL</a:t>
            </a:r>
            <a:endParaRPr sz="2400"/>
          </a:p>
        </p:txBody>
      </p:sp>
      <p:sp>
        <p:nvSpPr>
          <p:cNvPr id="244" name="Google Shape;244;p31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 knowledge base (KB) is now: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 set of objects.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 set of predicates.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 set of functions.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 set of sentences using the predicates, functions, and objects, and </a:t>
            </a: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asserted to be true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95" y="3135543"/>
            <a:ext cx="5181409" cy="16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KB in FOL - Example</a:t>
            </a:r>
            <a:endParaRPr sz="2400"/>
          </a:p>
        </p:txBody>
      </p:sp>
      <p:sp>
        <p:nvSpPr>
          <p:cNvPr id="251" name="Google Shape;251;p32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Another example of KB:</a:t>
            </a:r>
            <a:endParaRPr b="0" i="0" sz="18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537" y="1973350"/>
            <a:ext cx="74009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7f44d10b1_0_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Counting</a:t>
            </a:r>
            <a:endParaRPr/>
          </a:p>
        </p:txBody>
      </p:sp>
      <p:pic>
        <p:nvPicPr>
          <p:cNvPr id="85" name="Google Shape;85;g127f44d10b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575" y="763400"/>
            <a:ext cx="5597424" cy="42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27f44d10b1_0_7"/>
          <p:cNvSpPr txBox="1"/>
          <p:nvPr/>
        </p:nvSpPr>
        <p:spPr>
          <a:xfrm>
            <a:off x="88075" y="762125"/>
            <a:ext cx="4166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True is 1, False is 0.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Any literal, positive or negative, is 1.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An AND gate is the PRODUCT of its children.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An OR gate is the SUM of its children.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Limitation of Propositional Logic</a:t>
            </a:r>
            <a:endParaRPr sz="2400"/>
          </a:p>
        </p:txBody>
      </p:sp>
      <p:sp>
        <p:nvSpPr>
          <p:cNvPr id="92" name="Google Shape;92;p10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3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First Order Logic (FOL) - Syntax</a:t>
            </a:r>
            <a:endParaRPr sz="2400"/>
          </a:p>
        </p:txBody>
      </p:sp>
      <p:sp>
        <p:nvSpPr>
          <p:cNvPr id="98" name="Google Shape;98;p11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Syntax 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– how to write sentences: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The same as in Propositional Logic, we have </a:t>
            </a: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sentences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in FOL.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 sentence is evaluated as </a:t>
            </a: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True/False 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with respect to a </a:t>
            </a: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Assume a world contains: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Objects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A “</a:t>
            </a:r>
            <a:r>
              <a:rPr b="1" i="0" lang="en-US" sz="1400" u="none" cap="none" strike="noStrike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thing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in the world”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Relations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Also called predicates, like a function, but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True or False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Operator that 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maps object(s) to single object</a:t>
            </a: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endParaRPr b="1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0246" y="2080814"/>
            <a:ext cx="3857823" cy="138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FOL - Basic Elements</a:t>
            </a:r>
            <a:endParaRPr sz="2400"/>
          </a:p>
        </p:txBody>
      </p:sp>
      <p:sp>
        <p:nvSpPr>
          <p:cNvPr id="105" name="Google Shape;105;p12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Objects (terms):</a:t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Constant: Apple, Mary, Unicorn, etc.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Variable: x, y, z, etc.	(by convention, variables are represented by lowercase letters)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Complex terms (having functions): Mother(Mary), Color(Apple), Size(Unicorn), etc.</a:t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Ground term: a term without variables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Apple, Color(Apple), etc.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Predicates (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evaluated as </a:t>
            </a:r>
            <a:r>
              <a:rPr b="1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True/False):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Properties (unary): UCLAStudent(Mary)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Relations (n-ary): the set of tuples of objects that are related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0" i="0" lang="en-US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Love(Richard, Mary), Brother(Richard, James), etc.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" name="Google Shape;106;p12"/>
          <p:cNvGrpSpPr/>
          <p:nvPr/>
        </p:nvGrpSpPr>
        <p:grpSpPr>
          <a:xfrm>
            <a:off x="4140211" y="2429000"/>
            <a:ext cx="4355419" cy="778011"/>
            <a:chOff x="425044" y="4330366"/>
            <a:chExt cx="9734956" cy="778011"/>
          </a:xfrm>
        </p:grpSpPr>
        <p:sp>
          <p:nvSpPr>
            <p:cNvPr id="107" name="Google Shape;107;p12"/>
            <p:cNvSpPr txBox="1"/>
            <p:nvPr/>
          </p:nvSpPr>
          <p:spPr>
            <a:xfrm>
              <a:off x="2032000" y="4800600"/>
              <a:ext cx="8128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Functions</a:t>
              </a:r>
              <a:r>
                <a:rPr b="1" i="0" lang="en-US" sz="1400" u="none" cap="none" strike="noStrike">
                  <a:solidFill>
                    <a:srgbClr val="0B754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(Return </a:t>
              </a:r>
              <a:r>
                <a:rPr b="0" i="0" lang="en-US" sz="1400" u="sng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another constant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/>
            </a:p>
          </p:txBody>
        </p:sp>
        <p:cxnSp>
          <p:nvCxnSpPr>
            <p:cNvPr id="108" name="Google Shape;108;p12"/>
            <p:cNvCxnSpPr/>
            <p:nvPr/>
          </p:nvCxnSpPr>
          <p:spPr>
            <a:xfrm rot="10800000">
              <a:off x="425044" y="4356583"/>
              <a:ext cx="2518196" cy="51393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9" name="Google Shape;109;p12"/>
            <p:cNvCxnSpPr/>
            <p:nvPr/>
          </p:nvCxnSpPr>
          <p:spPr>
            <a:xfrm rot="10800000">
              <a:off x="2943240" y="4339106"/>
              <a:ext cx="424302" cy="53140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" name="Google Shape;110;p12"/>
            <p:cNvCxnSpPr/>
            <p:nvPr/>
          </p:nvCxnSpPr>
          <p:spPr>
            <a:xfrm flipH="1" rot="10800000">
              <a:off x="3910840" y="4330366"/>
              <a:ext cx="1063658" cy="54014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FOL - Basic Elements</a:t>
            </a:r>
            <a:endParaRPr sz="2400"/>
          </a:p>
        </p:txBody>
      </p:sp>
      <p:sp>
        <p:nvSpPr>
          <p:cNvPr id="116" name="Google Shape;116;p13"/>
          <p:cNvSpPr txBox="1"/>
          <p:nvPr/>
        </p:nvSpPr>
        <p:spPr>
          <a:xfrm>
            <a:off x="471900" y="908574"/>
            <a:ext cx="8452800" cy="4234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3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domain in-specific; just parts of FOL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 - Domain Specific Ideas: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/>
              <a:t>Constants: 2, Jack, UCLA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/>
              <a:t>Predicates: Adjacent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/>
              <a:t>Functions: LeftOF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FOL – Sentence Types</a:t>
            </a:r>
            <a:endParaRPr sz="2400"/>
          </a:p>
        </p:txBody>
      </p:sp>
      <p:sp>
        <p:nvSpPr>
          <p:cNvPr id="122" name="Google Shape;122;p14"/>
          <p:cNvSpPr txBox="1"/>
          <p:nvPr/>
        </p:nvSpPr>
        <p:spPr>
          <a:xfrm>
            <a:off x="471900" y="853393"/>
            <a:ext cx="8452800" cy="42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Atomic Sentences: </a:t>
            </a:r>
            <a:r>
              <a:rPr b="0" i="0" lang="en-US" sz="1200" u="sng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one predicate </a:t>
            </a:r>
            <a:r>
              <a:rPr b="0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and objects (terms)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 the form of Predicate(term1, …, termN):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0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UCLAStudent(Mary)     (predicate and constant)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0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UCLAStudent(x)             (predicate and variable)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0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Married(Mother(Mary), Father(Mary)) (predicate, constant, function)</a:t>
            </a:r>
            <a:endParaRPr/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Complex Sentences: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Made from atomic sentences using connectives: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0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Under20(Mary) ∧ UCLAStudent(Mary)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0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Color(Apple)=Red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0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Sold(John, Car1, Tom) ⟹ ¬ Owns(John, Car1)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0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∀x UCLAStudent(x)⇒Person(x)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0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∃x UCLAStudent(x)∧Under20(x)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 sentence is </a:t>
            </a:r>
            <a:r>
              <a:rPr b="1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evaluated as True/False </a:t>
            </a:r>
            <a:r>
              <a:rPr b="0" i="0" lang="en-US" sz="12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with respect to a model.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4909850" y="786250"/>
            <a:ext cx="39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Term: Constant or Variable or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Function (term1, …, term 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5110925" y="3038300"/>
            <a:ext cx="367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Function: Maps Object(s) to Object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Relation: Holds between Objects,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returns True or False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FOL - Quantifiers</a:t>
            </a:r>
            <a:endParaRPr sz="2400"/>
          </a:p>
        </p:txBody>
      </p:sp>
      <p:sp>
        <p:nvSpPr>
          <p:cNvPr id="130" name="Google Shape;130;p15"/>
          <p:cNvSpPr txBox="1"/>
          <p:nvPr/>
        </p:nvSpPr>
        <p:spPr>
          <a:xfrm>
            <a:off x="471900" y="829749"/>
            <a:ext cx="8452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Quantifiers</a:t>
            </a: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express properties of </a:t>
            </a:r>
            <a:r>
              <a:rPr b="0" i="0" lang="en-US" sz="1100" u="sng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entire collections of objects</a:t>
            </a: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, instead of enumerating objects by name.</a:t>
            </a:r>
            <a:endParaRPr b="0" i="0" sz="11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67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Universal quantification </a:t>
            </a:r>
            <a:r>
              <a:rPr b="1" i="0" lang="en-US" sz="11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∀</a:t>
            </a: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0" lang="en-US" sz="11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For all</a:t>
            </a: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100"/>
          </a:p>
          <a:p>
            <a:pPr indent="-2667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</a:pPr>
            <a:r>
              <a:rPr b="1" i="0" lang="en-US" sz="11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∀</a:t>
            </a: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x King(x) </a:t>
            </a:r>
            <a:r>
              <a:rPr b="1" i="0" lang="en-US" sz="11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⇒</a:t>
            </a:r>
            <a:r>
              <a:rPr b="0" i="0" lang="en-US" sz="11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Person(x)</a:t>
            </a:r>
            <a:endParaRPr sz="1100"/>
          </a:p>
          <a:p>
            <a:pPr indent="-2667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</a:pP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Naturally uses </a:t>
            </a:r>
            <a:r>
              <a:rPr b="1" i="0" lang="en-US" sz="11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⇒ </a:t>
            </a:r>
            <a:endParaRPr i="0" sz="1100" u="none" cap="none" strike="noStrike"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Roboto"/>
              <a:buChar char="○"/>
            </a:pPr>
            <a:r>
              <a:rPr lang="en-US" sz="11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Equivalent to a huge </a:t>
            </a:r>
            <a:r>
              <a:rPr b="1" lang="en-US" sz="11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disjunction </a:t>
            </a:r>
            <a:r>
              <a:rPr lang="en-US" sz="11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over all objects that could become x</a:t>
            </a:r>
            <a:endParaRPr b="1" sz="11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67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Existential quantification </a:t>
            </a:r>
            <a:r>
              <a:rPr b="1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∃</a:t>
            </a: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exists</a:t>
            </a: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100"/>
          </a:p>
          <a:p>
            <a:pPr indent="-2667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</a:pPr>
            <a:r>
              <a:rPr b="1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∃</a:t>
            </a: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x King(x) </a:t>
            </a:r>
            <a:r>
              <a:rPr b="1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∧ </a:t>
            </a: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OlderThan30(x)</a:t>
            </a:r>
            <a:endParaRPr sz="1100"/>
          </a:p>
          <a:p>
            <a:pPr indent="-2667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</a:pP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Naturally uses </a:t>
            </a:r>
            <a:r>
              <a:rPr b="1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∧ </a:t>
            </a:r>
            <a:endParaRPr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-US" sz="11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Equivalent to a huge </a:t>
            </a:r>
            <a:r>
              <a:rPr b="1" lang="en-US" sz="11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disjunction </a:t>
            </a:r>
            <a:r>
              <a:rPr lang="en-US" sz="11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over all objects that could become x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67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Uniqueness Quantifier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∃! </a:t>
            </a:r>
            <a:endParaRPr sz="1100"/>
          </a:p>
          <a:p>
            <a:pPr indent="-2667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</a:pP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E.g. </a:t>
            </a:r>
            <a:r>
              <a:rPr b="1" i="0" lang="en-US" sz="11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∃!</a:t>
            </a: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x King(x) -- There is exactly one king </a:t>
            </a:r>
            <a:endParaRPr sz="1100"/>
          </a:p>
          <a:p>
            <a:pPr indent="-26670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</a:pPr>
            <a:r>
              <a:rPr b="0" i="0" lang="en-US" sz="1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Equivalent to ∃x king(x) ∧ [∀y king(y) ⇒ (x = y)]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