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57" r:id="rId6"/>
    <p:sldId id="265" r:id="rId7"/>
    <p:sldId id="261" r:id="rId8"/>
    <p:sldId id="264" r:id="rId9"/>
    <p:sldId id="263"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pam Ghildyal" initials="AG" lastIdx="2" clrIdx="0">
    <p:extLst>
      <p:ext uri="{19B8F6BF-5375-455C-9EA6-DF929625EA0E}">
        <p15:presenceInfo xmlns:p15="http://schemas.microsoft.com/office/powerpoint/2012/main" userId="Anupam Ghildy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660"/>
  </p:normalViewPr>
  <p:slideViewPr>
    <p:cSldViewPr snapToGrid="0">
      <p:cViewPr varScale="1">
        <p:scale>
          <a:sx n="74" d="100"/>
          <a:sy n="74"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CCDB0AC-B20E-4A6A-8495-690E1C6D5076}"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71462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CDB0AC-B20E-4A6A-8495-690E1C6D5076}"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255077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CDB0AC-B20E-4A6A-8495-690E1C6D5076}"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62351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CDB0AC-B20E-4A6A-8495-690E1C6D5076}"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380120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CDB0AC-B20E-4A6A-8495-690E1C6D5076}"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2302674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CDB0AC-B20E-4A6A-8495-690E1C6D5076}"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340473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CDB0AC-B20E-4A6A-8495-690E1C6D5076}" type="datetimeFigureOut">
              <a:rPr lang="en-US" smtClean="0"/>
              <a:t>7/23/2017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411540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CDB0AC-B20E-4A6A-8495-690E1C6D5076}" type="datetimeFigureOut">
              <a:rPr lang="en-US" smtClean="0"/>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289556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DB0AC-B20E-4A6A-8495-690E1C6D5076}" type="datetimeFigureOut">
              <a:rPr lang="en-US" smtClean="0"/>
              <a:t>7/23/2017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48254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CDB0AC-B20E-4A6A-8495-690E1C6D5076}"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85348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CDB0AC-B20E-4A6A-8495-690E1C6D5076}"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4F884-00F3-45C2-8964-BBEA30F83935}" type="slidenum">
              <a:rPr lang="en-US" smtClean="0"/>
              <a:t>‹#›</a:t>
            </a:fld>
            <a:endParaRPr lang="en-US"/>
          </a:p>
        </p:txBody>
      </p:sp>
    </p:spTree>
    <p:extLst>
      <p:ext uri="{BB962C8B-B14F-4D97-AF65-F5344CB8AC3E}">
        <p14:creationId xmlns:p14="http://schemas.microsoft.com/office/powerpoint/2010/main" val="81151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0500" y="0"/>
            <a:ext cx="1183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0500" y="1325562"/>
            <a:ext cx="11836400" cy="50307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DB0AC-B20E-4A6A-8495-690E1C6D5076}" type="datetimeFigureOut">
              <a:rPr lang="en-US" smtClean="0"/>
              <a:t>7/23/2017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4F884-00F3-45C2-8964-BBEA30F83935}" type="slidenum">
              <a:rPr lang="en-US" smtClean="0"/>
              <a:t>‹#›</a:t>
            </a:fld>
            <a:endParaRPr lang="en-US"/>
          </a:p>
        </p:txBody>
      </p:sp>
    </p:spTree>
    <p:extLst>
      <p:ext uri="{BB962C8B-B14F-4D97-AF65-F5344CB8AC3E}">
        <p14:creationId xmlns:p14="http://schemas.microsoft.com/office/powerpoint/2010/main" val="219685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MVP</a:t>
            </a:r>
          </a:p>
        </p:txBody>
      </p:sp>
      <p:sp>
        <p:nvSpPr>
          <p:cNvPr id="4" name="TextBox 3">
            <a:extLst>
              <a:ext uri="{FF2B5EF4-FFF2-40B4-BE49-F238E27FC236}">
                <a16:creationId xmlns:a16="http://schemas.microsoft.com/office/drawing/2014/main" id="{B2E0E92E-A324-4480-AF2B-E1C28431745E}"/>
              </a:ext>
            </a:extLst>
          </p:cNvPr>
          <p:cNvSpPr txBox="1"/>
          <p:nvPr/>
        </p:nvSpPr>
        <p:spPr>
          <a:xfrm>
            <a:off x="9259910" y="167425"/>
            <a:ext cx="2665927" cy="923330"/>
          </a:xfrm>
          <a:prstGeom prst="rect">
            <a:avLst/>
          </a:prstGeom>
          <a:noFill/>
        </p:spPr>
        <p:txBody>
          <a:bodyPr wrap="square" rtlCol="0">
            <a:spAutoFit/>
          </a:bodyPr>
          <a:lstStyle/>
          <a:p>
            <a:r>
              <a:rPr lang="en-US" b="1" dirty="0"/>
              <a:t>Black </a:t>
            </a:r>
            <a:r>
              <a:rPr lang="en-US" b="1" dirty="0">
                <a:sym typeface="Wingdings" panose="05000000000000000000" pitchFamily="2" charset="2"/>
              </a:rPr>
              <a:t> Content</a:t>
            </a:r>
          </a:p>
          <a:p>
            <a:r>
              <a:rPr lang="en-US" b="1" dirty="0">
                <a:solidFill>
                  <a:srgbClr val="00B050"/>
                </a:solidFill>
                <a:sym typeface="Wingdings" panose="05000000000000000000" pitchFamily="2" charset="2"/>
              </a:rPr>
              <a:t>Green  Buttons</a:t>
            </a:r>
          </a:p>
          <a:p>
            <a:r>
              <a:rPr lang="en-US" b="1" dirty="0">
                <a:solidFill>
                  <a:srgbClr val="0070C0"/>
                </a:solidFill>
                <a:sym typeface="Wingdings" panose="05000000000000000000" pitchFamily="2" charset="2"/>
              </a:rPr>
              <a:t>Blue  Logic</a:t>
            </a:r>
            <a:endParaRPr lang="en-US" b="1" dirty="0">
              <a:solidFill>
                <a:srgbClr val="0070C0"/>
              </a:solidFill>
            </a:endParaRPr>
          </a:p>
        </p:txBody>
      </p:sp>
    </p:spTree>
    <p:extLst>
      <p:ext uri="{BB962C8B-B14F-4D97-AF65-F5344CB8AC3E}">
        <p14:creationId xmlns:p14="http://schemas.microsoft.com/office/powerpoint/2010/main" val="312969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8863-41F4-4E6C-BCF4-241E0A6F4EE7}"/>
              </a:ext>
            </a:extLst>
          </p:cNvPr>
          <p:cNvSpPr>
            <a:spLocks noGrp="1"/>
          </p:cNvSpPr>
          <p:nvPr>
            <p:ph type="title"/>
          </p:nvPr>
        </p:nvSpPr>
        <p:spPr/>
        <p:txBody>
          <a:bodyPr/>
          <a:lstStyle/>
          <a:p>
            <a:r>
              <a:rPr lang="en-US" dirty="0"/>
              <a:t>Invite a Colleague or Friend</a:t>
            </a:r>
          </a:p>
        </p:txBody>
      </p:sp>
      <p:sp>
        <p:nvSpPr>
          <p:cNvPr id="3" name="Content Placeholder 2">
            <a:extLst>
              <a:ext uri="{FF2B5EF4-FFF2-40B4-BE49-F238E27FC236}">
                <a16:creationId xmlns:a16="http://schemas.microsoft.com/office/drawing/2014/main" id="{6BA7450E-E708-45A5-A9CA-754383E3B0B3}"/>
              </a:ext>
            </a:extLst>
          </p:cNvPr>
          <p:cNvSpPr>
            <a:spLocks noGrp="1"/>
          </p:cNvSpPr>
          <p:nvPr>
            <p:ph idx="1"/>
          </p:nvPr>
        </p:nvSpPr>
        <p:spPr/>
        <p:txBody>
          <a:bodyPr/>
          <a:lstStyle/>
          <a:p>
            <a:r>
              <a:rPr lang="en-US" dirty="0"/>
              <a:t>Please provide below the details of the Colleague or Friend that you would like to review </a:t>
            </a:r>
            <a:r>
              <a:rPr lang="en-US" u="sng" dirty="0"/>
              <a:t>First Name    Last Name</a:t>
            </a:r>
            <a:r>
              <a:rPr lang="en-US" dirty="0"/>
              <a:t> (Manager):</a:t>
            </a:r>
          </a:p>
          <a:p>
            <a:r>
              <a:rPr lang="en-US" dirty="0"/>
              <a:t>Name: (First) ____________ (Last) _________________ </a:t>
            </a:r>
          </a:p>
          <a:p>
            <a:r>
              <a:rPr lang="en-US" dirty="0"/>
              <a:t>Email address (will not be shared): </a:t>
            </a:r>
            <a:r>
              <a:rPr lang="en-US" u="sng" dirty="0"/>
              <a:t>_________________</a:t>
            </a:r>
          </a:p>
          <a:p>
            <a:r>
              <a:rPr lang="en-US" dirty="0"/>
              <a:t>Phone (will not be shared): _______________________</a:t>
            </a:r>
          </a:p>
          <a:p>
            <a:r>
              <a:rPr lang="en-US" b="1" dirty="0">
                <a:solidFill>
                  <a:srgbClr val="00B050"/>
                </a:solidFill>
              </a:rPr>
              <a:t>[Submit]</a:t>
            </a:r>
          </a:p>
          <a:p>
            <a:endParaRPr lang="en-US" dirty="0"/>
          </a:p>
          <a:p>
            <a:r>
              <a:rPr lang="en-US" dirty="0"/>
              <a:t>Spread the word, share via </a:t>
            </a:r>
          </a:p>
        </p:txBody>
      </p:sp>
      <p:pic>
        <p:nvPicPr>
          <p:cNvPr id="1026" name="Picture 2" descr="http://www.jqueryscript.net/images/Minimal-jQuery-Plugin-For-Social-Share-Buttons-Sharer.jpg">
            <a:extLst>
              <a:ext uri="{FF2B5EF4-FFF2-40B4-BE49-F238E27FC236}">
                <a16:creationId xmlns:a16="http://schemas.microsoft.com/office/drawing/2014/main" id="{03D1A86F-1E59-4289-8B7A-0D8F6D3146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646" b="37387"/>
          <a:stretch/>
        </p:blipFill>
        <p:spPr bwMode="auto">
          <a:xfrm>
            <a:off x="4449169" y="4658783"/>
            <a:ext cx="4076700" cy="661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359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8EF5-A4B1-4979-B8FD-5726905FE796}"/>
              </a:ext>
            </a:extLst>
          </p:cNvPr>
          <p:cNvSpPr>
            <a:spLocks noGrp="1"/>
          </p:cNvSpPr>
          <p:nvPr>
            <p:ph type="title"/>
          </p:nvPr>
        </p:nvSpPr>
        <p:spPr/>
        <p:txBody>
          <a:bodyPr/>
          <a:lstStyle/>
          <a:p>
            <a:r>
              <a:rPr lang="en-US" dirty="0"/>
              <a:t>View Companies</a:t>
            </a:r>
          </a:p>
        </p:txBody>
      </p:sp>
      <p:sp>
        <p:nvSpPr>
          <p:cNvPr id="3" name="Content Placeholder 2">
            <a:extLst>
              <a:ext uri="{FF2B5EF4-FFF2-40B4-BE49-F238E27FC236}">
                <a16:creationId xmlns:a16="http://schemas.microsoft.com/office/drawing/2014/main" id="{63988D8F-655D-4720-A247-84E0D1E3FF38}"/>
              </a:ext>
            </a:extLst>
          </p:cNvPr>
          <p:cNvSpPr>
            <a:spLocks noGrp="1"/>
          </p:cNvSpPr>
          <p:nvPr>
            <p:ph idx="1"/>
          </p:nvPr>
        </p:nvSpPr>
        <p:spPr>
          <a:xfrm>
            <a:off x="190500" y="1325562"/>
            <a:ext cx="11836400" cy="5268421"/>
          </a:xfrm>
        </p:spPr>
        <p:txBody>
          <a:bodyPr>
            <a:normAutofit fontScale="92500" lnSpcReduction="10000"/>
          </a:bodyPr>
          <a:lstStyle/>
          <a:p>
            <a:r>
              <a:rPr lang="en-US" i="1" dirty="0"/>
              <a:t>&lt;User types the company’s name in the search box. The search box suggests name of the company as the user types in the letters and the user can either continue typing or select a company form the drop down list.&gt; </a:t>
            </a:r>
          </a:p>
          <a:p>
            <a:r>
              <a:rPr lang="en-US" i="1" dirty="0"/>
              <a:t>If a Manager from the Company has been reviewed on the platform, the user will be directed to the Company Page</a:t>
            </a:r>
          </a:p>
          <a:p>
            <a:pPr lvl="1"/>
            <a:endParaRPr lang="en-US" i="1" dirty="0"/>
          </a:p>
          <a:p>
            <a:pPr lvl="1"/>
            <a:endParaRPr lang="en-US" i="1" dirty="0"/>
          </a:p>
          <a:p>
            <a:pPr lvl="1"/>
            <a:endParaRPr lang="en-US" i="1" dirty="0"/>
          </a:p>
          <a:p>
            <a:pPr lvl="1"/>
            <a:r>
              <a:rPr lang="en-US" dirty="0"/>
              <a:t>“Would you like to Review a Manager who worked at “&lt;Company Name&gt;”?” </a:t>
            </a:r>
            <a:r>
              <a:rPr lang="en-US" b="1" dirty="0">
                <a:solidFill>
                  <a:srgbClr val="00B050"/>
                </a:solidFill>
              </a:rPr>
              <a:t>[Yes] [No]</a:t>
            </a:r>
          </a:p>
          <a:p>
            <a:pPr lvl="1"/>
            <a:r>
              <a:rPr lang="en-US" i="1" dirty="0">
                <a:solidFill>
                  <a:srgbClr val="0070C0"/>
                </a:solidFill>
              </a:rPr>
              <a:t>If Yes, direct the user to “Review your Manager” page</a:t>
            </a:r>
          </a:p>
          <a:p>
            <a:pPr lvl="1"/>
            <a:r>
              <a:rPr lang="en-US" i="1" dirty="0">
                <a:solidFill>
                  <a:srgbClr val="0070C0"/>
                </a:solidFill>
              </a:rPr>
              <a:t>If No, direct the user to “Home” page</a:t>
            </a:r>
          </a:p>
          <a:p>
            <a:r>
              <a:rPr lang="en-US" i="1" dirty="0"/>
              <a:t>If a Manager from the Company has not been reviewed on the platform, “</a:t>
            </a:r>
            <a:r>
              <a:rPr lang="en-US" i="1" dirty="0">
                <a:solidFill>
                  <a:schemeClr val="tx1"/>
                </a:solidFill>
              </a:rPr>
              <a:t>“</a:t>
            </a:r>
            <a:r>
              <a:rPr lang="en-US" dirty="0"/>
              <a:t>We did not find any review for employees working at “&lt;Company Name&gt;”. You will be the first person to review an employee from “&lt;Company Name&gt;”. </a:t>
            </a:r>
          </a:p>
          <a:p>
            <a:pPr lvl="1"/>
            <a:r>
              <a:rPr lang="en-US" i="1" dirty="0">
                <a:solidFill>
                  <a:srgbClr val="0070C0"/>
                </a:solidFill>
              </a:rPr>
              <a:t>Show the above message for 2 seconds and then direct the user to ‘Review Your Manager’ page</a:t>
            </a:r>
          </a:p>
          <a:p>
            <a:endParaRPr lang="en-US" i="1" dirty="0"/>
          </a:p>
        </p:txBody>
      </p:sp>
      <p:graphicFrame>
        <p:nvGraphicFramePr>
          <p:cNvPr id="4" name="Table 3">
            <a:extLst>
              <a:ext uri="{FF2B5EF4-FFF2-40B4-BE49-F238E27FC236}">
                <a16:creationId xmlns:a16="http://schemas.microsoft.com/office/drawing/2014/main" id="{8A023893-8730-4603-B455-7B0E1C6CCE52}"/>
              </a:ext>
            </a:extLst>
          </p:cNvPr>
          <p:cNvGraphicFramePr>
            <a:graphicFrameLocks noGrp="1"/>
          </p:cNvGraphicFramePr>
          <p:nvPr>
            <p:extLst>
              <p:ext uri="{D42A27DB-BD31-4B8C-83A1-F6EECF244321}">
                <p14:modId xmlns:p14="http://schemas.microsoft.com/office/powerpoint/2010/main" val="3893712949"/>
              </p:ext>
            </p:extLst>
          </p:nvPr>
        </p:nvGraphicFramePr>
        <p:xfrm>
          <a:off x="512471" y="3029989"/>
          <a:ext cx="8127999" cy="110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43533200"/>
                    </a:ext>
                  </a:extLst>
                </a:gridCol>
                <a:gridCol w="2709333">
                  <a:extLst>
                    <a:ext uri="{9D8B030D-6E8A-4147-A177-3AD203B41FA5}">
                      <a16:colId xmlns:a16="http://schemas.microsoft.com/office/drawing/2014/main" val="3598853504"/>
                    </a:ext>
                  </a:extLst>
                </a:gridCol>
                <a:gridCol w="2709333">
                  <a:extLst>
                    <a:ext uri="{9D8B030D-6E8A-4147-A177-3AD203B41FA5}">
                      <a16:colId xmlns:a16="http://schemas.microsoft.com/office/drawing/2014/main" val="2305399641"/>
                    </a:ext>
                  </a:extLst>
                </a:gridCol>
              </a:tblGrid>
              <a:tr h="252448">
                <a:tc>
                  <a:txBody>
                    <a:bodyPr/>
                    <a:lstStyle/>
                    <a:p>
                      <a:r>
                        <a:rPr lang="en-US" dirty="0"/>
                        <a:t>Company Name</a:t>
                      </a:r>
                    </a:p>
                  </a:txBody>
                  <a:tcPr/>
                </a:tc>
                <a:tc>
                  <a:txBody>
                    <a:bodyPr/>
                    <a:lstStyle/>
                    <a:p>
                      <a:r>
                        <a:rPr lang="en-US" dirty="0"/>
                        <a:t>Manager Name</a:t>
                      </a:r>
                    </a:p>
                  </a:txBody>
                  <a:tcPr/>
                </a:tc>
                <a:tc>
                  <a:txBody>
                    <a:bodyPr/>
                    <a:lstStyle/>
                    <a:p>
                      <a:r>
                        <a:rPr lang="en-US" dirty="0"/>
                        <a:t>Number of Reviews</a:t>
                      </a:r>
                    </a:p>
                  </a:txBody>
                  <a:tcPr/>
                </a:tc>
                <a:extLst>
                  <a:ext uri="{0D108BD9-81ED-4DB2-BD59-A6C34878D82A}">
                    <a16:rowId xmlns:a16="http://schemas.microsoft.com/office/drawing/2014/main" val="96340189"/>
                  </a:ext>
                </a:extLst>
              </a:tr>
              <a:tr h="370840">
                <a:tc>
                  <a:txBody>
                    <a:bodyPr/>
                    <a:lstStyle/>
                    <a:p>
                      <a:r>
                        <a:rPr lang="en-US" dirty="0"/>
                        <a:t>ABC</a:t>
                      </a:r>
                    </a:p>
                  </a:txBody>
                  <a:tcPr/>
                </a:tc>
                <a:tc>
                  <a:txBody>
                    <a:bodyPr/>
                    <a:lstStyle/>
                    <a:p>
                      <a:r>
                        <a:rPr lang="en-US" dirty="0"/>
                        <a:t>Name 1</a:t>
                      </a:r>
                    </a:p>
                  </a:txBody>
                  <a:tcPr/>
                </a:tc>
                <a:tc>
                  <a:txBody>
                    <a:bodyPr/>
                    <a:lstStyle/>
                    <a:p>
                      <a:endParaRPr lang="en-US" dirty="0"/>
                    </a:p>
                  </a:txBody>
                  <a:tcPr/>
                </a:tc>
                <a:extLst>
                  <a:ext uri="{0D108BD9-81ED-4DB2-BD59-A6C34878D82A}">
                    <a16:rowId xmlns:a16="http://schemas.microsoft.com/office/drawing/2014/main" val="272168818"/>
                  </a:ext>
                </a:extLst>
              </a:tr>
              <a:tr h="370840">
                <a:tc>
                  <a:txBody>
                    <a:bodyPr/>
                    <a:lstStyle/>
                    <a:p>
                      <a:r>
                        <a:rPr lang="en-US" dirty="0"/>
                        <a:t>ABC</a:t>
                      </a:r>
                    </a:p>
                  </a:txBody>
                  <a:tcPr/>
                </a:tc>
                <a:tc>
                  <a:txBody>
                    <a:bodyPr/>
                    <a:lstStyle/>
                    <a:p>
                      <a:r>
                        <a:rPr lang="en-US" dirty="0"/>
                        <a:t>Name 2</a:t>
                      </a:r>
                    </a:p>
                  </a:txBody>
                  <a:tcPr/>
                </a:tc>
                <a:tc>
                  <a:txBody>
                    <a:bodyPr/>
                    <a:lstStyle/>
                    <a:p>
                      <a:endParaRPr lang="en-US" dirty="0"/>
                    </a:p>
                  </a:txBody>
                  <a:tcPr/>
                </a:tc>
                <a:extLst>
                  <a:ext uri="{0D108BD9-81ED-4DB2-BD59-A6C34878D82A}">
                    <a16:rowId xmlns:a16="http://schemas.microsoft.com/office/drawing/2014/main" val="1166423690"/>
                  </a:ext>
                </a:extLst>
              </a:tr>
            </a:tbl>
          </a:graphicData>
        </a:graphic>
      </p:graphicFrame>
    </p:spTree>
    <p:extLst>
      <p:ext uri="{BB962C8B-B14F-4D97-AF65-F5344CB8AC3E}">
        <p14:creationId xmlns:p14="http://schemas.microsoft.com/office/powerpoint/2010/main" val="329831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sp>
        <p:nvSpPr>
          <p:cNvPr id="7" name="TextBox 6"/>
          <p:cNvSpPr txBox="1"/>
          <p:nvPr/>
        </p:nvSpPr>
        <p:spPr>
          <a:xfrm>
            <a:off x="1455313" y="3036623"/>
            <a:ext cx="3515932" cy="523220"/>
          </a:xfrm>
          <a:prstGeom prst="rect">
            <a:avLst/>
          </a:prstGeom>
          <a:noFill/>
          <a:ln w="25400" cap="rnd" cmpd="dbl">
            <a:solidFill>
              <a:srgbClr val="0070C0"/>
            </a:solidFill>
            <a:bevel/>
          </a:ln>
        </p:spPr>
        <p:txBody>
          <a:bodyPr wrap="square" rtlCol="0">
            <a:spAutoFit/>
          </a:bodyPr>
          <a:lstStyle/>
          <a:p>
            <a:r>
              <a:rPr lang="en-US" sz="2800" b="1" dirty="0"/>
              <a:t>Review your Manager</a:t>
            </a:r>
          </a:p>
        </p:txBody>
      </p:sp>
      <p:sp>
        <p:nvSpPr>
          <p:cNvPr id="9" name="TextBox 8"/>
          <p:cNvSpPr txBox="1"/>
          <p:nvPr/>
        </p:nvSpPr>
        <p:spPr>
          <a:xfrm>
            <a:off x="6636212" y="3036623"/>
            <a:ext cx="3515932" cy="523220"/>
          </a:xfrm>
          <a:prstGeom prst="rect">
            <a:avLst/>
          </a:prstGeom>
          <a:noFill/>
          <a:ln w="25400" cap="rnd" cmpd="dbl">
            <a:solidFill>
              <a:srgbClr val="0070C0"/>
            </a:solidFill>
            <a:bevel/>
          </a:ln>
        </p:spPr>
        <p:txBody>
          <a:bodyPr wrap="square" rtlCol="0">
            <a:spAutoFit/>
          </a:bodyPr>
          <a:lstStyle/>
          <a:p>
            <a:r>
              <a:rPr lang="en-US" sz="2800" b="1" i="1" dirty="0"/>
              <a:t>Search for a Manager</a:t>
            </a:r>
          </a:p>
        </p:txBody>
      </p:sp>
      <p:sp>
        <p:nvSpPr>
          <p:cNvPr id="10" name="TextBox 9"/>
          <p:cNvSpPr txBox="1"/>
          <p:nvPr/>
        </p:nvSpPr>
        <p:spPr>
          <a:xfrm>
            <a:off x="8651631" y="1280160"/>
            <a:ext cx="1434904" cy="369332"/>
          </a:xfrm>
          <a:prstGeom prst="rect">
            <a:avLst/>
          </a:prstGeom>
          <a:noFill/>
        </p:spPr>
        <p:txBody>
          <a:bodyPr wrap="square" rtlCol="0">
            <a:spAutoFit/>
          </a:bodyPr>
          <a:lstStyle/>
          <a:p>
            <a:r>
              <a:rPr lang="en-US" b="1" dirty="0"/>
              <a:t>Log In</a:t>
            </a:r>
          </a:p>
        </p:txBody>
      </p:sp>
      <p:sp>
        <p:nvSpPr>
          <p:cNvPr id="11" name="TextBox 10"/>
          <p:cNvSpPr txBox="1"/>
          <p:nvPr/>
        </p:nvSpPr>
        <p:spPr>
          <a:xfrm>
            <a:off x="10152144" y="1280160"/>
            <a:ext cx="1434904" cy="369332"/>
          </a:xfrm>
          <a:prstGeom prst="rect">
            <a:avLst/>
          </a:prstGeom>
          <a:noFill/>
        </p:spPr>
        <p:txBody>
          <a:bodyPr wrap="square" rtlCol="0">
            <a:spAutoFit/>
          </a:bodyPr>
          <a:lstStyle/>
          <a:p>
            <a:r>
              <a:rPr lang="en-US" b="1" dirty="0"/>
              <a:t>Sign Up</a:t>
            </a:r>
          </a:p>
        </p:txBody>
      </p:sp>
      <p:sp>
        <p:nvSpPr>
          <p:cNvPr id="16" name="TextBox 15">
            <a:extLst>
              <a:ext uri="{FF2B5EF4-FFF2-40B4-BE49-F238E27FC236}">
                <a16:creationId xmlns:a16="http://schemas.microsoft.com/office/drawing/2014/main" id="{296BFAA9-4180-4180-BC4F-D6AC3C841CF0}"/>
              </a:ext>
            </a:extLst>
          </p:cNvPr>
          <p:cNvSpPr txBox="1"/>
          <p:nvPr/>
        </p:nvSpPr>
        <p:spPr>
          <a:xfrm>
            <a:off x="4063542" y="4928111"/>
            <a:ext cx="4330636" cy="369332"/>
          </a:xfrm>
          <a:prstGeom prst="rect">
            <a:avLst/>
          </a:prstGeom>
          <a:noFill/>
          <a:ln w="22225">
            <a:solidFill>
              <a:srgbClr val="0070C0"/>
            </a:solidFill>
          </a:ln>
        </p:spPr>
        <p:txBody>
          <a:bodyPr wrap="square" rtlCol="0">
            <a:spAutoFit/>
          </a:bodyPr>
          <a:lstStyle>
            <a:defPPr>
              <a:defRPr lang="en-US"/>
            </a:defPPr>
          </a:lstStyle>
          <a:p>
            <a:pPr algn="ctr"/>
            <a:r>
              <a:rPr lang="en-US" dirty="0"/>
              <a:t>View Companies</a:t>
            </a:r>
          </a:p>
        </p:txBody>
      </p:sp>
      <p:sp>
        <p:nvSpPr>
          <p:cNvPr id="3" name="TextBox 2">
            <a:extLst>
              <a:ext uri="{FF2B5EF4-FFF2-40B4-BE49-F238E27FC236}">
                <a16:creationId xmlns:a16="http://schemas.microsoft.com/office/drawing/2014/main" id="{1FE31B30-4F08-426F-A84D-417C7E3A8D71}"/>
              </a:ext>
            </a:extLst>
          </p:cNvPr>
          <p:cNvSpPr txBox="1"/>
          <p:nvPr/>
        </p:nvSpPr>
        <p:spPr>
          <a:xfrm>
            <a:off x="2975020" y="5409127"/>
            <a:ext cx="6632619" cy="369332"/>
          </a:xfrm>
          <a:prstGeom prst="rect">
            <a:avLst/>
          </a:prstGeom>
          <a:noFill/>
        </p:spPr>
        <p:txBody>
          <a:bodyPr wrap="square" rtlCol="0">
            <a:spAutoFit/>
          </a:bodyPr>
          <a:lstStyle/>
          <a:p>
            <a:pPr algn="ctr"/>
            <a:r>
              <a:rPr lang="en-US" i="1" dirty="0"/>
              <a:t>&lt;Upload a data set of all US Companies&gt;</a:t>
            </a:r>
          </a:p>
        </p:txBody>
      </p:sp>
    </p:spTree>
    <p:extLst>
      <p:ext uri="{BB962C8B-B14F-4D97-AF65-F5344CB8AC3E}">
        <p14:creationId xmlns:p14="http://schemas.microsoft.com/office/powerpoint/2010/main" val="251197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Your Manager</a:t>
            </a:r>
          </a:p>
        </p:txBody>
      </p:sp>
      <p:sp>
        <p:nvSpPr>
          <p:cNvPr id="3" name="Content Placeholder 2"/>
          <p:cNvSpPr>
            <a:spLocks noGrp="1"/>
          </p:cNvSpPr>
          <p:nvPr>
            <p:ph idx="1"/>
          </p:nvPr>
        </p:nvSpPr>
        <p:spPr/>
        <p:txBody>
          <a:bodyPr>
            <a:normAutofit fontScale="77500" lnSpcReduction="20000"/>
          </a:bodyPr>
          <a:lstStyle/>
          <a:p>
            <a:r>
              <a:rPr lang="en-US" dirty="0"/>
              <a:t>Manager’s Company: ______________</a:t>
            </a:r>
          </a:p>
          <a:p>
            <a:r>
              <a:rPr lang="en-US" dirty="0"/>
              <a:t>Manager’s Company email address: __________________</a:t>
            </a:r>
          </a:p>
          <a:p>
            <a:r>
              <a:rPr lang="en-US" dirty="0"/>
              <a:t>Manager’s Name: (First) ____________ (Last) _________________</a:t>
            </a:r>
          </a:p>
          <a:p>
            <a:r>
              <a:rPr lang="en-US" dirty="0"/>
              <a:t>Manager’s Title: ___________________</a:t>
            </a:r>
          </a:p>
          <a:p>
            <a:r>
              <a:rPr lang="en-US" dirty="0"/>
              <a:t>Manager’s </a:t>
            </a:r>
            <a:r>
              <a:rPr lang="en-US" dirty="0" err="1"/>
              <a:t>LinkedIN</a:t>
            </a:r>
            <a:r>
              <a:rPr lang="en-US" dirty="0"/>
              <a:t> Profile URL: ________________________________ (Type NA if the Manager does not have a </a:t>
            </a:r>
            <a:r>
              <a:rPr lang="en-US" dirty="0" err="1"/>
              <a:t>LinkedIN</a:t>
            </a:r>
            <a:r>
              <a:rPr lang="en-US" dirty="0"/>
              <a:t> profile)</a:t>
            </a:r>
          </a:p>
          <a:p>
            <a:r>
              <a:rPr lang="en-US" b="1" dirty="0">
                <a:solidFill>
                  <a:srgbClr val="00B050"/>
                </a:solidFill>
              </a:rPr>
              <a:t>[Next]</a:t>
            </a:r>
          </a:p>
          <a:p>
            <a:r>
              <a:rPr lang="en-US" dirty="0"/>
              <a:t>“We do save, store or share any of your information except your review. Everything about YOU remains ANONYMOUS. The Information required below is for verification purposes only”</a:t>
            </a:r>
          </a:p>
          <a:p>
            <a:r>
              <a:rPr lang="en-US" dirty="0"/>
              <a:t>Your Name: (Optional) _______________________</a:t>
            </a:r>
          </a:p>
          <a:p>
            <a:r>
              <a:rPr lang="en-US" dirty="0"/>
              <a:t>Your Email Address / Phone for verification: ________________</a:t>
            </a:r>
          </a:p>
          <a:p>
            <a:r>
              <a:rPr lang="en-US" dirty="0">
                <a:sym typeface="Wingdings" panose="05000000000000000000" pitchFamily="2" charset="2"/>
              </a:rPr>
              <a:t> “Please review, read and accept our terms and conditions”</a:t>
            </a:r>
            <a:endParaRPr lang="en-US" dirty="0"/>
          </a:p>
          <a:p>
            <a:r>
              <a:rPr lang="en-US" b="1" dirty="0">
                <a:solidFill>
                  <a:srgbClr val="00B050"/>
                </a:solidFill>
              </a:rPr>
              <a:t>[Begin Review]</a:t>
            </a:r>
          </a:p>
          <a:p>
            <a:r>
              <a:rPr lang="en-US" i="1" dirty="0">
                <a:solidFill>
                  <a:srgbClr val="0070C0"/>
                </a:solidFill>
              </a:rPr>
              <a:t>Direct the user to ‘Manager Review’ page</a:t>
            </a:r>
          </a:p>
          <a:p>
            <a:pPr marL="0" indent="0">
              <a:buNone/>
            </a:pPr>
            <a:endParaRPr lang="en-US" dirty="0"/>
          </a:p>
          <a:p>
            <a:endParaRPr lang="en-US" dirty="0"/>
          </a:p>
        </p:txBody>
      </p:sp>
    </p:spTree>
    <p:extLst>
      <p:ext uri="{BB962C8B-B14F-4D97-AF65-F5344CB8AC3E}">
        <p14:creationId xmlns:p14="http://schemas.microsoft.com/office/powerpoint/2010/main" val="276013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for a Manager</a:t>
            </a:r>
          </a:p>
        </p:txBody>
      </p:sp>
      <p:sp>
        <p:nvSpPr>
          <p:cNvPr id="3" name="Content Placeholder 2"/>
          <p:cNvSpPr>
            <a:spLocks noGrp="1"/>
          </p:cNvSpPr>
          <p:nvPr>
            <p:ph idx="1"/>
          </p:nvPr>
        </p:nvSpPr>
        <p:spPr>
          <a:xfrm>
            <a:off x="190500" y="1325562"/>
            <a:ext cx="11836400" cy="5216906"/>
          </a:xfrm>
        </p:spPr>
        <p:txBody>
          <a:bodyPr>
            <a:normAutofit fontScale="85000" lnSpcReduction="20000"/>
          </a:bodyPr>
          <a:lstStyle/>
          <a:p>
            <a:r>
              <a:rPr lang="en-US" dirty="0"/>
              <a:t>Managers Company: ______________</a:t>
            </a:r>
          </a:p>
          <a:p>
            <a:r>
              <a:rPr lang="en-US" dirty="0"/>
              <a:t>Managers Company email address: __________________</a:t>
            </a:r>
          </a:p>
          <a:p>
            <a:r>
              <a:rPr lang="en-US" dirty="0"/>
              <a:t>Managers Name: (First) ____________ (Last) _________________</a:t>
            </a:r>
          </a:p>
          <a:p>
            <a:r>
              <a:rPr lang="en-US" dirty="0"/>
              <a:t>Managers Title: ___________________</a:t>
            </a:r>
          </a:p>
          <a:p>
            <a:r>
              <a:rPr lang="en-US" dirty="0"/>
              <a:t>Manager’s </a:t>
            </a:r>
            <a:r>
              <a:rPr lang="en-US" dirty="0" err="1"/>
              <a:t>LinkedIN</a:t>
            </a:r>
            <a:r>
              <a:rPr lang="en-US" dirty="0"/>
              <a:t> Profile URL: ________________________________ (Type NA if the Manager does not have a </a:t>
            </a:r>
            <a:r>
              <a:rPr lang="en-US" dirty="0" err="1"/>
              <a:t>LinkedIN</a:t>
            </a:r>
            <a:r>
              <a:rPr lang="en-US" dirty="0"/>
              <a:t> profile)</a:t>
            </a:r>
          </a:p>
          <a:p>
            <a:r>
              <a:rPr lang="en-US" b="1" dirty="0">
                <a:solidFill>
                  <a:srgbClr val="00B050"/>
                </a:solidFill>
              </a:rPr>
              <a:t>[Submit]</a:t>
            </a:r>
          </a:p>
          <a:p>
            <a:r>
              <a:rPr lang="en-US" i="1" dirty="0">
                <a:solidFill>
                  <a:srgbClr val="0070C0"/>
                </a:solidFill>
              </a:rPr>
              <a:t>If similar profile exists, </a:t>
            </a:r>
            <a:r>
              <a:rPr lang="en-US" dirty="0"/>
              <a:t>“We found the following profiles, please select if one of these profiles is of the Manager that you would like to review” </a:t>
            </a:r>
          </a:p>
          <a:p>
            <a:pPr marL="457200" lvl="1" indent="0">
              <a:buNone/>
            </a:pPr>
            <a:endParaRPr lang="en-US" dirty="0"/>
          </a:p>
          <a:p>
            <a:pPr marL="457200" lvl="1" indent="0">
              <a:buNone/>
            </a:pPr>
            <a:endParaRPr lang="en-US" dirty="0"/>
          </a:p>
          <a:p>
            <a:pPr marL="457200" lvl="1" indent="0">
              <a:buNone/>
            </a:pPr>
            <a:endParaRPr lang="en-US" dirty="0"/>
          </a:p>
          <a:p>
            <a:pPr lvl="1"/>
            <a:r>
              <a:rPr lang="en-US" i="1" dirty="0">
                <a:solidFill>
                  <a:srgbClr val="0070C0"/>
                </a:solidFill>
                <a:sym typeface="Wingdings" panose="05000000000000000000" pitchFamily="2" charset="2"/>
              </a:rPr>
              <a:t>Once the user clicks on the listed profile, the user is directed to the “</a:t>
            </a:r>
            <a:r>
              <a:rPr lang="en-US" i="1" dirty="0">
                <a:solidFill>
                  <a:srgbClr val="0070C0"/>
                </a:solidFill>
              </a:rPr>
              <a:t>Review Manager- Existing” page</a:t>
            </a:r>
          </a:p>
          <a:p>
            <a:r>
              <a:rPr lang="en-US" i="1" dirty="0">
                <a:solidFill>
                  <a:srgbClr val="0070C0"/>
                </a:solidFill>
              </a:rPr>
              <a:t>If similar profile does not exist, </a:t>
            </a:r>
            <a:r>
              <a:rPr lang="en-US" i="1" dirty="0">
                <a:solidFill>
                  <a:schemeClr val="tx1"/>
                </a:solidFill>
              </a:rPr>
              <a:t>“</a:t>
            </a:r>
            <a:r>
              <a:rPr lang="en-US" dirty="0"/>
              <a:t>We did not find any matching profiles. You will be the first person to review </a:t>
            </a:r>
            <a:r>
              <a:rPr lang="en-US" u="sng" dirty="0"/>
              <a:t>First Name   Last Name</a:t>
            </a:r>
            <a:r>
              <a:rPr lang="en-US" dirty="0"/>
              <a:t> (Manager)” </a:t>
            </a:r>
          </a:p>
          <a:p>
            <a:pPr lvl="1"/>
            <a:r>
              <a:rPr lang="en-US" i="1" dirty="0">
                <a:solidFill>
                  <a:srgbClr val="0070C0"/>
                </a:solidFill>
              </a:rPr>
              <a:t>Show the above message for 2 seconds and then direct the user to ‘Review Your Manager’ page</a:t>
            </a:r>
          </a:p>
        </p:txBody>
      </p:sp>
      <p:graphicFrame>
        <p:nvGraphicFramePr>
          <p:cNvPr id="4" name="Table 3">
            <a:extLst>
              <a:ext uri="{FF2B5EF4-FFF2-40B4-BE49-F238E27FC236}">
                <a16:creationId xmlns:a16="http://schemas.microsoft.com/office/drawing/2014/main" id="{47858B77-D2C8-4D2B-A0BF-89CD80888A31}"/>
              </a:ext>
            </a:extLst>
          </p:cNvPr>
          <p:cNvGraphicFramePr>
            <a:graphicFrameLocks noGrp="1"/>
          </p:cNvGraphicFramePr>
          <p:nvPr>
            <p:extLst>
              <p:ext uri="{D42A27DB-BD31-4B8C-83A1-F6EECF244321}">
                <p14:modId xmlns:p14="http://schemas.microsoft.com/office/powerpoint/2010/main" val="1310707144"/>
              </p:ext>
            </p:extLst>
          </p:nvPr>
        </p:nvGraphicFramePr>
        <p:xfrm>
          <a:off x="499413" y="4485210"/>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43533200"/>
                    </a:ext>
                  </a:extLst>
                </a:gridCol>
                <a:gridCol w="2709333">
                  <a:extLst>
                    <a:ext uri="{9D8B030D-6E8A-4147-A177-3AD203B41FA5}">
                      <a16:colId xmlns:a16="http://schemas.microsoft.com/office/drawing/2014/main" val="3598853504"/>
                    </a:ext>
                  </a:extLst>
                </a:gridCol>
                <a:gridCol w="2709333">
                  <a:extLst>
                    <a:ext uri="{9D8B030D-6E8A-4147-A177-3AD203B41FA5}">
                      <a16:colId xmlns:a16="http://schemas.microsoft.com/office/drawing/2014/main" val="2305399641"/>
                    </a:ext>
                  </a:extLst>
                </a:gridCol>
              </a:tblGrid>
              <a:tr h="252448">
                <a:tc>
                  <a:txBody>
                    <a:bodyPr/>
                    <a:lstStyle/>
                    <a:p>
                      <a:r>
                        <a:rPr lang="en-US" dirty="0"/>
                        <a:t>Name</a:t>
                      </a:r>
                    </a:p>
                  </a:txBody>
                  <a:tcPr/>
                </a:tc>
                <a:tc>
                  <a:txBody>
                    <a:bodyPr/>
                    <a:lstStyle/>
                    <a:p>
                      <a:r>
                        <a:rPr lang="en-US" dirty="0"/>
                        <a:t>Title(s)</a:t>
                      </a:r>
                    </a:p>
                  </a:txBody>
                  <a:tcPr/>
                </a:tc>
                <a:tc>
                  <a:txBody>
                    <a:bodyPr/>
                    <a:lstStyle/>
                    <a:p>
                      <a:r>
                        <a:rPr lang="en-US" dirty="0"/>
                        <a:t>Company(s)</a:t>
                      </a:r>
                    </a:p>
                  </a:txBody>
                  <a:tcPr/>
                </a:tc>
                <a:extLst>
                  <a:ext uri="{0D108BD9-81ED-4DB2-BD59-A6C34878D82A}">
                    <a16:rowId xmlns:a16="http://schemas.microsoft.com/office/drawing/2014/main" val="9634018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2168818"/>
                  </a:ext>
                </a:extLst>
              </a:tr>
            </a:tbl>
          </a:graphicData>
        </a:graphic>
      </p:graphicFrame>
    </p:spTree>
    <p:extLst>
      <p:ext uri="{BB962C8B-B14F-4D97-AF65-F5344CB8AC3E}">
        <p14:creationId xmlns:p14="http://schemas.microsoft.com/office/powerpoint/2010/main" val="7445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Manager - Existing</a:t>
            </a:r>
          </a:p>
        </p:txBody>
      </p:sp>
      <p:sp>
        <p:nvSpPr>
          <p:cNvPr id="3" name="Content Placeholder 2"/>
          <p:cNvSpPr>
            <a:spLocks noGrp="1"/>
          </p:cNvSpPr>
          <p:nvPr>
            <p:ph idx="1"/>
          </p:nvPr>
        </p:nvSpPr>
        <p:spPr>
          <a:xfrm>
            <a:off x="190500" y="1325562"/>
            <a:ext cx="11836400" cy="5030787"/>
          </a:xfrm>
        </p:spPr>
        <p:txBody>
          <a:bodyPr>
            <a:normAutofit fontScale="77500" lnSpcReduction="20000"/>
          </a:bodyPr>
          <a:lstStyle/>
          <a:p>
            <a:pPr algn="r"/>
            <a:r>
              <a:rPr lang="en-US" dirty="0"/>
              <a:t>Are you </a:t>
            </a:r>
            <a:r>
              <a:rPr lang="en-US" u="sng" dirty="0"/>
              <a:t>First Name</a:t>
            </a:r>
            <a:r>
              <a:rPr lang="en-US" dirty="0"/>
              <a:t>  </a:t>
            </a:r>
            <a:r>
              <a:rPr lang="en-US" u="sng" dirty="0"/>
              <a:t>Last Name</a:t>
            </a:r>
            <a:r>
              <a:rPr lang="en-US" dirty="0"/>
              <a:t>? </a:t>
            </a:r>
            <a:r>
              <a:rPr lang="en-US" b="1" dirty="0">
                <a:solidFill>
                  <a:srgbClr val="00B050"/>
                </a:solidFill>
              </a:rPr>
              <a:t>[Yes] [No]</a:t>
            </a:r>
          </a:p>
          <a:p>
            <a:pPr algn="r"/>
            <a:r>
              <a:rPr lang="en-US" i="1" dirty="0">
                <a:solidFill>
                  <a:srgbClr val="0070C0"/>
                </a:solidFill>
              </a:rPr>
              <a:t>If Yes, Go to “Claim your Profile”</a:t>
            </a:r>
          </a:p>
          <a:p>
            <a:pPr algn="r"/>
            <a:endParaRPr lang="en-US" i="1" dirty="0">
              <a:solidFill>
                <a:srgbClr val="0070C0"/>
              </a:solidFill>
            </a:endParaRPr>
          </a:p>
          <a:p>
            <a:endParaRPr lang="en-US" dirty="0"/>
          </a:p>
          <a:p>
            <a:endParaRPr lang="en-US" dirty="0"/>
          </a:p>
          <a:p>
            <a:r>
              <a:rPr lang="en-US" dirty="0"/>
              <a:t>Is this the Manager that you would like to Review? </a:t>
            </a:r>
            <a:r>
              <a:rPr lang="en-US" b="1" dirty="0">
                <a:solidFill>
                  <a:srgbClr val="00B050"/>
                </a:solidFill>
              </a:rPr>
              <a:t>[Yes] [No]</a:t>
            </a:r>
          </a:p>
          <a:p>
            <a:r>
              <a:rPr lang="en-US" i="1" dirty="0">
                <a:solidFill>
                  <a:srgbClr val="0070C0"/>
                </a:solidFill>
              </a:rPr>
              <a:t>If No, </a:t>
            </a:r>
            <a:r>
              <a:rPr lang="en-US" i="1" dirty="0">
                <a:solidFill>
                  <a:srgbClr val="0070C0"/>
                </a:solidFill>
                <a:sym typeface="Wingdings" panose="05000000000000000000" pitchFamily="2" charset="2"/>
              </a:rPr>
              <a:t>Go to “</a:t>
            </a:r>
            <a:r>
              <a:rPr lang="en-US" i="1" dirty="0">
                <a:solidFill>
                  <a:srgbClr val="0070C0"/>
                </a:solidFill>
              </a:rPr>
              <a:t>Search for a Manager” page</a:t>
            </a:r>
          </a:p>
          <a:p>
            <a:r>
              <a:rPr lang="en-US" dirty="0">
                <a:solidFill>
                  <a:srgbClr val="0070C0"/>
                </a:solidFill>
              </a:rPr>
              <a:t>If </a:t>
            </a:r>
            <a:r>
              <a:rPr lang="en-US" i="1" dirty="0">
                <a:solidFill>
                  <a:srgbClr val="0070C0"/>
                </a:solidFill>
              </a:rPr>
              <a:t>Yes</a:t>
            </a:r>
            <a:r>
              <a:rPr lang="en-US" dirty="0"/>
              <a:t>, “We do save, store or share any of your information except your review. Everything about YOU remains ANONYMOUS. The Information required below is for verification purposes only”</a:t>
            </a:r>
          </a:p>
          <a:p>
            <a:r>
              <a:rPr lang="en-US" dirty="0"/>
              <a:t>Your Name: (Optional) _______________________</a:t>
            </a:r>
          </a:p>
          <a:p>
            <a:r>
              <a:rPr lang="en-US" dirty="0"/>
              <a:t>Your Email Address / Phone for verification: ________________</a:t>
            </a:r>
          </a:p>
          <a:p>
            <a:r>
              <a:rPr lang="en-US" dirty="0">
                <a:sym typeface="Wingdings" panose="05000000000000000000" pitchFamily="2" charset="2"/>
              </a:rPr>
              <a:t> “Please review, read and accept our terms and conditions”</a:t>
            </a:r>
            <a:endParaRPr lang="en-US" dirty="0"/>
          </a:p>
          <a:p>
            <a:r>
              <a:rPr lang="en-US" b="1" dirty="0">
                <a:solidFill>
                  <a:srgbClr val="00B050"/>
                </a:solidFill>
              </a:rPr>
              <a:t>[Begin Review]</a:t>
            </a:r>
          </a:p>
          <a:p>
            <a:r>
              <a:rPr lang="en-US" i="1" dirty="0">
                <a:solidFill>
                  <a:srgbClr val="0070C0"/>
                </a:solidFill>
              </a:rPr>
              <a:t>Direct the user to the ‘Manager Review’ page</a:t>
            </a:r>
          </a:p>
        </p:txBody>
      </p:sp>
      <p:graphicFrame>
        <p:nvGraphicFramePr>
          <p:cNvPr id="5" name="Table 4">
            <a:extLst>
              <a:ext uri="{FF2B5EF4-FFF2-40B4-BE49-F238E27FC236}">
                <a16:creationId xmlns:a16="http://schemas.microsoft.com/office/drawing/2014/main" id="{EE80D4C6-1A58-4745-9B1F-0E9213F5466C}"/>
              </a:ext>
            </a:extLst>
          </p:cNvPr>
          <p:cNvGraphicFramePr>
            <a:graphicFrameLocks noGrp="1"/>
          </p:cNvGraphicFramePr>
          <p:nvPr>
            <p:extLst>
              <p:ext uri="{D42A27DB-BD31-4B8C-83A1-F6EECF244321}">
                <p14:modId xmlns:p14="http://schemas.microsoft.com/office/powerpoint/2010/main" val="3176197088"/>
              </p:ext>
            </p:extLst>
          </p:nvPr>
        </p:nvGraphicFramePr>
        <p:xfrm>
          <a:off x="190500" y="2334438"/>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43533200"/>
                    </a:ext>
                  </a:extLst>
                </a:gridCol>
                <a:gridCol w="2709333">
                  <a:extLst>
                    <a:ext uri="{9D8B030D-6E8A-4147-A177-3AD203B41FA5}">
                      <a16:colId xmlns:a16="http://schemas.microsoft.com/office/drawing/2014/main" val="3598853504"/>
                    </a:ext>
                  </a:extLst>
                </a:gridCol>
                <a:gridCol w="2709333">
                  <a:extLst>
                    <a:ext uri="{9D8B030D-6E8A-4147-A177-3AD203B41FA5}">
                      <a16:colId xmlns:a16="http://schemas.microsoft.com/office/drawing/2014/main" val="2305399641"/>
                    </a:ext>
                  </a:extLst>
                </a:gridCol>
              </a:tblGrid>
              <a:tr h="252448">
                <a:tc>
                  <a:txBody>
                    <a:bodyPr/>
                    <a:lstStyle/>
                    <a:p>
                      <a:r>
                        <a:rPr lang="en-US" dirty="0"/>
                        <a:t>Name</a:t>
                      </a:r>
                    </a:p>
                  </a:txBody>
                  <a:tcPr/>
                </a:tc>
                <a:tc>
                  <a:txBody>
                    <a:bodyPr/>
                    <a:lstStyle/>
                    <a:p>
                      <a:r>
                        <a:rPr lang="en-US" dirty="0"/>
                        <a:t>Title(s)</a:t>
                      </a:r>
                    </a:p>
                  </a:txBody>
                  <a:tcPr/>
                </a:tc>
                <a:tc>
                  <a:txBody>
                    <a:bodyPr/>
                    <a:lstStyle/>
                    <a:p>
                      <a:r>
                        <a:rPr lang="en-US" dirty="0"/>
                        <a:t>Company(s)</a:t>
                      </a:r>
                    </a:p>
                  </a:txBody>
                  <a:tcPr/>
                </a:tc>
                <a:extLst>
                  <a:ext uri="{0D108BD9-81ED-4DB2-BD59-A6C34878D82A}">
                    <a16:rowId xmlns:a16="http://schemas.microsoft.com/office/drawing/2014/main" val="9634018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2168818"/>
                  </a:ext>
                </a:extLst>
              </a:tr>
            </a:tbl>
          </a:graphicData>
        </a:graphic>
      </p:graphicFrame>
    </p:spTree>
    <p:extLst>
      <p:ext uri="{BB962C8B-B14F-4D97-AF65-F5344CB8AC3E}">
        <p14:creationId xmlns:p14="http://schemas.microsoft.com/office/powerpoint/2010/main" val="123819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C405-5459-4582-9CC8-8D7A2F978091}"/>
              </a:ext>
            </a:extLst>
          </p:cNvPr>
          <p:cNvSpPr>
            <a:spLocks noGrp="1"/>
          </p:cNvSpPr>
          <p:nvPr>
            <p:ph type="title"/>
          </p:nvPr>
        </p:nvSpPr>
        <p:spPr>
          <a:xfrm>
            <a:off x="190498" y="-51515"/>
            <a:ext cx="11836400" cy="521115"/>
          </a:xfrm>
        </p:spPr>
        <p:txBody>
          <a:bodyPr>
            <a:normAutofit fontScale="90000"/>
          </a:bodyPr>
          <a:lstStyle/>
          <a:p>
            <a:r>
              <a:rPr lang="en-US" dirty="0"/>
              <a:t>Manager Review</a:t>
            </a:r>
          </a:p>
        </p:txBody>
      </p:sp>
      <p:sp>
        <p:nvSpPr>
          <p:cNvPr id="3" name="Content Placeholder 2">
            <a:extLst>
              <a:ext uri="{FF2B5EF4-FFF2-40B4-BE49-F238E27FC236}">
                <a16:creationId xmlns:a16="http://schemas.microsoft.com/office/drawing/2014/main" id="{601C36BB-4394-43AC-BBAD-32C6E7A08D3C}"/>
              </a:ext>
            </a:extLst>
          </p:cNvPr>
          <p:cNvSpPr>
            <a:spLocks noGrp="1"/>
          </p:cNvSpPr>
          <p:nvPr>
            <p:ph idx="1"/>
          </p:nvPr>
        </p:nvSpPr>
        <p:spPr>
          <a:xfrm>
            <a:off x="190494" y="439901"/>
            <a:ext cx="9906537" cy="4382268"/>
          </a:xfrm>
        </p:spPr>
        <p:txBody>
          <a:bodyPr>
            <a:normAutofit/>
          </a:bodyPr>
          <a:lstStyle/>
          <a:p>
            <a:r>
              <a:rPr lang="en-US" sz="1400" dirty="0"/>
              <a:t>Leadership: Does s/he have leadership skills and leads by example?</a:t>
            </a:r>
          </a:p>
          <a:p>
            <a:r>
              <a:rPr lang="en-US" sz="1400" dirty="0"/>
              <a:t>Mentorship: Does s/he provide mentoring to the team and helps them become more effective both personally and professionally?</a:t>
            </a:r>
          </a:p>
          <a:p>
            <a:r>
              <a:rPr lang="en-US" sz="1400" dirty="0"/>
              <a:t>Clarity of Thoughts: Is s/he clear in their thought and approach and articulate in conveying it to the team?</a:t>
            </a:r>
          </a:p>
          <a:p>
            <a:r>
              <a:rPr lang="en-US" sz="1400" dirty="0"/>
              <a:t>Happiness: Do you and rest of the team feel happy while you work with them? </a:t>
            </a:r>
          </a:p>
          <a:p>
            <a:r>
              <a:rPr lang="en-US" sz="1400" dirty="0"/>
              <a:t>Emotional Intelligence: Does s/he have the ability to identify and manage their own emotions and the emotions of others?</a:t>
            </a:r>
          </a:p>
          <a:p>
            <a:r>
              <a:rPr lang="en-US" sz="1400" dirty="0"/>
              <a:t>Managing Chaos: Does s/he perform well under ambiguity and pressure?</a:t>
            </a:r>
          </a:p>
          <a:p>
            <a:r>
              <a:rPr lang="en-US" sz="1400" dirty="0"/>
              <a:t>Allocation: Does s/he allocate responsibilities and sets clear timelines?</a:t>
            </a:r>
          </a:p>
          <a:p>
            <a:r>
              <a:rPr lang="en-US" sz="1400" dirty="0"/>
              <a:t>Accountability: Does s/he hold themselves accountable for not meeting expectations?</a:t>
            </a:r>
          </a:p>
          <a:p>
            <a:r>
              <a:rPr lang="en-US" sz="1400" dirty="0"/>
              <a:t>Likability: Is s/he genuinely likable?</a:t>
            </a:r>
          </a:p>
          <a:p>
            <a:r>
              <a:rPr lang="en-US" sz="1400" dirty="0"/>
              <a:t>Integrity: Would you consider him/her to retain their honesty and morality in any situation?</a:t>
            </a:r>
          </a:p>
          <a:p>
            <a:r>
              <a:rPr lang="en-US" sz="1400" dirty="0"/>
              <a:t>Deserves a Raise?: Does his/her performance merit a salary raise?</a:t>
            </a:r>
          </a:p>
          <a:p>
            <a:r>
              <a:rPr lang="en-US" sz="1400" dirty="0"/>
              <a:t>Deserves a Hug?: Do you find him/her to be an excellent human being and want to give them a hug?</a:t>
            </a:r>
          </a:p>
        </p:txBody>
      </p:sp>
      <p:graphicFrame>
        <p:nvGraphicFramePr>
          <p:cNvPr id="4" name="Table 3">
            <a:extLst>
              <a:ext uri="{FF2B5EF4-FFF2-40B4-BE49-F238E27FC236}">
                <a16:creationId xmlns:a16="http://schemas.microsoft.com/office/drawing/2014/main" id="{AB572BAE-76D0-4D7F-BB28-FB9F7F9FC80B}"/>
              </a:ext>
            </a:extLst>
          </p:cNvPr>
          <p:cNvGraphicFramePr>
            <a:graphicFrameLocks noGrp="1"/>
          </p:cNvGraphicFramePr>
          <p:nvPr>
            <p:extLst>
              <p:ext uri="{D42A27DB-BD31-4B8C-83A1-F6EECF244321}">
                <p14:modId xmlns:p14="http://schemas.microsoft.com/office/powerpoint/2010/main" val="783670102"/>
              </p:ext>
            </p:extLst>
          </p:nvPr>
        </p:nvGraphicFramePr>
        <p:xfrm>
          <a:off x="10097032" y="0"/>
          <a:ext cx="1929865" cy="4186152"/>
        </p:xfrm>
        <a:graphic>
          <a:graphicData uri="http://schemas.openxmlformats.org/drawingml/2006/table">
            <a:tbl>
              <a:tblPr firstRow="1" bandRow="1">
                <a:tableStyleId>{5C22544A-7EE6-4342-B048-85BDC9FD1C3A}</a:tableStyleId>
              </a:tblPr>
              <a:tblGrid>
                <a:gridCol w="1929865">
                  <a:extLst>
                    <a:ext uri="{9D8B030D-6E8A-4147-A177-3AD203B41FA5}">
                      <a16:colId xmlns:a16="http://schemas.microsoft.com/office/drawing/2014/main" val="632086017"/>
                    </a:ext>
                  </a:extLst>
                </a:gridCol>
              </a:tblGrid>
              <a:tr h="356015">
                <a:tc>
                  <a:txBody>
                    <a:bodyPr/>
                    <a:lstStyle/>
                    <a:p>
                      <a:pPr algn="ctr"/>
                      <a:r>
                        <a:rPr lang="en-US" dirty="0"/>
                        <a:t>Scale of 1 to 5</a:t>
                      </a:r>
                    </a:p>
                  </a:txBody>
                  <a:tcPr/>
                </a:tc>
                <a:extLst>
                  <a:ext uri="{0D108BD9-81ED-4DB2-BD59-A6C34878D82A}">
                    <a16:rowId xmlns:a16="http://schemas.microsoft.com/office/drawing/2014/main" val="4082376333"/>
                  </a:ext>
                </a:extLst>
              </a:tr>
              <a:tr h="306936">
                <a:tc>
                  <a:txBody>
                    <a:bodyPr/>
                    <a:lstStyle/>
                    <a:p>
                      <a:endParaRPr lang="en-US" sz="300" dirty="0"/>
                    </a:p>
                  </a:txBody>
                  <a:tcPr/>
                </a:tc>
                <a:extLst>
                  <a:ext uri="{0D108BD9-81ED-4DB2-BD59-A6C34878D82A}">
                    <a16:rowId xmlns:a16="http://schemas.microsoft.com/office/drawing/2014/main" val="962141587"/>
                  </a:ext>
                </a:extLst>
              </a:tr>
              <a:tr h="306936">
                <a:tc>
                  <a:txBody>
                    <a:bodyPr/>
                    <a:lstStyle/>
                    <a:p>
                      <a:endParaRPr lang="en-US" sz="300" dirty="0"/>
                    </a:p>
                  </a:txBody>
                  <a:tcPr/>
                </a:tc>
                <a:extLst>
                  <a:ext uri="{0D108BD9-81ED-4DB2-BD59-A6C34878D82A}">
                    <a16:rowId xmlns:a16="http://schemas.microsoft.com/office/drawing/2014/main" val="3880251138"/>
                  </a:ext>
                </a:extLst>
              </a:tr>
              <a:tr h="306936">
                <a:tc>
                  <a:txBody>
                    <a:bodyPr/>
                    <a:lstStyle/>
                    <a:p>
                      <a:endParaRPr lang="en-US" sz="300" dirty="0"/>
                    </a:p>
                  </a:txBody>
                  <a:tcPr/>
                </a:tc>
                <a:extLst>
                  <a:ext uri="{0D108BD9-81ED-4DB2-BD59-A6C34878D82A}">
                    <a16:rowId xmlns:a16="http://schemas.microsoft.com/office/drawing/2014/main" val="336787622"/>
                  </a:ext>
                </a:extLst>
              </a:tr>
              <a:tr h="306936">
                <a:tc>
                  <a:txBody>
                    <a:bodyPr/>
                    <a:lstStyle/>
                    <a:p>
                      <a:endParaRPr lang="en-US" sz="300" dirty="0"/>
                    </a:p>
                  </a:txBody>
                  <a:tcPr/>
                </a:tc>
                <a:extLst>
                  <a:ext uri="{0D108BD9-81ED-4DB2-BD59-A6C34878D82A}">
                    <a16:rowId xmlns:a16="http://schemas.microsoft.com/office/drawing/2014/main" val="622548576"/>
                  </a:ext>
                </a:extLst>
              </a:tr>
              <a:tr h="306936">
                <a:tc>
                  <a:txBody>
                    <a:bodyPr/>
                    <a:lstStyle/>
                    <a:p>
                      <a:endParaRPr lang="en-US" sz="300" dirty="0"/>
                    </a:p>
                  </a:txBody>
                  <a:tcPr/>
                </a:tc>
                <a:extLst>
                  <a:ext uri="{0D108BD9-81ED-4DB2-BD59-A6C34878D82A}">
                    <a16:rowId xmlns:a16="http://schemas.microsoft.com/office/drawing/2014/main" val="4085399507"/>
                  </a:ext>
                </a:extLst>
              </a:tr>
              <a:tr h="306936">
                <a:tc>
                  <a:txBody>
                    <a:bodyPr/>
                    <a:lstStyle/>
                    <a:p>
                      <a:endParaRPr lang="en-US" sz="300" dirty="0"/>
                    </a:p>
                  </a:txBody>
                  <a:tcPr/>
                </a:tc>
                <a:extLst>
                  <a:ext uri="{0D108BD9-81ED-4DB2-BD59-A6C34878D82A}">
                    <a16:rowId xmlns:a16="http://schemas.microsoft.com/office/drawing/2014/main" val="494840177"/>
                  </a:ext>
                </a:extLst>
              </a:tr>
              <a:tr h="306936">
                <a:tc>
                  <a:txBody>
                    <a:bodyPr/>
                    <a:lstStyle/>
                    <a:p>
                      <a:endParaRPr lang="en-US" sz="300" dirty="0"/>
                    </a:p>
                  </a:txBody>
                  <a:tcPr/>
                </a:tc>
                <a:extLst>
                  <a:ext uri="{0D108BD9-81ED-4DB2-BD59-A6C34878D82A}">
                    <a16:rowId xmlns:a16="http://schemas.microsoft.com/office/drawing/2014/main" val="2452418621"/>
                  </a:ext>
                </a:extLst>
              </a:tr>
              <a:tr h="306936">
                <a:tc>
                  <a:txBody>
                    <a:bodyPr/>
                    <a:lstStyle/>
                    <a:p>
                      <a:endParaRPr lang="en-US" sz="300" dirty="0"/>
                    </a:p>
                  </a:txBody>
                  <a:tcPr/>
                </a:tc>
                <a:extLst>
                  <a:ext uri="{0D108BD9-81ED-4DB2-BD59-A6C34878D82A}">
                    <a16:rowId xmlns:a16="http://schemas.microsoft.com/office/drawing/2014/main" val="1982865045"/>
                  </a:ext>
                </a:extLst>
              </a:tr>
              <a:tr h="306936">
                <a:tc>
                  <a:txBody>
                    <a:bodyPr/>
                    <a:lstStyle/>
                    <a:p>
                      <a:endParaRPr lang="en-US" sz="300" dirty="0"/>
                    </a:p>
                  </a:txBody>
                  <a:tcPr/>
                </a:tc>
                <a:extLst>
                  <a:ext uri="{0D108BD9-81ED-4DB2-BD59-A6C34878D82A}">
                    <a16:rowId xmlns:a16="http://schemas.microsoft.com/office/drawing/2014/main" val="305559613"/>
                  </a:ext>
                </a:extLst>
              </a:tr>
              <a:tr h="306936">
                <a:tc>
                  <a:txBody>
                    <a:bodyPr/>
                    <a:lstStyle/>
                    <a:p>
                      <a:endParaRPr lang="en-US" sz="300" dirty="0"/>
                    </a:p>
                  </a:txBody>
                  <a:tcPr/>
                </a:tc>
                <a:extLst>
                  <a:ext uri="{0D108BD9-81ED-4DB2-BD59-A6C34878D82A}">
                    <a16:rowId xmlns:a16="http://schemas.microsoft.com/office/drawing/2014/main" val="2121673601"/>
                  </a:ext>
                </a:extLst>
              </a:tr>
              <a:tr h="306936">
                <a:tc>
                  <a:txBody>
                    <a:bodyPr/>
                    <a:lstStyle/>
                    <a:p>
                      <a:endParaRPr lang="en-US" sz="300" dirty="0"/>
                    </a:p>
                  </a:txBody>
                  <a:tcPr/>
                </a:tc>
                <a:extLst>
                  <a:ext uri="{0D108BD9-81ED-4DB2-BD59-A6C34878D82A}">
                    <a16:rowId xmlns:a16="http://schemas.microsoft.com/office/drawing/2014/main" val="2464494949"/>
                  </a:ext>
                </a:extLst>
              </a:tr>
              <a:tr h="133506">
                <a:tc>
                  <a:txBody>
                    <a:bodyPr/>
                    <a:lstStyle/>
                    <a:p>
                      <a:endParaRPr lang="en-US" sz="300" dirty="0"/>
                    </a:p>
                  </a:txBody>
                  <a:tcPr/>
                </a:tc>
                <a:extLst>
                  <a:ext uri="{0D108BD9-81ED-4DB2-BD59-A6C34878D82A}">
                    <a16:rowId xmlns:a16="http://schemas.microsoft.com/office/drawing/2014/main" val="4249793407"/>
                  </a:ext>
                </a:extLst>
              </a:tr>
              <a:tr h="306936">
                <a:tc>
                  <a:txBody>
                    <a:bodyPr/>
                    <a:lstStyle/>
                    <a:p>
                      <a:endParaRPr lang="en-US" sz="300" dirty="0"/>
                    </a:p>
                  </a:txBody>
                  <a:tcPr/>
                </a:tc>
                <a:extLst>
                  <a:ext uri="{0D108BD9-81ED-4DB2-BD59-A6C34878D82A}">
                    <a16:rowId xmlns:a16="http://schemas.microsoft.com/office/drawing/2014/main" val="2586189304"/>
                  </a:ext>
                </a:extLst>
              </a:tr>
            </a:tbl>
          </a:graphicData>
        </a:graphic>
      </p:graphicFrame>
      <p:sp>
        <p:nvSpPr>
          <p:cNvPr id="5" name="TextBox 4">
            <a:extLst>
              <a:ext uri="{FF2B5EF4-FFF2-40B4-BE49-F238E27FC236}">
                <a16:creationId xmlns:a16="http://schemas.microsoft.com/office/drawing/2014/main" id="{78782C48-9267-4E21-85A4-5E7703617E35}"/>
              </a:ext>
            </a:extLst>
          </p:cNvPr>
          <p:cNvSpPr txBox="1"/>
          <p:nvPr/>
        </p:nvSpPr>
        <p:spPr>
          <a:xfrm>
            <a:off x="190494" y="4180995"/>
            <a:ext cx="11836403" cy="369332"/>
          </a:xfrm>
          <a:prstGeom prst="rect">
            <a:avLst/>
          </a:prstGeom>
          <a:noFill/>
          <a:ln>
            <a:solidFill>
              <a:srgbClr val="0070C0"/>
            </a:solidFill>
          </a:ln>
        </p:spPr>
        <p:txBody>
          <a:bodyPr wrap="square" rtlCol="0">
            <a:spAutoFit/>
          </a:bodyPr>
          <a:lstStyle/>
          <a:p>
            <a:r>
              <a:rPr lang="en-US" dirty="0"/>
              <a:t>PROVIDE YOUR FEEDBACK: _______________________________________________________________________________</a:t>
            </a:r>
          </a:p>
        </p:txBody>
      </p:sp>
      <p:sp>
        <p:nvSpPr>
          <p:cNvPr id="7" name="TextBox 6">
            <a:extLst>
              <a:ext uri="{FF2B5EF4-FFF2-40B4-BE49-F238E27FC236}">
                <a16:creationId xmlns:a16="http://schemas.microsoft.com/office/drawing/2014/main" id="{7477EE70-2537-4227-AA4B-9AD568D00A1C}"/>
              </a:ext>
            </a:extLst>
          </p:cNvPr>
          <p:cNvSpPr txBox="1"/>
          <p:nvPr/>
        </p:nvSpPr>
        <p:spPr>
          <a:xfrm>
            <a:off x="190493" y="4568676"/>
            <a:ext cx="12001502" cy="2031325"/>
          </a:xfrm>
          <a:prstGeom prst="rect">
            <a:avLst/>
          </a:prstGeom>
          <a:noFill/>
        </p:spPr>
        <p:txBody>
          <a:bodyPr wrap="square" rtlCol="0">
            <a:spAutoFit/>
          </a:bodyPr>
          <a:lstStyle/>
          <a:p>
            <a:r>
              <a:rPr lang="en-US" b="1" dirty="0">
                <a:solidFill>
                  <a:srgbClr val="00B050"/>
                </a:solidFill>
              </a:rPr>
              <a:t>[Submit]</a:t>
            </a:r>
          </a:p>
          <a:p>
            <a:r>
              <a:rPr lang="en-US" dirty="0"/>
              <a:t>“Thank You for submitting the review. Your review will not only help the Manager improve but also help potential new employees reporting to this manager make an informed decision”</a:t>
            </a:r>
          </a:p>
          <a:p>
            <a:r>
              <a:rPr lang="en-US" dirty="0"/>
              <a:t>Would you like to invite any of your colleagues or friends to review </a:t>
            </a:r>
            <a:r>
              <a:rPr lang="en-US" u="sng" dirty="0"/>
              <a:t>First Name</a:t>
            </a:r>
            <a:r>
              <a:rPr lang="en-US" dirty="0"/>
              <a:t>  </a:t>
            </a:r>
            <a:r>
              <a:rPr lang="en-US" u="sng" dirty="0"/>
              <a:t>Last Name</a:t>
            </a:r>
            <a:r>
              <a:rPr lang="en-US" dirty="0"/>
              <a:t> (Manager)? </a:t>
            </a:r>
            <a:r>
              <a:rPr lang="en-US" b="1" dirty="0">
                <a:solidFill>
                  <a:srgbClr val="00B050"/>
                </a:solidFill>
              </a:rPr>
              <a:t>[Yes] [No]</a:t>
            </a:r>
          </a:p>
          <a:p>
            <a:r>
              <a:rPr lang="en-US" i="1" dirty="0">
                <a:solidFill>
                  <a:srgbClr val="00B0F0"/>
                </a:solidFill>
              </a:rPr>
              <a:t>If Yes, direct the user to ‘Invite a Colleague or Friend” page</a:t>
            </a:r>
          </a:p>
          <a:p>
            <a:r>
              <a:rPr lang="en-US" i="1" dirty="0">
                <a:solidFill>
                  <a:srgbClr val="00B0F0"/>
                </a:solidFill>
              </a:rPr>
              <a:t>If No, </a:t>
            </a:r>
            <a:r>
              <a:rPr lang="en-US" dirty="0"/>
              <a:t>“Thank You for submitting the review. Your review will not only help the Manager improve but also help potential new employees reporting to this manager make an informed decision”</a:t>
            </a:r>
          </a:p>
        </p:txBody>
      </p:sp>
    </p:spTree>
    <p:extLst>
      <p:ext uri="{BB962C8B-B14F-4D97-AF65-F5344CB8AC3E}">
        <p14:creationId xmlns:p14="http://schemas.microsoft.com/office/powerpoint/2010/main" val="33621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 your Profile</a:t>
            </a:r>
          </a:p>
        </p:txBody>
      </p:sp>
      <p:sp>
        <p:nvSpPr>
          <p:cNvPr id="3" name="Content Placeholder 2"/>
          <p:cNvSpPr>
            <a:spLocks noGrp="1"/>
          </p:cNvSpPr>
          <p:nvPr>
            <p:ph idx="1"/>
          </p:nvPr>
        </p:nvSpPr>
        <p:spPr/>
        <p:txBody>
          <a:bodyPr>
            <a:normAutofit fontScale="70000" lnSpcReduction="20000"/>
          </a:bodyPr>
          <a:lstStyle/>
          <a:p>
            <a:r>
              <a:rPr lang="en-US" dirty="0"/>
              <a:t>Name: (First) ____________ (Last) _________________ </a:t>
            </a:r>
          </a:p>
          <a:p>
            <a:r>
              <a:rPr lang="en-US" dirty="0"/>
              <a:t>Company: ______________</a:t>
            </a:r>
          </a:p>
          <a:p>
            <a:r>
              <a:rPr lang="en-US" dirty="0"/>
              <a:t>Email address: (Company) __________________</a:t>
            </a:r>
          </a:p>
          <a:p>
            <a:r>
              <a:rPr lang="en-US" dirty="0" err="1"/>
              <a:t>LinkedIN</a:t>
            </a:r>
            <a:r>
              <a:rPr lang="en-US" dirty="0"/>
              <a:t> URL: ________________________________ (Type NA if you do not have a </a:t>
            </a:r>
            <a:r>
              <a:rPr lang="en-US" dirty="0" err="1"/>
              <a:t>LinkedIN</a:t>
            </a:r>
            <a:r>
              <a:rPr lang="en-US" dirty="0"/>
              <a:t> profile)</a:t>
            </a:r>
          </a:p>
          <a:p>
            <a:r>
              <a:rPr lang="en-US" dirty="0"/>
              <a:t>Title: ___________________</a:t>
            </a:r>
          </a:p>
          <a:p>
            <a:r>
              <a:rPr lang="en-US" dirty="0"/>
              <a:t>Phone: __________________</a:t>
            </a:r>
          </a:p>
          <a:p>
            <a:r>
              <a:rPr lang="en-US" b="1" dirty="0">
                <a:solidFill>
                  <a:srgbClr val="00B050"/>
                </a:solidFill>
              </a:rPr>
              <a:t>[Next]</a:t>
            </a:r>
          </a:p>
          <a:p>
            <a:r>
              <a:rPr lang="en-US" dirty="0"/>
              <a:t>User Name: ______________</a:t>
            </a:r>
          </a:p>
          <a:p>
            <a:r>
              <a:rPr lang="en-US" dirty="0"/>
              <a:t>Password: ________________</a:t>
            </a:r>
          </a:p>
          <a:p>
            <a:r>
              <a:rPr lang="en-US" dirty="0"/>
              <a:t>Security Questions: _______________</a:t>
            </a:r>
          </a:p>
          <a:p>
            <a:r>
              <a:rPr lang="en-US" b="1" dirty="0">
                <a:solidFill>
                  <a:srgbClr val="00B050"/>
                </a:solidFill>
              </a:rPr>
              <a:t>[Submit]</a:t>
            </a:r>
          </a:p>
          <a:p>
            <a:r>
              <a:rPr lang="en-US" dirty="0"/>
              <a:t>“Thank You for Claiming your Profile. Please use our training tools to enhance our skills and also let us know if you find any reviews to be inappropriate.”</a:t>
            </a:r>
          </a:p>
          <a:p>
            <a:r>
              <a:rPr lang="en-US" i="1" dirty="0">
                <a:solidFill>
                  <a:srgbClr val="0070C0"/>
                </a:solidFill>
              </a:rPr>
              <a:t>Direct the user to his/her “Manager Dashboard” page after showing the above message for 3 seconds</a:t>
            </a:r>
          </a:p>
          <a:p>
            <a:endParaRPr lang="en-US" dirty="0"/>
          </a:p>
        </p:txBody>
      </p:sp>
    </p:spTree>
    <p:extLst>
      <p:ext uri="{BB962C8B-B14F-4D97-AF65-F5344CB8AC3E}">
        <p14:creationId xmlns:p14="http://schemas.microsoft.com/office/powerpoint/2010/main" val="9007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F32E92-07CF-4573-9984-7B0F6A17A7FB}"/>
              </a:ext>
            </a:extLst>
          </p:cNvPr>
          <p:cNvPicPr>
            <a:picLocks noChangeAspect="1"/>
          </p:cNvPicPr>
          <p:nvPr/>
        </p:nvPicPr>
        <p:blipFill rotWithShape="1">
          <a:blip r:embed="rId2"/>
          <a:srcRect t="6619" b="19131"/>
          <a:stretch/>
        </p:blipFill>
        <p:spPr>
          <a:xfrm>
            <a:off x="360806" y="1325563"/>
            <a:ext cx="5228626" cy="2183768"/>
          </a:xfrm>
          <a:prstGeom prst="rect">
            <a:avLst/>
          </a:prstGeom>
        </p:spPr>
      </p:pic>
      <p:sp>
        <p:nvSpPr>
          <p:cNvPr id="2" name="Title 1"/>
          <p:cNvSpPr>
            <a:spLocks noGrp="1"/>
          </p:cNvSpPr>
          <p:nvPr>
            <p:ph type="title"/>
          </p:nvPr>
        </p:nvSpPr>
        <p:spPr/>
        <p:txBody>
          <a:bodyPr/>
          <a:lstStyle/>
          <a:p>
            <a:r>
              <a:rPr lang="en-US" dirty="0"/>
              <a:t>Manager Dashboard</a:t>
            </a:r>
          </a:p>
        </p:txBody>
      </p:sp>
      <p:sp>
        <p:nvSpPr>
          <p:cNvPr id="3" name="Content Placeholder 2"/>
          <p:cNvSpPr>
            <a:spLocks noGrp="1"/>
          </p:cNvSpPr>
          <p:nvPr>
            <p:ph idx="1"/>
          </p:nvPr>
        </p:nvSpPr>
        <p:spPr>
          <a:xfrm>
            <a:off x="190500" y="1117286"/>
            <a:ext cx="11836400" cy="5579727"/>
          </a:xfrm>
        </p:spPr>
        <p:txBody>
          <a:bodyPr>
            <a:normAutofit fontScale="92500" lnSpcReduction="20000"/>
          </a:bodyPr>
          <a:lstStyle/>
          <a:p>
            <a:r>
              <a:rPr lang="en-US" dirty="0"/>
              <a:t>Review Chart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Review Comments</a:t>
            </a:r>
          </a:p>
          <a:p>
            <a:endParaRPr lang="en-US" dirty="0"/>
          </a:p>
          <a:p>
            <a:pPr lvl="1"/>
            <a:endParaRPr lang="en-US" dirty="0"/>
          </a:p>
          <a:p>
            <a:pPr lvl="1"/>
            <a:endParaRPr lang="en-US" dirty="0"/>
          </a:p>
          <a:p>
            <a:pPr lvl="1"/>
            <a:endParaRPr lang="en-US" dirty="0"/>
          </a:p>
          <a:p>
            <a:pPr lvl="1"/>
            <a:r>
              <a:rPr lang="en-US" i="1" dirty="0">
                <a:solidFill>
                  <a:srgbClr val="0070C0"/>
                </a:solidFill>
              </a:rPr>
              <a:t>Direct the user to “Dispute a Review” page</a:t>
            </a:r>
          </a:p>
          <a:p>
            <a:r>
              <a:rPr lang="en-US" dirty="0"/>
              <a:t>Learn, Improve, Grow</a:t>
            </a:r>
          </a:p>
          <a:p>
            <a:pPr lvl="1"/>
            <a:r>
              <a:rPr lang="en-US" i="1" dirty="0"/>
              <a:t>&lt;Upload multiple articles, videos, blogs, etc. on a variety of relevant topics&gt;</a:t>
            </a:r>
          </a:p>
          <a:p>
            <a:pPr lvl="1"/>
            <a:endParaRPr lang="en-US" i="1" dirty="0"/>
          </a:p>
        </p:txBody>
      </p:sp>
      <p:graphicFrame>
        <p:nvGraphicFramePr>
          <p:cNvPr id="5" name="Table 4">
            <a:extLst>
              <a:ext uri="{FF2B5EF4-FFF2-40B4-BE49-F238E27FC236}">
                <a16:creationId xmlns:a16="http://schemas.microsoft.com/office/drawing/2014/main" id="{FEF04222-AC5E-4512-AD9C-8D0EC8FF5824}"/>
              </a:ext>
            </a:extLst>
          </p:cNvPr>
          <p:cNvGraphicFramePr>
            <a:graphicFrameLocks noGrp="1"/>
          </p:cNvGraphicFramePr>
          <p:nvPr>
            <p:extLst>
              <p:ext uri="{D42A27DB-BD31-4B8C-83A1-F6EECF244321}">
                <p14:modId xmlns:p14="http://schemas.microsoft.com/office/powerpoint/2010/main" val="129548390"/>
              </p:ext>
            </p:extLst>
          </p:nvPr>
        </p:nvGraphicFramePr>
        <p:xfrm>
          <a:off x="550931" y="3907149"/>
          <a:ext cx="10756719" cy="1112520"/>
        </p:xfrm>
        <a:graphic>
          <a:graphicData uri="http://schemas.openxmlformats.org/drawingml/2006/table">
            <a:tbl>
              <a:tblPr firstRow="1" bandRow="1">
                <a:tableStyleId>{5C22544A-7EE6-4342-B048-85BDC9FD1C3A}</a:tableStyleId>
              </a:tblPr>
              <a:tblGrid>
                <a:gridCol w="4201374">
                  <a:extLst>
                    <a:ext uri="{9D8B030D-6E8A-4147-A177-3AD203B41FA5}">
                      <a16:colId xmlns:a16="http://schemas.microsoft.com/office/drawing/2014/main" val="3429397007"/>
                    </a:ext>
                  </a:extLst>
                </a:gridCol>
                <a:gridCol w="3580327">
                  <a:extLst>
                    <a:ext uri="{9D8B030D-6E8A-4147-A177-3AD203B41FA5}">
                      <a16:colId xmlns:a16="http://schemas.microsoft.com/office/drawing/2014/main" val="1139911333"/>
                    </a:ext>
                  </a:extLst>
                </a:gridCol>
                <a:gridCol w="2975018">
                  <a:extLst>
                    <a:ext uri="{9D8B030D-6E8A-4147-A177-3AD203B41FA5}">
                      <a16:colId xmlns:a16="http://schemas.microsoft.com/office/drawing/2014/main" val="438693768"/>
                    </a:ext>
                  </a:extLst>
                </a:gridCol>
              </a:tblGrid>
              <a:tr h="370840">
                <a:tc>
                  <a:txBody>
                    <a:bodyPr/>
                    <a:lstStyle/>
                    <a:p>
                      <a:r>
                        <a:rPr lang="en-US" dirty="0"/>
                        <a:t>Reviews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4361707"/>
                  </a:ext>
                </a:extLst>
              </a:tr>
              <a:tr h="370840">
                <a:tc>
                  <a:txBody>
                    <a:bodyPr/>
                    <a:lstStyle/>
                    <a:p>
                      <a:r>
                        <a:rPr lang="en-US" dirty="0"/>
                        <a:t>Review 1 ……………..………………. Read More</a:t>
                      </a:r>
                    </a:p>
                  </a:txBody>
                  <a:tcPr/>
                </a:tc>
                <a:tc>
                  <a:txBody>
                    <a:bodyPr/>
                    <a:lstStyle/>
                    <a:p>
                      <a:r>
                        <a:rPr lang="en-US" b="0" dirty="0">
                          <a:solidFill>
                            <a:schemeClr val="tx1"/>
                          </a:solidFill>
                        </a:rPr>
                        <a:t>Write a note for yourself</a:t>
                      </a:r>
                    </a:p>
                  </a:txBody>
                  <a:tcPr/>
                </a:tc>
                <a:tc>
                  <a:txBody>
                    <a:bodyPr/>
                    <a:lstStyle/>
                    <a:p>
                      <a:r>
                        <a:rPr lang="en-US" b="1" dirty="0">
                          <a:solidFill>
                            <a:srgbClr val="00B050"/>
                          </a:solidFill>
                        </a:rPr>
                        <a:t>[Dispute this Review]</a:t>
                      </a:r>
                    </a:p>
                  </a:txBody>
                  <a:tcPr/>
                </a:tc>
                <a:extLst>
                  <a:ext uri="{0D108BD9-81ED-4DB2-BD59-A6C34878D82A}">
                    <a16:rowId xmlns:a16="http://schemas.microsoft.com/office/drawing/2014/main" val="19599837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2 ……………..………………. Read More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Write a note for yourself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[Dispute this Review]</a:t>
                      </a:r>
                    </a:p>
                  </a:txBody>
                  <a:tcPr/>
                </a:tc>
                <a:extLst>
                  <a:ext uri="{0D108BD9-81ED-4DB2-BD59-A6C34878D82A}">
                    <a16:rowId xmlns:a16="http://schemas.microsoft.com/office/drawing/2014/main" val="3688898863"/>
                  </a:ext>
                </a:extLst>
              </a:tr>
            </a:tbl>
          </a:graphicData>
        </a:graphic>
      </p:graphicFrame>
    </p:spTree>
    <p:extLst>
      <p:ext uri="{BB962C8B-B14F-4D97-AF65-F5344CB8AC3E}">
        <p14:creationId xmlns:p14="http://schemas.microsoft.com/office/powerpoint/2010/main" val="19079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Dispute a Review</a:t>
            </a:r>
          </a:p>
        </p:txBody>
      </p:sp>
      <p:sp>
        <p:nvSpPr>
          <p:cNvPr id="3" name="Content Placeholder 2"/>
          <p:cNvSpPr>
            <a:spLocks noGrp="1"/>
          </p:cNvSpPr>
          <p:nvPr>
            <p:ph idx="1"/>
          </p:nvPr>
        </p:nvSpPr>
        <p:spPr/>
        <p:txBody>
          <a:bodyPr>
            <a:normAutofit/>
          </a:bodyPr>
          <a:lstStyle/>
          <a:p>
            <a:r>
              <a:rPr lang="en-US" dirty="0"/>
              <a:t>Is this the review that you are trying to dispute? </a:t>
            </a:r>
            <a:r>
              <a:rPr lang="en-US" b="1" dirty="0">
                <a:solidFill>
                  <a:srgbClr val="00B050"/>
                </a:solidFill>
              </a:rPr>
              <a:t>[Yes] [No]</a:t>
            </a:r>
          </a:p>
          <a:p>
            <a:pPr lvl="1"/>
            <a:r>
              <a:rPr lang="en-US" dirty="0"/>
              <a:t>&lt;Review&gt; ……………………………………………………………………………………………..</a:t>
            </a:r>
          </a:p>
          <a:p>
            <a:pPr marL="457200" lvl="1" indent="0">
              <a:buNone/>
            </a:pPr>
            <a:r>
              <a:rPr lang="en-US" dirty="0"/>
              <a:t>………………………………………………………………………………………………………………..</a:t>
            </a:r>
          </a:p>
          <a:p>
            <a:r>
              <a:rPr lang="en-US" i="1" dirty="0">
                <a:solidFill>
                  <a:srgbClr val="0070C0"/>
                </a:solidFill>
              </a:rPr>
              <a:t>If Yes, </a:t>
            </a:r>
            <a:r>
              <a:rPr lang="en-US" dirty="0"/>
              <a:t>Provide Reason: __________________________________</a:t>
            </a:r>
          </a:p>
          <a:p>
            <a:pPr marL="0" indent="0">
              <a:buNone/>
            </a:pPr>
            <a:r>
              <a:rPr lang="en-US" dirty="0"/>
              <a:t>______________________________________________________</a:t>
            </a:r>
          </a:p>
          <a:p>
            <a:pPr lvl="1"/>
            <a:r>
              <a:rPr lang="en-US" dirty="0">
                <a:sym typeface="Wingdings" panose="05000000000000000000" pitchFamily="2" charset="2"/>
              </a:rPr>
              <a:t> “Please review, read and accept our terms and conditions”</a:t>
            </a:r>
            <a:endParaRPr lang="en-US" b="1" dirty="0">
              <a:solidFill>
                <a:srgbClr val="00B050"/>
              </a:solidFill>
            </a:endParaRPr>
          </a:p>
          <a:p>
            <a:pPr lvl="1"/>
            <a:r>
              <a:rPr lang="en-US" b="1" dirty="0">
                <a:solidFill>
                  <a:srgbClr val="00B050"/>
                </a:solidFill>
              </a:rPr>
              <a:t>[Submit]</a:t>
            </a:r>
          </a:p>
          <a:p>
            <a:pPr lvl="1"/>
            <a:r>
              <a:rPr lang="en-US" dirty="0"/>
              <a:t>“We have received your dispute and will review and take action shortly”</a:t>
            </a:r>
          </a:p>
          <a:p>
            <a:pPr lvl="1"/>
            <a:r>
              <a:rPr lang="en-US" i="1" dirty="0">
                <a:solidFill>
                  <a:srgbClr val="0070C0"/>
                </a:solidFill>
              </a:rPr>
              <a:t>Direct the user to his/her “Manager Dashboard” page after showing the above message for 3 seconds</a:t>
            </a:r>
            <a:endParaRPr lang="en-US" dirty="0"/>
          </a:p>
          <a:p>
            <a:r>
              <a:rPr lang="en-US" i="1" dirty="0">
                <a:solidFill>
                  <a:srgbClr val="0070C0"/>
                </a:solidFill>
              </a:rPr>
              <a:t>If No, direct the user back to his/her “Manager Dashboard</a:t>
            </a:r>
            <a:r>
              <a:rPr lang="en-US" i="1" dirty="0">
                <a:solidFill>
                  <a:srgbClr val="0070C0"/>
                </a:solidFill>
                <a:sym typeface="Wingdings" panose="05000000000000000000" pitchFamily="2" charset="2"/>
              </a:rPr>
              <a:t>” page</a:t>
            </a:r>
            <a:endParaRPr lang="en-US" i="1" dirty="0">
              <a:solidFill>
                <a:srgbClr val="0070C0"/>
              </a:solidFill>
            </a:endParaRPr>
          </a:p>
          <a:p>
            <a:endParaRPr lang="en-US" dirty="0"/>
          </a:p>
        </p:txBody>
      </p:sp>
    </p:spTree>
    <p:extLst>
      <p:ext uri="{BB962C8B-B14F-4D97-AF65-F5344CB8AC3E}">
        <p14:creationId xmlns:p14="http://schemas.microsoft.com/office/powerpoint/2010/main" val="350077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1325</Words>
  <Application>Microsoft Office PowerPoint</Application>
  <PresentationFormat>Widescreen</PresentationFormat>
  <Paragraphs>151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MVP</vt:lpstr>
      <vt:lpstr>Home Page</vt:lpstr>
      <vt:lpstr>Review Your Manager</vt:lpstr>
      <vt:lpstr>Search for a Manager</vt:lpstr>
      <vt:lpstr>Review Manager - Existing</vt:lpstr>
      <vt:lpstr>Manager Review</vt:lpstr>
      <vt:lpstr>Claim your Profile</vt:lpstr>
      <vt:lpstr>Manager Dashboard</vt:lpstr>
      <vt:lpstr>Dispute a Review</vt:lpstr>
      <vt:lpstr>Invite a Colleague or Friend</vt:lpstr>
      <vt:lpstr>View Companies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 Ghildyal</dc:creator>
  <cp:lastModifiedBy>Anupam Ghildyal</cp:lastModifiedBy>
  <cp:revision>47</cp:revision>
  <dcterms:created xsi:type="dcterms:W3CDTF">2017-06-20T02:30:04Z</dcterms:created>
  <dcterms:modified xsi:type="dcterms:W3CDTF">2017-07-24T02:52:34Z</dcterms:modified>
</cp:coreProperties>
</file>