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6" r:id="rId1"/>
  </p:sldMasterIdLst>
  <p:notesMasterIdLst>
    <p:notesMasterId r:id="rId27"/>
  </p:notesMasterIdLst>
  <p:sldIdLst>
    <p:sldId id="256" r:id="rId2"/>
    <p:sldId id="258" r:id="rId3"/>
    <p:sldId id="260" r:id="rId4"/>
    <p:sldId id="282" r:id="rId5"/>
    <p:sldId id="261" r:id="rId6"/>
    <p:sldId id="322" r:id="rId7"/>
    <p:sldId id="323" r:id="rId8"/>
    <p:sldId id="324" r:id="rId9"/>
    <p:sldId id="325" r:id="rId10"/>
    <p:sldId id="326" r:id="rId11"/>
    <p:sldId id="266" r:id="rId12"/>
    <p:sldId id="321" r:id="rId13"/>
    <p:sldId id="327" r:id="rId14"/>
    <p:sldId id="328" r:id="rId15"/>
    <p:sldId id="335" r:id="rId16"/>
    <p:sldId id="329" r:id="rId17"/>
    <p:sldId id="330" r:id="rId18"/>
    <p:sldId id="331" r:id="rId19"/>
    <p:sldId id="332" r:id="rId20"/>
    <p:sldId id="333" r:id="rId21"/>
    <p:sldId id="337" r:id="rId22"/>
    <p:sldId id="319" r:id="rId23"/>
    <p:sldId id="320" r:id="rId24"/>
    <p:sldId id="336" r:id="rId25"/>
    <p:sldId id="290"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88"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2D61BFA-501A-4EE9-AF7E-E31CB5832CA8}">
  <a:tblStyle styleId="{92D61BFA-501A-4EE9-AF7E-E31CB5832CA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2268" autoAdjust="0"/>
  </p:normalViewPr>
  <p:slideViewPr>
    <p:cSldViewPr snapToGrid="0" showGuides="1">
      <p:cViewPr varScale="1">
        <p:scale>
          <a:sx n="153" d="100"/>
          <a:sy n="153" d="100"/>
        </p:scale>
        <p:origin x="566" y="92"/>
      </p:cViewPr>
      <p:guideLst>
        <p:guide orient="horz" pos="1688"/>
        <p:guide pos="2880"/>
      </p:guideLst>
    </p:cSldViewPr>
  </p:slideViewPr>
  <p:outlineViewPr>
    <p:cViewPr>
      <p:scale>
        <a:sx n="33" d="100"/>
        <a:sy n="33" d="100"/>
      </p:scale>
      <p:origin x="0" y="-30029"/>
    </p:cViewPr>
  </p:outlineViewPr>
  <p:notesTextViewPr>
    <p:cViewPr>
      <p:scale>
        <a:sx n="1" d="1"/>
        <a:sy n="1" d="1"/>
      </p:scale>
      <p:origin x="0" y="0"/>
    </p:cViewPr>
  </p:notesTextViewPr>
  <p:sorterViewPr>
    <p:cViewPr>
      <p:scale>
        <a:sx n="100" d="100"/>
        <a:sy n="100" d="100"/>
      </p:scale>
      <p:origin x="0" y="-5165"/>
    </p:cViewPr>
  </p:sorterViewPr>
  <p:notesViewPr>
    <p:cSldViewPr snapToGrid="0" showGuides="1">
      <p:cViewPr varScale="1">
        <p:scale>
          <a:sx n="65" d="100"/>
          <a:sy n="65" d="100"/>
        </p:scale>
        <p:origin x="2967" y="6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latin typeface="黑体" panose="02010609060101010101" pitchFamily="49" charset="-122"/>
              <a:ea typeface="黑体" panose="02010609060101010101" pitchFamily="49"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a:extLst>
            <a:ext uri="{FF2B5EF4-FFF2-40B4-BE49-F238E27FC236}">
              <a16:creationId xmlns:a16="http://schemas.microsoft.com/office/drawing/2014/main" id="{E59B3F34-F30A-9B8F-96CE-1377575DCF38}"/>
            </a:ext>
          </a:extLst>
        </p:cNvPr>
        <p:cNvGrpSpPr/>
        <p:nvPr/>
      </p:nvGrpSpPr>
      <p:grpSpPr>
        <a:xfrm>
          <a:off x="0" y="0"/>
          <a:ext cx="0" cy="0"/>
          <a:chOff x="0" y="0"/>
          <a:chExt cx="0" cy="0"/>
        </a:xfrm>
      </p:grpSpPr>
      <p:sp>
        <p:nvSpPr>
          <p:cNvPr id="312" name="Google Shape;312;g2540e55c114_0_43:notes">
            <a:extLst>
              <a:ext uri="{FF2B5EF4-FFF2-40B4-BE49-F238E27FC236}">
                <a16:creationId xmlns:a16="http://schemas.microsoft.com/office/drawing/2014/main" id="{398C467A-02C9-B8E9-02F8-58E35156DA2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40e55c114_0_43:notes">
            <a:extLst>
              <a:ext uri="{FF2B5EF4-FFF2-40B4-BE49-F238E27FC236}">
                <a16:creationId xmlns:a16="http://schemas.microsoft.com/office/drawing/2014/main" id="{9704AB8C-05F8-30F0-1333-12E485CA04C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0334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2540e55c114_0_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2540e55c114_0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a:extLst>
            <a:ext uri="{FF2B5EF4-FFF2-40B4-BE49-F238E27FC236}">
              <a16:creationId xmlns:a16="http://schemas.microsoft.com/office/drawing/2014/main" id="{ED5001C7-758A-E25D-B259-CA8A8238304F}"/>
            </a:ext>
          </a:extLst>
        </p:cNvPr>
        <p:cNvGrpSpPr/>
        <p:nvPr/>
      </p:nvGrpSpPr>
      <p:grpSpPr>
        <a:xfrm>
          <a:off x="0" y="0"/>
          <a:ext cx="0" cy="0"/>
          <a:chOff x="0" y="0"/>
          <a:chExt cx="0" cy="0"/>
        </a:xfrm>
      </p:grpSpPr>
      <p:sp>
        <p:nvSpPr>
          <p:cNvPr id="732" name="Google Shape;732;g2540e55c114_0_204:notes">
            <a:extLst>
              <a:ext uri="{FF2B5EF4-FFF2-40B4-BE49-F238E27FC236}">
                <a16:creationId xmlns:a16="http://schemas.microsoft.com/office/drawing/2014/main" id="{D457AF17-C0CA-975C-FEE4-21417F7515D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2540e55c114_0_204:notes">
            <a:extLst>
              <a:ext uri="{FF2B5EF4-FFF2-40B4-BE49-F238E27FC236}">
                <a16:creationId xmlns:a16="http://schemas.microsoft.com/office/drawing/2014/main" id="{3133347E-5208-F911-DE4A-0E71DBCDB9E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0310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a:extLst>
            <a:ext uri="{FF2B5EF4-FFF2-40B4-BE49-F238E27FC236}">
              <a16:creationId xmlns:a16="http://schemas.microsoft.com/office/drawing/2014/main" id="{F2E0DA62-3223-0BC4-E502-CBE00F801BBF}"/>
            </a:ext>
          </a:extLst>
        </p:cNvPr>
        <p:cNvGrpSpPr/>
        <p:nvPr/>
      </p:nvGrpSpPr>
      <p:grpSpPr>
        <a:xfrm>
          <a:off x="0" y="0"/>
          <a:ext cx="0" cy="0"/>
          <a:chOff x="0" y="0"/>
          <a:chExt cx="0" cy="0"/>
        </a:xfrm>
      </p:grpSpPr>
      <p:sp>
        <p:nvSpPr>
          <p:cNvPr id="312" name="Google Shape;312;g2540e55c114_0_43:notes">
            <a:extLst>
              <a:ext uri="{FF2B5EF4-FFF2-40B4-BE49-F238E27FC236}">
                <a16:creationId xmlns:a16="http://schemas.microsoft.com/office/drawing/2014/main" id="{B481DA11-AF19-86AD-A5B2-953D09E1C7C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40e55c114_0_43:notes">
            <a:extLst>
              <a:ext uri="{FF2B5EF4-FFF2-40B4-BE49-F238E27FC236}">
                <a16:creationId xmlns:a16="http://schemas.microsoft.com/office/drawing/2014/main" id="{BDF8B5B1-8822-914B-A897-0753CD84700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65189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a:extLst>
            <a:ext uri="{FF2B5EF4-FFF2-40B4-BE49-F238E27FC236}">
              <a16:creationId xmlns:a16="http://schemas.microsoft.com/office/drawing/2014/main" id="{FA1B785C-D089-0C5A-5CD9-1C6E3CE9C96F}"/>
            </a:ext>
          </a:extLst>
        </p:cNvPr>
        <p:cNvGrpSpPr/>
        <p:nvPr/>
      </p:nvGrpSpPr>
      <p:grpSpPr>
        <a:xfrm>
          <a:off x="0" y="0"/>
          <a:ext cx="0" cy="0"/>
          <a:chOff x="0" y="0"/>
          <a:chExt cx="0" cy="0"/>
        </a:xfrm>
      </p:grpSpPr>
      <p:sp>
        <p:nvSpPr>
          <p:cNvPr id="312" name="Google Shape;312;g2540e55c114_0_43:notes">
            <a:extLst>
              <a:ext uri="{FF2B5EF4-FFF2-40B4-BE49-F238E27FC236}">
                <a16:creationId xmlns:a16="http://schemas.microsoft.com/office/drawing/2014/main" id="{FBDBDE04-9E36-1EDC-D6C0-3B90C44297A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40e55c114_0_43:notes">
            <a:extLst>
              <a:ext uri="{FF2B5EF4-FFF2-40B4-BE49-F238E27FC236}">
                <a16:creationId xmlns:a16="http://schemas.microsoft.com/office/drawing/2014/main" id="{F45DDE7E-F7AE-A9EE-4968-E8A4EFFA65D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55610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a:extLst>
            <a:ext uri="{FF2B5EF4-FFF2-40B4-BE49-F238E27FC236}">
              <a16:creationId xmlns:a16="http://schemas.microsoft.com/office/drawing/2014/main" id="{57395BDE-47C5-B7FC-A9DD-4862FCF258C0}"/>
            </a:ext>
          </a:extLst>
        </p:cNvPr>
        <p:cNvGrpSpPr/>
        <p:nvPr/>
      </p:nvGrpSpPr>
      <p:grpSpPr>
        <a:xfrm>
          <a:off x="0" y="0"/>
          <a:ext cx="0" cy="0"/>
          <a:chOff x="0" y="0"/>
          <a:chExt cx="0" cy="0"/>
        </a:xfrm>
      </p:grpSpPr>
      <p:sp>
        <p:nvSpPr>
          <p:cNvPr id="312" name="Google Shape;312;g2540e55c114_0_43:notes">
            <a:extLst>
              <a:ext uri="{FF2B5EF4-FFF2-40B4-BE49-F238E27FC236}">
                <a16:creationId xmlns:a16="http://schemas.microsoft.com/office/drawing/2014/main" id="{65DE45F6-CF09-2518-EA5F-A453B736D24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40e55c114_0_43:notes">
            <a:extLst>
              <a:ext uri="{FF2B5EF4-FFF2-40B4-BE49-F238E27FC236}">
                <a16:creationId xmlns:a16="http://schemas.microsoft.com/office/drawing/2014/main" id="{F5342E65-973B-5766-9E0E-13A437CC816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58947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a:extLst>
            <a:ext uri="{FF2B5EF4-FFF2-40B4-BE49-F238E27FC236}">
              <a16:creationId xmlns:a16="http://schemas.microsoft.com/office/drawing/2014/main" id="{3FA5C0EF-7375-885A-5AA7-AACF5B623C1C}"/>
            </a:ext>
          </a:extLst>
        </p:cNvPr>
        <p:cNvGrpSpPr/>
        <p:nvPr/>
      </p:nvGrpSpPr>
      <p:grpSpPr>
        <a:xfrm>
          <a:off x="0" y="0"/>
          <a:ext cx="0" cy="0"/>
          <a:chOff x="0" y="0"/>
          <a:chExt cx="0" cy="0"/>
        </a:xfrm>
      </p:grpSpPr>
      <p:sp>
        <p:nvSpPr>
          <p:cNvPr id="312" name="Google Shape;312;g2540e55c114_0_43:notes">
            <a:extLst>
              <a:ext uri="{FF2B5EF4-FFF2-40B4-BE49-F238E27FC236}">
                <a16:creationId xmlns:a16="http://schemas.microsoft.com/office/drawing/2014/main" id="{B3889CEB-DD53-57FF-732F-2E6E0D8BC3A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40e55c114_0_43:notes">
            <a:extLst>
              <a:ext uri="{FF2B5EF4-FFF2-40B4-BE49-F238E27FC236}">
                <a16:creationId xmlns:a16="http://schemas.microsoft.com/office/drawing/2014/main" id="{AB664D38-FF67-03E6-803A-2C64774573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6124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a:extLst>
            <a:ext uri="{FF2B5EF4-FFF2-40B4-BE49-F238E27FC236}">
              <a16:creationId xmlns:a16="http://schemas.microsoft.com/office/drawing/2014/main" id="{C029CADF-5B09-7004-08EE-DEBC7754E11E}"/>
            </a:ext>
          </a:extLst>
        </p:cNvPr>
        <p:cNvGrpSpPr/>
        <p:nvPr/>
      </p:nvGrpSpPr>
      <p:grpSpPr>
        <a:xfrm>
          <a:off x="0" y="0"/>
          <a:ext cx="0" cy="0"/>
          <a:chOff x="0" y="0"/>
          <a:chExt cx="0" cy="0"/>
        </a:xfrm>
      </p:grpSpPr>
      <p:sp>
        <p:nvSpPr>
          <p:cNvPr id="312" name="Google Shape;312;g2540e55c114_0_43:notes">
            <a:extLst>
              <a:ext uri="{FF2B5EF4-FFF2-40B4-BE49-F238E27FC236}">
                <a16:creationId xmlns:a16="http://schemas.microsoft.com/office/drawing/2014/main" id="{32760B5D-B185-FA5B-E7E3-C91F0922D8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40e55c114_0_43:notes">
            <a:extLst>
              <a:ext uri="{FF2B5EF4-FFF2-40B4-BE49-F238E27FC236}">
                <a16:creationId xmlns:a16="http://schemas.microsoft.com/office/drawing/2014/main" id="{73735497-F313-F412-EEBB-6941A0A45CC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84388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a:extLst>
            <a:ext uri="{FF2B5EF4-FFF2-40B4-BE49-F238E27FC236}">
              <a16:creationId xmlns:a16="http://schemas.microsoft.com/office/drawing/2014/main" id="{E1ED1E13-72BF-83DA-758B-D2AFF351ECD6}"/>
            </a:ext>
          </a:extLst>
        </p:cNvPr>
        <p:cNvGrpSpPr/>
        <p:nvPr/>
      </p:nvGrpSpPr>
      <p:grpSpPr>
        <a:xfrm>
          <a:off x="0" y="0"/>
          <a:ext cx="0" cy="0"/>
          <a:chOff x="0" y="0"/>
          <a:chExt cx="0" cy="0"/>
        </a:xfrm>
      </p:grpSpPr>
      <p:sp>
        <p:nvSpPr>
          <p:cNvPr id="312" name="Google Shape;312;g2540e55c114_0_43:notes">
            <a:extLst>
              <a:ext uri="{FF2B5EF4-FFF2-40B4-BE49-F238E27FC236}">
                <a16:creationId xmlns:a16="http://schemas.microsoft.com/office/drawing/2014/main" id="{A5431A1A-28C2-6F91-C5A6-EC4533855A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40e55c114_0_43:notes">
            <a:extLst>
              <a:ext uri="{FF2B5EF4-FFF2-40B4-BE49-F238E27FC236}">
                <a16:creationId xmlns:a16="http://schemas.microsoft.com/office/drawing/2014/main" id="{81BE2214-B039-BDA5-342B-39FB50C4C41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18253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a:extLst>
            <a:ext uri="{FF2B5EF4-FFF2-40B4-BE49-F238E27FC236}">
              <a16:creationId xmlns:a16="http://schemas.microsoft.com/office/drawing/2014/main" id="{7E2E00E9-A96C-2DA6-5F6A-D0E851C4A472}"/>
            </a:ext>
          </a:extLst>
        </p:cNvPr>
        <p:cNvGrpSpPr/>
        <p:nvPr/>
      </p:nvGrpSpPr>
      <p:grpSpPr>
        <a:xfrm>
          <a:off x="0" y="0"/>
          <a:ext cx="0" cy="0"/>
          <a:chOff x="0" y="0"/>
          <a:chExt cx="0" cy="0"/>
        </a:xfrm>
      </p:grpSpPr>
      <p:sp>
        <p:nvSpPr>
          <p:cNvPr id="312" name="Google Shape;312;g2540e55c114_0_43:notes">
            <a:extLst>
              <a:ext uri="{FF2B5EF4-FFF2-40B4-BE49-F238E27FC236}">
                <a16:creationId xmlns:a16="http://schemas.microsoft.com/office/drawing/2014/main" id="{638513A9-297A-1A9F-465B-B97CE35476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40e55c114_0_43:notes">
            <a:extLst>
              <a:ext uri="{FF2B5EF4-FFF2-40B4-BE49-F238E27FC236}">
                <a16:creationId xmlns:a16="http://schemas.microsoft.com/office/drawing/2014/main" id="{5AC23852-63F5-BFBE-C911-E02F6D7099F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8596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a:extLst>
            <a:ext uri="{FF2B5EF4-FFF2-40B4-BE49-F238E27FC236}">
              <a16:creationId xmlns:a16="http://schemas.microsoft.com/office/drawing/2014/main" id="{A7664839-C27D-8757-69E1-EC4972A74F85}"/>
            </a:ext>
          </a:extLst>
        </p:cNvPr>
        <p:cNvGrpSpPr/>
        <p:nvPr/>
      </p:nvGrpSpPr>
      <p:grpSpPr>
        <a:xfrm>
          <a:off x="0" y="0"/>
          <a:ext cx="0" cy="0"/>
          <a:chOff x="0" y="0"/>
          <a:chExt cx="0" cy="0"/>
        </a:xfrm>
      </p:grpSpPr>
      <p:sp>
        <p:nvSpPr>
          <p:cNvPr id="312" name="Google Shape;312;g2540e55c114_0_43:notes">
            <a:extLst>
              <a:ext uri="{FF2B5EF4-FFF2-40B4-BE49-F238E27FC236}">
                <a16:creationId xmlns:a16="http://schemas.microsoft.com/office/drawing/2014/main" id="{81E10F6C-3EDE-0836-F5F5-C3775059B8C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40e55c114_0_43:notes">
            <a:extLst>
              <a:ext uri="{FF2B5EF4-FFF2-40B4-BE49-F238E27FC236}">
                <a16:creationId xmlns:a16="http://schemas.microsoft.com/office/drawing/2014/main" id="{4A39FD4E-99D0-D23D-53A8-D3F98FA27C9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13263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a:extLst>
            <a:ext uri="{FF2B5EF4-FFF2-40B4-BE49-F238E27FC236}">
              <a16:creationId xmlns:a16="http://schemas.microsoft.com/office/drawing/2014/main" id="{FFA2C4DC-9F2F-90C8-9BC5-2B1E08A08A25}"/>
            </a:ext>
          </a:extLst>
        </p:cNvPr>
        <p:cNvGrpSpPr/>
        <p:nvPr/>
      </p:nvGrpSpPr>
      <p:grpSpPr>
        <a:xfrm>
          <a:off x="0" y="0"/>
          <a:ext cx="0" cy="0"/>
          <a:chOff x="0" y="0"/>
          <a:chExt cx="0" cy="0"/>
        </a:xfrm>
      </p:grpSpPr>
      <p:sp>
        <p:nvSpPr>
          <p:cNvPr id="312" name="Google Shape;312;g2540e55c114_0_43:notes">
            <a:extLst>
              <a:ext uri="{FF2B5EF4-FFF2-40B4-BE49-F238E27FC236}">
                <a16:creationId xmlns:a16="http://schemas.microsoft.com/office/drawing/2014/main" id="{59AD568C-817B-0BD6-07F1-92384924317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40e55c114_0_43:notes">
            <a:extLst>
              <a:ext uri="{FF2B5EF4-FFF2-40B4-BE49-F238E27FC236}">
                <a16:creationId xmlns:a16="http://schemas.microsoft.com/office/drawing/2014/main" id="{CA7332ED-D931-BAA8-AC27-767C584C319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14809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a:extLst>
            <a:ext uri="{FF2B5EF4-FFF2-40B4-BE49-F238E27FC236}">
              <a16:creationId xmlns:a16="http://schemas.microsoft.com/office/drawing/2014/main" id="{B331C3F2-C143-D957-013F-5B0C4F155EBF}"/>
            </a:ext>
          </a:extLst>
        </p:cNvPr>
        <p:cNvGrpSpPr/>
        <p:nvPr/>
      </p:nvGrpSpPr>
      <p:grpSpPr>
        <a:xfrm>
          <a:off x="0" y="0"/>
          <a:ext cx="0" cy="0"/>
          <a:chOff x="0" y="0"/>
          <a:chExt cx="0" cy="0"/>
        </a:xfrm>
      </p:grpSpPr>
      <p:sp>
        <p:nvSpPr>
          <p:cNvPr id="301" name="Google Shape;301;g54dda1946d_6_308:notes">
            <a:extLst>
              <a:ext uri="{FF2B5EF4-FFF2-40B4-BE49-F238E27FC236}">
                <a16:creationId xmlns:a16="http://schemas.microsoft.com/office/drawing/2014/main" id="{79795FDE-2FF7-7E20-736D-A542F1068E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54dda1946d_6_308:notes">
            <a:extLst>
              <a:ext uri="{FF2B5EF4-FFF2-40B4-BE49-F238E27FC236}">
                <a16:creationId xmlns:a16="http://schemas.microsoft.com/office/drawing/2014/main" id="{70AD21BE-8DD0-FEA1-3635-6DE91969FEF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25099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a:extLst>
            <a:ext uri="{FF2B5EF4-FFF2-40B4-BE49-F238E27FC236}">
              <a16:creationId xmlns:a16="http://schemas.microsoft.com/office/drawing/2014/main" id="{9B8D6792-4DFA-B82B-E036-1146B5FD068A}"/>
            </a:ext>
          </a:extLst>
        </p:cNvPr>
        <p:cNvGrpSpPr/>
        <p:nvPr/>
      </p:nvGrpSpPr>
      <p:grpSpPr>
        <a:xfrm>
          <a:off x="0" y="0"/>
          <a:ext cx="0" cy="0"/>
          <a:chOff x="0" y="0"/>
          <a:chExt cx="0" cy="0"/>
        </a:xfrm>
      </p:grpSpPr>
      <p:sp>
        <p:nvSpPr>
          <p:cNvPr id="446" name="Google Shape;446;g2540e55c114_0_477:notes">
            <a:extLst>
              <a:ext uri="{FF2B5EF4-FFF2-40B4-BE49-F238E27FC236}">
                <a16:creationId xmlns:a16="http://schemas.microsoft.com/office/drawing/2014/main" id="{DDDFAE2A-ACCF-6F13-70D0-1206E4B4930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2540e55c114_0_477:notes">
            <a:extLst>
              <a:ext uri="{FF2B5EF4-FFF2-40B4-BE49-F238E27FC236}">
                <a16:creationId xmlns:a16="http://schemas.microsoft.com/office/drawing/2014/main" id="{2E69156D-7C27-0953-F718-7DC5B1933E9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85572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a:extLst>
            <a:ext uri="{FF2B5EF4-FFF2-40B4-BE49-F238E27FC236}">
              <a16:creationId xmlns:a16="http://schemas.microsoft.com/office/drawing/2014/main" id="{E7F35AD1-7A98-99CD-4FA2-B08E7B271314}"/>
            </a:ext>
          </a:extLst>
        </p:cNvPr>
        <p:cNvGrpSpPr/>
        <p:nvPr/>
      </p:nvGrpSpPr>
      <p:grpSpPr>
        <a:xfrm>
          <a:off x="0" y="0"/>
          <a:ext cx="0" cy="0"/>
          <a:chOff x="0" y="0"/>
          <a:chExt cx="0" cy="0"/>
        </a:xfrm>
      </p:grpSpPr>
      <p:sp>
        <p:nvSpPr>
          <p:cNvPr id="844" name="Google Shape;844;g2540e55c114_0_484:notes">
            <a:extLst>
              <a:ext uri="{FF2B5EF4-FFF2-40B4-BE49-F238E27FC236}">
                <a16:creationId xmlns:a16="http://schemas.microsoft.com/office/drawing/2014/main" id="{4B12EC57-7622-24D6-D1C4-218C152FE4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2540e55c114_0_484:notes">
            <a:extLst>
              <a:ext uri="{FF2B5EF4-FFF2-40B4-BE49-F238E27FC236}">
                <a16:creationId xmlns:a16="http://schemas.microsoft.com/office/drawing/2014/main" id="{0B98AA29-54C8-B9AB-5753-31BA28FD749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42594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Google Shape;855;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6" name="Google Shape;856;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2540e55c114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2540e55c114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8026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2540e55c114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40e55c114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a:extLst>
            <a:ext uri="{FF2B5EF4-FFF2-40B4-BE49-F238E27FC236}">
              <a16:creationId xmlns:a16="http://schemas.microsoft.com/office/drawing/2014/main" id="{7B65A988-6990-17BE-1D61-5A533A9475B9}"/>
            </a:ext>
          </a:extLst>
        </p:cNvPr>
        <p:cNvGrpSpPr/>
        <p:nvPr/>
      </p:nvGrpSpPr>
      <p:grpSpPr>
        <a:xfrm>
          <a:off x="0" y="0"/>
          <a:ext cx="0" cy="0"/>
          <a:chOff x="0" y="0"/>
          <a:chExt cx="0" cy="0"/>
        </a:xfrm>
      </p:grpSpPr>
      <p:sp>
        <p:nvSpPr>
          <p:cNvPr id="312" name="Google Shape;312;g2540e55c114_0_43:notes">
            <a:extLst>
              <a:ext uri="{FF2B5EF4-FFF2-40B4-BE49-F238E27FC236}">
                <a16:creationId xmlns:a16="http://schemas.microsoft.com/office/drawing/2014/main" id="{FF4C489F-0A69-2866-D774-18E4474B7A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40e55c114_0_43:notes">
            <a:extLst>
              <a:ext uri="{FF2B5EF4-FFF2-40B4-BE49-F238E27FC236}">
                <a16:creationId xmlns:a16="http://schemas.microsoft.com/office/drawing/2014/main" id="{54B5F0C1-759E-BE09-5E72-C391BBB16E0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9261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a:extLst>
            <a:ext uri="{FF2B5EF4-FFF2-40B4-BE49-F238E27FC236}">
              <a16:creationId xmlns:a16="http://schemas.microsoft.com/office/drawing/2014/main" id="{16DEC954-8B7F-BC79-3C96-7010167FC816}"/>
            </a:ext>
          </a:extLst>
        </p:cNvPr>
        <p:cNvGrpSpPr/>
        <p:nvPr/>
      </p:nvGrpSpPr>
      <p:grpSpPr>
        <a:xfrm>
          <a:off x="0" y="0"/>
          <a:ext cx="0" cy="0"/>
          <a:chOff x="0" y="0"/>
          <a:chExt cx="0" cy="0"/>
        </a:xfrm>
      </p:grpSpPr>
      <p:sp>
        <p:nvSpPr>
          <p:cNvPr id="312" name="Google Shape;312;g2540e55c114_0_43:notes">
            <a:extLst>
              <a:ext uri="{FF2B5EF4-FFF2-40B4-BE49-F238E27FC236}">
                <a16:creationId xmlns:a16="http://schemas.microsoft.com/office/drawing/2014/main" id="{DCEBD6F7-BEC2-CAE2-9D11-430563BF5F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40e55c114_0_43:notes">
            <a:extLst>
              <a:ext uri="{FF2B5EF4-FFF2-40B4-BE49-F238E27FC236}">
                <a16:creationId xmlns:a16="http://schemas.microsoft.com/office/drawing/2014/main" id="{33EC0A11-E6CC-0508-6CB2-85F1BFEBF36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2681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a:extLst>
            <a:ext uri="{FF2B5EF4-FFF2-40B4-BE49-F238E27FC236}">
              <a16:creationId xmlns:a16="http://schemas.microsoft.com/office/drawing/2014/main" id="{259711C1-CBAB-A68A-5808-41A322CBE569}"/>
            </a:ext>
          </a:extLst>
        </p:cNvPr>
        <p:cNvGrpSpPr/>
        <p:nvPr/>
      </p:nvGrpSpPr>
      <p:grpSpPr>
        <a:xfrm>
          <a:off x="0" y="0"/>
          <a:ext cx="0" cy="0"/>
          <a:chOff x="0" y="0"/>
          <a:chExt cx="0" cy="0"/>
        </a:xfrm>
      </p:grpSpPr>
      <p:sp>
        <p:nvSpPr>
          <p:cNvPr id="312" name="Google Shape;312;g2540e55c114_0_43:notes">
            <a:extLst>
              <a:ext uri="{FF2B5EF4-FFF2-40B4-BE49-F238E27FC236}">
                <a16:creationId xmlns:a16="http://schemas.microsoft.com/office/drawing/2014/main" id="{43458F1A-9818-83B7-F5A5-B72F3D668D6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40e55c114_0_43:notes">
            <a:extLst>
              <a:ext uri="{FF2B5EF4-FFF2-40B4-BE49-F238E27FC236}">
                <a16:creationId xmlns:a16="http://schemas.microsoft.com/office/drawing/2014/main" id="{6C7D6F20-14FE-C44A-E1D1-CA6BC9B1AA0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5099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a:extLst>
            <a:ext uri="{FF2B5EF4-FFF2-40B4-BE49-F238E27FC236}">
              <a16:creationId xmlns:a16="http://schemas.microsoft.com/office/drawing/2014/main" id="{F0093FF5-607B-831F-ED38-EDB8F051B239}"/>
            </a:ext>
          </a:extLst>
        </p:cNvPr>
        <p:cNvGrpSpPr/>
        <p:nvPr/>
      </p:nvGrpSpPr>
      <p:grpSpPr>
        <a:xfrm>
          <a:off x="0" y="0"/>
          <a:ext cx="0" cy="0"/>
          <a:chOff x="0" y="0"/>
          <a:chExt cx="0" cy="0"/>
        </a:xfrm>
      </p:grpSpPr>
      <p:sp>
        <p:nvSpPr>
          <p:cNvPr id="312" name="Google Shape;312;g2540e55c114_0_43:notes">
            <a:extLst>
              <a:ext uri="{FF2B5EF4-FFF2-40B4-BE49-F238E27FC236}">
                <a16:creationId xmlns:a16="http://schemas.microsoft.com/office/drawing/2014/main" id="{02D64CA2-DAE0-AA4B-EA85-AD5ED2CFDB2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40e55c114_0_43:notes">
            <a:extLst>
              <a:ext uri="{FF2B5EF4-FFF2-40B4-BE49-F238E27FC236}">
                <a16:creationId xmlns:a16="http://schemas.microsoft.com/office/drawing/2014/main" id="{1C1489D1-D29E-7027-BBAD-33FDAE24B2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6056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p:nvPr/>
        </p:nvSpPr>
        <p:spPr>
          <a:xfrm>
            <a:off x="127950" y="112950"/>
            <a:ext cx="8888100" cy="4917600"/>
          </a:xfrm>
          <a:prstGeom prst="roundRect">
            <a:avLst>
              <a:gd name="adj" fmla="val 1227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13225" y="722475"/>
            <a:ext cx="5643300" cy="2207400"/>
          </a:xfrm>
          <a:prstGeom prst="rect">
            <a:avLst/>
          </a:prstGeom>
        </p:spPr>
        <p:txBody>
          <a:bodyPr spcFirstLastPara="1" wrap="square" lIns="91425" tIns="91425" rIns="91425" bIns="91425" anchor="t" anchorCtr="0">
            <a:noAutofit/>
          </a:bodyPr>
          <a:lstStyle>
            <a:lvl1pPr lvl="0">
              <a:spcBef>
                <a:spcPts val="0"/>
              </a:spcBef>
              <a:spcAft>
                <a:spcPts val="0"/>
              </a:spcAft>
              <a:buClr>
                <a:srgbClr val="191919"/>
              </a:buClr>
              <a:buSzPts val="5200"/>
              <a:buNone/>
              <a:defRPr sz="4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5961888" y="3989826"/>
            <a:ext cx="2469000" cy="658500"/>
          </a:xfrm>
          <a:prstGeom prst="rect">
            <a:avLst/>
          </a:prstGeom>
        </p:spPr>
        <p:txBody>
          <a:bodyPr spcFirstLastPara="1" wrap="square" lIns="91425" tIns="91425" rIns="91425" bIns="91425" anchor="b" anchorCtr="0">
            <a:noAutofit/>
          </a:bodyPr>
          <a:lstStyle>
            <a:lvl1pPr lvl="0" algn="r">
              <a:spcBef>
                <a:spcPts val="0"/>
              </a:spcBef>
              <a:spcAft>
                <a:spcPts val="0"/>
              </a:spcAft>
              <a:buSzPts val="1400"/>
              <a:buNone/>
              <a:defRPr>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33"/>
        <p:cNvGrpSpPr/>
        <p:nvPr/>
      </p:nvGrpSpPr>
      <p:grpSpPr>
        <a:xfrm>
          <a:off x="0" y="0"/>
          <a:ext cx="0" cy="0"/>
          <a:chOff x="0" y="0"/>
          <a:chExt cx="0" cy="0"/>
        </a:xfrm>
      </p:grpSpPr>
      <p:sp>
        <p:nvSpPr>
          <p:cNvPr id="234" name="Google Shape;234;p36"/>
          <p:cNvSpPr/>
          <p:nvPr/>
        </p:nvSpPr>
        <p:spPr>
          <a:xfrm>
            <a:off x="713250" y="210000"/>
            <a:ext cx="7717500" cy="4723500"/>
          </a:xfrm>
          <a:prstGeom prst="roundRect">
            <a:avLst>
              <a:gd name="adj" fmla="val 1227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6"/>
          <p:cNvSpPr/>
          <p:nvPr/>
        </p:nvSpPr>
        <p:spPr>
          <a:xfrm>
            <a:off x="8142650" y="215775"/>
            <a:ext cx="1466100" cy="2076900"/>
          </a:xfrm>
          <a:prstGeom prst="round2Diag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6"/>
          <p:cNvSpPr/>
          <p:nvPr/>
        </p:nvSpPr>
        <p:spPr>
          <a:xfrm rot="5400000">
            <a:off x="1430450" y="3166495"/>
            <a:ext cx="424800" cy="27204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lt2"/>
        </a:solidFill>
        <a:effectLst/>
      </p:bgPr>
    </p:bg>
    <p:spTree>
      <p:nvGrpSpPr>
        <p:cNvPr id="1" name="Shape 237"/>
        <p:cNvGrpSpPr/>
        <p:nvPr/>
      </p:nvGrpSpPr>
      <p:grpSpPr>
        <a:xfrm>
          <a:off x="0" y="0"/>
          <a:ext cx="0" cy="0"/>
          <a:chOff x="0" y="0"/>
          <a:chExt cx="0" cy="0"/>
        </a:xfrm>
      </p:grpSpPr>
      <p:sp>
        <p:nvSpPr>
          <p:cNvPr id="238" name="Google Shape;238;p37"/>
          <p:cNvSpPr/>
          <p:nvPr/>
        </p:nvSpPr>
        <p:spPr>
          <a:xfrm>
            <a:off x="127950" y="112950"/>
            <a:ext cx="8888100" cy="4917600"/>
          </a:xfrm>
          <a:prstGeom prst="roundRect">
            <a:avLst>
              <a:gd name="adj" fmla="val 1227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7"/>
          <p:cNvSpPr/>
          <p:nvPr/>
        </p:nvSpPr>
        <p:spPr>
          <a:xfrm flipH="1">
            <a:off x="320400" y="-463275"/>
            <a:ext cx="1466100" cy="2076900"/>
          </a:xfrm>
          <a:prstGeom prst="round2Diag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7"/>
          <p:cNvSpPr/>
          <p:nvPr/>
        </p:nvSpPr>
        <p:spPr>
          <a:xfrm rot="-5400000" flipH="1">
            <a:off x="6643550" y="3531816"/>
            <a:ext cx="1166400" cy="27204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a:off x="127950" y="112950"/>
            <a:ext cx="8888100" cy="4917600"/>
          </a:xfrm>
          <a:prstGeom prst="roundRect">
            <a:avLst>
              <a:gd name="adj" fmla="val 1227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2373700" y="3090650"/>
            <a:ext cx="3759300" cy="886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847300" y="2705650"/>
            <a:ext cx="1190100" cy="63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6" name="Google Shape;16;p3"/>
          <p:cNvSpPr txBox="1">
            <a:spLocks noGrp="1"/>
          </p:cNvSpPr>
          <p:nvPr>
            <p:ph type="subTitle" idx="1"/>
          </p:nvPr>
        </p:nvSpPr>
        <p:spPr>
          <a:xfrm>
            <a:off x="2373700" y="3823250"/>
            <a:ext cx="37593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p:nvPr/>
        </p:nvSpPr>
        <p:spPr>
          <a:xfrm>
            <a:off x="127950" y="112950"/>
            <a:ext cx="8888100" cy="4917600"/>
          </a:xfrm>
          <a:prstGeom prst="roundRect">
            <a:avLst>
              <a:gd name="adj" fmla="val 1227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713225" y="1437300"/>
            <a:ext cx="51828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 name="Google Shape;20;p4"/>
          <p:cNvSpPr txBox="1">
            <a:spLocks noGrp="1"/>
          </p:cNvSpPr>
          <p:nvPr>
            <p:ph type="body" idx="1"/>
          </p:nvPr>
        </p:nvSpPr>
        <p:spPr>
          <a:xfrm>
            <a:off x="713225" y="2010000"/>
            <a:ext cx="5182800" cy="1968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Alata"/>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p:nvPr/>
        </p:nvSpPr>
        <p:spPr>
          <a:xfrm>
            <a:off x="127950" y="112950"/>
            <a:ext cx="8888100" cy="4917600"/>
          </a:xfrm>
          <a:prstGeom prst="roundRect">
            <a:avLst>
              <a:gd name="adj" fmla="val 1227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 name="Google Shape;24;p5"/>
          <p:cNvSpPr txBox="1">
            <a:spLocks noGrp="1"/>
          </p:cNvSpPr>
          <p:nvPr>
            <p:ph type="subTitle" idx="1"/>
          </p:nvPr>
        </p:nvSpPr>
        <p:spPr>
          <a:xfrm>
            <a:off x="4786348" y="1888150"/>
            <a:ext cx="3374100" cy="1913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5" name="Google Shape;25;p5"/>
          <p:cNvSpPr txBox="1">
            <a:spLocks noGrp="1"/>
          </p:cNvSpPr>
          <p:nvPr>
            <p:ph type="subTitle" idx="2"/>
          </p:nvPr>
        </p:nvSpPr>
        <p:spPr>
          <a:xfrm>
            <a:off x="720000" y="1888150"/>
            <a:ext cx="3374100" cy="1913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9"/>
        <p:cNvGrpSpPr/>
        <p:nvPr/>
      </p:nvGrpSpPr>
      <p:grpSpPr>
        <a:xfrm>
          <a:off x="0" y="0"/>
          <a:ext cx="0" cy="0"/>
          <a:chOff x="0" y="0"/>
          <a:chExt cx="0" cy="0"/>
        </a:xfrm>
      </p:grpSpPr>
      <p:sp>
        <p:nvSpPr>
          <p:cNvPr id="50" name="Google Shape;50;p13"/>
          <p:cNvSpPr/>
          <p:nvPr/>
        </p:nvSpPr>
        <p:spPr>
          <a:xfrm>
            <a:off x="127950" y="112950"/>
            <a:ext cx="8888100" cy="4917600"/>
          </a:xfrm>
          <a:prstGeom prst="roundRect">
            <a:avLst>
              <a:gd name="adj" fmla="val 1227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2" name="Google Shape;52;p13"/>
          <p:cNvSpPr txBox="1">
            <a:spLocks noGrp="1"/>
          </p:cNvSpPr>
          <p:nvPr>
            <p:ph type="subTitle" idx="1"/>
          </p:nvPr>
        </p:nvSpPr>
        <p:spPr>
          <a:xfrm>
            <a:off x="1604711" y="2054559"/>
            <a:ext cx="2662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 name="Google Shape;53;p13"/>
          <p:cNvSpPr txBox="1">
            <a:spLocks noGrp="1"/>
          </p:cNvSpPr>
          <p:nvPr>
            <p:ph type="subTitle" idx="2"/>
          </p:nvPr>
        </p:nvSpPr>
        <p:spPr>
          <a:xfrm>
            <a:off x="5768261" y="2052160"/>
            <a:ext cx="2662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 name="Google Shape;54;p13"/>
          <p:cNvSpPr txBox="1">
            <a:spLocks noGrp="1"/>
          </p:cNvSpPr>
          <p:nvPr>
            <p:ph type="subTitle" idx="3"/>
          </p:nvPr>
        </p:nvSpPr>
        <p:spPr>
          <a:xfrm>
            <a:off x="1604711" y="3766425"/>
            <a:ext cx="2662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5" name="Google Shape;55;p13"/>
          <p:cNvSpPr txBox="1">
            <a:spLocks noGrp="1"/>
          </p:cNvSpPr>
          <p:nvPr>
            <p:ph type="subTitle" idx="4"/>
          </p:nvPr>
        </p:nvSpPr>
        <p:spPr>
          <a:xfrm>
            <a:off x="5768261" y="3766423"/>
            <a:ext cx="2662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 name="Google Shape;56;p13"/>
          <p:cNvSpPr txBox="1">
            <a:spLocks noGrp="1"/>
          </p:cNvSpPr>
          <p:nvPr>
            <p:ph type="title" idx="5" hasCustomPrompt="1"/>
          </p:nvPr>
        </p:nvSpPr>
        <p:spPr>
          <a:xfrm>
            <a:off x="720005" y="1659770"/>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 name="Google Shape;57;p13"/>
          <p:cNvSpPr txBox="1">
            <a:spLocks noGrp="1"/>
          </p:cNvSpPr>
          <p:nvPr>
            <p:ph type="title" idx="6" hasCustomPrompt="1"/>
          </p:nvPr>
        </p:nvSpPr>
        <p:spPr>
          <a:xfrm>
            <a:off x="720005" y="3397366"/>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a:spLocks noGrp="1"/>
          </p:cNvSpPr>
          <p:nvPr>
            <p:ph type="title" idx="7" hasCustomPrompt="1"/>
          </p:nvPr>
        </p:nvSpPr>
        <p:spPr>
          <a:xfrm>
            <a:off x="4883525" y="1659758"/>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a:spLocks noGrp="1"/>
          </p:cNvSpPr>
          <p:nvPr>
            <p:ph type="title" idx="8" hasCustomPrompt="1"/>
          </p:nvPr>
        </p:nvSpPr>
        <p:spPr>
          <a:xfrm>
            <a:off x="4883525" y="339930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 name="Google Shape;60;p13"/>
          <p:cNvSpPr txBox="1">
            <a:spLocks noGrp="1"/>
          </p:cNvSpPr>
          <p:nvPr>
            <p:ph type="subTitle" idx="9"/>
          </p:nvPr>
        </p:nvSpPr>
        <p:spPr>
          <a:xfrm>
            <a:off x="1604713" y="1316550"/>
            <a:ext cx="2662500" cy="890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lata"/>
                <a:ea typeface="Alata"/>
                <a:cs typeface="Alata"/>
                <a:sym typeface="Alat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1" name="Google Shape;61;p13"/>
          <p:cNvSpPr txBox="1">
            <a:spLocks noGrp="1"/>
          </p:cNvSpPr>
          <p:nvPr>
            <p:ph type="subTitle" idx="13"/>
          </p:nvPr>
        </p:nvSpPr>
        <p:spPr>
          <a:xfrm>
            <a:off x="5768263" y="1317101"/>
            <a:ext cx="2662500" cy="890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lata"/>
                <a:ea typeface="Alata"/>
                <a:cs typeface="Alata"/>
                <a:sym typeface="Alat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2" name="Google Shape;62;p13"/>
          <p:cNvSpPr txBox="1">
            <a:spLocks noGrp="1"/>
          </p:cNvSpPr>
          <p:nvPr>
            <p:ph type="subTitle" idx="14"/>
          </p:nvPr>
        </p:nvSpPr>
        <p:spPr>
          <a:xfrm>
            <a:off x="1604713" y="3028132"/>
            <a:ext cx="2662500" cy="890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lata"/>
                <a:ea typeface="Alata"/>
                <a:cs typeface="Alata"/>
                <a:sym typeface="Alat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 name="Google Shape;63;p13"/>
          <p:cNvSpPr txBox="1">
            <a:spLocks noGrp="1"/>
          </p:cNvSpPr>
          <p:nvPr>
            <p:ph type="subTitle" idx="15"/>
          </p:nvPr>
        </p:nvSpPr>
        <p:spPr>
          <a:xfrm>
            <a:off x="5768263" y="3028127"/>
            <a:ext cx="2662500" cy="890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lata"/>
                <a:ea typeface="Alata"/>
                <a:cs typeface="Alata"/>
                <a:sym typeface="Alat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64"/>
        <p:cNvGrpSpPr/>
        <p:nvPr/>
      </p:nvGrpSpPr>
      <p:grpSpPr>
        <a:xfrm>
          <a:off x="0" y="0"/>
          <a:ext cx="0" cy="0"/>
          <a:chOff x="0" y="0"/>
          <a:chExt cx="0" cy="0"/>
        </a:xfrm>
      </p:grpSpPr>
      <p:sp>
        <p:nvSpPr>
          <p:cNvPr id="65" name="Google Shape;65;p14"/>
          <p:cNvSpPr/>
          <p:nvPr/>
        </p:nvSpPr>
        <p:spPr>
          <a:xfrm>
            <a:off x="127950" y="112950"/>
            <a:ext cx="8888100" cy="4917600"/>
          </a:xfrm>
          <a:prstGeom prst="roundRect">
            <a:avLst>
              <a:gd name="adj" fmla="val 1227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4"/>
          <p:cNvSpPr txBox="1">
            <a:spLocks noGrp="1"/>
          </p:cNvSpPr>
          <p:nvPr>
            <p:ph type="title"/>
          </p:nvPr>
        </p:nvSpPr>
        <p:spPr>
          <a:xfrm>
            <a:off x="3145975" y="2745277"/>
            <a:ext cx="3759300" cy="1185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7" name="Google Shape;67;p14"/>
          <p:cNvSpPr txBox="1">
            <a:spLocks noGrp="1"/>
          </p:cNvSpPr>
          <p:nvPr>
            <p:ph type="title" idx="2" hasCustomPrompt="1"/>
          </p:nvPr>
        </p:nvSpPr>
        <p:spPr>
          <a:xfrm>
            <a:off x="7240675" y="2692450"/>
            <a:ext cx="1190100" cy="63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68" name="Google Shape;68;p14"/>
          <p:cNvSpPr txBox="1">
            <a:spLocks noGrp="1"/>
          </p:cNvSpPr>
          <p:nvPr>
            <p:ph type="subTitle" idx="1"/>
          </p:nvPr>
        </p:nvSpPr>
        <p:spPr>
          <a:xfrm>
            <a:off x="3145975" y="3827825"/>
            <a:ext cx="3759300" cy="375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223"/>
        <p:cNvGrpSpPr/>
        <p:nvPr/>
      </p:nvGrpSpPr>
      <p:grpSpPr>
        <a:xfrm>
          <a:off x="0" y="0"/>
          <a:ext cx="0" cy="0"/>
          <a:chOff x="0" y="0"/>
          <a:chExt cx="0" cy="0"/>
        </a:xfrm>
      </p:grpSpPr>
      <p:sp>
        <p:nvSpPr>
          <p:cNvPr id="224" name="Google Shape;224;p34"/>
          <p:cNvSpPr/>
          <p:nvPr/>
        </p:nvSpPr>
        <p:spPr>
          <a:xfrm>
            <a:off x="127950" y="112950"/>
            <a:ext cx="8888100" cy="4917600"/>
          </a:xfrm>
          <a:prstGeom prst="roundRect">
            <a:avLst>
              <a:gd name="adj" fmla="val 1227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6" name="Google Shape;226;p34"/>
          <p:cNvSpPr/>
          <p:nvPr/>
        </p:nvSpPr>
        <p:spPr>
          <a:xfrm rot="5400000" flipH="1">
            <a:off x="-285500" y="-211150"/>
            <a:ext cx="1466100" cy="349800"/>
          </a:xfrm>
          <a:prstGeom prst="round2Diag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27"/>
        <p:cNvGrpSpPr/>
        <p:nvPr/>
      </p:nvGrpSpPr>
      <p:grpSpPr>
        <a:xfrm>
          <a:off x="0" y="0"/>
          <a:ext cx="0" cy="0"/>
          <a:chOff x="0" y="0"/>
          <a:chExt cx="0" cy="0"/>
        </a:xfrm>
      </p:grpSpPr>
      <p:sp>
        <p:nvSpPr>
          <p:cNvPr id="228" name="Google Shape;228;p35"/>
          <p:cNvSpPr/>
          <p:nvPr/>
        </p:nvSpPr>
        <p:spPr>
          <a:xfrm>
            <a:off x="127950" y="112950"/>
            <a:ext cx="8888100" cy="4917600"/>
          </a:xfrm>
          <a:prstGeom prst="roundRect">
            <a:avLst>
              <a:gd name="adj" fmla="val 1227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5"/>
          <p:cNvSpPr txBox="1">
            <a:spLocks noGrp="1"/>
          </p:cNvSpPr>
          <p:nvPr>
            <p:ph type="title"/>
          </p:nvPr>
        </p:nvSpPr>
        <p:spPr>
          <a:xfrm>
            <a:off x="3982675" y="727548"/>
            <a:ext cx="4448100" cy="903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0" name="Google Shape;230;p35"/>
          <p:cNvSpPr txBox="1">
            <a:spLocks noGrp="1"/>
          </p:cNvSpPr>
          <p:nvPr>
            <p:ph type="subTitle" idx="1"/>
          </p:nvPr>
        </p:nvSpPr>
        <p:spPr>
          <a:xfrm>
            <a:off x="3982675" y="1539437"/>
            <a:ext cx="4448100" cy="1058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2" name="Google Shape;232;p35"/>
          <p:cNvSpPr/>
          <p:nvPr/>
        </p:nvSpPr>
        <p:spPr>
          <a:xfrm rot="-5400000">
            <a:off x="135650" y="2297862"/>
            <a:ext cx="841800" cy="547800"/>
          </a:xfrm>
          <a:prstGeom prst="round2Diag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lata"/>
              <a:buNone/>
              <a:defRPr sz="3500">
                <a:solidFill>
                  <a:schemeClr val="dk1"/>
                </a:solidFill>
                <a:latin typeface="Alata"/>
                <a:ea typeface="Alata"/>
                <a:cs typeface="Alata"/>
                <a:sym typeface="Alata"/>
              </a:defRPr>
            </a:lvl1pPr>
            <a:lvl2pPr lvl="1" rtl="0">
              <a:spcBef>
                <a:spcPts val="0"/>
              </a:spcBef>
              <a:spcAft>
                <a:spcPts val="0"/>
              </a:spcAft>
              <a:buClr>
                <a:schemeClr val="dk1"/>
              </a:buClr>
              <a:buSzPts val="3500"/>
              <a:buFont typeface="Alata"/>
              <a:buNone/>
              <a:defRPr sz="3500">
                <a:solidFill>
                  <a:schemeClr val="dk1"/>
                </a:solidFill>
                <a:latin typeface="Alata"/>
                <a:ea typeface="Alata"/>
                <a:cs typeface="Alata"/>
                <a:sym typeface="Alata"/>
              </a:defRPr>
            </a:lvl2pPr>
            <a:lvl3pPr lvl="2" rtl="0">
              <a:spcBef>
                <a:spcPts val="0"/>
              </a:spcBef>
              <a:spcAft>
                <a:spcPts val="0"/>
              </a:spcAft>
              <a:buClr>
                <a:schemeClr val="dk1"/>
              </a:buClr>
              <a:buSzPts val="3500"/>
              <a:buFont typeface="Alata"/>
              <a:buNone/>
              <a:defRPr sz="3500">
                <a:solidFill>
                  <a:schemeClr val="dk1"/>
                </a:solidFill>
                <a:latin typeface="Alata"/>
                <a:ea typeface="Alata"/>
                <a:cs typeface="Alata"/>
                <a:sym typeface="Alata"/>
              </a:defRPr>
            </a:lvl3pPr>
            <a:lvl4pPr lvl="3" rtl="0">
              <a:spcBef>
                <a:spcPts val="0"/>
              </a:spcBef>
              <a:spcAft>
                <a:spcPts val="0"/>
              </a:spcAft>
              <a:buClr>
                <a:schemeClr val="dk1"/>
              </a:buClr>
              <a:buSzPts val="3500"/>
              <a:buFont typeface="Alata"/>
              <a:buNone/>
              <a:defRPr sz="3500">
                <a:solidFill>
                  <a:schemeClr val="dk1"/>
                </a:solidFill>
                <a:latin typeface="Alata"/>
                <a:ea typeface="Alata"/>
                <a:cs typeface="Alata"/>
                <a:sym typeface="Alata"/>
              </a:defRPr>
            </a:lvl4pPr>
            <a:lvl5pPr lvl="4" rtl="0">
              <a:spcBef>
                <a:spcPts val="0"/>
              </a:spcBef>
              <a:spcAft>
                <a:spcPts val="0"/>
              </a:spcAft>
              <a:buClr>
                <a:schemeClr val="dk1"/>
              </a:buClr>
              <a:buSzPts val="3500"/>
              <a:buFont typeface="Alata"/>
              <a:buNone/>
              <a:defRPr sz="3500">
                <a:solidFill>
                  <a:schemeClr val="dk1"/>
                </a:solidFill>
                <a:latin typeface="Alata"/>
                <a:ea typeface="Alata"/>
                <a:cs typeface="Alata"/>
                <a:sym typeface="Alata"/>
              </a:defRPr>
            </a:lvl5pPr>
            <a:lvl6pPr lvl="5" rtl="0">
              <a:spcBef>
                <a:spcPts val="0"/>
              </a:spcBef>
              <a:spcAft>
                <a:spcPts val="0"/>
              </a:spcAft>
              <a:buClr>
                <a:schemeClr val="dk1"/>
              </a:buClr>
              <a:buSzPts val="3500"/>
              <a:buFont typeface="Alata"/>
              <a:buNone/>
              <a:defRPr sz="3500">
                <a:solidFill>
                  <a:schemeClr val="dk1"/>
                </a:solidFill>
                <a:latin typeface="Alata"/>
                <a:ea typeface="Alata"/>
                <a:cs typeface="Alata"/>
                <a:sym typeface="Alata"/>
              </a:defRPr>
            </a:lvl6pPr>
            <a:lvl7pPr lvl="6" rtl="0">
              <a:spcBef>
                <a:spcPts val="0"/>
              </a:spcBef>
              <a:spcAft>
                <a:spcPts val="0"/>
              </a:spcAft>
              <a:buClr>
                <a:schemeClr val="dk1"/>
              </a:buClr>
              <a:buSzPts val="3500"/>
              <a:buFont typeface="Alata"/>
              <a:buNone/>
              <a:defRPr sz="3500">
                <a:solidFill>
                  <a:schemeClr val="dk1"/>
                </a:solidFill>
                <a:latin typeface="Alata"/>
                <a:ea typeface="Alata"/>
                <a:cs typeface="Alata"/>
                <a:sym typeface="Alata"/>
              </a:defRPr>
            </a:lvl7pPr>
            <a:lvl8pPr lvl="7" rtl="0">
              <a:spcBef>
                <a:spcPts val="0"/>
              </a:spcBef>
              <a:spcAft>
                <a:spcPts val="0"/>
              </a:spcAft>
              <a:buClr>
                <a:schemeClr val="dk1"/>
              </a:buClr>
              <a:buSzPts val="3500"/>
              <a:buFont typeface="Alata"/>
              <a:buNone/>
              <a:defRPr sz="3500">
                <a:solidFill>
                  <a:schemeClr val="dk1"/>
                </a:solidFill>
                <a:latin typeface="Alata"/>
                <a:ea typeface="Alata"/>
                <a:cs typeface="Alata"/>
                <a:sym typeface="Alata"/>
              </a:defRPr>
            </a:lvl8pPr>
            <a:lvl9pPr lvl="8" rtl="0">
              <a:spcBef>
                <a:spcPts val="0"/>
              </a:spcBef>
              <a:spcAft>
                <a:spcPts val="0"/>
              </a:spcAft>
              <a:buClr>
                <a:schemeClr val="dk1"/>
              </a:buClr>
              <a:buSzPts val="3500"/>
              <a:buFont typeface="Alata"/>
              <a:buNone/>
              <a:defRPr sz="3500">
                <a:solidFill>
                  <a:schemeClr val="dk1"/>
                </a:solidFill>
                <a:latin typeface="Alata"/>
                <a:ea typeface="Alata"/>
                <a:cs typeface="Alata"/>
                <a:sym typeface="Alat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Gothic A1 Medium"/>
              <a:buChar char="●"/>
              <a:defRPr>
                <a:solidFill>
                  <a:schemeClr val="dk1"/>
                </a:solidFill>
                <a:latin typeface="Gothic A1 Medium"/>
                <a:ea typeface="Gothic A1 Medium"/>
                <a:cs typeface="Gothic A1 Medium"/>
                <a:sym typeface="Gothic A1 Medium"/>
              </a:defRPr>
            </a:lvl1pPr>
            <a:lvl2pPr marL="914400" lvl="1" indent="-317500">
              <a:lnSpc>
                <a:spcPct val="115000"/>
              </a:lnSpc>
              <a:spcBef>
                <a:spcPts val="0"/>
              </a:spcBef>
              <a:spcAft>
                <a:spcPts val="0"/>
              </a:spcAft>
              <a:buClr>
                <a:schemeClr val="dk1"/>
              </a:buClr>
              <a:buSzPts val="1400"/>
              <a:buFont typeface="Gothic A1 Medium"/>
              <a:buChar char="○"/>
              <a:defRPr>
                <a:solidFill>
                  <a:schemeClr val="dk1"/>
                </a:solidFill>
                <a:latin typeface="Gothic A1 Medium"/>
                <a:ea typeface="Gothic A1 Medium"/>
                <a:cs typeface="Gothic A1 Medium"/>
                <a:sym typeface="Gothic A1 Medium"/>
              </a:defRPr>
            </a:lvl2pPr>
            <a:lvl3pPr marL="1371600" lvl="2" indent="-317500">
              <a:lnSpc>
                <a:spcPct val="115000"/>
              </a:lnSpc>
              <a:spcBef>
                <a:spcPts val="0"/>
              </a:spcBef>
              <a:spcAft>
                <a:spcPts val="0"/>
              </a:spcAft>
              <a:buClr>
                <a:schemeClr val="dk1"/>
              </a:buClr>
              <a:buSzPts val="1400"/>
              <a:buFont typeface="Gothic A1 Medium"/>
              <a:buChar char="■"/>
              <a:defRPr>
                <a:solidFill>
                  <a:schemeClr val="dk1"/>
                </a:solidFill>
                <a:latin typeface="Gothic A1 Medium"/>
                <a:ea typeface="Gothic A1 Medium"/>
                <a:cs typeface="Gothic A1 Medium"/>
                <a:sym typeface="Gothic A1 Medium"/>
              </a:defRPr>
            </a:lvl3pPr>
            <a:lvl4pPr marL="1828800" lvl="3" indent="-317500">
              <a:lnSpc>
                <a:spcPct val="115000"/>
              </a:lnSpc>
              <a:spcBef>
                <a:spcPts val="0"/>
              </a:spcBef>
              <a:spcAft>
                <a:spcPts val="0"/>
              </a:spcAft>
              <a:buClr>
                <a:schemeClr val="dk1"/>
              </a:buClr>
              <a:buSzPts val="1400"/>
              <a:buFont typeface="Gothic A1 Medium"/>
              <a:buChar char="●"/>
              <a:defRPr>
                <a:solidFill>
                  <a:schemeClr val="dk1"/>
                </a:solidFill>
                <a:latin typeface="Gothic A1 Medium"/>
                <a:ea typeface="Gothic A1 Medium"/>
                <a:cs typeface="Gothic A1 Medium"/>
                <a:sym typeface="Gothic A1 Medium"/>
              </a:defRPr>
            </a:lvl4pPr>
            <a:lvl5pPr marL="2286000" lvl="4" indent="-317500">
              <a:lnSpc>
                <a:spcPct val="115000"/>
              </a:lnSpc>
              <a:spcBef>
                <a:spcPts val="0"/>
              </a:spcBef>
              <a:spcAft>
                <a:spcPts val="0"/>
              </a:spcAft>
              <a:buClr>
                <a:schemeClr val="dk1"/>
              </a:buClr>
              <a:buSzPts val="1400"/>
              <a:buFont typeface="Gothic A1 Medium"/>
              <a:buChar char="○"/>
              <a:defRPr>
                <a:solidFill>
                  <a:schemeClr val="dk1"/>
                </a:solidFill>
                <a:latin typeface="Gothic A1 Medium"/>
                <a:ea typeface="Gothic A1 Medium"/>
                <a:cs typeface="Gothic A1 Medium"/>
                <a:sym typeface="Gothic A1 Medium"/>
              </a:defRPr>
            </a:lvl5pPr>
            <a:lvl6pPr marL="2743200" lvl="5" indent="-317500">
              <a:lnSpc>
                <a:spcPct val="115000"/>
              </a:lnSpc>
              <a:spcBef>
                <a:spcPts val="0"/>
              </a:spcBef>
              <a:spcAft>
                <a:spcPts val="0"/>
              </a:spcAft>
              <a:buClr>
                <a:schemeClr val="dk1"/>
              </a:buClr>
              <a:buSzPts val="1400"/>
              <a:buFont typeface="Gothic A1 Medium"/>
              <a:buChar char="■"/>
              <a:defRPr>
                <a:solidFill>
                  <a:schemeClr val="dk1"/>
                </a:solidFill>
                <a:latin typeface="Gothic A1 Medium"/>
                <a:ea typeface="Gothic A1 Medium"/>
                <a:cs typeface="Gothic A1 Medium"/>
                <a:sym typeface="Gothic A1 Medium"/>
              </a:defRPr>
            </a:lvl6pPr>
            <a:lvl7pPr marL="3200400" lvl="6" indent="-317500">
              <a:lnSpc>
                <a:spcPct val="115000"/>
              </a:lnSpc>
              <a:spcBef>
                <a:spcPts val="0"/>
              </a:spcBef>
              <a:spcAft>
                <a:spcPts val="0"/>
              </a:spcAft>
              <a:buClr>
                <a:schemeClr val="dk1"/>
              </a:buClr>
              <a:buSzPts val="1400"/>
              <a:buFont typeface="Gothic A1 Medium"/>
              <a:buChar char="●"/>
              <a:defRPr>
                <a:solidFill>
                  <a:schemeClr val="dk1"/>
                </a:solidFill>
                <a:latin typeface="Gothic A1 Medium"/>
                <a:ea typeface="Gothic A1 Medium"/>
                <a:cs typeface="Gothic A1 Medium"/>
                <a:sym typeface="Gothic A1 Medium"/>
              </a:defRPr>
            </a:lvl7pPr>
            <a:lvl8pPr marL="3657600" lvl="7" indent="-317500">
              <a:lnSpc>
                <a:spcPct val="115000"/>
              </a:lnSpc>
              <a:spcBef>
                <a:spcPts val="0"/>
              </a:spcBef>
              <a:spcAft>
                <a:spcPts val="0"/>
              </a:spcAft>
              <a:buClr>
                <a:schemeClr val="dk1"/>
              </a:buClr>
              <a:buSzPts val="1400"/>
              <a:buFont typeface="Gothic A1 Medium"/>
              <a:buChar char="○"/>
              <a:defRPr>
                <a:solidFill>
                  <a:schemeClr val="dk1"/>
                </a:solidFill>
                <a:latin typeface="Gothic A1 Medium"/>
                <a:ea typeface="Gothic A1 Medium"/>
                <a:cs typeface="Gothic A1 Medium"/>
                <a:sym typeface="Gothic A1 Medium"/>
              </a:defRPr>
            </a:lvl8pPr>
            <a:lvl9pPr marL="4114800" lvl="8" indent="-317500">
              <a:lnSpc>
                <a:spcPct val="115000"/>
              </a:lnSpc>
              <a:spcBef>
                <a:spcPts val="0"/>
              </a:spcBef>
              <a:spcAft>
                <a:spcPts val="0"/>
              </a:spcAft>
              <a:buClr>
                <a:schemeClr val="dk1"/>
              </a:buClr>
              <a:buSzPts val="1400"/>
              <a:buFont typeface="Gothic A1 Medium"/>
              <a:buChar char="■"/>
              <a:defRPr>
                <a:solidFill>
                  <a:schemeClr val="dk1"/>
                </a:solidFill>
                <a:latin typeface="Gothic A1 Medium"/>
                <a:ea typeface="Gothic A1 Medium"/>
                <a:cs typeface="Gothic A1 Medium"/>
                <a:sym typeface="Gothic A1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8" r:id="rId5"/>
    <p:sldLayoutId id="2147483659" r:id="rId6"/>
    <p:sldLayoutId id="2147483660" r:id="rId7"/>
    <p:sldLayoutId id="2147483680" r:id="rId8"/>
    <p:sldLayoutId id="2147483681" r:id="rId9"/>
    <p:sldLayoutId id="2147483682" r:id="rId10"/>
    <p:sldLayoutId id="2147483683"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0"/>
        <p:cNvGrpSpPr/>
        <p:nvPr/>
      </p:nvGrpSpPr>
      <p:grpSpPr>
        <a:xfrm>
          <a:off x="0" y="0"/>
          <a:ext cx="0" cy="0"/>
          <a:chOff x="0" y="0"/>
          <a:chExt cx="0" cy="0"/>
        </a:xfrm>
      </p:grpSpPr>
      <p:sp>
        <p:nvSpPr>
          <p:cNvPr id="251" name="Google Shape;251;p41"/>
          <p:cNvSpPr txBox="1">
            <a:spLocks noGrp="1"/>
          </p:cNvSpPr>
          <p:nvPr>
            <p:ph type="ctrTitle"/>
          </p:nvPr>
        </p:nvSpPr>
        <p:spPr>
          <a:xfrm>
            <a:off x="282650" y="1206725"/>
            <a:ext cx="5751869" cy="18079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5400"/>
              <a:t>编译原理</a:t>
            </a:r>
            <a:br>
              <a:rPr lang="en-US" altLang="zh-CN" sz="5400"/>
            </a:br>
            <a:r>
              <a:rPr lang="zh-CN" altLang="en-US" sz="5400"/>
              <a:t>课程项目汇报</a:t>
            </a:r>
            <a:endParaRPr sz="5400"/>
          </a:p>
        </p:txBody>
      </p:sp>
      <p:grpSp>
        <p:nvGrpSpPr>
          <p:cNvPr id="253" name="Google Shape;253;p41"/>
          <p:cNvGrpSpPr/>
          <p:nvPr/>
        </p:nvGrpSpPr>
        <p:grpSpPr>
          <a:xfrm>
            <a:off x="282650" y="-341650"/>
            <a:ext cx="8148125" cy="5243916"/>
            <a:chOff x="282650" y="-341650"/>
            <a:chExt cx="8148125" cy="5243916"/>
          </a:xfrm>
        </p:grpSpPr>
        <p:sp>
          <p:nvSpPr>
            <p:cNvPr id="254" name="Google Shape;254;p41"/>
            <p:cNvSpPr/>
            <p:nvPr/>
          </p:nvSpPr>
          <p:spPr>
            <a:xfrm>
              <a:off x="6964675" y="-341650"/>
              <a:ext cx="1466100" cy="2076900"/>
            </a:xfrm>
            <a:prstGeom prst="round2DiagRect">
              <a:avLst>
                <a:gd name="adj1" fmla="val 50000"/>
                <a:gd name="adj2" fmla="val 0"/>
              </a:avLst>
            </a:prstGeom>
            <a:solidFill>
              <a:srgbClr val="92A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1"/>
            <p:cNvSpPr/>
            <p:nvPr/>
          </p:nvSpPr>
          <p:spPr>
            <a:xfrm rot="5400000">
              <a:off x="1059650" y="2958866"/>
              <a:ext cx="1166400" cy="27204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1"/>
            <p:cNvSpPr/>
            <p:nvPr/>
          </p:nvSpPr>
          <p:spPr>
            <a:xfrm>
              <a:off x="6964675" y="1943637"/>
              <a:ext cx="1466100" cy="547800"/>
            </a:xfrm>
            <a:prstGeom prst="round2Diag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1"/>
            <p:cNvSpPr/>
            <p:nvPr/>
          </p:nvSpPr>
          <p:spPr>
            <a:xfrm rot="-5400000">
              <a:off x="7735975" y="2932862"/>
              <a:ext cx="841800" cy="547800"/>
            </a:xfrm>
            <a:prstGeom prst="round2Diag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293;p44">
            <a:extLst>
              <a:ext uri="{FF2B5EF4-FFF2-40B4-BE49-F238E27FC236}">
                <a16:creationId xmlns:a16="http://schemas.microsoft.com/office/drawing/2014/main" id="{E10F7C43-858F-3D7D-2EAE-6FB5E0EC6D2F}"/>
              </a:ext>
            </a:extLst>
          </p:cNvPr>
          <p:cNvSpPr txBox="1">
            <a:spLocks noGrp="1"/>
          </p:cNvSpPr>
          <p:nvPr>
            <p:ph type="subTitle" idx="1"/>
          </p:nvPr>
        </p:nvSpPr>
        <p:spPr>
          <a:xfrm>
            <a:off x="351057" y="3014663"/>
            <a:ext cx="4110330" cy="48597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a:t>2022</a:t>
            </a:r>
            <a:r>
              <a:rPr lang="zh-CN" altLang="en-US"/>
              <a:t>级 计算机科学与技术</a:t>
            </a:r>
            <a:r>
              <a:rPr lang="en-US" altLang="zh-CN"/>
              <a:t>3</a:t>
            </a:r>
            <a:r>
              <a:rPr lang="zh-CN" altLang="en-US"/>
              <a:t>班 林江荣</a:t>
            </a:r>
            <a:r>
              <a:rPr lang="en-US" altLang="zh-CN"/>
              <a:t>-20212821028</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advTm="10407"/>
    </mc:Choice>
    <mc:Fallback>
      <p:transition spd="slow" advTm="1040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4">
          <a:extLst>
            <a:ext uri="{FF2B5EF4-FFF2-40B4-BE49-F238E27FC236}">
              <a16:creationId xmlns:a16="http://schemas.microsoft.com/office/drawing/2014/main" id="{43DE4FB4-341A-2E28-D1BF-95495159CB60}"/>
            </a:ext>
          </a:extLst>
        </p:cNvPr>
        <p:cNvGrpSpPr/>
        <p:nvPr/>
      </p:nvGrpSpPr>
      <p:grpSpPr>
        <a:xfrm>
          <a:off x="0" y="0"/>
          <a:ext cx="0" cy="0"/>
          <a:chOff x="0" y="0"/>
          <a:chExt cx="0" cy="0"/>
        </a:xfrm>
      </p:grpSpPr>
      <p:sp>
        <p:nvSpPr>
          <p:cNvPr id="8" name="Google Shape;735;p67">
            <a:extLst>
              <a:ext uri="{FF2B5EF4-FFF2-40B4-BE49-F238E27FC236}">
                <a16:creationId xmlns:a16="http://schemas.microsoft.com/office/drawing/2014/main" id="{E5D86D05-C94A-B280-23F1-0758874E1235}"/>
              </a:ext>
            </a:extLst>
          </p:cNvPr>
          <p:cNvSpPr txBox="1">
            <a:spLocks noGrp="1"/>
          </p:cNvSpPr>
          <p:nvPr>
            <p:ph type="title"/>
          </p:nvPr>
        </p:nvSpPr>
        <p:spPr>
          <a:xfrm>
            <a:off x="720000" y="371282"/>
            <a:ext cx="7704000" cy="6650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200"/>
              <a:t>项目任务一 </a:t>
            </a:r>
            <a:r>
              <a:rPr lang="zh-CN" altLang="en-US" sz="2400">
                <a:solidFill>
                  <a:schemeClr val="accent1"/>
                </a:solidFill>
              </a:rPr>
              <a:t>词法分析</a:t>
            </a:r>
            <a:endParaRPr sz="2400">
              <a:solidFill>
                <a:schemeClr val="accent1"/>
              </a:solidFill>
            </a:endParaRPr>
          </a:p>
        </p:txBody>
      </p:sp>
      <p:sp>
        <p:nvSpPr>
          <p:cNvPr id="2" name="文本框 1">
            <a:extLst>
              <a:ext uri="{FF2B5EF4-FFF2-40B4-BE49-F238E27FC236}">
                <a16:creationId xmlns:a16="http://schemas.microsoft.com/office/drawing/2014/main" id="{5274E560-345E-6985-3E3D-1E32D15A4D26}"/>
              </a:ext>
            </a:extLst>
          </p:cNvPr>
          <p:cNvSpPr txBox="1"/>
          <p:nvPr/>
        </p:nvSpPr>
        <p:spPr>
          <a:xfrm>
            <a:off x="1009903" y="1666834"/>
            <a:ext cx="1620957" cy="377411"/>
          </a:xfrm>
          <a:prstGeom prst="rect">
            <a:avLst/>
          </a:prstGeom>
          <a:noFill/>
        </p:spPr>
        <p:txBody>
          <a:bodyPr wrap="none" rtlCol="0">
            <a:spAutoFit/>
          </a:bodyPr>
          <a:lstStyle/>
          <a:p>
            <a:pPr algn="ctr">
              <a:lnSpc>
                <a:spcPct val="150000"/>
              </a:lnSpc>
            </a:pPr>
            <a:r>
              <a:rPr lang="zh-CN" altLang="en-US">
                <a:latin typeface="微软雅黑" panose="020B0503020204020204" pitchFamily="34" charset="-122"/>
                <a:ea typeface="微软雅黑" panose="020B0503020204020204" pitchFamily="34" charset="-122"/>
              </a:rPr>
              <a:t>用户上传的源代码</a:t>
            </a:r>
          </a:p>
        </p:txBody>
      </p:sp>
      <p:sp>
        <p:nvSpPr>
          <p:cNvPr id="3" name="文本框 2">
            <a:extLst>
              <a:ext uri="{FF2B5EF4-FFF2-40B4-BE49-F238E27FC236}">
                <a16:creationId xmlns:a16="http://schemas.microsoft.com/office/drawing/2014/main" id="{57B4BB24-1E2E-C600-7E68-6147B8D5A593}"/>
              </a:ext>
            </a:extLst>
          </p:cNvPr>
          <p:cNvSpPr txBox="1"/>
          <p:nvPr/>
        </p:nvSpPr>
        <p:spPr>
          <a:xfrm>
            <a:off x="1330505" y="3283391"/>
            <a:ext cx="979755" cy="375552"/>
          </a:xfrm>
          <a:prstGeom prst="rect">
            <a:avLst/>
          </a:prstGeom>
          <a:noFill/>
        </p:spPr>
        <p:txBody>
          <a:bodyPr wrap="none" rtlCol="0">
            <a:spAutoFit/>
          </a:bodyPr>
          <a:lstStyle/>
          <a:p>
            <a:pPr algn="ctr">
              <a:lnSpc>
                <a:spcPct val="150000"/>
              </a:lnSpc>
            </a:pPr>
            <a:r>
              <a:rPr lang="en-US" altLang="zh-CN">
                <a:latin typeface="Cambria Math" panose="02040503050406030204" pitchFamily="18" charset="0"/>
                <a:ea typeface="Cambria Math" panose="02040503050406030204" pitchFamily="18" charset="0"/>
              </a:rPr>
              <a:t>sample.txt</a:t>
            </a:r>
            <a:endParaRPr lang="zh-CN" altLang="en-US">
              <a:latin typeface="Cambria Math" panose="02040503050406030204" pitchFamily="18" charset="0"/>
              <a:ea typeface="微软雅黑" panose="020B0503020204020204" pitchFamily="34" charset="-122"/>
            </a:endParaRPr>
          </a:p>
        </p:txBody>
      </p:sp>
      <p:sp>
        <p:nvSpPr>
          <p:cNvPr id="4" name="文本框 3">
            <a:extLst>
              <a:ext uri="{FF2B5EF4-FFF2-40B4-BE49-F238E27FC236}">
                <a16:creationId xmlns:a16="http://schemas.microsoft.com/office/drawing/2014/main" id="{2633CA1B-AB74-2FDB-D9E2-D15E925EB204}"/>
              </a:ext>
            </a:extLst>
          </p:cNvPr>
          <p:cNvSpPr txBox="1"/>
          <p:nvPr/>
        </p:nvSpPr>
        <p:spPr>
          <a:xfrm>
            <a:off x="3327899" y="1667219"/>
            <a:ext cx="2488182" cy="377026"/>
          </a:xfrm>
          <a:prstGeom prst="rect">
            <a:avLst/>
          </a:prstGeom>
          <a:noFill/>
        </p:spPr>
        <p:txBody>
          <a:bodyPr wrap="none" rtlCol="0">
            <a:spAutoFit/>
          </a:bodyPr>
          <a:lstStyle/>
          <a:p>
            <a:pPr algn="ctr">
              <a:lnSpc>
                <a:spcPct val="150000"/>
              </a:lnSpc>
            </a:pPr>
            <a:r>
              <a:rPr lang="zh-CN" altLang="en-US">
                <a:latin typeface="Cambria Math" panose="02040503050406030204" pitchFamily="18" charset="0"/>
                <a:ea typeface="微软雅黑" panose="020B0503020204020204" pitchFamily="34" charset="-122"/>
              </a:rPr>
              <a:t>词法分析源程序</a:t>
            </a:r>
            <a:r>
              <a:rPr lang="en-US" altLang="zh-CN">
                <a:latin typeface="Cambria Math" panose="02040503050406030204" pitchFamily="18" charset="0"/>
                <a:ea typeface="Cambria Math" panose="02040503050406030204" pitchFamily="18" charset="0"/>
              </a:rPr>
              <a:t>tokenizer.cpp</a:t>
            </a:r>
            <a:endParaRPr lang="zh-CN" altLang="en-US">
              <a:latin typeface="Cambria Math" panose="02040503050406030204" pitchFamily="18" charset="0"/>
              <a:ea typeface="微软雅黑" panose="020B0503020204020204" pitchFamily="34" charset="-122"/>
            </a:endParaRPr>
          </a:p>
        </p:txBody>
      </p:sp>
      <p:sp>
        <p:nvSpPr>
          <p:cNvPr id="5" name="文本框 4">
            <a:extLst>
              <a:ext uri="{FF2B5EF4-FFF2-40B4-BE49-F238E27FC236}">
                <a16:creationId xmlns:a16="http://schemas.microsoft.com/office/drawing/2014/main" id="{3D6308FD-07E2-F0E1-FA55-A1968E6D7114}"/>
              </a:ext>
            </a:extLst>
          </p:cNvPr>
          <p:cNvSpPr txBox="1"/>
          <p:nvPr/>
        </p:nvSpPr>
        <p:spPr>
          <a:xfrm>
            <a:off x="3694185" y="2394145"/>
            <a:ext cx="1755609" cy="377026"/>
          </a:xfrm>
          <a:prstGeom prst="rect">
            <a:avLst/>
          </a:prstGeom>
          <a:noFill/>
        </p:spPr>
        <p:txBody>
          <a:bodyPr wrap="none" rtlCol="0">
            <a:spAutoFit/>
          </a:bodyPr>
          <a:lstStyle/>
          <a:p>
            <a:pPr algn="ctr">
              <a:lnSpc>
                <a:spcPct val="150000"/>
              </a:lnSpc>
            </a:pPr>
            <a:r>
              <a:rPr lang="zh-CN" altLang="en-US">
                <a:latin typeface="Cambria Math" panose="02040503050406030204" pitchFamily="18" charset="0"/>
                <a:ea typeface="微软雅黑" panose="020B0503020204020204" pitchFamily="34" charset="-122"/>
              </a:rPr>
              <a:t>分词器</a:t>
            </a:r>
            <a:r>
              <a:rPr lang="en-US" altLang="zh-CN">
                <a:latin typeface="Cambria Math" panose="02040503050406030204" pitchFamily="18" charset="0"/>
                <a:ea typeface="微软雅黑" panose="020B0503020204020204" pitchFamily="34" charset="-122"/>
              </a:rPr>
              <a:t>tokenizer.exe</a:t>
            </a:r>
            <a:endParaRPr lang="zh-CN" altLang="en-US">
              <a:latin typeface="Cambria Math" panose="02040503050406030204" pitchFamily="18" charset="0"/>
              <a:ea typeface="微软雅黑" panose="020B0503020204020204" pitchFamily="34" charset="-122"/>
            </a:endParaRPr>
          </a:p>
        </p:txBody>
      </p:sp>
      <p:sp>
        <p:nvSpPr>
          <p:cNvPr id="6" name="文本框 5">
            <a:extLst>
              <a:ext uri="{FF2B5EF4-FFF2-40B4-BE49-F238E27FC236}">
                <a16:creationId xmlns:a16="http://schemas.microsoft.com/office/drawing/2014/main" id="{35DDA5F0-87B0-8F29-4BEC-C58E7B5F267C}"/>
              </a:ext>
            </a:extLst>
          </p:cNvPr>
          <p:cNvSpPr txBox="1"/>
          <p:nvPr/>
        </p:nvSpPr>
        <p:spPr>
          <a:xfrm>
            <a:off x="2728386" y="3121071"/>
            <a:ext cx="3687228" cy="700192"/>
          </a:xfrm>
          <a:prstGeom prst="rect">
            <a:avLst/>
          </a:prstGeom>
          <a:noFill/>
        </p:spPr>
        <p:txBody>
          <a:bodyPr wrap="none" rtlCol="0">
            <a:spAutoFit/>
          </a:bodyPr>
          <a:lstStyle/>
          <a:p>
            <a:pPr algn="ctr">
              <a:lnSpc>
                <a:spcPct val="150000"/>
              </a:lnSpc>
            </a:pPr>
            <a:r>
              <a:rPr lang="zh-CN" altLang="en-US">
                <a:latin typeface="Cambria Math" panose="02040503050406030204" pitchFamily="18" charset="0"/>
                <a:ea typeface="微软雅黑" panose="020B0503020204020204" pitchFamily="34" charset="-122"/>
              </a:rPr>
              <a:t>读取</a:t>
            </a:r>
            <a:r>
              <a:rPr lang="en-US" altLang="zh-CN">
                <a:latin typeface="Cambria Math" panose="02040503050406030204" pitchFamily="18" charset="0"/>
                <a:ea typeface="微软雅黑" panose="020B0503020204020204" pitchFamily="34" charset="-122"/>
              </a:rPr>
              <a:t>sample.txt</a:t>
            </a:r>
            <a:r>
              <a:rPr lang="zh-CN" altLang="en-US">
                <a:latin typeface="Cambria Math" panose="02040503050406030204" pitchFamily="18" charset="0"/>
                <a:ea typeface="微软雅黑" panose="020B0503020204020204" pitchFamily="34" charset="-122"/>
              </a:rPr>
              <a:t>进行词法分析</a:t>
            </a:r>
            <a:endParaRPr lang="en-US" altLang="zh-CN">
              <a:latin typeface="Cambria Math" panose="02040503050406030204" pitchFamily="18" charset="0"/>
              <a:ea typeface="微软雅黑" panose="020B0503020204020204" pitchFamily="34" charset="-122"/>
            </a:endParaRPr>
          </a:p>
          <a:p>
            <a:pPr algn="ctr">
              <a:lnSpc>
                <a:spcPct val="150000"/>
              </a:lnSpc>
            </a:pPr>
            <a:r>
              <a:rPr lang="zh-CN" altLang="en-US">
                <a:latin typeface="Cambria Math" panose="02040503050406030204" pitchFamily="18" charset="0"/>
                <a:ea typeface="微软雅黑" panose="020B0503020204020204" pitchFamily="34" charset="-122"/>
              </a:rPr>
              <a:t>保存词法分析结果到同级目录下的</a:t>
            </a:r>
            <a:r>
              <a:rPr lang="en-US" altLang="zh-CN">
                <a:latin typeface="Cambria Math" panose="02040503050406030204" pitchFamily="18" charset="0"/>
                <a:ea typeface="微软雅黑" panose="020B0503020204020204" pitchFamily="34" charset="-122"/>
              </a:rPr>
              <a:t>sample.lex</a:t>
            </a:r>
            <a:endParaRPr lang="zh-CN" altLang="en-US">
              <a:latin typeface="Cambria Math" panose="02040503050406030204" pitchFamily="18" charset="0"/>
              <a:ea typeface="微软雅黑" panose="020B0503020204020204" pitchFamily="34" charset="-122"/>
            </a:endParaRPr>
          </a:p>
        </p:txBody>
      </p:sp>
      <p:cxnSp>
        <p:nvCxnSpPr>
          <p:cNvPr id="9" name="直接箭头连接符 8">
            <a:extLst>
              <a:ext uri="{FF2B5EF4-FFF2-40B4-BE49-F238E27FC236}">
                <a16:creationId xmlns:a16="http://schemas.microsoft.com/office/drawing/2014/main" id="{D8576594-140C-0A47-B97D-A6577AC6C12A}"/>
              </a:ext>
            </a:extLst>
          </p:cNvPr>
          <p:cNvCxnSpPr>
            <a:cxnSpLocks/>
            <a:stCxn id="2" idx="2"/>
            <a:endCxn id="3" idx="0"/>
          </p:cNvCxnSpPr>
          <p:nvPr/>
        </p:nvCxnSpPr>
        <p:spPr>
          <a:xfrm>
            <a:off x="1820382" y="2044245"/>
            <a:ext cx="1" cy="123914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2" name="直接箭头连接符 11">
            <a:extLst>
              <a:ext uri="{FF2B5EF4-FFF2-40B4-BE49-F238E27FC236}">
                <a16:creationId xmlns:a16="http://schemas.microsoft.com/office/drawing/2014/main" id="{85489604-294D-4065-5B85-C7A984E28B1C}"/>
              </a:ext>
            </a:extLst>
          </p:cNvPr>
          <p:cNvCxnSpPr>
            <a:stCxn id="4" idx="2"/>
            <a:endCxn id="5" idx="0"/>
          </p:cNvCxnSpPr>
          <p:nvPr/>
        </p:nvCxnSpPr>
        <p:spPr>
          <a:xfrm>
            <a:off x="4571990" y="2044245"/>
            <a:ext cx="0" cy="34990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a:extLst>
              <a:ext uri="{FF2B5EF4-FFF2-40B4-BE49-F238E27FC236}">
                <a16:creationId xmlns:a16="http://schemas.microsoft.com/office/drawing/2014/main" id="{8A75AC64-DF05-1397-6E3B-D88AAD8991F6}"/>
              </a:ext>
            </a:extLst>
          </p:cNvPr>
          <p:cNvCxnSpPr>
            <a:cxnSpLocks/>
            <a:stCxn id="5" idx="2"/>
            <a:endCxn id="6" idx="0"/>
          </p:cNvCxnSpPr>
          <p:nvPr/>
        </p:nvCxnSpPr>
        <p:spPr>
          <a:xfrm>
            <a:off x="4571990" y="2771171"/>
            <a:ext cx="10" cy="34990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id="{D239C65E-B3D1-9A57-E231-B1A34389A5BF}"/>
              </a:ext>
            </a:extLst>
          </p:cNvPr>
          <p:cNvCxnSpPr>
            <a:cxnSpLocks/>
            <a:stCxn id="3" idx="3"/>
            <a:endCxn id="6" idx="1"/>
          </p:cNvCxnSpPr>
          <p:nvPr/>
        </p:nvCxnSpPr>
        <p:spPr>
          <a:xfrm>
            <a:off x="2310260" y="3471167"/>
            <a:ext cx="418126"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8" name="文本框 17">
            <a:extLst>
              <a:ext uri="{FF2B5EF4-FFF2-40B4-BE49-F238E27FC236}">
                <a16:creationId xmlns:a16="http://schemas.microsoft.com/office/drawing/2014/main" id="{8C39BBB3-3A98-B189-9907-B0B6CBD51F24}"/>
              </a:ext>
            </a:extLst>
          </p:cNvPr>
          <p:cNvSpPr txBox="1"/>
          <p:nvPr/>
        </p:nvSpPr>
        <p:spPr>
          <a:xfrm>
            <a:off x="4571989" y="2032299"/>
            <a:ext cx="3217547" cy="313356"/>
          </a:xfrm>
          <a:prstGeom prst="rect">
            <a:avLst/>
          </a:prstGeom>
          <a:noFill/>
        </p:spPr>
        <p:txBody>
          <a:bodyPr wrap="none" rtlCol="0">
            <a:spAutoFit/>
          </a:bodyPr>
          <a:lstStyle/>
          <a:p>
            <a:pPr>
              <a:lnSpc>
                <a:spcPct val="150000"/>
              </a:lnSpc>
            </a:pPr>
            <a:r>
              <a:rPr lang="zh-CN" altLang="en-US" sz="1100">
                <a:latin typeface="Cambria Math" panose="02040503050406030204" pitchFamily="18" charset="0"/>
                <a:ea typeface="黑体" panose="02010609060101010101" pitchFamily="49" charset="-122"/>
              </a:rPr>
              <a:t>使用</a:t>
            </a:r>
            <a:r>
              <a:rPr lang="en-US" altLang="zh-CN" sz="1100">
                <a:latin typeface="Cambria Math" panose="02040503050406030204" pitchFamily="18" charset="0"/>
                <a:ea typeface="黑体" panose="02010609060101010101" pitchFamily="49" charset="-122"/>
              </a:rPr>
              <a:t>Qprocess</a:t>
            </a:r>
            <a:r>
              <a:rPr lang="zh-CN" altLang="en-US" sz="1100">
                <a:latin typeface="Cambria Math" panose="02040503050406030204" pitchFamily="18" charset="0"/>
                <a:ea typeface="黑体" panose="02010609060101010101" pitchFamily="49" charset="-122"/>
              </a:rPr>
              <a:t>类对象编译词法分析源程序</a:t>
            </a:r>
            <a:r>
              <a:rPr lang="en-US" altLang="zh-CN" sz="1100">
                <a:latin typeface="Cambria Math" panose="02040503050406030204" pitchFamily="18" charset="0"/>
                <a:ea typeface="黑体" panose="02010609060101010101" pitchFamily="49" charset="-122"/>
              </a:rPr>
              <a:t>cpp</a:t>
            </a:r>
            <a:r>
              <a:rPr lang="zh-CN" altLang="en-US" sz="1100">
                <a:latin typeface="Cambria Math" panose="02040503050406030204" pitchFamily="18" charset="0"/>
                <a:ea typeface="黑体" panose="02010609060101010101" pitchFamily="49" charset="-122"/>
              </a:rPr>
              <a:t>文件</a:t>
            </a:r>
          </a:p>
        </p:txBody>
      </p:sp>
      <p:sp>
        <p:nvSpPr>
          <p:cNvPr id="19" name="文本框 18">
            <a:extLst>
              <a:ext uri="{FF2B5EF4-FFF2-40B4-BE49-F238E27FC236}">
                <a16:creationId xmlns:a16="http://schemas.microsoft.com/office/drawing/2014/main" id="{89C1BD8F-7347-F862-DAC5-986C1C4983E5}"/>
              </a:ext>
            </a:extLst>
          </p:cNvPr>
          <p:cNvSpPr txBox="1"/>
          <p:nvPr/>
        </p:nvSpPr>
        <p:spPr>
          <a:xfrm>
            <a:off x="4567978" y="2744045"/>
            <a:ext cx="2856872" cy="313356"/>
          </a:xfrm>
          <a:prstGeom prst="rect">
            <a:avLst/>
          </a:prstGeom>
          <a:noFill/>
        </p:spPr>
        <p:txBody>
          <a:bodyPr wrap="none" rtlCol="0">
            <a:spAutoFit/>
          </a:bodyPr>
          <a:lstStyle/>
          <a:p>
            <a:pPr>
              <a:lnSpc>
                <a:spcPct val="150000"/>
              </a:lnSpc>
            </a:pPr>
            <a:r>
              <a:rPr lang="zh-CN" altLang="en-US" sz="1100">
                <a:latin typeface="Cambria Math" panose="02040503050406030204" pitchFamily="18" charset="0"/>
                <a:ea typeface="黑体" panose="02010609060101010101" pitchFamily="49" charset="-122"/>
              </a:rPr>
              <a:t>使用</a:t>
            </a:r>
            <a:r>
              <a:rPr lang="en-US" altLang="zh-CN" sz="1100">
                <a:latin typeface="Cambria Math" panose="02040503050406030204" pitchFamily="18" charset="0"/>
                <a:ea typeface="黑体" panose="02010609060101010101" pitchFamily="49" charset="-122"/>
              </a:rPr>
              <a:t>Qprocess</a:t>
            </a:r>
            <a:r>
              <a:rPr lang="zh-CN" altLang="en-US" sz="1100">
                <a:latin typeface="Cambria Math" panose="02040503050406030204" pitchFamily="18" charset="0"/>
                <a:ea typeface="黑体" panose="02010609060101010101" pitchFamily="49" charset="-122"/>
              </a:rPr>
              <a:t>类对象执行分词器可执行文件</a:t>
            </a:r>
          </a:p>
        </p:txBody>
      </p:sp>
    </p:spTree>
    <p:extLst>
      <p:ext uri="{BB962C8B-B14F-4D97-AF65-F5344CB8AC3E}">
        <p14:creationId xmlns:p14="http://schemas.microsoft.com/office/powerpoint/2010/main" val="177679746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51"/>
          <p:cNvSpPr/>
          <p:nvPr/>
        </p:nvSpPr>
        <p:spPr>
          <a:xfrm rot="-5400000">
            <a:off x="6747771" y="2775400"/>
            <a:ext cx="2175900" cy="1032600"/>
          </a:xfrm>
          <a:prstGeom prst="round2Diag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1"/>
          <p:cNvSpPr txBox="1">
            <a:spLocks noGrp="1"/>
          </p:cNvSpPr>
          <p:nvPr>
            <p:ph type="title"/>
          </p:nvPr>
        </p:nvSpPr>
        <p:spPr>
          <a:xfrm>
            <a:off x="3145975" y="2745277"/>
            <a:ext cx="3759300" cy="1185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zh-CN" altLang="en-US" sz="5000"/>
              <a:t>项目任务二</a:t>
            </a:r>
            <a:endParaRPr sz="5000"/>
          </a:p>
        </p:txBody>
      </p:sp>
      <p:sp>
        <p:nvSpPr>
          <p:cNvPr id="451" name="Google Shape;451;p51"/>
          <p:cNvSpPr txBox="1">
            <a:spLocks noGrp="1"/>
          </p:cNvSpPr>
          <p:nvPr>
            <p:ph type="title" idx="2"/>
          </p:nvPr>
        </p:nvSpPr>
        <p:spPr>
          <a:xfrm>
            <a:off x="7240675" y="2692450"/>
            <a:ext cx="1190100" cy="63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52" name="Google Shape;452;p51"/>
          <p:cNvSpPr txBox="1">
            <a:spLocks noGrp="1"/>
          </p:cNvSpPr>
          <p:nvPr>
            <p:ph type="subTitle" idx="1"/>
          </p:nvPr>
        </p:nvSpPr>
        <p:spPr>
          <a:xfrm>
            <a:off x="3145975" y="3827825"/>
            <a:ext cx="3759300" cy="375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ltLang="zh-CN"/>
              <a:t>Project Task 2</a:t>
            </a:r>
          </a:p>
        </p:txBody>
      </p:sp>
      <p:grpSp>
        <p:nvGrpSpPr>
          <p:cNvPr id="453" name="Google Shape;453;p51"/>
          <p:cNvGrpSpPr/>
          <p:nvPr/>
        </p:nvGrpSpPr>
        <p:grpSpPr>
          <a:xfrm>
            <a:off x="425075" y="587100"/>
            <a:ext cx="1466100" cy="3969312"/>
            <a:chOff x="425075" y="587100"/>
            <a:chExt cx="1466100" cy="3969312"/>
          </a:xfrm>
        </p:grpSpPr>
        <p:sp>
          <p:nvSpPr>
            <p:cNvPr id="454" name="Google Shape;454;p51"/>
            <p:cNvSpPr/>
            <p:nvPr/>
          </p:nvSpPr>
          <p:spPr>
            <a:xfrm>
              <a:off x="425075" y="587100"/>
              <a:ext cx="1466100" cy="20769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51"/>
            <p:cNvSpPr/>
            <p:nvPr/>
          </p:nvSpPr>
          <p:spPr>
            <a:xfrm>
              <a:off x="425075" y="2915412"/>
              <a:ext cx="1466100" cy="547800"/>
            </a:xfrm>
            <a:prstGeom prst="round2Diag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51"/>
            <p:cNvSpPr/>
            <p:nvPr/>
          </p:nvSpPr>
          <p:spPr>
            <a:xfrm rot="-5400000">
              <a:off x="278075" y="3861612"/>
              <a:ext cx="841800" cy="547800"/>
            </a:xfrm>
            <a:prstGeom prst="round2Diag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34">
          <a:extLst>
            <a:ext uri="{FF2B5EF4-FFF2-40B4-BE49-F238E27FC236}">
              <a16:creationId xmlns:a16="http://schemas.microsoft.com/office/drawing/2014/main" id="{BB72386A-DBF8-CC5B-ACEB-160D2AB864F5}"/>
            </a:ext>
          </a:extLst>
        </p:cNvPr>
        <p:cNvGrpSpPr/>
        <p:nvPr/>
      </p:nvGrpSpPr>
      <p:grpSpPr>
        <a:xfrm>
          <a:off x="0" y="0"/>
          <a:ext cx="0" cy="0"/>
          <a:chOff x="0" y="0"/>
          <a:chExt cx="0" cy="0"/>
        </a:xfrm>
      </p:grpSpPr>
      <p:sp>
        <p:nvSpPr>
          <p:cNvPr id="735" name="Google Shape;735;p67">
            <a:extLst>
              <a:ext uri="{FF2B5EF4-FFF2-40B4-BE49-F238E27FC236}">
                <a16:creationId xmlns:a16="http://schemas.microsoft.com/office/drawing/2014/main" id="{8E62ED42-2B5E-6717-99DC-D9BF7917391D}"/>
              </a:ext>
            </a:extLst>
          </p:cNvPr>
          <p:cNvSpPr txBox="1">
            <a:spLocks noGrp="1"/>
          </p:cNvSpPr>
          <p:nvPr>
            <p:ph type="title"/>
          </p:nvPr>
        </p:nvSpPr>
        <p:spPr>
          <a:xfrm>
            <a:off x="720000" y="445024"/>
            <a:ext cx="7704000" cy="6650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a:t>项目任务二</a:t>
            </a:r>
            <a:endParaRPr/>
          </a:p>
        </p:txBody>
      </p:sp>
      <p:sp>
        <p:nvSpPr>
          <p:cNvPr id="737" name="Google Shape;737;p67">
            <a:extLst>
              <a:ext uri="{FF2B5EF4-FFF2-40B4-BE49-F238E27FC236}">
                <a16:creationId xmlns:a16="http://schemas.microsoft.com/office/drawing/2014/main" id="{7A9A354B-6C4E-9D4C-DE68-53378B478567}"/>
              </a:ext>
            </a:extLst>
          </p:cNvPr>
          <p:cNvSpPr txBox="1"/>
          <p:nvPr/>
        </p:nvSpPr>
        <p:spPr>
          <a:xfrm>
            <a:off x="95661" y="1489744"/>
            <a:ext cx="2034300" cy="406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zh-CN" altLang="en-US">
                <a:solidFill>
                  <a:schemeClr val="dk1"/>
                </a:solidFill>
                <a:latin typeface="Gothic A1 Medium"/>
                <a:ea typeface="Gothic A1 Medium"/>
                <a:cs typeface="Gothic A1 Medium"/>
                <a:sym typeface="Gothic A1 Medium"/>
              </a:rPr>
              <a:t>文法规则预处理</a:t>
            </a:r>
            <a:endParaRPr>
              <a:solidFill>
                <a:schemeClr val="dk1"/>
              </a:solidFill>
              <a:latin typeface="Gothic A1 Medium"/>
              <a:ea typeface="Gothic A1 Medium"/>
              <a:cs typeface="Gothic A1 Medium"/>
              <a:sym typeface="Gothic A1 Medium"/>
            </a:endParaRPr>
          </a:p>
        </p:txBody>
      </p:sp>
      <p:sp>
        <p:nvSpPr>
          <p:cNvPr id="739" name="Google Shape;739;p67">
            <a:extLst>
              <a:ext uri="{FF2B5EF4-FFF2-40B4-BE49-F238E27FC236}">
                <a16:creationId xmlns:a16="http://schemas.microsoft.com/office/drawing/2014/main" id="{84C8F0D5-965E-28D0-0E65-35495D90BBDE}"/>
              </a:ext>
            </a:extLst>
          </p:cNvPr>
          <p:cNvSpPr txBox="1"/>
          <p:nvPr/>
        </p:nvSpPr>
        <p:spPr>
          <a:xfrm>
            <a:off x="1130555" y="3278649"/>
            <a:ext cx="2712981" cy="406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zh-CN" altLang="en-US">
                <a:solidFill>
                  <a:schemeClr val="dk1"/>
                </a:solidFill>
                <a:latin typeface="Gothic A1 Medium"/>
                <a:ea typeface="Gothic A1 Medium"/>
                <a:cs typeface="Gothic A1 Medium"/>
                <a:sym typeface="Gothic A1 Medium"/>
              </a:rPr>
              <a:t>求非终结符的</a:t>
            </a:r>
            <a:r>
              <a:rPr lang="en-US" altLang="zh-CN">
                <a:solidFill>
                  <a:schemeClr val="dk1"/>
                </a:solidFill>
                <a:latin typeface="Gothic A1 Medium"/>
                <a:ea typeface="Gothic A1 Medium"/>
                <a:cs typeface="Gothic A1 Medium"/>
                <a:sym typeface="Gothic A1 Medium"/>
              </a:rPr>
              <a:t>FIRST/FOLLOW</a:t>
            </a:r>
            <a:r>
              <a:rPr lang="zh-CN" altLang="en-US">
                <a:solidFill>
                  <a:schemeClr val="dk1"/>
                </a:solidFill>
                <a:latin typeface="Gothic A1 Medium"/>
                <a:ea typeface="Gothic A1 Medium"/>
                <a:cs typeface="Gothic A1 Medium"/>
                <a:sym typeface="Gothic A1 Medium"/>
              </a:rPr>
              <a:t>集合</a:t>
            </a:r>
            <a:endParaRPr>
              <a:solidFill>
                <a:schemeClr val="dk1"/>
              </a:solidFill>
              <a:latin typeface="Gothic A1 Medium"/>
              <a:ea typeface="Gothic A1 Medium"/>
              <a:cs typeface="Gothic A1 Medium"/>
              <a:sym typeface="Gothic A1 Medium"/>
            </a:endParaRPr>
          </a:p>
        </p:txBody>
      </p:sp>
      <p:sp>
        <p:nvSpPr>
          <p:cNvPr id="741" name="Google Shape;741;p67">
            <a:extLst>
              <a:ext uri="{FF2B5EF4-FFF2-40B4-BE49-F238E27FC236}">
                <a16:creationId xmlns:a16="http://schemas.microsoft.com/office/drawing/2014/main" id="{B6F64EAF-0B3E-5C68-047D-42D1CE6A8E80}"/>
              </a:ext>
            </a:extLst>
          </p:cNvPr>
          <p:cNvSpPr txBox="1"/>
          <p:nvPr/>
        </p:nvSpPr>
        <p:spPr>
          <a:xfrm>
            <a:off x="5615255" y="1509185"/>
            <a:ext cx="2034300" cy="40105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zh-CN" altLang="en-US">
                <a:solidFill>
                  <a:schemeClr val="dk1"/>
                </a:solidFill>
                <a:latin typeface="Gothic A1 Medium"/>
                <a:ea typeface="Gothic A1 Medium"/>
                <a:cs typeface="Gothic A1 Medium"/>
                <a:sym typeface="Gothic A1 Medium"/>
              </a:rPr>
              <a:t>构建</a:t>
            </a:r>
            <a:r>
              <a:rPr lang="en-US" altLang="zh-CN">
                <a:solidFill>
                  <a:schemeClr val="dk1"/>
                </a:solidFill>
                <a:latin typeface="Gothic A1 Medium"/>
                <a:ea typeface="Gothic A1 Medium"/>
                <a:cs typeface="Gothic A1 Medium"/>
                <a:sym typeface="Gothic A1 Medium"/>
              </a:rPr>
              <a:t>LALR(1)</a:t>
            </a:r>
            <a:r>
              <a:rPr lang="zh-CN" altLang="en-US">
                <a:solidFill>
                  <a:schemeClr val="dk1"/>
                </a:solidFill>
                <a:latin typeface="Gothic A1 Medium"/>
                <a:ea typeface="Gothic A1 Medium"/>
                <a:cs typeface="Gothic A1 Medium"/>
                <a:sym typeface="Gothic A1 Medium"/>
              </a:rPr>
              <a:t>分析表</a:t>
            </a:r>
            <a:endParaRPr>
              <a:solidFill>
                <a:schemeClr val="dk1"/>
              </a:solidFill>
              <a:latin typeface="Gothic A1 Medium"/>
              <a:ea typeface="Gothic A1 Medium"/>
              <a:cs typeface="Gothic A1 Medium"/>
              <a:sym typeface="Gothic A1 Medium"/>
            </a:endParaRPr>
          </a:p>
        </p:txBody>
      </p:sp>
      <p:sp>
        <p:nvSpPr>
          <p:cNvPr id="743" name="Google Shape;743;p67">
            <a:extLst>
              <a:ext uri="{FF2B5EF4-FFF2-40B4-BE49-F238E27FC236}">
                <a16:creationId xmlns:a16="http://schemas.microsoft.com/office/drawing/2014/main" id="{19FC4CE7-BC37-ABBE-7CB2-2C6CC08A9085}"/>
              </a:ext>
            </a:extLst>
          </p:cNvPr>
          <p:cNvSpPr txBox="1"/>
          <p:nvPr/>
        </p:nvSpPr>
        <p:spPr>
          <a:xfrm>
            <a:off x="2855458" y="1509185"/>
            <a:ext cx="2034300" cy="40105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zh-CN" altLang="en-US">
                <a:solidFill>
                  <a:schemeClr val="dk1"/>
                </a:solidFill>
                <a:latin typeface="Gothic A1 Medium"/>
                <a:ea typeface="Gothic A1 Medium"/>
                <a:cs typeface="Gothic A1 Medium"/>
                <a:sym typeface="Gothic A1 Medium"/>
              </a:rPr>
              <a:t>构建</a:t>
            </a:r>
            <a:r>
              <a:rPr lang="en-US" altLang="zh-CN">
                <a:solidFill>
                  <a:schemeClr val="dk1"/>
                </a:solidFill>
                <a:latin typeface="Gothic A1 Medium"/>
                <a:ea typeface="Gothic A1 Medium"/>
                <a:cs typeface="Gothic A1 Medium"/>
                <a:sym typeface="Gothic A1 Medium"/>
              </a:rPr>
              <a:t>LR(1)</a:t>
            </a:r>
            <a:r>
              <a:rPr lang="zh-CN" altLang="en-US">
                <a:solidFill>
                  <a:schemeClr val="dk1"/>
                </a:solidFill>
                <a:latin typeface="Gothic A1 Medium"/>
                <a:ea typeface="Gothic A1 Medium"/>
                <a:cs typeface="Gothic A1 Medium"/>
                <a:sym typeface="Gothic A1 Medium"/>
              </a:rPr>
              <a:t>的</a:t>
            </a:r>
            <a:r>
              <a:rPr lang="en-US" altLang="zh-CN">
                <a:solidFill>
                  <a:schemeClr val="dk1"/>
                </a:solidFill>
                <a:latin typeface="Gothic A1 Medium"/>
                <a:ea typeface="Gothic A1 Medium"/>
                <a:cs typeface="Gothic A1 Medium"/>
                <a:sym typeface="Gothic A1 Medium"/>
              </a:rPr>
              <a:t>DFA</a:t>
            </a:r>
            <a:endParaRPr>
              <a:solidFill>
                <a:schemeClr val="dk1"/>
              </a:solidFill>
              <a:latin typeface="Gothic A1 Medium"/>
              <a:ea typeface="Gothic A1 Medium"/>
              <a:cs typeface="Gothic A1 Medium"/>
              <a:sym typeface="Gothic A1 Medium"/>
            </a:endParaRPr>
          </a:p>
        </p:txBody>
      </p:sp>
      <p:sp>
        <p:nvSpPr>
          <p:cNvPr id="745" name="Google Shape;745;p67">
            <a:extLst>
              <a:ext uri="{FF2B5EF4-FFF2-40B4-BE49-F238E27FC236}">
                <a16:creationId xmlns:a16="http://schemas.microsoft.com/office/drawing/2014/main" id="{1445AAA9-261F-8F96-76AA-00508FE97D93}"/>
              </a:ext>
            </a:extLst>
          </p:cNvPr>
          <p:cNvSpPr txBox="1"/>
          <p:nvPr/>
        </p:nvSpPr>
        <p:spPr>
          <a:xfrm>
            <a:off x="4235286" y="3298092"/>
            <a:ext cx="2034300" cy="40105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zh-CN" altLang="en-US">
                <a:solidFill>
                  <a:schemeClr val="dk1"/>
                </a:solidFill>
                <a:latin typeface="Gothic A1 Medium"/>
                <a:ea typeface="Gothic A1 Medium"/>
                <a:cs typeface="Gothic A1 Medium"/>
                <a:sym typeface="Gothic A1 Medium"/>
              </a:rPr>
              <a:t>构建</a:t>
            </a:r>
            <a:r>
              <a:rPr lang="en-US" altLang="zh-CN">
                <a:solidFill>
                  <a:schemeClr val="dk1"/>
                </a:solidFill>
                <a:latin typeface="Gothic A1 Medium"/>
                <a:ea typeface="Gothic A1 Medium"/>
                <a:cs typeface="Gothic A1 Medium"/>
                <a:sym typeface="Gothic A1 Medium"/>
              </a:rPr>
              <a:t>LALR(1)</a:t>
            </a:r>
            <a:r>
              <a:rPr lang="zh-CN" altLang="en-US">
                <a:solidFill>
                  <a:schemeClr val="dk1"/>
                </a:solidFill>
                <a:latin typeface="Gothic A1 Medium"/>
                <a:ea typeface="Gothic A1 Medium"/>
                <a:cs typeface="Gothic A1 Medium"/>
                <a:sym typeface="Gothic A1 Medium"/>
              </a:rPr>
              <a:t>的</a:t>
            </a:r>
            <a:r>
              <a:rPr lang="en-US" altLang="zh-CN">
                <a:solidFill>
                  <a:schemeClr val="dk1"/>
                </a:solidFill>
                <a:latin typeface="Gothic A1 Medium"/>
                <a:ea typeface="Gothic A1 Medium"/>
                <a:cs typeface="Gothic A1 Medium"/>
                <a:sym typeface="Gothic A1 Medium"/>
              </a:rPr>
              <a:t>DFA</a:t>
            </a:r>
            <a:endParaRPr>
              <a:solidFill>
                <a:schemeClr val="dk1"/>
              </a:solidFill>
              <a:latin typeface="Gothic A1 Medium"/>
              <a:ea typeface="Gothic A1 Medium"/>
              <a:cs typeface="Gothic A1 Medium"/>
              <a:sym typeface="Gothic A1 Medium"/>
            </a:endParaRPr>
          </a:p>
        </p:txBody>
      </p:sp>
      <p:cxnSp>
        <p:nvCxnSpPr>
          <p:cNvPr id="746" name="Google Shape;746;p67">
            <a:extLst>
              <a:ext uri="{FF2B5EF4-FFF2-40B4-BE49-F238E27FC236}">
                <a16:creationId xmlns:a16="http://schemas.microsoft.com/office/drawing/2014/main" id="{92162D8F-D2A9-D61D-6095-AFC8E19AEB98}"/>
              </a:ext>
            </a:extLst>
          </p:cNvPr>
          <p:cNvCxnSpPr>
            <a:cxnSpLocks/>
            <a:stCxn id="737" idx="2"/>
            <a:endCxn id="747" idx="0"/>
          </p:cNvCxnSpPr>
          <p:nvPr/>
        </p:nvCxnSpPr>
        <p:spPr>
          <a:xfrm>
            <a:off x="1112811" y="1896544"/>
            <a:ext cx="1" cy="181748"/>
          </a:xfrm>
          <a:prstGeom prst="straightConnector1">
            <a:avLst/>
          </a:prstGeom>
          <a:noFill/>
          <a:ln w="19050" cap="flat" cmpd="sng">
            <a:solidFill>
              <a:schemeClr val="dk1"/>
            </a:solidFill>
            <a:prstDash val="solid"/>
            <a:round/>
            <a:headEnd type="none" w="med" len="med"/>
            <a:tailEnd type="none" w="med" len="med"/>
          </a:ln>
        </p:spPr>
      </p:cxnSp>
      <p:cxnSp>
        <p:nvCxnSpPr>
          <p:cNvPr id="748" name="Google Shape;748;p67">
            <a:extLst>
              <a:ext uri="{FF2B5EF4-FFF2-40B4-BE49-F238E27FC236}">
                <a16:creationId xmlns:a16="http://schemas.microsoft.com/office/drawing/2014/main" id="{1B8A9708-8F52-B89E-30C0-FB543DFC9D26}"/>
              </a:ext>
            </a:extLst>
          </p:cNvPr>
          <p:cNvCxnSpPr>
            <a:cxnSpLocks/>
            <a:stCxn id="749" idx="2"/>
          </p:cNvCxnSpPr>
          <p:nvPr/>
        </p:nvCxnSpPr>
        <p:spPr>
          <a:xfrm>
            <a:off x="2492787" y="3110592"/>
            <a:ext cx="0" cy="190200"/>
          </a:xfrm>
          <a:prstGeom prst="straightConnector1">
            <a:avLst/>
          </a:prstGeom>
          <a:noFill/>
          <a:ln w="19050" cap="flat" cmpd="sng">
            <a:solidFill>
              <a:schemeClr val="dk1"/>
            </a:solidFill>
            <a:prstDash val="solid"/>
            <a:round/>
            <a:headEnd type="none" w="med" len="med"/>
            <a:tailEnd type="none" w="med" len="med"/>
          </a:ln>
        </p:spPr>
      </p:cxnSp>
      <p:cxnSp>
        <p:nvCxnSpPr>
          <p:cNvPr id="750" name="Google Shape;750;p67">
            <a:extLst>
              <a:ext uri="{FF2B5EF4-FFF2-40B4-BE49-F238E27FC236}">
                <a16:creationId xmlns:a16="http://schemas.microsoft.com/office/drawing/2014/main" id="{BC0E4AB7-EA44-3569-1915-45B1A12C7C2F}"/>
              </a:ext>
            </a:extLst>
          </p:cNvPr>
          <p:cNvCxnSpPr>
            <a:cxnSpLocks/>
            <a:stCxn id="743" idx="2"/>
            <a:endCxn id="751" idx="0"/>
          </p:cNvCxnSpPr>
          <p:nvPr/>
        </p:nvCxnSpPr>
        <p:spPr>
          <a:xfrm>
            <a:off x="3872608" y="1910235"/>
            <a:ext cx="4" cy="168057"/>
          </a:xfrm>
          <a:prstGeom prst="straightConnector1">
            <a:avLst/>
          </a:prstGeom>
          <a:noFill/>
          <a:ln w="19050" cap="flat" cmpd="sng">
            <a:solidFill>
              <a:schemeClr val="dk1"/>
            </a:solidFill>
            <a:prstDash val="solid"/>
            <a:round/>
            <a:headEnd type="none" w="med" len="med"/>
            <a:tailEnd type="none" w="med" len="med"/>
          </a:ln>
        </p:spPr>
      </p:cxnSp>
      <p:cxnSp>
        <p:nvCxnSpPr>
          <p:cNvPr id="752" name="Google Shape;752;p67">
            <a:extLst>
              <a:ext uri="{FF2B5EF4-FFF2-40B4-BE49-F238E27FC236}">
                <a16:creationId xmlns:a16="http://schemas.microsoft.com/office/drawing/2014/main" id="{F7CCE68D-DE21-C937-EC78-0047BB9979E2}"/>
              </a:ext>
            </a:extLst>
          </p:cNvPr>
          <p:cNvCxnSpPr>
            <a:cxnSpLocks/>
            <a:stCxn id="753" idx="2"/>
          </p:cNvCxnSpPr>
          <p:nvPr/>
        </p:nvCxnSpPr>
        <p:spPr>
          <a:xfrm>
            <a:off x="5252437" y="3110592"/>
            <a:ext cx="0" cy="187500"/>
          </a:xfrm>
          <a:prstGeom prst="straightConnector1">
            <a:avLst/>
          </a:prstGeom>
          <a:noFill/>
          <a:ln w="19050" cap="flat" cmpd="sng">
            <a:solidFill>
              <a:schemeClr val="dk1"/>
            </a:solidFill>
            <a:prstDash val="solid"/>
            <a:round/>
            <a:headEnd type="none" w="med" len="med"/>
            <a:tailEnd type="none" w="med" len="med"/>
          </a:ln>
        </p:spPr>
      </p:cxnSp>
      <p:cxnSp>
        <p:nvCxnSpPr>
          <p:cNvPr id="754" name="Google Shape;754;p67">
            <a:extLst>
              <a:ext uri="{FF2B5EF4-FFF2-40B4-BE49-F238E27FC236}">
                <a16:creationId xmlns:a16="http://schemas.microsoft.com/office/drawing/2014/main" id="{38677153-03A1-118A-2C8D-E60974E236DF}"/>
              </a:ext>
            </a:extLst>
          </p:cNvPr>
          <p:cNvCxnSpPr>
            <a:cxnSpLocks/>
            <a:endCxn id="755" idx="0"/>
          </p:cNvCxnSpPr>
          <p:nvPr/>
        </p:nvCxnSpPr>
        <p:spPr>
          <a:xfrm>
            <a:off x="6632262" y="1910235"/>
            <a:ext cx="0" cy="168057"/>
          </a:xfrm>
          <a:prstGeom prst="straightConnector1">
            <a:avLst/>
          </a:prstGeom>
          <a:noFill/>
          <a:ln w="19050" cap="flat" cmpd="sng">
            <a:solidFill>
              <a:schemeClr val="dk1"/>
            </a:solidFill>
            <a:prstDash val="solid"/>
            <a:round/>
            <a:headEnd type="none" w="med" len="med"/>
            <a:tailEnd type="none" w="med" len="med"/>
          </a:ln>
        </p:spPr>
      </p:cxnSp>
      <p:sp>
        <p:nvSpPr>
          <p:cNvPr id="747" name="Google Shape;747;p67">
            <a:extLst>
              <a:ext uri="{FF2B5EF4-FFF2-40B4-BE49-F238E27FC236}">
                <a16:creationId xmlns:a16="http://schemas.microsoft.com/office/drawing/2014/main" id="{F4ABAEDF-C3B9-F993-CC75-258C48581C16}"/>
              </a:ext>
            </a:extLst>
          </p:cNvPr>
          <p:cNvSpPr/>
          <p:nvPr/>
        </p:nvSpPr>
        <p:spPr>
          <a:xfrm rot="-5400000">
            <a:off x="596662" y="2100642"/>
            <a:ext cx="1032300" cy="9876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67">
            <a:extLst>
              <a:ext uri="{FF2B5EF4-FFF2-40B4-BE49-F238E27FC236}">
                <a16:creationId xmlns:a16="http://schemas.microsoft.com/office/drawing/2014/main" id="{B9435F6E-647F-7CB9-359C-61F04106D529}"/>
              </a:ext>
            </a:extLst>
          </p:cNvPr>
          <p:cNvSpPr/>
          <p:nvPr/>
        </p:nvSpPr>
        <p:spPr>
          <a:xfrm rot="-5400000">
            <a:off x="1976637" y="2100642"/>
            <a:ext cx="1032300" cy="987600"/>
          </a:xfrm>
          <a:prstGeom prst="round2Diag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67">
            <a:extLst>
              <a:ext uri="{FF2B5EF4-FFF2-40B4-BE49-F238E27FC236}">
                <a16:creationId xmlns:a16="http://schemas.microsoft.com/office/drawing/2014/main" id="{0829E429-7EAE-0B6E-BB48-AB445F4577AA}"/>
              </a:ext>
            </a:extLst>
          </p:cNvPr>
          <p:cNvSpPr/>
          <p:nvPr/>
        </p:nvSpPr>
        <p:spPr>
          <a:xfrm rot="-5400000">
            <a:off x="3356462" y="2100642"/>
            <a:ext cx="1032300" cy="987600"/>
          </a:xfrm>
          <a:prstGeom prst="round2Diag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67">
            <a:extLst>
              <a:ext uri="{FF2B5EF4-FFF2-40B4-BE49-F238E27FC236}">
                <a16:creationId xmlns:a16="http://schemas.microsoft.com/office/drawing/2014/main" id="{89EAF0F1-304A-8C00-3158-AAB335968514}"/>
              </a:ext>
            </a:extLst>
          </p:cNvPr>
          <p:cNvSpPr/>
          <p:nvPr/>
        </p:nvSpPr>
        <p:spPr>
          <a:xfrm rot="-5400000">
            <a:off x="4736287" y="2100642"/>
            <a:ext cx="1032300" cy="987600"/>
          </a:xfrm>
          <a:prstGeom prst="round2Diag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67">
            <a:extLst>
              <a:ext uri="{FF2B5EF4-FFF2-40B4-BE49-F238E27FC236}">
                <a16:creationId xmlns:a16="http://schemas.microsoft.com/office/drawing/2014/main" id="{6E73C0DF-57E4-D2E3-13E7-708DF0B03E50}"/>
              </a:ext>
            </a:extLst>
          </p:cNvPr>
          <p:cNvSpPr/>
          <p:nvPr/>
        </p:nvSpPr>
        <p:spPr>
          <a:xfrm rot="-5400000">
            <a:off x="6116112" y="2100642"/>
            <a:ext cx="1032300" cy="9876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67">
            <a:extLst>
              <a:ext uri="{FF2B5EF4-FFF2-40B4-BE49-F238E27FC236}">
                <a16:creationId xmlns:a16="http://schemas.microsoft.com/office/drawing/2014/main" id="{2D708AD6-A22E-AC09-EB09-2C6D32797764}"/>
              </a:ext>
            </a:extLst>
          </p:cNvPr>
          <p:cNvSpPr txBox="1">
            <a:spLocks noGrp="1"/>
          </p:cNvSpPr>
          <p:nvPr>
            <p:ph type="title"/>
          </p:nvPr>
        </p:nvSpPr>
        <p:spPr>
          <a:xfrm>
            <a:off x="619011" y="2386420"/>
            <a:ext cx="987600" cy="4068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t>1</a:t>
            </a:r>
            <a:endParaRPr sz="2400"/>
          </a:p>
        </p:txBody>
      </p:sp>
      <p:sp>
        <p:nvSpPr>
          <p:cNvPr id="757" name="Google Shape;757;p67">
            <a:extLst>
              <a:ext uri="{FF2B5EF4-FFF2-40B4-BE49-F238E27FC236}">
                <a16:creationId xmlns:a16="http://schemas.microsoft.com/office/drawing/2014/main" id="{DF1F5075-46C0-2B3B-C6BB-97C581CEAD85}"/>
              </a:ext>
            </a:extLst>
          </p:cNvPr>
          <p:cNvSpPr txBox="1">
            <a:spLocks noGrp="1"/>
          </p:cNvSpPr>
          <p:nvPr>
            <p:ph type="title"/>
          </p:nvPr>
        </p:nvSpPr>
        <p:spPr>
          <a:xfrm>
            <a:off x="1998911" y="2386420"/>
            <a:ext cx="987600" cy="4068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t>2</a:t>
            </a:r>
            <a:endParaRPr sz="2400"/>
          </a:p>
        </p:txBody>
      </p:sp>
      <p:sp>
        <p:nvSpPr>
          <p:cNvPr id="758" name="Google Shape;758;p67">
            <a:extLst>
              <a:ext uri="{FF2B5EF4-FFF2-40B4-BE49-F238E27FC236}">
                <a16:creationId xmlns:a16="http://schemas.microsoft.com/office/drawing/2014/main" id="{011ACA97-1999-DF57-F094-BCFE25C8D782}"/>
              </a:ext>
            </a:extLst>
          </p:cNvPr>
          <p:cNvSpPr txBox="1">
            <a:spLocks noGrp="1"/>
          </p:cNvSpPr>
          <p:nvPr>
            <p:ph type="title"/>
          </p:nvPr>
        </p:nvSpPr>
        <p:spPr>
          <a:xfrm>
            <a:off x="3378811" y="2386420"/>
            <a:ext cx="987600" cy="4068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t>3</a:t>
            </a:r>
            <a:endParaRPr sz="2400"/>
          </a:p>
        </p:txBody>
      </p:sp>
      <p:sp>
        <p:nvSpPr>
          <p:cNvPr id="759" name="Google Shape;759;p67">
            <a:extLst>
              <a:ext uri="{FF2B5EF4-FFF2-40B4-BE49-F238E27FC236}">
                <a16:creationId xmlns:a16="http://schemas.microsoft.com/office/drawing/2014/main" id="{145FF090-F154-0DB0-9906-D7A6D4FC26B8}"/>
              </a:ext>
            </a:extLst>
          </p:cNvPr>
          <p:cNvSpPr txBox="1">
            <a:spLocks noGrp="1"/>
          </p:cNvSpPr>
          <p:nvPr>
            <p:ph type="title"/>
          </p:nvPr>
        </p:nvSpPr>
        <p:spPr>
          <a:xfrm>
            <a:off x="4758636" y="2386420"/>
            <a:ext cx="987600" cy="4068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solidFill>
                  <a:schemeClr val="dk2"/>
                </a:solidFill>
              </a:rPr>
              <a:t>4</a:t>
            </a:r>
            <a:endParaRPr sz="2400">
              <a:solidFill>
                <a:schemeClr val="dk2"/>
              </a:solidFill>
            </a:endParaRPr>
          </a:p>
        </p:txBody>
      </p:sp>
      <p:sp>
        <p:nvSpPr>
          <p:cNvPr id="760" name="Google Shape;760;p67">
            <a:extLst>
              <a:ext uri="{FF2B5EF4-FFF2-40B4-BE49-F238E27FC236}">
                <a16:creationId xmlns:a16="http://schemas.microsoft.com/office/drawing/2014/main" id="{FD47A622-7C98-9AD0-53E4-6D79ABECDB6E}"/>
              </a:ext>
            </a:extLst>
          </p:cNvPr>
          <p:cNvSpPr txBox="1">
            <a:spLocks noGrp="1"/>
          </p:cNvSpPr>
          <p:nvPr>
            <p:ph type="title"/>
          </p:nvPr>
        </p:nvSpPr>
        <p:spPr>
          <a:xfrm>
            <a:off x="6138461" y="2386420"/>
            <a:ext cx="987600" cy="4068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t>5</a:t>
            </a:r>
            <a:endParaRPr sz="2400"/>
          </a:p>
        </p:txBody>
      </p:sp>
      <p:sp>
        <p:nvSpPr>
          <p:cNvPr id="3" name="Google Shape;745;p67">
            <a:extLst>
              <a:ext uri="{FF2B5EF4-FFF2-40B4-BE49-F238E27FC236}">
                <a16:creationId xmlns:a16="http://schemas.microsoft.com/office/drawing/2014/main" id="{FCB21520-DC45-4627-AFEB-C4067552DF62}"/>
              </a:ext>
            </a:extLst>
          </p:cNvPr>
          <p:cNvSpPr txBox="1"/>
          <p:nvPr/>
        </p:nvSpPr>
        <p:spPr>
          <a:xfrm>
            <a:off x="6627921" y="3282751"/>
            <a:ext cx="2827433" cy="1117184"/>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zh-CN" altLang="en-US">
                <a:solidFill>
                  <a:schemeClr val="dk1"/>
                </a:solidFill>
                <a:latin typeface="Gothic A1 Medium"/>
                <a:ea typeface="Gothic A1 Medium"/>
                <a:cs typeface="Gothic A1 Medium"/>
                <a:sym typeface="Gothic A1 Medium"/>
              </a:rPr>
              <a:t>源程序语法分析</a:t>
            </a:r>
            <a:endParaRPr lang="en-US" altLang="zh-CN">
              <a:solidFill>
                <a:schemeClr val="dk1"/>
              </a:solidFill>
              <a:latin typeface="Gothic A1 Medium"/>
              <a:ea typeface="Gothic A1 Medium"/>
              <a:cs typeface="Gothic A1 Medium"/>
              <a:sym typeface="Gothic A1 Medium"/>
            </a:endParaRPr>
          </a:p>
          <a:p>
            <a:pPr marL="0" lvl="0" indent="0" algn="ctr" rtl="0">
              <a:lnSpc>
                <a:spcPct val="115000"/>
              </a:lnSpc>
              <a:spcBef>
                <a:spcPts val="0"/>
              </a:spcBef>
              <a:spcAft>
                <a:spcPts val="0"/>
              </a:spcAft>
              <a:buNone/>
            </a:pPr>
            <a:r>
              <a:rPr lang="zh-CN" altLang="en-US" sz="800">
                <a:solidFill>
                  <a:schemeClr val="dk1"/>
                </a:solidFill>
                <a:latin typeface="Gothic A1 Medium"/>
                <a:ea typeface="Gothic A1 Medium"/>
                <a:cs typeface="Gothic A1 Medium"/>
                <a:sym typeface="Gothic A1 Medium"/>
              </a:rPr>
              <a:t>展示源程序语法分析过程</a:t>
            </a:r>
            <a:endParaRPr lang="en-US" altLang="zh-CN" sz="800">
              <a:solidFill>
                <a:schemeClr val="dk1"/>
              </a:solidFill>
              <a:latin typeface="Gothic A1 Medium"/>
              <a:ea typeface="Gothic A1 Medium"/>
              <a:cs typeface="Gothic A1 Medium"/>
              <a:sym typeface="Gothic A1 Medium"/>
            </a:endParaRPr>
          </a:p>
          <a:p>
            <a:pPr marL="0" lvl="0" indent="0" algn="ctr" rtl="0">
              <a:lnSpc>
                <a:spcPct val="115000"/>
              </a:lnSpc>
              <a:spcBef>
                <a:spcPts val="0"/>
              </a:spcBef>
              <a:spcAft>
                <a:spcPts val="0"/>
              </a:spcAft>
              <a:buNone/>
            </a:pPr>
            <a:r>
              <a:rPr lang="zh-CN" altLang="en-US" sz="800">
                <a:solidFill>
                  <a:schemeClr val="dk1"/>
                </a:solidFill>
                <a:latin typeface="Gothic A1 Medium"/>
                <a:ea typeface="Gothic A1 Medium"/>
                <a:cs typeface="Gothic A1 Medium"/>
                <a:sym typeface="Gothic A1 Medium"/>
              </a:rPr>
              <a:t>构建源程序语法树</a:t>
            </a:r>
            <a:endParaRPr sz="800">
              <a:solidFill>
                <a:schemeClr val="dk1"/>
              </a:solidFill>
              <a:latin typeface="Gothic A1 Medium"/>
              <a:ea typeface="Gothic A1 Medium"/>
              <a:cs typeface="Gothic A1 Medium"/>
              <a:sym typeface="Gothic A1 Medium"/>
            </a:endParaRPr>
          </a:p>
        </p:txBody>
      </p:sp>
      <p:cxnSp>
        <p:nvCxnSpPr>
          <p:cNvPr id="4" name="Google Shape;752;p67">
            <a:extLst>
              <a:ext uri="{FF2B5EF4-FFF2-40B4-BE49-F238E27FC236}">
                <a16:creationId xmlns:a16="http://schemas.microsoft.com/office/drawing/2014/main" id="{2DEE5CE6-77F7-4D1E-8158-A422EC02208C}"/>
              </a:ext>
            </a:extLst>
          </p:cNvPr>
          <p:cNvCxnSpPr>
            <a:cxnSpLocks/>
            <a:stCxn id="5" idx="2"/>
          </p:cNvCxnSpPr>
          <p:nvPr/>
        </p:nvCxnSpPr>
        <p:spPr>
          <a:xfrm>
            <a:off x="8041639" y="3110592"/>
            <a:ext cx="0" cy="187500"/>
          </a:xfrm>
          <a:prstGeom prst="straightConnector1">
            <a:avLst/>
          </a:prstGeom>
          <a:noFill/>
          <a:ln w="19050" cap="flat" cmpd="sng">
            <a:solidFill>
              <a:schemeClr val="dk1"/>
            </a:solidFill>
            <a:prstDash val="solid"/>
            <a:round/>
            <a:headEnd type="none" w="med" len="med"/>
            <a:tailEnd type="none" w="med" len="med"/>
          </a:ln>
        </p:spPr>
      </p:cxnSp>
      <p:sp>
        <p:nvSpPr>
          <p:cNvPr id="5" name="Google Shape;753;p67">
            <a:extLst>
              <a:ext uri="{FF2B5EF4-FFF2-40B4-BE49-F238E27FC236}">
                <a16:creationId xmlns:a16="http://schemas.microsoft.com/office/drawing/2014/main" id="{F21805A0-1E99-EF4D-E6B2-DBBD4DCBB522}"/>
              </a:ext>
            </a:extLst>
          </p:cNvPr>
          <p:cNvSpPr/>
          <p:nvPr/>
        </p:nvSpPr>
        <p:spPr>
          <a:xfrm rot="-5400000">
            <a:off x="7525489" y="2100642"/>
            <a:ext cx="1032300" cy="987600"/>
          </a:xfrm>
          <a:prstGeom prst="round2DiagRect">
            <a:avLst>
              <a:gd name="adj1" fmla="val 50000"/>
              <a:gd name="adj2" fmla="val 0"/>
            </a:avLst>
          </a:prstGeom>
          <a:solidFill>
            <a:schemeClr val="tx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59;p67">
            <a:extLst>
              <a:ext uri="{FF2B5EF4-FFF2-40B4-BE49-F238E27FC236}">
                <a16:creationId xmlns:a16="http://schemas.microsoft.com/office/drawing/2014/main" id="{7D26E7D2-C14F-21DD-B84A-8A5C309620C4}"/>
              </a:ext>
            </a:extLst>
          </p:cNvPr>
          <p:cNvSpPr txBox="1">
            <a:spLocks/>
          </p:cNvSpPr>
          <p:nvPr/>
        </p:nvSpPr>
        <p:spPr>
          <a:xfrm>
            <a:off x="7547838" y="2386420"/>
            <a:ext cx="987600" cy="406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Alata"/>
              <a:buNone/>
              <a:defRPr sz="3500" b="0" i="0" u="none" strike="noStrike" cap="none">
                <a:solidFill>
                  <a:schemeClr val="dk1"/>
                </a:solidFill>
                <a:latin typeface="Alata"/>
                <a:ea typeface="Alata"/>
                <a:cs typeface="Alata"/>
                <a:sym typeface="Alata"/>
              </a:defRPr>
            </a:lvl1pPr>
            <a:lvl2pPr marR="0" lvl="1" algn="l" rtl="0">
              <a:lnSpc>
                <a:spcPct val="100000"/>
              </a:lnSpc>
              <a:spcBef>
                <a:spcPts val="0"/>
              </a:spcBef>
              <a:spcAft>
                <a:spcPts val="0"/>
              </a:spcAft>
              <a:buClr>
                <a:schemeClr val="dk1"/>
              </a:buClr>
              <a:buSzPts val="3500"/>
              <a:buFont typeface="Alata"/>
              <a:buNone/>
              <a:defRPr sz="3500" b="0" i="0" u="none" strike="noStrike" cap="none">
                <a:solidFill>
                  <a:schemeClr val="dk1"/>
                </a:solidFill>
                <a:latin typeface="Alata"/>
                <a:ea typeface="Alata"/>
                <a:cs typeface="Alata"/>
                <a:sym typeface="Alata"/>
              </a:defRPr>
            </a:lvl2pPr>
            <a:lvl3pPr marR="0" lvl="2" algn="l" rtl="0">
              <a:lnSpc>
                <a:spcPct val="100000"/>
              </a:lnSpc>
              <a:spcBef>
                <a:spcPts val="0"/>
              </a:spcBef>
              <a:spcAft>
                <a:spcPts val="0"/>
              </a:spcAft>
              <a:buClr>
                <a:schemeClr val="dk1"/>
              </a:buClr>
              <a:buSzPts val="3500"/>
              <a:buFont typeface="Alata"/>
              <a:buNone/>
              <a:defRPr sz="3500" b="0" i="0" u="none" strike="noStrike" cap="none">
                <a:solidFill>
                  <a:schemeClr val="dk1"/>
                </a:solidFill>
                <a:latin typeface="Alata"/>
                <a:ea typeface="Alata"/>
                <a:cs typeface="Alata"/>
                <a:sym typeface="Alata"/>
              </a:defRPr>
            </a:lvl3pPr>
            <a:lvl4pPr marR="0" lvl="3" algn="l" rtl="0">
              <a:lnSpc>
                <a:spcPct val="100000"/>
              </a:lnSpc>
              <a:spcBef>
                <a:spcPts val="0"/>
              </a:spcBef>
              <a:spcAft>
                <a:spcPts val="0"/>
              </a:spcAft>
              <a:buClr>
                <a:schemeClr val="dk1"/>
              </a:buClr>
              <a:buSzPts val="3500"/>
              <a:buFont typeface="Alata"/>
              <a:buNone/>
              <a:defRPr sz="3500" b="0" i="0" u="none" strike="noStrike" cap="none">
                <a:solidFill>
                  <a:schemeClr val="dk1"/>
                </a:solidFill>
                <a:latin typeface="Alata"/>
                <a:ea typeface="Alata"/>
                <a:cs typeface="Alata"/>
                <a:sym typeface="Alata"/>
              </a:defRPr>
            </a:lvl4pPr>
            <a:lvl5pPr marR="0" lvl="4" algn="l" rtl="0">
              <a:lnSpc>
                <a:spcPct val="100000"/>
              </a:lnSpc>
              <a:spcBef>
                <a:spcPts val="0"/>
              </a:spcBef>
              <a:spcAft>
                <a:spcPts val="0"/>
              </a:spcAft>
              <a:buClr>
                <a:schemeClr val="dk1"/>
              </a:buClr>
              <a:buSzPts val="3500"/>
              <a:buFont typeface="Alata"/>
              <a:buNone/>
              <a:defRPr sz="3500" b="0" i="0" u="none" strike="noStrike" cap="none">
                <a:solidFill>
                  <a:schemeClr val="dk1"/>
                </a:solidFill>
                <a:latin typeface="Alata"/>
                <a:ea typeface="Alata"/>
                <a:cs typeface="Alata"/>
                <a:sym typeface="Alata"/>
              </a:defRPr>
            </a:lvl5pPr>
            <a:lvl6pPr marR="0" lvl="5" algn="l" rtl="0">
              <a:lnSpc>
                <a:spcPct val="100000"/>
              </a:lnSpc>
              <a:spcBef>
                <a:spcPts val="0"/>
              </a:spcBef>
              <a:spcAft>
                <a:spcPts val="0"/>
              </a:spcAft>
              <a:buClr>
                <a:schemeClr val="dk1"/>
              </a:buClr>
              <a:buSzPts val="3500"/>
              <a:buFont typeface="Alata"/>
              <a:buNone/>
              <a:defRPr sz="3500" b="0" i="0" u="none" strike="noStrike" cap="none">
                <a:solidFill>
                  <a:schemeClr val="dk1"/>
                </a:solidFill>
                <a:latin typeface="Alata"/>
                <a:ea typeface="Alata"/>
                <a:cs typeface="Alata"/>
                <a:sym typeface="Alata"/>
              </a:defRPr>
            </a:lvl6pPr>
            <a:lvl7pPr marR="0" lvl="6" algn="l" rtl="0">
              <a:lnSpc>
                <a:spcPct val="100000"/>
              </a:lnSpc>
              <a:spcBef>
                <a:spcPts val="0"/>
              </a:spcBef>
              <a:spcAft>
                <a:spcPts val="0"/>
              </a:spcAft>
              <a:buClr>
                <a:schemeClr val="dk1"/>
              </a:buClr>
              <a:buSzPts val="3500"/>
              <a:buFont typeface="Alata"/>
              <a:buNone/>
              <a:defRPr sz="3500" b="0" i="0" u="none" strike="noStrike" cap="none">
                <a:solidFill>
                  <a:schemeClr val="dk1"/>
                </a:solidFill>
                <a:latin typeface="Alata"/>
                <a:ea typeface="Alata"/>
                <a:cs typeface="Alata"/>
                <a:sym typeface="Alata"/>
              </a:defRPr>
            </a:lvl7pPr>
            <a:lvl8pPr marR="0" lvl="7" algn="l" rtl="0">
              <a:lnSpc>
                <a:spcPct val="100000"/>
              </a:lnSpc>
              <a:spcBef>
                <a:spcPts val="0"/>
              </a:spcBef>
              <a:spcAft>
                <a:spcPts val="0"/>
              </a:spcAft>
              <a:buClr>
                <a:schemeClr val="dk1"/>
              </a:buClr>
              <a:buSzPts val="3500"/>
              <a:buFont typeface="Alata"/>
              <a:buNone/>
              <a:defRPr sz="3500" b="0" i="0" u="none" strike="noStrike" cap="none">
                <a:solidFill>
                  <a:schemeClr val="dk1"/>
                </a:solidFill>
                <a:latin typeface="Alata"/>
                <a:ea typeface="Alata"/>
                <a:cs typeface="Alata"/>
                <a:sym typeface="Alata"/>
              </a:defRPr>
            </a:lvl8pPr>
            <a:lvl9pPr marR="0" lvl="8" algn="l" rtl="0">
              <a:lnSpc>
                <a:spcPct val="100000"/>
              </a:lnSpc>
              <a:spcBef>
                <a:spcPts val="0"/>
              </a:spcBef>
              <a:spcAft>
                <a:spcPts val="0"/>
              </a:spcAft>
              <a:buClr>
                <a:schemeClr val="dk1"/>
              </a:buClr>
              <a:buSzPts val="3500"/>
              <a:buFont typeface="Alata"/>
              <a:buNone/>
              <a:defRPr sz="3500" b="0" i="0" u="none" strike="noStrike" cap="none">
                <a:solidFill>
                  <a:schemeClr val="dk1"/>
                </a:solidFill>
                <a:latin typeface="Alata"/>
                <a:ea typeface="Alata"/>
                <a:cs typeface="Alata"/>
                <a:sym typeface="Alata"/>
              </a:defRPr>
            </a:lvl9pPr>
          </a:lstStyle>
          <a:p>
            <a:pPr algn="ctr">
              <a:lnSpc>
                <a:spcPct val="115000"/>
              </a:lnSpc>
            </a:pPr>
            <a:r>
              <a:rPr lang="en" sz="2400">
                <a:solidFill>
                  <a:schemeClr val="dk2"/>
                </a:solidFill>
              </a:rPr>
              <a:t>6</a:t>
            </a:r>
          </a:p>
        </p:txBody>
      </p:sp>
    </p:spTree>
    <p:extLst>
      <p:ext uri="{BB962C8B-B14F-4D97-AF65-F5344CB8AC3E}">
        <p14:creationId xmlns:p14="http://schemas.microsoft.com/office/powerpoint/2010/main" val="749589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4">
          <a:extLst>
            <a:ext uri="{FF2B5EF4-FFF2-40B4-BE49-F238E27FC236}">
              <a16:creationId xmlns:a16="http://schemas.microsoft.com/office/drawing/2014/main" id="{A7B37DF8-C8FB-1CF7-D2C8-19EC5904BDBA}"/>
            </a:ext>
          </a:extLst>
        </p:cNvPr>
        <p:cNvGrpSpPr/>
        <p:nvPr/>
      </p:nvGrpSpPr>
      <p:grpSpPr>
        <a:xfrm>
          <a:off x="0" y="0"/>
          <a:ext cx="0" cy="0"/>
          <a:chOff x="0" y="0"/>
          <a:chExt cx="0" cy="0"/>
        </a:xfrm>
      </p:grpSpPr>
      <p:sp>
        <p:nvSpPr>
          <p:cNvPr id="8" name="Google Shape;735;p67">
            <a:extLst>
              <a:ext uri="{FF2B5EF4-FFF2-40B4-BE49-F238E27FC236}">
                <a16:creationId xmlns:a16="http://schemas.microsoft.com/office/drawing/2014/main" id="{3696627D-AF11-72B5-0A1A-01B00DD80F17}"/>
              </a:ext>
            </a:extLst>
          </p:cNvPr>
          <p:cNvSpPr txBox="1">
            <a:spLocks noGrp="1"/>
          </p:cNvSpPr>
          <p:nvPr>
            <p:ph type="title"/>
          </p:nvPr>
        </p:nvSpPr>
        <p:spPr>
          <a:xfrm>
            <a:off x="720000" y="371282"/>
            <a:ext cx="7704000" cy="6650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200"/>
              <a:t>项目任务二 </a:t>
            </a:r>
            <a:r>
              <a:rPr lang="zh-CN" altLang="en-US" sz="2400">
                <a:solidFill>
                  <a:schemeClr val="accent1"/>
                </a:solidFill>
              </a:rPr>
              <a:t>文法规则预处理</a:t>
            </a:r>
            <a:endParaRPr sz="2400">
              <a:solidFill>
                <a:schemeClr val="accent1"/>
              </a:solidFill>
            </a:endParaRPr>
          </a:p>
        </p:txBody>
      </p:sp>
      <p:sp>
        <p:nvSpPr>
          <p:cNvPr id="2" name="文本框 1">
            <a:extLst>
              <a:ext uri="{FF2B5EF4-FFF2-40B4-BE49-F238E27FC236}">
                <a16:creationId xmlns:a16="http://schemas.microsoft.com/office/drawing/2014/main" id="{0522D9B3-E7E3-7FEE-39AA-330BD7061CBD}"/>
              </a:ext>
            </a:extLst>
          </p:cNvPr>
          <p:cNvSpPr txBox="1"/>
          <p:nvPr/>
        </p:nvSpPr>
        <p:spPr>
          <a:xfrm>
            <a:off x="725085" y="1234824"/>
            <a:ext cx="8166915" cy="1839863"/>
          </a:xfrm>
          <a:prstGeom prst="rect">
            <a:avLst/>
          </a:prstGeom>
          <a:noFill/>
        </p:spPr>
        <p:txBody>
          <a:bodyPr wrap="square" rtlCol="0">
            <a:spAutoFit/>
          </a:bodyPr>
          <a:lstStyle/>
          <a:p>
            <a:pPr marL="342900" indent="-342900">
              <a:lnSpc>
                <a:spcPct val="150000"/>
              </a:lnSpc>
              <a:buFont typeface="+mj-ea"/>
              <a:buAutoNum type="circleNumDbPlain"/>
            </a:pPr>
            <a:r>
              <a:rPr lang="zh-CN" altLang="en-US" sz="1100">
                <a:latin typeface="Cambria Math" panose="02040503050406030204" pitchFamily="18" charset="0"/>
                <a:ea typeface="微软雅黑" panose="020B0503020204020204" pitchFamily="34" charset="-122"/>
              </a:rPr>
              <a:t>用换行符分隔用户输入得到多条文法规则</a:t>
            </a:r>
            <a:endParaRPr lang="en-US" altLang="zh-CN" sz="1100">
              <a:latin typeface="Cambria Math" panose="02040503050406030204" pitchFamily="18" charset="0"/>
              <a:ea typeface="Cambria Math" panose="02040503050406030204" pitchFamily="18" charset="0"/>
            </a:endParaRPr>
          </a:p>
          <a:p>
            <a:pPr marL="342900" indent="-342900">
              <a:lnSpc>
                <a:spcPct val="150000"/>
              </a:lnSpc>
              <a:buFont typeface="+mj-ea"/>
              <a:buAutoNum type="circleNumDbPlain"/>
            </a:pPr>
            <a:r>
              <a:rPr lang="zh-CN" altLang="en-US" sz="1100">
                <a:latin typeface="Cambria Math" panose="02040503050406030204" pitchFamily="18" charset="0"/>
                <a:ea typeface="微软雅黑" panose="020B0503020204020204" pitchFamily="34" charset="-122"/>
              </a:rPr>
              <a:t>判断第一条文法规则是否包含运算符“</a:t>
            </a:r>
            <a:r>
              <a:rPr lang="en-US" altLang="zh-CN" sz="1100">
                <a:latin typeface="Cambria Math" panose="02040503050406030204" pitchFamily="18" charset="0"/>
                <a:ea typeface="Cambria Math" panose="02040503050406030204" pitchFamily="18" charset="0"/>
              </a:rPr>
              <a:t>|”: </a:t>
            </a:r>
          </a:p>
          <a:p>
            <a:pPr marL="342900" indent="-342900">
              <a:lnSpc>
                <a:spcPct val="150000"/>
              </a:lnSpc>
              <a:buFont typeface="Wingdings" panose="05000000000000000000" pitchFamily="2" charset="2"/>
              <a:buChar char="n"/>
            </a:pPr>
            <a:r>
              <a:rPr lang="zh-CN" altLang="en-US" sz="1100">
                <a:latin typeface="Cambria Math" panose="02040503050406030204" pitchFamily="18" charset="0"/>
                <a:ea typeface="微软雅黑" panose="020B0503020204020204" pitchFamily="34" charset="-122"/>
              </a:rPr>
              <a:t>若不包含则以第一条文法规则左侧符号为文法规则开始符号；</a:t>
            </a:r>
            <a:endParaRPr lang="en-US" altLang="zh-CN" sz="1100">
              <a:latin typeface="Cambria Math" panose="02040503050406030204" pitchFamily="18" charset="0"/>
              <a:ea typeface="Cambria Math" panose="02040503050406030204" pitchFamily="18" charset="0"/>
            </a:endParaRPr>
          </a:p>
          <a:p>
            <a:pPr marL="342900" indent="-342900">
              <a:lnSpc>
                <a:spcPct val="150000"/>
              </a:lnSpc>
              <a:buFont typeface="Wingdings" panose="05000000000000000000" pitchFamily="2" charset="2"/>
              <a:buChar char="n"/>
            </a:pPr>
            <a:r>
              <a:rPr lang="zh-CN" altLang="en-US" sz="1100">
                <a:latin typeface="Cambria Math" panose="02040503050406030204" pitchFamily="18" charset="0"/>
                <a:ea typeface="微软雅黑" panose="020B0503020204020204" pitchFamily="34" charset="-122"/>
              </a:rPr>
              <a:t>若包含则则要进行文法扩充：以新的非终结符作为文法规则开始符号，并新增产生式由文法开始符号可推导出用户输入第一条文法规则的左侧符号；</a:t>
            </a:r>
            <a:endParaRPr lang="en-US" altLang="zh-CN" sz="1100">
              <a:latin typeface="Cambria Math" panose="02040503050406030204" pitchFamily="18" charset="0"/>
              <a:ea typeface="Cambria Math" panose="02040503050406030204" pitchFamily="18" charset="0"/>
            </a:endParaRPr>
          </a:p>
          <a:p>
            <a:pPr marL="342900" indent="-342900">
              <a:lnSpc>
                <a:spcPct val="150000"/>
              </a:lnSpc>
              <a:buFont typeface="+mj-ea"/>
              <a:buAutoNum type="circleNumDbPlain" startAt="3"/>
            </a:pPr>
            <a:r>
              <a:rPr lang="zh-CN" altLang="en-US" sz="1100">
                <a:latin typeface="Cambria Math" panose="02040503050406030204" pitchFamily="18" charset="0"/>
                <a:ea typeface="微软雅黑" panose="020B0503020204020204" pitchFamily="34" charset="-122"/>
              </a:rPr>
              <a:t>对于文法规则右部包含运算符“</a:t>
            </a:r>
            <a:r>
              <a:rPr lang="en-US" altLang="zh-CN" sz="1100">
                <a:latin typeface="Cambria Math" panose="02040503050406030204" pitchFamily="18" charset="0"/>
                <a:ea typeface="Cambria Math" panose="02040503050406030204" pitchFamily="18" charset="0"/>
              </a:rPr>
              <a:t>|”</a:t>
            </a:r>
            <a:r>
              <a:rPr lang="zh-CN" altLang="en-US" sz="1100">
                <a:latin typeface="Cambria Math" panose="02040503050406030204" pitchFamily="18" charset="0"/>
                <a:ea typeface="微软雅黑" panose="020B0503020204020204" pitchFamily="34" charset="-122"/>
              </a:rPr>
              <a:t>的需要分开存储</a:t>
            </a:r>
            <a:r>
              <a:rPr lang="en-US" altLang="zh-CN" sz="1100">
                <a:latin typeface="Cambria Math" panose="02040503050406030204" pitchFamily="18" charset="0"/>
                <a:ea typeface="Cambria Math" panose="02040503050406030204" pitchFamily="18" charset="0"/>
              </a:rPr>
              <a:t>(QHash&lt;QString, QVector&lt;QVector&lt;QString&gt;&gt;&gt;)</a:t>
            </a:r>
          </a:p>
          <a:p>
            <a:pPr marL="342900" indent="-342900">
              <a:lnSpc>
                <a:spcPct val="150000"/>
              </a:lnSpc>
              <a:buFont typeface="+mj-ea"/>
              <a:buAutoNum type="circleNumDbPlain" startAt="3"/>
            </a:pPr>
            <a:r>
              <a:rPr lang="zh-CN" altLang="en-US" sz="1100">
                <a:latin typeface="Cambria Math" panose="02040503050406030204" pitchFamily="18" charset="0"/>
                <a:ea typeface="微软雅黑" panose="020B0503020204020204" pitchFamily="34" charset="-122"/>
              </a:rPr>
              <a:t>在处理每条文法规则时，保存文法规则左侧符号到非终结符集合中；</a:t>
            </a:r>
            <a:endParaRPr lang="en-US" altLang="zh-CN" sz="1100">
              <a:latin typeface="Cambria Math" panose="02040503050406030204" pitchFamily="18" charset="0"/>
              <a:ea typeface="Cambria Math" panose="02040503050406030204" pitchFamily="18" charset="0"/>
            </a:endParaRPr>
          </a:p>
        </p:txBody>
      </p:sp>
      <p:pic>
        <p:nvPicPr>
          <p:cNvPr id="6" name="图片 5">
            <a:extLst>
              <a:ext uri="{FF2B5EF4-FFF2-40B4-BE49-F238E27FC236}">
                <a16:creationId xmlns:a16="http://schemas.microsoft.com/office/drawing/2014/main" id="{9A87E01C-3233-97BC-EC6C-103DD03E276B}"/>
              </a:ext>
            </a:extLst>
          </p:cNvPr>
          <p:cNvPicPr>
            <a:picLocks noChangeAspect="1"/>
          </p:cNvPicPr>
          <p:nvPr/>
        </p:nvPicPr>
        <p:blipFill>
          <a:blip r:embed="rId3"/>
          <a:stretch>
            <a:fillRect/>
          </a:stretch>
        </p:blipFill>
        <p:spPr>
          <a:xfrm>
            <a:off x="3082673" y="3273190"/>
            <a:ext cx="2404058" cy="1335588"/>
          </a:xfrm>
          <a:prstGeom prst="rect">
            <a:avLst/>
          </a:prstGeom>
        </p:spPr>
      </p:pic>
      <p:sp>
        <p:nvSpPr>
          <p:cNvPr id="7" name="文本框 6">
            <a:extLst>
              <a:ext uri="{FF2B5EF4-FFF2-40B4-BE49-F238E27FC236}">
                <a16:creationId xmlns:a16="http://schemas.microsoft.com/office/drawing/2014/main" id="{3C75C73C-E7BD-B636-EABC-185A44391E11}"/>
              </a:ext>
            </a:extLst>
          </p:cNvPr>
          <p:cNvSpPr txBox="1"/>
          <p:nvPr/>
        </p:nvSpPr>
        <p:spPr>
          <a:xfrm>
            <a:off x="1477378" y="3529621"/>
            <a:ext cx="1008609" cy="822726"/>
          </a:xfrm>
          <a:prstGeom prst="rect">
            <a:avLst/>
          </a:prstGeom>
          <a:noFill/>
        </p:spPr>
        <p:txBody>
          <a:bodyPr wrap="none" rtlCol="0">
            <a:spAutoFit/>
          </a:bodyPr>
          <a:lstStyle/>
          <a:p>
            <a:pPr>
              <a:lnSpc>
                <a:spcPct val="150000"/>
              </a:lnSpc>
            </a:pPr>
            <a:r>
              <a:rPr lang="en-US" altLang="zh-CN" sz="1100">
                <a:latin typeface="Cambria Math" panose="02040503050406030204" pitchFamily="18" charset="0"/>
                <a:ea typeface="Cambria Math" panose="02040503050406030204" pitchFamily="18" charset="0"/>
              </a:rPr>
              <a:t>S </a:t>
            </a:r>
            <a:r>
              <a:rPr lang="zh-CN" altLang="en-US" sz="1100">
                <a:latin typeface="Cambria Math" panose="02040503050406030204" pitchFamily="18" charset="0"/>
                <a:ea typeface="Cambria Math" panose="02040503050406030204" pitchFamily="18" charset="0"/>
              </a:rPr>
              <a:t>→ </a:t>
            </a:r>
            <a:r>
              <a:rPr lang="en-US" altLang="zh-CN" sz="1100">
                <a:latin typeface="Cambria Math" panose="02040503050406030204" pitchFamily="18" charset="0"/>
                <a:ea typeface="Cambria Math" panose="02040503050406030204" pitchFamily="18" charset="0"/>
              </a:rPr>
              <a:t>E</a:t>
            </a:r>
          </a:p>
          <a:p>
            <a:pPr>
              <a:lnSpc>
                <a:spcPct val="150000"/>
              </a:lnSpc>
            </a:pPr>
            <a:r>
              <a:rPr lang="en-US" altLang="zh-CN" sz="1100">
                <a:latin typeface="Cambria Math" panose="02040503050406030204" pitchFamily="18" charset="0"/>
                <a:ea typeface="Cambria Math" panose="02040503050406030204" pitchFamily="18" charset="0"/>
              </a:rPr>
              <a:t>E </a:t>
            </a:r>
            <a:r>
              <a:rPr lang="zh-CN" altLang="en-US" sz="1100">
                <a:latin typeface="Cambria Math" panose="02040503050406030204" pitchFamily="18" charset="0"/>
                <a:ea typeface="Cambria Math" panose="02040503050406030204" pitchFamily="18" charset="0"/>
              </a:rPr>
              <a:t>→ </a:t>
            </a:r>
            <a:r>
              <a:rPr lang="en-US" altLang="zh-CN" sz="1100">
                <a:latin typeface="Cambria Math" panose="02040503050406030204" pitchFamily="18" charset="0"/>
                <a:ea typeface="Cambria Math" panose="02040503050406030204" pitchFamily="18" charset="0"/>
              </a:rPr>
              <a:t>E + T | @</a:t>
            </a:r>
          </a:p>
          <a:p>
            <a:pPr>
              <a:lnSpc>
                <a:spcPct val="150000"/>
              </a:lnSpc>
            </a:pPr>
            <a:r>
              <a:rPr lang="en-US" altLang="zh-CN" sz="1100">
                <a:latin typeface="Cambria Math" panose="02040503050406030204" pitchFamily="18" charset="0"/>
                <a:ea typeface="Cambria Math" panose="02040503050406030204" pitchFamily="18" charset="0"/>
              </a:rPr>
              <a:t>T </a:t>
            </a:r>
            <a:r>
              <a:rPr lang="zh-CN" altLang="en-US" sz="1100">
                <a:latin typeface="Cambria Math" panose="02040503050406030204" pitchFamily="18" charset="0"/>
                <a:ea typeface="Cambria Math" panose="02040503050406030204" pitchFamily="18" charset="0"/>
              </a:rPr>
              <a:t>→ </a:t>
            </a:r>
            <a:r>
              <a:rPr lang="en-US" altLang="zh-CN" sz="1100">
                <a:latin typeface="Cambria Math" panose="02040503050406030204" pitchFamily="18" charset="0"/>
                <a:ea typeface="Cambria Math" panose="02040503050406030204" pitchFamily="18" charset="0"/>
              </a:rPr>
              <a:t>t</a:t>
            </a:r>
            <a:endParaRPr lang="zh-CN" altLang="en-US" sz="1100">
              <a:latin typeface="Cambria Math" panose="02040503050406030204" pitchFamily="18" charset="0"/>
              <a:ea typeface="黑体" panose="02010609060101010101" pitchFamily="49" charset="-122"/>
            </a:endParaRPr>
          </a:p>
        </p:txBody>
      </p:sp>
      <p:sp>
        <p:nvSpPr>
          <p:cNvPr id="9" name="矩形 8">
            <a:extLst>
              <a:ext uri="{FF2B5EF4-FFF2-40B4-BE49-F238E27FC236}">
                <a16:creationId xmlns:a16="http://schemas.microsoft.com/office/drawing/2014/main" id="{1C862B3C-C795-3FF1-61BC-4B408FF6E4B2}"/>
              </a:ext>
            </a:extLst>
          </p:cNvPr>
          <p:cNvSpPr/>
          <p:nvPr/>
        </p:nvSpPr>
        <p:spPr>
          <a:xfrm>
            <a:off x="1326863" y="3833164"/>
            <a:ext cx="1231200" cy="519184"/>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右 9">
            <a:extLst>
              <a:ext uri="{FF2B5EF4-FFF2-40B4-BE49-F238E27FC236}">
                <a16:creationId xmlns:a16="http://schemas.microsoft.com/office/drawing/2014/main" id="{8AAABF7B-418B-251B-BC41-C667787174A1}"/>
              </a:ext>
            </a:extLst>
          </p:cNvPr>
          <p:cNvSpPr/>
          <p:nvPr/>
        </p:nvSpPr>
        <p:spPr>
          <a:xfrm>
            <a:off x="2651663" y="4009956"/>
            <a:ext cx="358934" cy="165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272468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4">
          <a:extLst>
            <a:ext uri="{FF2B5EF4-FFF2-40B4-BE49-F238E27FC236}">
              <a16:creationId xmlns:a16="http://schemas.microsoft.com/office/drawing/2014/main" id="{487B102A-7C7C-B5FF-2FBC-5625DACD2B4D}"/>
            </a:ext>
          </a:extLst>
        </p:cNvPr>
        <p:cNvGrpSpPr/>
        <p:nvPr/>
      </p:nvGrpSpPr>
      <p:grpSpPr>
        <a:xfrm>
          <a:off x="0" y="0"/>
          <a:ext cx="0" cy="0"/>
          <a:chOff x="0" y="0"/>
          <a:chExt cx="0" cy="0"/>
        </a:xfrm>
      </p:grpSpPr>
      <p:sp>
        <p:nvSpPr>
          <p:cNvPr id="8" name="Google Shape;735;p67">
            <a:extLst>
              <a:ext uri="{FF2B5EF4-FFF2-40B4-BE49-F238E27FC236}">
                <a16:creationId xmlns:a16="http://schemas.microsoft.com/office/drawing/2014/main" id="{5BA16BCD-DCBF-D369-5865-9DF7755BA7B3}"/>
              </a:ext>
            </a:extLst>
          </p:cNvPr>
          <p:cNvSpPr txBox="1">
            <a:spLocks noGrp="1"/>
          </p:cNvSpPr>
          <p:nvPr>
            <p:ph type="title"/>
          </p:nvPr>
        </p:nvSpPr>
        <p:spPr>
          <a:xfrm>
            <a:off x="720000" y="371282"/>
            <a:ext cx="7704000" cy="6650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200"/>
              <a:t>项目任务二 </a:t>
            </a:r>
            <a:r>
              <a:rPr lang="zh-CN" altLang="en-US" sz="2400">
                <a:solidFill>
                  <a:schemeClr val="accent1"/>
                </a:solidFill>
              </a:rPr>
              <a:t>求非终结符的</a:t>
            </a:r>
            <a:r>
              <a:rPr lang="en-US" altLang="zh-CN" sz="2400">
                <a:solidFill>
                  <a:schemeClr val="accent1"/>
                </a:solidFill>
              </a:rPr>
              <a:t>FIRST</a:t>
            </a:r>
            <a:r>
              <a:rPr lang="zh-CN" altLang="en-US" sz="2400">
                <a:solidFill>
                  <a:schemeClr val="accent1"/>
                </a:solidFill>
              </a:rPr>
              <a:t>集合</a:t>
            </a:r>
            <a:endParaRPr sz="2400">
              <a:solidFill>
                <a:schemeClr val="accent1"/>
              </a:solidFill>
            </a:endParaRPr>
          </a:p>
        </p:txBody>
      </p:sp>
      <p:sp>
        <p:nvSpPr>
          <p:cNvPr id="2" name="文本框 1">
            <a:extLst>
              <a:ext uri="{FF2B5EF4-FFF2-40B4-BE49-F238E27FC236}">
                <a16:creationId xmlns:a16="http://schemas.microsoft.com/office/drawing/2014/main" id="{E7A04417-C455-666B-73A8-E319569B2275}"/>
              </a:ext>
            </a:extLst>
          </p:cNvPr>
          <p:cNvSpPr txBox="1"/>
          <p:nvPr/>
        </p:nvSpPr>
        <p:spPr>
          <a:xfrm>
            <a:off x="822741" y="1103896"/>
            <a:ext cx="4494135" cy="3616952"/>
          </a:xfrm>
          <a:prstGeom prst="rect">
            <a:avLst/>
          </a:prstGeom>
          <a:noFill/>
          <a:ln>
            <a:solidFill>
              <a:schemeClr val="accent3">
                <a:lumMod val="50000"/>
              </a:schemeClr>
            </a:solidFill>
            <a:prstDash val="dashDot"/>
          </a:ln>
        </p:spPr>
        <p:txBody>
          <a:bodyPr wrap="square" rtlCol="0">
            <a:spAutoFit/>
          </a:bodyPr>
          <a:lstStyle/>
          <a:p>
            <a:pPr marL="228600" indent="-228600" defTabSz="180000">
              <a:lnSpc>
                <a:spcPct val="150000"/>
              </a:lnSpc>
              <a:buFont typeface="+mj-lt"/>
              <a:buAutoNum type="arabicPeriod"/>
            </a:pPr>
            <a:r>
              <a:rPr lang="zh-CN" altLang="en-US" sz="1100">
                <a:latin typeface="Cambria Math" panose="02040503050406030204" pitchFamily="18" charset="0"/>
                <a:ea typeface="微软雅黑" panose="020B0503020204020204" pitchFamily="34" charset="-122"/>
              </a:rPr>
              <a:t>初始化所有非终结符对应的</a:t>
            </a:r>
            <a:r>
              <a:rPr lang="en-US" altLang="zh-CN" sz="1100">
                <a:latin typeface="Cambria Math" panose="02040503050406030204" pitchFamily="18" charset="0"/>
                <a:ea typeface="Cambria Math" panose="02040503050406030204" pitchFamily="18" charset="0"/>
              </a:rPr>
              <a:t>first</a:t>
            </a:r>
            <a:r>
              <a:rPr lang="zh-CN" altLang="en-US" sz="1100">
                <a:latin typeface="Cambria Math" panose="02040503050406030204" pitchFamily="18" charset="0"/>
                <a:ea typeface="微软雅黑" panose="020B0503020204020204" pitchFamily="34" charset="-122"/>
              </a:rPr>
              <a:t>集合（初始置为空）</a:t>
            </a:r>
            <a:endParaRPr lang="en-US" altLang="zh-CN" sz="1100">
              <a:latin typeface="Cambria Math" panose="02040503050406030204" pitchFamily="18" charset="0"/>
              <a:ea typeface="Cambria Math" panose="02040503050406030204" pitchFamily="18" charset="0"/>
            </a:endParaRPr>
          </a:p>
          <a:p>
            <a:pPr marL="228600" indent="-228600" defTabSz="180000">
              <a:lnSpc>
                <a:spcPct val="150000"/>
              </a:lnSpc>
              <a:buFont typeface="+mj-lt"/>
              <a:buAutoNum type="arabicPeriod"/>
            </a:pPr>
            <a:r>
              <a:rPr lang="en-US" altLang="zh-CN" sz="1100">
                <a:latin typeface="Cambria Math" panose="02040503050406030204" pitchFamily="18" charset="0"/>
                <a:ea typeface="Cambria Math" panose="02040503050406030204" pitchFamily="18" charset="0"/>
              </a:rPr>
              <a:t>while </a:t>
            </a:r>
            <a:r>
              <a:rPr lang="zh-CN" altLang="en-US" sz="1100">
                <a:latin typeface="Cambria Math" panose="02040503050406030204" pitchFamily="18" charset="0"/>
                <a:ea typeface="微软雅黑" panose="020B0503020204020204" pitchFamily="34" charset="-122"/>
              </a:rPr>
              <a:t>存在非终结符的</a:t>
            </a:r>
            <a:r>
              <a:rPr lang="en-US" altLang="zh-CN" sz="1100">
                <a:latin typeface="Cambria Math" panose="02040503050406030204" pitchFamily="18" charset="0"/>
                <a:ea typeface="Cambria Math" panose="02040503050406030204" pitchFamily="18" charset="0"/>
              </a:rPr>
              <a:t>first</a:t>
            </a:r>
            <a:r>
              <a:rPr lang="zh-CN" altLang="en-US" sz="1100">
                <a:latin typeface="Cambria Math" panose="02040503050406030204" pitchFamily="18" charset="0"/>
                <a:ea typeface="微软雅黑" panose="020B0503020204020204" pitchFamily="34" charset="-122"/>
              </a:rPr>
              <a:t>集合发生变化</a:t>
            </a:r>
            <a:r>
              <a:rPr lang="en-US" altLang="zh-CN" sz="1100">
                <a:latin typeface="Cambria Math" panose="02040503050406030204" pitchFamily="18" charset="0"/>
                <a:ea typeface="Cambria Math" panose="02040503050406030204" pitchFamily="18" charset="0"/>
              </a:rPr>
              <a:t>:</a:t>
            </a:r>
          </a:p>
          <a:p>
            <a:pPr marL="228600" indent="-228600" defTabSz="180000">
              <a:lnSpc>
                <a:spcPct val="150000"/>
              </a:lnSpc>
              <a:buFont typeface="+mj-lt"/>
              <a:buAutoNum type="arabicPeriod"/>
            </a:pPr>
            <a:r>
              <a:rPr lang="en-US" altLang="zh-CN" sz="1100">
                <a:latin typeface="Cambria Math" panose="02040503050406030204" pitchFamily="18" charset="0"/>
                <a:ea typeface="Cambria Math" panose="02040503050406030204" pitchFamily="18" charset="0"/>
              </a:rPr>
              <a:t>	for </a:t>
            </a:r>
            <a:r>
              <a:rPr lang="zh-CN" altLang="en-US" sz="1100">
                <a:latin typeface="Cambria Math" panose="02040503050406030204" pitchFamily="18" charset="0"/>
                <a:ea typeface="微软雅黑" panose="020B0503020204020204" pitchFamily="34" charset="-122"/>
              </a:rPr>
              <a:t>产生式 </a:t>
            </a:r>
            <a:r>
              <a:rPr lang="en-US" altLang="zh-CN" sz="1100">
                <a:latin typeface="Cambria Math" panose="02040503050406030204" pitchFamily="18" charset="0"/>
                <a:ea typeface="Cambria Math" panose="02040503050406030204" pitchFamily="18" charset="0"/>
              </a:rPr>
              <a:t>in </a:t>
            </a:r>
            <a:r>
              <a:rPr lang="zh-CN" altLang="en-US" sz="1100">
                <a:latin typeface="Cambria Math" panose="02040503050406030204" pitchFamily="18" charset="0"/>
                <a:ea typeface="微软雅黑" panose="020B0503020204020204" pitchFamily="34" charset="-122"/>
              </a:rPr>
              <a:t>文法规则</a:t>
            </a:r>
            <a:r>
              <a:rPr lang="en-US" altLang="zh-CN" sz="1100">
                <a:latin typeface="Cambria Math" panose="02040503050406030204" pitchFamily="18" charset="0"/>
                <a:ea typeface="Cambria Math" panose="02040503050406030204" pitchFamily="18" charset="0"/>
              </a:rPr>
              <a:t>:</a:t>
            </a:r>
          </a:p>
          <a:p>
            <a:pPr marL="228600" indent="-228600" defTabSz="180000">
              <a:lnSpc>
                <a:spcPct val="150000"/>
              </a:lnSpc>
              <a:buFont typeface="+mj-lt"/>
              <a:buAutoNum type="arabicPeriod"/>
            </a:pPr>
            <a:r>
              <a:rPr lang="en-US" altLang="zh-CN" sz="1100">
                <a:latin typeface="Cambria Math" panose="02040503050406030204" pitchFamily="18" charset="0"/>
                <a:ea typeface="Cambria Math" panose="02040503050406030204" pitchFamily="18" charset="0"/>
              </a:rPr>
              <a:t>		</a:t>
            </a:r>
            <a:r>
              <a:rPr lang="zh-CN" altLang="en-US" sz="1100">
                <a:latin typeface="Cambria Math" panose="02040503050406030204" pitchFamily="18" charset="0"/>
                <a:ea typeface="微软雅黑" panose="020B0503020204020204" pitchFamily="34" charset="-122"/>
              </a:rPr>
              <a:t>获取产生式左侧非终结符</a:t>
            </a:r>
            <a:r>
              <a:rPr lang="en-US" altLang="zh-CN" sz="1100">
                <a:latin typeface="Cambria Math" panose="02040503050406030204" pitchFamily="18" charset="0"/>
                <a:ea typeface="Cambria Math" panose="02040503050406030204" pitchFamily="18" charset="0"/>
              </a:rPr>
              <a:t>key</a:t>
            </a:r>
            <a:r>
              <a:rPr lang="zh-CN" altLang="en-US" sz="1100">
                <a:latin typeface="Cambria Math" panose="02040503050406030204" pitchFamily="18" charset="0"/>
                <a:ea typeface="微软雅黑" panose="020B0503020204020204" pitchFamily="34" charset="-122"/>
              </a:rPr>
              <a:t>以及对应规则符号列表</a:t>
            </a:r>
            <a:r>
              <a:rPr lang="en-US" altLang="zh-CN" sz="1100">
                <a:latin typeface="Cambria Math" panose="02040503050406030204" pitchFamily="18" charset="0"/>
                <a:ea typeface="Cambria Math" panose="02040503050406030204" pitchFamily="18" charset="0"/>
              </a:rPr>
              <a:t>symbols</a:t>
            </a:r>
          </a:p>
          <a:p>
            <a:pPr marL="228600" indent="-228600" defTabSz="180000">
              <a:lnSpc>
                <a:spcPct val="150000"/>
              </a:lnSpc>
              <a:buFont typeface="+mj-lt"/>
              <a:buAutoNum type="arabicPeriod"/>
            </a:pPr>
            <a:r>
              <a:rPr lang="en-US" altLang="zh-CN" sz="1100">
                <a:latin typeface="Cambria Math" panose="02040503050406030204" pitchFamily="18" charset="0"/>
                <a:ea typeface="Cambria Math" panose="02040503050406030204" pitchFamily="18" charset="0"/>
              </a:rPr>
              <a:t>		for symbol[k] in symbols:		// </a:t>
            </a:r>
            <a:r>
              <a:rPr lang="zh-CN" altLang="en-US" sz="1100">
                <a:latin typeface="Cambria Math" panose="02040503050406030204" pitchFamily="18" charset="0"/>
                <a:ea typeface="微软雅黑" panose="020B0503020204020204" pitchFamily="34" charset="-122"/>
              </a:rPr>
              <a:t>遍历</a:t>
            </a:r>
            <a:r>
              <a:rPr lang="en-US" altLang="zh-CN" sz="1100">
                <a:latin typeface="Cambria Math" panose="02040503050406030204" pitchFamily="18" charset="0"/>
                <a:ea typeface="Cambria Math" panose="02040503050406030204" pitchFamily="18" charset="0"/>
              </a:rPr>
              <a:t>symbols</a:t>
            </a:r>
            <a:r>
              <a:rPr lang="zh-CN" altLang="en-US" sz="1100">
                <a:latin typeface="Cambria Math" panose="02040503050406030204" pitchFamily="18" charset="0"/>
                <a:ea typeface="微软雅黑" panose="020B0503020204020204" pitchFamily="34" charset="-122"/>
              </a:rPr>
              <a:t>每个字符</a:t>
            </a:r>
            <a:endParaRPr lang="en-US" altLang="zh-CN" sz="1100">
              <a:latin typeface="Cambria Math" panose="02040503050406030204" pitchFamily="18" charset="0"/>
              <a:ea typeface="Cambria Math" panose="02040503050406030204" pitchFamily="18" charset="0"/>
            </a:endParaRPr>
          </a:p>
          <a:p>
            <a:pPr marL="228600" indent="-228600" defTabSz="180000">
              <a:lnSpc>
                <a:spcPct val="150000"/>
              </a:lnSpc>
              <a:buFont typeface="+mj-lt"/>
              <a:buAutoNum type="arabicPeriod"/>
            </a:pPr>
            <a:r>
              <a:rPr lang="en-US" altLang="zh-CN" sz="1100">
                <a:latin typeface="Cambria Math" panose="02040503050406030204" pitchFamily="18" charset="0"/>
                <a:ea typeface="Cambria Math" panose="02040503050406030204" pitchFamily="18" charset="0"/>
              </a:rPr>
              <a:t>			if symbol[k] </a:t>
            </a:r>
            <a:r>
              <a:rPr lang="zh-CN" altLang="en-US" sz="1100">
                <a:latin typeface="Cambria Math" panose="02040503050406030204" pitchFamily="18" charset="0"/>
                <a:ea typeface="微软雅黑" panose="020B0503020204020204" pitchFamily="34" charset="-122"/>
              </a:rPr>
              <a:t>为终结符</a:t>
            </a:r>
            <a:r>
              <a:rPr lang="en-US" altLang="zh-CN" sz="1100">
                <a:latin typeface="Cambria Math" panose="02040503050406030204" pitchFamily="18" charset="0"/>
                <a:ea typeface="Cambria Math" panose="02040503050406030204" pitchFamily="18" charset="0"/>
              </a:rPr>
              <a:t>:</a:t>
            </a:r>
          </a:p>
          <a:p>
            <a:pPr marL="228600" indent="-228600" defTabSz="180000">
              <a:lnSpc>
                <a:spcPct val="150000"/>
              </a:lnSpc>
              <a:buFont typeface="+mj-lt"/>
              <a:buAutoNum type="arabicPeriod"/>
            </a:pPr>
            <a:r>
              <a:rPr lang="en-US" altLang="zh-CN" sz="1100">
                <a:latin typeface="Cambria Math" panose="02040503050406030204" pitchFamily="18" charset="0"/>
                <a:ea typeface="Cambria Math" panose="02040503050406030204" pitchFamily="18" charset="0"/>
              </a:rPr>
              <a:t>				k_first_set = {symbol[k]}</a:t>
            </a:r>
          </a:p>
          <a:p>
            <a:pPr marL="228600" indent="-228600" defTabSz="180000">
              <a:lnSpc>
                <a:spcPct val="150000"/>
              </a:lnSpc>
              <a:buFont typeface="+mj-lt"/>
              <a:buAutoNum type="arabicPeriod"/>
            </a:pPr>
            <a:r>
              <a:rPr lang="en-US" altLang="zh-CN" sz="1100">
                <a:latin typeface="Cambria Math" panose="02040503050406030204" pitchFamily="18" charset="0"/>
                <a:ea typeface="Cambria Math" panose="02040503050406030204" pitchFamily="18" charset="0"/>
              </a:rPr>
              <a:t>			else:</a:t>
            </a:r>
          </a:p>
          <a:p>
            <a:pPr marL="228600" indent="-228600" defTabSz="180000">
              <a:lnSpc>
                <a:spcPct val="150000"/>
              </a:lnSpc>
              <a:buFont typeface="+mj-lt"/>
              <a:buAutoNum type="arabicPeriod"/>
            </a:pPr>
            <a:r>
              <a:rPr lang="en-US" altLang="zh-CN" sz="1100">
                <a:latin typeface="Cambria Math" panose="02040503050406030204" pitchFamily="18" charset="0"/>
                <a:ea typeface="Cambria Math" panose="02040503050406030204" pitchFamily="18" charset="0"/>
              </a:rPr>
              <a:t>				k_first_set = </a:t>
            </a:r>
            <a:r>
              <a:rPr lang="zh-CN" altLang="en-US" sz="1100">
                <a:latin typeface="Cambria Math" panose="02040503050406030204" pitchFamily="18" charset="0"/>
                <a:ea typeface="微软雅黑" panose="020B0503020204020204" pitchFamily="34" charset="-122"/>
              </a:rPr>
              <a:t>非终结符</a:t>
            </a:r>
            <a:r>
              <a:rPr lang="en-US" altLang="zh-CN" sz="1100">
                <a:latin typeface="Cambria Math" panose="02040503050406030204" pitchFamily="18" charset="0"/>
                <a:ea typeface="Cambria Math" panose="02040503050406030204" pitchFamily="18" charset="0"/>
              </a:rPr>
              <a:t>symbol[k]</a:t>
            </a:r>
            <a:r>
              <a:rPr lang="zh-CN" altLang="en-US" sz="1100">
                <a:latin typeface="Cambria Math" panose="02040503050406030204" pitchFamily="18" charset="0"/>
                <a:ea typeface="微软雅黑" panose="020B0503020204020204" pitchFamily="34" charset="-122"/>
              </a:rPr>
              <a:t>对应的</a:t>
            </a:r>
            <a:r>
              <a:rPr lang="en-US" altLang="zh-CN" sz="1100">
                <a:latin typeface="Cambria Math" panose="02040503050406030204" pitchFamily="18" charset="0"/>
                <a:ea typeface="Cambria Math" panose="02040503050406030204" pitchFamily="18" charset="0"/>
              </a:rPr>
              <a:t>first</a:t>
            </a:r>
            <a:r>
              <a:rPr lang="zh-CN" altLang="en-US" sz="1100">
                <a:latin typeface="Cambria Math" panose="02040503050406030204" pitchFamily="18" charset="0"/>
                <a:ea typeface="微软雅黑" panose="020B0503020204020204" pitchFamily="34" charset="-122"/>
              </a:rPr>
              <a:t>集合</a:t>
            </a:r>
            <a:endParaRPr lang="en-US" altLang="zh-CN" sz="1100">
              <a:latin typeface="Cambria Math" panose="02040503050406030204" pitchFamily="18" charset="0"/>
              <a:ea typeface="Cambria Math" panose="02040503050406030204" pitchFamily="18" charset="0"/>
            </a:endParaRPr>
          </a:p>
          <a:p>
            <a:pPr marL="228600" indent="-228600" defTabSz="180000">
              <a:lnSpc>
                <a:spcPct val="150000"/>
              </a:lnSpc>
              <a:buFont typeface="+mj-lt"/>
              <a:buAutoNum type="arabicPeriod"/>
            </a:pPr>
            <a:r>
              <a:rPr lang="en-US" altLang="zh-CN" sz="1100">
                <a:latin typeface="Cambria Math" panose="02040503050406030204" pitchFamily="18" charset="0"/>
                <a:ea typeface="Cambria Math" panose="02040503050406030204" pitchFamily="18" charset="0"/>
              </a:rPr>
              <a:t>			add k_first_set – {“ε”} to </a:t>
            </a:r>
            <a:r>
              <a:rPr lang="zh-CN" altLang="en-US" sz="1100">
                <a:latin typeface="Cambria Math" panose="02040503050406030204" pitchFamily="18" charset="0"/>
                <a:ea typeface="微软雅黑" panose="020B0503020204020204" pitchFamily="34" charset="-122"/>
              </a:rPr>
              <a:t>非终结符</a:t>
            </a:r>
            <a:r>
              <a:rPr lang="en-US" altLang="zh-CN" sz="1100">
                <a:latin typeface="Cambria Math" panose="02040503050406030204" pitchFamily="18" charset="0"/>
                <a:ea typeface="Cambria Math" panose="02040503050406030204" pitchFamily="18" charset="0"/>
              </a:rPr>
              <a:t>key</a:t>
            </a:r>
            <a:r>
              <a:rPr lang="zh-CN" altLang="en-US" sz="1100">
                <a:latin typeface="Cambria Math" panose="02040503050406030204" pitchFamily="18" charset="0"/>
                <a:ea typeface="微软雅黑" panose="020B0503020204020204" pitchFamily="34" charset="-122"/>
              </a:rPr>
              <a:t>对应的</a:t>
            </a:r>
            <a:r>
              <a:rPr lang="en-US" altLang="zh-CN" sz="1100">
                <a:latin typeface="Cambria Math" panose="02040503050406030204" pitchFamily="18" charset="0"/>
                <a:ea typeface="Cambria Math" panose="02040503050406030204" pitchFamily="18" charset="0"/>
              </a:rPr>
              <a:t>first</a:t>
            </a:r>
            <a:r>
              <a:rPr lang="zh-CN" altLang="en-US" sz="1100">
                <a:latin typeface="Cambria Math" panose="02040503050406030204" pitchFamily="18" charset="0"/>
                <a:ea typeface="微软雅黑" panose="020B0503020204020204" pitchFamily="34" charset="-122"/>
              </a:rPr>
              <a:t>集合</a:t>
            </a:r>
            <a:endParaRPr lang="en-US" altLang="zh-CN" sz="1100">
              <a:latin typeface="Cambria Math" panose="02040503050406030204" pitchFamily="18" charset="0"/>
              <a:ea typeface="Cambria Math" panose="02040503050406030204" pitchFamily="18" charset="0"/>
            </a:endParaRPr>
          </a:p>
          <a:p>
            <a:pPr marL="228600" indent="-228600" defTabSz="180000">
              <a:lnSpc>
                <a:spcPct val="150000"/>
              </a:lnSpc>
              <a:buFont typeface="+mj-lt"/>
              <a:buAutoNum type="arabicPeriod"/>
            </a:pPr>
            <a:r>
              <a:rPr lang="en-US" altLang="zh-CN" sz="1100">
                <a:latin typeface="Cambria Math" panose="02040503050406030204" pitchFamily="18" charset="0"/>
                <a:ea typeface="Cambria Math" panose="02040503050406030204" pitchFamily="18" charset="0"/>
              </a:rPr>
              <a:t>			if “ε” not in k_first_set:</a:t>
            </a:r>
          </a:p>
          <a:p>
            <a:pPr marL="228600" indent="-228600" defTabSz="180000">
              <a:lnSpc>
                <a:spcPct val="150000"/>
              </a:lnSpc>
              <a:buFont typeface="+mj-lt"/>
              <a:buAutoNum type="arabicPeriod"/>
            </a:pPr>
            <a:r>
              <a:rPr lang="en-US" altLang="zh-CN" sz="1100">
                <a:latin typeface="Cambria Math" panose="02040503050406030204" pitchFamily="18" charset="0"/>
                <a:ea typeface="Cambria Math" panose="02040503050406030204" pitchFamily="18" charset="0"/>
              </a:rPr>
              <a:t>				break;</a:t>
            </a:r>
          </a:p>
          <a:p>
            <a:pPr marL="228600" indent="-228600" defTabSz="180000">
              <a:lnSpc>
                <a:spcPct val="150000"/>
              </a:lnSpc>
              <a:buFont typeface="+mj-lt"/>
              <a:buAutoNum type="arabicPeriod"/>
            </a:pPr>
            <a:r>
              <a:rPr lang="en-US" altLang="zh-CN" sz="1100">
                <a:latin typeface="Cambria Math" panose="02040503050406030204" pitchFamily="18" charset="0"/>
                <a:ea typeface="Cambria Math" panose="02040503050406030204" pitchFamily="18" charset="0"/>
              </a:rPr>
              <a:t>		if k == symbols.size:</a:t>
            </a:r>
          </a:p>
          <a:p>
            <a:pPr marL="228600" indent="-228600" defTabSz="180000">
              <a:lnSpc>
                <a:spcPct val="150000"/>
              </a:lnSpc>
              <a:buFont typeface="+mj-lt"/>
              <a:buAutoNum type="arabicPeriod"/>
            </a:pPr>
            <a:r>
              <a:rPr lang="en-US" altLang="zh-CN" sz="1100">
                <a:latin typeface="Cambria Math" panose="02040503050406030204" pitchFamily="18" charset="0"/>
                <a:ea typeface="Cambria Math" panose="02040503050406030204" pitchFamily="18" charset="0"/>
              </a:rPr>
              <a:t>			add “ε” to </a:t>
            </a:r>
            <a:r>
              <a:rPr lang="zh-CN" altLang="en-US" sz="1100">
                <a:latin typeface="Cambria Math" panose="02040503050406030204" pitchFamily="18" charset="0"/>
                <a:ea typeface="微软雅黑" panose="020B0503020204020204" pitchFamily="34" charset="-122"/>
              </a:rPr>
              <a:t>非终结符</a:t>
            </a:r>
            <a:r>
              <a:rPr lang="en-US" altLang="zh-CN" sz="1100">
                <a:latin typeface="Cambria Math" panose="02040503050406030204" pitchFamily="18" charset="0"/>
                <a:ea typeface="Cambria Math" panose="02040503050406030204" pitchFamily="18" charset="0"/>
              </a:rPr>
              <a:t>key</a:t>
            </a:r>
            <a:r>
              <a:rPr lang="zh-CN" altLang="en-US" sz="1100">
                <a:latin typeface="Cambria Math" panose="02040503050406030204" pitchFamily="18" charset="0"/>
                <a:ea typeface="微软雅黑" panose="020B0503020204020204" pitchFamily="34" charset="-122"/>
              </a:rPr>
              <a:t>对应的</a:t>
            </a:r>
            <a:r>
              <a:rPr lang="en-US" altLang="zh-CN" sz="1100">
                <a:latin typeface="Cambria Math" panose="02040503050406030204" pitchFamily="18" charset="0"/>
                <a:ea typeface="Cambria Math" panose="02040503050406030204" pitchFamily="18" charset="0"/>
              </a:rPr>
              <a:t>first</a:t>
            </a:r>
            <a:r>
              <a:rPr lang="zh-CN" altLang="en-US" sz="1100">
                <a:latin typeface="Cambria Math" panose="02040503050406030204" pitchFamily="18" charset="0"/>
                <a:ea typeface="微软雅黑" panose="020B0503020204020204" pitchFamily="34" charset="-122"/>
              </a:rPr>
              <a:t>集合</a:t>
            </a:r>
            <a:endParaRPr lang="en-US" altLang="zh-CN" sz="110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89514589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4">
          <a:extLst>
            <a:ext uri="{FF2B5EF4-FFF2-40B4-BE49-F238E27FC236}">
              <a16:creationId xmlns:a16="http://schemas.microsoft.com/office/drawing/2014/main" id="{09C8051D-6588-3D11-467F-CEDBD967A723}"/>
            </a:ext>
          </a:extLst>
        </p:cNvPr>
        <p:cNvGrpSpPr/>
        <p:nvPr/>
      </p:nvGrpSpPr>
      <p:grpSpPr>
        <a:xfrm>
          <a:off x="0" y="0"/>
          <a:ext cx="0" cy="0"/>
          <a:chOff x="0" y="0"/>
          <a:chExt cx="0" cy="0"/>
        </a:xfrm>
      </p:grpSpPr>
      <p:sp>
        <p:nvSpPr>
          <p:cNvPr id="8" name="Google Shape;735;p67">
            <a:extLst>
              <a:ext uri="{FF2B5EF4-FFF2-40B4-BE49-F238E27FC236}">
                <a16:creationId xmlns:a16="http://schemas.microsoft.com/office/drawing/2014/main" id="{97D3304A-F07B-490D-3ABA-161C713001BB}"/>
              </a:ext>
            </a:extLst>
          </p:cNvPr>
          <p:cNvSpPr txBox="1">
            <a:spLocks noGrp="1"/>
          </p:cNvSpPr>
          <p:nvPr>
            <p:ph type="title"/>
          </p:nvPr>
        </p:nvSpPr>
        <p:spPr>
          <a:xfrm>
            <a:off x="720000" y="371282"/>
            <a:ext cx="7704000" cy="6650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200"/>
              <a:t>项目任务二 </a:t>
            </a:r>
            <a:r>
              <a:rPr lang="zh-CN" altLang="en-US" sz="2400">
                <a:solidFill>
                  <a:schemeClr val="accent1"/>
                </a:solidFill>
              </a:rPr>
              <a:t>求非终结符的</a:t>
            </a:r>
            <a:r>
              <a:rPr lang="en-US" altLang="zh-CN" sz="2400">
                <a:solidFill>
                  <a:schemeClr val="accent1"/>
                </a:solidFill>
              </a:rPr>
              <a:t>FOLLOW</a:t>
            </a:r>
            <a:r>
              <a:rPr lang="zh-CN" altLang="en-US" sz="2400">
                <a:solidFill>
                  <a:schemeClr val="accent1"/>
                </a:solidFill>
              </a:rPr>
              <a:t>集合</a:t>
            </a:r>
            <a:endParaRPr sz="2400">
              <a:solidFill>
                <a:schemeClr val="accent1"/>
              </a:solidFill>
            </a:endParaRPr>
          </a:p>
        </p:txBody>
      </p:sp>
      <p:pic>
        <p:nvPicPr>
          <p:cNvPr id="3" name="图片 2">
            <a:extLst>
              <a:ext uri="{FF2B5EF4-FFF2-40B4-BE49-F238E27FC236}">
                <a16:creationId xmlns:a16="http://schemas.microsoft.com/office/drawing/2014/main" id="{C45255B7-70DD-23BA-E7EB-A0F8EE3780A2}"/>
              </a:ext>
            </a:extLst>
          </p:cNvPr>
          <p:cNvPicPr>
            <a:picLocks noChangeAspect="1"/>
          </p:cNvPicPr>
          <p:nvPr/>
        </p:nvPicPr>
        <p:blipFill>
          <a:blip r:embed="rId3"/>
          <a:stretch>
            <a:fillRect/>
          </a:stretch>
        </p:blipFill>
        <p:spPr>
          <a:xfrm>
            <a:off x="1507732" y="1187352"/>
            <a:ext cx="6128535" cy="3367484"/>
          </a:xfrm>
          <a:prstGeom prst="rect">
            <a:avLst/>
          </a:prstGeom>
        </p:spPr>
      </p:pic>
    </p:spTree>
    <p:extLst>
      <p:ext uri="{BB962C8B-B14F-4D97-AF65-F5344CB8AC3E}">
        <p14:creationId xmlns:p14="http://schemas.microsoft.com/office/powerpoint/2010/main" val="4033369408"/>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4">
          <a:extLst>
            <a:ext uri="{FF2B5EF4-FFF2-40B4-BE49-F238E27FC236}">
              <a16:creationId xmlns:a16="http://schemas.microsoft.com/office/drawing/2014/main" id="{C8500EF4-60B0-9BAF-128A-497F0121D946}"/>
            </a:ext>
          </a:extLst>
        </p:cNvPr>
        <p:cNvGrpSpPr/>
        <p:nvPr/>
      </p:nvGrpSpPr>
      <p:grpSpPr>
        <a:xfrm>
          <a:off x="0" y="0"/>
          <a:ext cx="0" cy="0"/>
          <a:chOff x="0" y="0"/>
          <a:chExt cx="0" cy="0"/>
        </a:xfrm>
      </p:grpSpPr>
      <p:sp>
        <p:nvSpPr>
          <p:cNvPr id="8" name="Google Shape;735;p67">
            <a:extLst>
              <a:ext uri="{FF2B5EF4-FFF2-40B4-BE49-F238E27FC236}">
                <a16:creationId xmlns:a16="http://schemas.microsoft.com/office/drawing/2014/main" id="{759AD9F4-52D0-C4A0-8758-124AA126B7D1}"/>
              </a:ext>
            </a:extLst>
          </p:cNvPr>
          <p:cNvSpPr txBox="1">
            <a:spLocks noGrp="1"/>
          </p:cNvSpPr>
          <p:nvPr>
            <p:ph type="title"/>
          </p:nvPr>
        </p:nvSpPr>
        <p:spPr>
          <a:xfrm>
            <a:off x="720000" y="371282"/>
            <a:ext cx="7704000" cy="6650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200"/>
              <a:t>项目任务二 </a:t>
            </a:r>
            <a:r>
              <a:rPr lang="zh-CN" altLang="en-US" sz="2400">
                <a:solidFill>
                  <a:schemeClr val="accent1"/>
                </a:solidFill>
              </a:rPr>
              <a:t>构建</a:t>
            </a:r>
            <a:r>
              <a:rPr lang="en-US" altLang="zh-CN" sz="2400">
                <a:solidFill>
                  <a:schemeClr val="accent1"/>
                </a:solidFill>
              </a:rPr>
              <a:t>LR(1)</a:t>
            </a:r>
            <a:r>
              <a:rPr lang="zh-CN" altLang="en-US" sz="2400">
                <a:solidFill>
                  <a:schemeClr val="accent1"/>
                </a:solidFill>
              </a:rPr>
              <a:t>的</a:t>
            </a:r>
            <a:r>
              <a:rPr lang="en-US" altLang="zh-CN" sz="2400">
                <a:solidFill>
                  <a:schemeClr val="accent1"/>
                </a:solidFill>
              </a:rPr>
              <a:t>DFA</a:t>
            </a:r>
            <a:endParaRPr sz="2400">
              <a:solidFill>
                <a:schemeClr val="accent1"/>
              </a:solidFill>
            </a:endParaRPr>
          </a:p>
        </p:txBody>
      </p:sp>
      <p:sp>
        <p:nvSpPr>
          <p:cNvPr id="2" name="文本框 1">
            <a:extLst>
              <a:ext uri="{FF2B5EF4-FFF2-40B4-BE49-F238E27FC236}">
                <a16:creationId xmlns:a16="http://schemas.microsoft.com/office/drawing/2014/main" id="{AD476E43-D3DA-9496-6A09-2B7754B24EE1}"/>
              </a:ext>
            </a:extLst>
          </p:cNvPr>
          <p:cNvSpPr txBox="1"/>
          <p:nvPr/>
        </p:nvSpPr>
        <p:spPr>
          <a:xfrm>
            <a:off x="720000" y="2402854"/>
            <a:ext cx="3055754" cy="1323439"/>
          </a:xfrm>
          <a:prstGeom prst="rect">
            <a:avLst/>
          </a:prstGeom>
          <a:noFill/>
          <a:ln>
            <a:noFill/>
            <a:prstDash val="dashDot"/>
          </a:ln>
        </p:spPr>
        <p:txBody>
          <a:bodyPr wrap="square" rtlCol="0">
            <a:spAutoFit/>
          </a:bodyPr>
          <a:lstStyle/>
          <a:p>
            <a:pPr defTabSz="180000"/>
            <a:r>
              <a:rPr lang="en-US" altLang="zh-CN" sz="1000">
                <a:latin typeface="Cambria Math" panose="02040503050406030204" pitchFamily="18" charset="0"/>
                <a:ea typeface="Cambria Math" panose="02040503050406030204" pitchFamily="18" charset="0"/>
              </a:rPr>
              <a:t>CLOSURE(I):</a:t>
            </a:r>
          </a:p>
          <a:p>
            <a:pPr defTabSz="180000"/>
            <a:r>
              <a:rPr lang="en-US" altLang="zh-CN" sz="1000">
                <a:latin typeface="Cambria Math" panose="02040503050406030204" pitchFamily="18" charset="0"/>
                <a:ea typeface="Cambria Math" panose="02040503050406030204" pitchFamily="18" charset="0"/>
              </a:rPr>
              <a:t>	J=I</a:t>
            </a:r>
          </a:p>
          <a:p>
            <a:pPr defTabSz="180000"/>
            <a:r>
              <a:rPr lang="en-US" altLang="zh-CN" sz="1000">
                <a:latin typeface="Cambria Math" panose="02040503050406030204" pitchFamily="18" charset="0"/>
                <a:ea typeface="Cambria Math" panose="02040503050406030204" pitchFamily="18" charset="0"/>
              </a:rPr>
              <a:t>	while CLOSURE(I) still changing:</a:t>
            </a:r>
          </a:p>
          <a:p>
            <a:pPr defTabSz="180000"/>
            <a:r>
              <a:rPr lang="en-US" altLang="zh-CN" sz="1000">
                <a:latin typeface="Cambria Math" panose="02040503050406030204" pitchFamily="18" charset="0"/>
                <a:ea typeface="Cambria Math" panose="02040503050406030204" pitchFamily="18" charset="0"/>
              </a:rPr>
              <a:t>   		foreach LR(1) item A → </a:t>
            </a:r>
            <a:r>
              <a:rPr lang="el-GR" altLang="zh-CN" sz="1000">
                <a:latin typeface="Cambria Math" panose="02040503050406030204" pitchFamily="18" charset="0"/>
                <a:ea typeface="Cambria Math" panose="02040503050406030204" pitchFamily="18" charset="0"/>
              </a:rPr>
              <a:t>α·</a:t>
            </a:r>
            <a:r>
              <a:rPr lang="en-US" altLang="zh-CN" sz="1000">
                <a:latin typeface="Cambria Math" panose="02040503050406030204" pitchFamily="18" charset="0"/>
                <a:ea typeface="Cambria Math" panose="02040503050406030204" pitchFamily="18" charset="0"/>
              </a:rPr>
              <a:t>B</a:t>
            </a:r>
            <a:r>
              <a:rPr lang="el-GR" altLang="zh-CN" sz="1000">
                <a:latin typeface="Cambria Math" panose="02040503050406030204" pitchFamily="18" charset="0"/>
                <a:ea typeface="Cambria Math" panose="02040503050406030204" pitchFamily="18" charset="0"/>
              </a:rPr>
              <a:t>β </a:t>
            </a:r>
            <a:r>
              <a:rPr lang="en-US" altLang="zh-CN" sz="1000">
                <a:latin typeface="Cambria Math" panose="02040503050406030204" pitchFamily="18" charset="0"/>
                <a:ea typeface="Cambria Math" panose="02040503050406030204" pitchFamily="18" charset="0"/>
              </a:rPr>
              <a:t>in CLOSURE(I):</a:t>
            </a:r>
          </a:p>
          <a:p>
            <a:pPr defTabSz="180000"/>
            <a:r>
              <a:rPr lang="en-US" altLang="zh-CN" sz="1000">
                <a:latin typeface="Cambria Math" panose="02040503050406030204" pitchFamily="18" charset="0"/>
                <a:ea typeface="Cambria Math" panose="02040503050406030204" pitchFamily="18" charset="0"/>
              </a:rPr>
              <a:t>        		foreach B → </a:t>
            </a:r>
            <a:r>
              <a:rPr lang="el-GR" altLang="zh-CN" sz="1000">
                <a:latin typeface="Cambria Math" panose="02040503050406030204" pitchFamily="18" charset="0"/>
                <a:ea typeface="Cambria Math" panose="02040503050406030204" pitchFamily="18" charset="0"/>
              </a:rPr>
              <a:t>γ:</a:t>
            </a:r>
          </a:p>
          <a:p>
            <a:pPr defTabSz="180000"/>
            <a:r>
              <a:rPr lang="el-GR" altLang="zh-CN" sz="1000">
                <a:latin typeface="Cambria Math" panose="02040503050406030204" pitchFamily="18" charset="0"/>
                <a:ea typeface="Cambria Math" panose="02040503050406030204" pitchFamily="18" charset="0"/>
              </a:rPr>
              <a:t>            </a:t>
            </a:r>
            <a:r>
              <a:rPr lang="en-US" altLang="zh-CN" sz="1000">
                <a:latin typeface="Cambria Math" panose="02040503050406030204" pitchFamily="18" charset="0"/>
                <a:ea typeface="Cambria Math" panose="02040503050406030204" pitchFamily="18" charset="0"/>
              </a:rPr>
              <a:t>			foreach terminal b in FIRST(</a:t>
            </a:r>
            <a:r>
              <a:rPr lang="el-GR" altLang="zh-CN" sz="1000">
                <a:latin typeface="Cambria Math" panose="02040503050406030204" pitchFamily="18" charset="0"/>
                <a:ea typeface="Cambria Math" panose="02040503050406030204" pitchFamily="18" charset="0"/>
              </a:rPr>
              <a:t>βα):</a:t>
            </a:r>
          </a:p>
          <a:p>
            <a:pPr defTabSz="180000"/>
            <a:r>
              <a:rPr lang="el-GR" altLang="zh-CN" sz="1000">
                <a:latin typeface="Cambria Math" panose="02040503050406030204" pitchFamily="18" charset="0"/>
                <a:ea typeface="Cambria Math" panose="02040503050406030204" pitchFamily="18" charset="0"/>
              </a:rPr>
              <a:t>                </a:t>
            </a:r>
            <a:r>
              <a:rPr lang="en-US" altLang="zh-CN" sz="1000">
                <a:latin typeface="Cambria Math" panose="02040503050406030204" pitchFamily="18" charset="0"/>
                <a:ea typeface="Cambria Math" panose="02040503050406030204" pitchFamily="18" charset="0"/>
              </a:rPr>
              <a:t>			add B → ·</a:t>
            </a:r>
            <a:r>
              <a:rPr lang="el-GR" altLang="zh-CN" sz="1000">
                <a:latin typeface="Cambria Math" panose="02040503050406030204" pitchFamily="18" charset="0"/>
                <a:ea typeface="Cambria Math" panose="02040503050406030204" pitchFamily="18" charset="0"/>
              </a:rPr>
              <a:t>γ, </a:t>
            </a:r>
            <a:r>
              <a:rPr lang="en-US" altLang="zh-CN" sz="1000">
                <a:latin typeface="Cambria Math" panose="02040503050406030204" pitchFamily="18" charset="0"/>
                <a:ea typeface="Cambria Math" panose="02040503050406030204" pitchFamily="18" charset="0"/>
              </a:rPr>
              <a:t>b to J</a:t>
            </a:r>
          </a:p>
          <a:p>
            <a:pPr defTabSz="180000"/>
            <a:r>
              <a:rPr lang="en-US" altLang="zh-CN" sz="1000">
                <a:latin typeface="Cambria Math" panose="02040503050406030204" pitchFamily="18" charset="0"/>
                <a:ea typeface="Cambria Math" panose="02040503050406030204" pitchFamily="18" charset="0"/>
              </a:rPr>
              <a:t>	return J</a:t>
            </a:r>
          </a:p>
        </p:txBody>
      </p:sp>
      <p:sp>
        <p:nvSpPr>
          <p:cNvPr id="3" name="文本框 2">
            <a:extLst>
              <a:ext uri="{FF2B5EF4-FFF2-40B4-BE49-F238E27FC236}">
                <a16:creationId xmlns:a16="http://schemas.microsoft.com/office/drawing/2014/main" id="{67E7F576-B14A-3348-1A4E-31F2365AA27F}"/>
              </a:ext>
            </a:extLst>
          </p:cNvPr>
          <p:cNvSpPr txBox="1"/>
          <p:nvPr/>
        </p:nvSpPr>
        <p:spPr>
          <a:xfrm>
            <a:off x="5111397" y="2402854"/>
            <a:ext cx="3055754" cy="861774"/>
          </a:xfrm>
          <a:prstGeom prst="rect">
            <a:avLst/>
          </a:prstGeom>
          <a:noFill/>
          <a:ln>
            <a:noFill/>
            <a:prstDash val="dashDot"/>
          </a:ln>
        </p:spPr>
        <p:txBody>
          <a:bodyPr wrap="square" rtlCol="0">
            <a:spAutoFit/>
          </a:bodyPr>
          <a:lstStyle/>
          <a:p>
            <a:pPr defTabSz="180000"/>
            <a:r>
              <a:rPr lang="en-US" altLang="zh-CN" sz="1000">
                <a:latin typeface="Cambria Math" panose="02040503050406030204" pitchFamily="18" charset="0"/>
                <a:ea typeface="Cambria Math" panose="02040503050406030204" pitchFamily="18" charset="0"/>
              </a:rPr>
              <a:t>GOTO(I, X):</a:t>
            </a:r>
          </a:p>
          <a:p>
            <a:pPr defTabSz="180000"/>
            <a:r>
              <a:rPr lang="en-US" altLang="zh-CN" sz="1000">
                <a:latin typeface="Cambria Math" panose="02040503050406030204" pitchFamily="18" charset="0"/>
                <a:ea typeface="Cambria Math" panose="02040503050406030204" pitchFamily="18" charset="0"/>
              </a:rPr>
              <a:t>	foreach item in I:</a:t>
            </a:r>
          </a:p>
          <a:p>
            <a:pPr defTabSz="180000"/>
            <a:r>
              <a:rPr lang="en-US" altLang="zh-CN" sz="1000">
                <a:latin typeface="Cambria Math" panose="02040503050406030204" pitchFamily="18" charset="0"/>
                <a:ea typeface="Cambria Math" panose="02040503050406030204" pitchFamily="18" charset="0"/>
              </a:rPr>
              <a:t>    		if the item is of the form A → α·Xβ</a:t>
            </a:r>
          </a:p>
          <a:p>
            <a:pPr defTabSz="180000"/>
            <a:r>
              <a:rPr lang="en-US" altLang="zh-CN" sz="1000">
                <a:latin typeface="Cambria Math" panose="02040503050406030204" pitchFamily="18" charset="0"/>
                <a:ea typeface="Cambria Math" panose="02040503050406030204" pitchFamily="18" charset="0"/>
              </a:rPr>
              <a:t>        		add A → αX·β to the collection Inew</a:t>
            </a:r>
          </a:p>
          <a:p>
            <a:pPr defTabSz="180000"/>
            <a:r>
              <a:rPr lang="en-US" altLang="zh-CN" sz="1000">
                <a:latin typeface="Cambria Math" panose="02040503050406030204" pitchFamily="18" charset="0"/>
                <a:ea typeface="Cambria Math" panose="02040503050406030204" pitchFamily="18" charset="0"/>
              </a:rPr>
              <a:t>    	return CLOSURE(Inew)</a:t>
            </a:r>
          </a:p>
        </p:txBody>
      </p:sp>
      <p:sp>
        <p:nvSpPr>
          <p:cNvPr id="4" name="文本框 3">
            <a:extLst>
              <a:ext uri="{FF2B5EF4-FFF2-40B4-BE49-F238E27FC236}">
                <a16:creationId xmlns:a16="http://schemas.microsoft.com/office/drawing/2014/main" id="{98A726CA-3E5D-84C6-5793-D7535048E750}"/>
              </a:ext>
            </a:extLst>
          </p:cNvPr>
          <p:cNvSpPr txBox="1"/>
          <p:nvPr/>
        </p:nvSpPr>
        <p:spPr>
          <a:xfrm>
            <a:off x="720000" y="1481137"/>
            <a:ext cx="3137947" cy="861774"/>
          </a:xfrm>
          <a:prstGeom prst="rect">
            <a:avLst/>
          </a:prstGeom>
          <a:noFill/>
          <a:ln>
            <a:noFill/>
            <a:prstDash val="dashDot"/>
          </a:ln>
        </p:spPr>
        <p:txBody>
          <a:bodyPr wrap="square" rtlCol="0">
            <a:spAutoFit/>
          </a:bodyPr>
          <a:lstStyle/>
          <a:p>
            <a:pPr algn="just" defTabSz="180000"/>
            <a:r>
              <a:rPr lang="zh-CN" altLang="en-US" sz="1000">
                <a:latin typeface="黑体" panose="02010609060101010101" pitchFamily="49" charset="-122"/>
                <a:ea typeface="黑体" panose="02010609060101010101" pitchFamily="49" charset="-122"/>
              </a:rPr>
              <a:t>闭包构造算法</a:t>
            </a:r>
            <a:r>
              <a:rPr lang="en-US" altLang="zh-CN" sz="1000">
                <a:latin typeface="Cambria Math" panose="02040503050406030204" pitchFamily="18" charset="0"/>
                <a:ea typeface="Cambria Math" panose="02040503050406030204" pitchFamily="18" charset="0"/>
              </a:rPr>
              <a:t>(CLOSURE)</a:t>
            </a:r>
          </a:p>
          <a:p>
            <a:pPr algn="just" defTabSz="180000"/>
            <a:endParaRPr lang="en-US" altLang="zh-CN" sz="1000">
              <a:latin typeface="Cambria Math" panose="02040503050406030204" pitchFamily="18" charset="0"/>
              <a:ea typeface="Cambria Math" panose="02040503050406030204" pitchFamily="18" charset="0"/>
            </a:endParaRPr>
          </a:p>
          <a:p>
            <a:pPr algn="just" defTabSz="180000"/>
            <a:r>
              <a:rPr lang="en-US" altLang="zh-CN" sz="1000">
                <a:latin typeface="Cambria Math" panose="02040503050406030204" pitchFamily="18" charset="0"/>
                <a:ea typeface="Cambria Math" panose="02040503050406030204" pitchFamily="18" charset="0"/>
              </a:rPr>
              <a:t>CLOSURE</a:t>
            </a:r>
            <a:r>
              <a:rPr lang="zh-CN" altLang="en-US" sz="1000">
                <a:latin typeface="Cambria Math" panose="02040503050406030204" pitchFamily="18" charset="0"/>
                <a:ea typeface="Cambria Math" panose="02040503050406030204" pitchFamily="18" charset="0"/>
              </a:rPr>
              <a:t>用于扩展一个项目集，直到它包含所有可能从当前状态推导出来的项目，即通过给定的包含初始 </a:t>
            </a:r>
            <a:r>
              <a:rPr lang="en-US" altLang="zh-CN" sz="1000">
                <a:latin typeface="Cambria Math" panose="02040503050406030204" pitchFamily="18" charset="0"/>
                <a:ea typeface="Cambria Math" panose="02040503050406030204" pitchFamily="18" charset="0"/>
              </a:rPr>
              <a:t>Item </a:t>
            </a:r>
            <a:r>
              <a:rPr lang="zh-CN" altLang="en-US" sz="1000">
                <a:latin typeface="Cambria Math" panose="02040503050406030204" pitchFamily="18" charset="0"/>
                <a:ea typeface="Cambria Math" panose="02040503050406030204" pitchFamily="18" charset="0"/>
              </a:rPr>
              <a:t>的 </a:t>
            </a:r>
            <a:r>
              <a:rPr lang="en-US" altLang="zh-CN" sz="1000">
                <a:latin typeface="Cambria Math" panose="02040503050406030204" pitchFamily="18" charset="0"/>
                <a:ea typeface="Cambria Math" panose="02040503050406030204" pitchFamily="18" charset="0"/>
              </a:rPr>
              <a:t>State</a:t>
            </a:r>
            <a:r>
              <a:rPr lang="zh-CN" altLang="en-US" sz="1000">
                <a:latin typeface="Cambria Math" panose="02040503050406030204" pitchFamily="18" charset="0"/>
                <a:ea typeface="Cambria Math" panose="02040503050406030204" pitchFamily="18" charset="0"/>
              </a:rPr>
              <a:t>，构建出完整的 </a:t>
            </a:r>
            <a:r>
              <a:rPr lang="en-US" altLang="zh-CN" sz="1000">
                <a:latin typeface="Cambria Math" panose="02040503050406030204" pitchFamily="18" charset="0"/>
                <a:ea typeface="Cambria Math" panose="02040503050406030204" pitchFamily="18" charset="0"/>
              </a:rPr>
              <a:t>State</a:t>
            </a:r>
          </a:p>
        </p:txBody>
      </p:sp>
      <p:sp>
        <p:nvSpPr>
          <p:cNvPr id="5" name="文本框 4">
            <a:extLst>
              <a:ext uri="{FF2B5EF4-FFF2-40B4-BE49-F238E27FC236}">
                <a16:creationId xmlns:a16="http://schemas.microsoft.com/office/drawing/2014/main" id="{D9803FA2-1669-0F65-0437-AFCDBD2FEDBF}"/>
              </a:ext>
            </a:extLst>
          </p:cNvPr>
          <p:cNvSpPr txBox="1"/>
          <p:nvPr/>
        </p:nvSpPr>
        <p:spPr>
          <a:xfrm>
            <a:off x="5111397" y="1481137"/>
            <a:ext cx="3137947" cy="707886"/>
          </a:xfrm>
          <a:prstGeom prst="rect">
            <a:avLst/>
          </a:prstGeom>
          <a:noFill/>
          <a:ln>
            <a:noFill/>
            <a:prstDash val="dashDot"/>
          </a:ln>
        </p:spPr>
        <p:txBody>
          <a:bodyPr wrap="square" rtlCol="0">
            <a:spAutoFit/>
          </a:bodyPr>
          <a:lstStyle/>
          <a:p>
            <a:pPr algn="just" defTabSz="180000"/>
            <a:r>
              <a:rPr lang="zh-CN" altLang="en-US" sz="1000">
                <a:latin typeface="黑体" panose="02010609060101010101" pitchFamily="49" charset="-122"/>
                <a:ea typeface="黑体" panose="02010609060101010101" pitchFamily="49" charset="-122"/>
              </a:rPr>
              <a:t>转移构造算法</a:t>
            </a:r>
            <a:r>
              <a:rPr lang="en-US" altLang="zh-CN" sz="1000">
                <a:latin typeface="Cambria Math" panose="02040503050406030204" pitchFamily="18" charset="0"/>
                <a:ea typeface="Cambria Math" panose="02040503050406030204" pitchFamily="18" charset="0"/>
              </a:rPr>
              <a:t>(GOTO)</a:t>
            </a:r>
          </a:p>
          <a:p>
            <a:pPr algn="just" defTabSz="180000"/>
            <a:endParaRPr lang="en-US" altLang="zh-CN" sz="1000">
              <a:latin typeface="Cambria Math" panose="02040503050406030204" pitchFamily="18" charset="0"/>
              <a:ea typeface="Cambria Math" panose="02040503050406030204" pitchFamily="18" charset="0"/>
            </a:endParaRPr>
          </a:p>
          <a:p>
            <a:pPr algn="just" defTabSz="180000"/>
            <a:r>
              <a:rPr lang="en-US" altLang="zh-CN" sz="1000">
                <a:latin typeface="Cambria Math" panose="02040503050406030204" pitchFamily="18" charset="0"/>
                <a:ea typeface="Cambria Math" panose="02040503050406030204" pitchFamily="18" charset="0"/>
              </a:rPr>
              <a:t>GOTO</a:t>
            </a:r>
            <a:r>
              <a:rPr lang="zh-CN" altLang="en-US" sz="1000">
                <a:latin typeface="Cambria Math" panose="02040503050406030204" pitchFamily="18" charset="0"/>
                <a:ea typeface="Cambria Math" panose="02040503050406030204" pitchFamily="18" charset="0"/>
              </a:rPr>
              <a:t>用于确定当前项目集 </a:t>
            </a:r>
            <a:r>
              <a:rPr lang="en-US" altLang="zh-CN" sz="1000">
                <a:latin typeface="Cambria Math" panose="02040503050406030204" pitchFamily="18" charset="0"/>
                <a:ea typeface="Cambria Math" panose="02040503050406030204" pitchFamily="18" charset="0"/>
              </a:rPr>
              <a:t>I </a:t>
            </a:r>
            <a:r>
              <a:rPr lang="zh-CN" altLang="en-US" sz="1000">
                <a:latin typeface="Cambria Math" panose="02040503050406030204" pitchFamily="18" charset="0"/>
                <a:ea typeface="Cambria Math" panose="02040503050406030204" pitchFamily="18" charset="0"/>
              </a:rPr>
              <a:t>遇到特定输入符号 </a:t>
            </a:r>
            <a:r>
              <a:rPr lang="en-US" altLang="zh-CN" sz="1000">
                <a:latin typeface="Cambria Math" panose="02040503050406030204" pitchFamily="18" charset="0"/>
                <a:ea typeface="Cambria Math" panose="02040503050406030204" pitchFamily="18" charset="0"/>
              </a:rPr>
              <a:t>X </a:t>
            </a:r>
            <a:r>
              <a:rPr lang="zh-CN" altLang="en-US" sz="1000">
                <a:latin typeface="Cambria Math" panose="02040503050406030204" pitchFamily="18" charset="0"/>
                <a:ea typeface="Cambria Math" panose="02040503050406030204" pitchFamily="18" charset="0"/>
              </a:rPr>
              <a:t>时，应该转移到的项目集状态</a:t>
            </a:r>
            <a:endParaRPr lang="en-US" altLang="zh-CN" sz="1000">
              <a:latin typeface="Cambria Math" panose="02040503050406030204" pitchFamily="18" charset="0"/>
              <a:ea typeface="Cambria Math" panose="02040503050406030204" pitchFamily="18" charset="0"/>
            </a:endParaRPr>
          </a:p>
        </p:txBody>
      </p:sp>
      <p:pic>
        <p:nvPicPr>
          <p:cNvPr id="2050" name="图片 1">
            <a:extLst>
              <a:ext uri="{FF2B5EF4-FFF2-40B4-BE49-F238E27FC236}">
                <a16:creationId xmlns:a16="http://schemas.microsoft.com/office/drawing/2014/main" id="{4B56232F-BBD9-412B-BE66-5529A2714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7469" y="1118420"/>
            <a:ext cx="3929062" cy="352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33575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4">
          <a:extLst>
            <a:ext uri="{FF2B5EF4-FFF2-40B4-BE49-F238E27FC236}">
              <a16:creationId xmlns:a16="http://schemas.microsoft.com/office/drawing/2014/main" id="{2CA53120-422F-7584-25ED-0E167D7376A0}"/>
            </a:ext>
          </a:extLst>
        </p:cNvPr>
        <p:cNvGrpSpPr/>
        <p:nvPr/>
      </p:nvGrpSpPr>
      <p:grpSpPr>
        <a:xfrm>
          <a:off x="0" y="0"/>
          <a:ext cx="0" cy="0"/>
          <a:chOff x="0" y="0"/>
          <a:chExt cx="0" cy="0"/>
        </a:xfrm>
      </p:grpSpPr>
      <p:sp>
        <p:nvSpPr>
          <p:cNvPr id="8" name="Google Shape;735;p67">
            <a:extLst>
              <a:ext uri="{FF2B5EF4-FFF2-40B4-BE49-F238E27FC236}">
                <a16:creationId xmlns:a16="http://schemas.microsoft.com/office/drawing/2014/main" id="{2FE67116-C527-06A7-009F-BEC47B5A138D}"/>
              </a:ext>
            </a:extLst>
          </p:cNvPr>
          <p:cNvSpPr txBox="1">
            <a:spLocks noGrp="1"/>
          </p:cNvSpPr>
          <p:nvPr>
            <p:ph type="title"/>
          </p:nvPr>
        </p:nvSpPr>
        <p:spPr>
          <a:xfrm>
            <a:off x="720000" y="371282"/>
            <a:ext cx="7704000" cy="6650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200"/>
              <a:t>项目任务二 </a:t>
            </a:r>
            <a:r>
              <a:rPr lang="zh-CN" altLang="en-US" sz="2400">
                <a:solidFill>
                  <a:schemeClr val="accent1"/>
                </a:solidFill>
              </a:rPr>
              <a:t>构建</a:t>
            </a:r>
            <a:r>
              <a:rPr lang="en-US" altLang="zh-CN" sz="2400">
                <a:solidFill>
                  <a:schemeClr val="accent1"/>
                </a:solidFill>
              </a:rPr>
              <a:t>LALR(1)</a:t>
            </a:r>
            <a:r>
              <a:rPr lang="zh-CN" altLang="en-US" sz="2400">
                <a:solidFill>
                  <a:schemeClr val="accent1"/>
                </a:solidFill>
              </a:rPr>
              <a:t>的</a:t>
            </a:r>
            <a:r>
              <a:rPr lang="en-US" altLang="zh-CN" sz="2400">
                <a:solidFill>
                  <a:schemeClr val="accent1"/>
                </a:solidFill>
              </a:rPr>
              <a:t>DFA</a:t>
            </a:r>
            <a:endParaRPr sz="2400">
              <a:solidFill>
                <a:schemeClr val="accent1"/>
              </a:solidFill>
            </a:endParaRPr>
          </a:p>
        </p:txBody>
      </p:sp>
      <p:sp>
        <p:nvSpPr>
          <p:cNvPr id="2" name="文本框 1">
            <a:extLst>
              <a:ext uri="{FF2B5EF4-FFF2-40B4-BE49-F238E27FC236}">
                <a16:creationId xmlns:a16="http://schemas.microsoft.com/office/drawing/2014/main" id="{4821AA4D-8032-0269-4BCE-0BAF3AC7AB1F}"/>
              </a:ext>
            </a:extLst>
          </p:cNvPr>
          <p:cNvSpPr txBox="1"/>
          <p:nvPr/>
        </p:nvSpPr>
        <p:spPr>
          <a:xfrm>
            <a:off x="720000" y="1886726"/>
            <a:ext cx="8166915" cy="1585947"/>
          </a:xfrm>
          <a:prstGeom prst="rect">
            <a:avLst/>
          </a:prstGeom>
          <a:noFill/>
        </p:spPr>
        <p:txBody>
          <a:bodyPr wrap="square" rtlCol="0">
            <a:spAutoFit/>
          </a:bodyPr>
          <a:lstStyle/>
          <a:p>
            <a:pPr marL="342900" indent="-342900">
              <a:lnSpc>
                <a:spcPct val="150000"/>
              </a:lnSpc>
              <a:buFont typeface="+mj-ea"/>
              <a:buAutoNum type="circleNumDbPlain"/>
            </a:pPr>
            <a:r>
              <a:rPr lang="zh-CN" altLang="en-US" sz="1100">
                <a:latin typeface="Cambria Math" panose="02040503050406030204" pitchFamily="18" charset="0"/>
                <a:ea typeface="微软雅黑" panose="020B0503020204020204" pitchFamily="34" charset="-122"/>
              </a:rPr>
              <a:t>初始化：将</a:t>
            </a:r>
            <a:r>
              <a:rPr lang="en-US" altLang="zh-CN" sz="1100">
                <a:latin typeface="Cambria Math" panose="02040503050406030204" pitchFamily="18" charset="0"/>
                <a:ea typeface="Cambria Math" panose="02040503050406030204" pitchFamily="18" charset="0"/>
              </a:rPr>
              <a:t>LR(1)</a:t>
            </a:r>
            <a:r>
              <a:rPr lang="zh-CN" altLang="en-US" sz="1100">
                <a:latin typeface="Cambria Math" panose="02040503050406030204" pitchFamily="18" charset="0"/>
                <a:ea typeface="微软雅黑" panose="020B0503020204020204" pitchFamily="34" charset="-122"/>
              </a:rPr>
              <a:t>的</a:t>
            </a:r>
            <a:r>
              <a:rPr lang="en-US" altLang="zh-CN" sz="1100">
                <a:latin typeface="Cambria Math" panose="02040503050406030204" pitchFamily="18" charset="0"/>
                <a:ea typeface="Cambria Math" panose="02040503050406030204" pitchFamily="18" charset="0"/>
              </a:rPr>
              <a:t>DFA</a:t>
            </a:r>
            <a:r>
              <a:rPr lang="zh-CN" altLang="en-US" sz="1100">
                <a:latin typeface="Cambria Math" panose="02040503050406030204" pitchFamily="18" charset="0"/>
                <a:ea typeface="微软雅黑" panose="020B0503020204020204" pitchFamily="34" charset="-122"/>
              </a:rPr>
              <a:t>每个状态看作独立集合，即每个状态作为并查集里的根节点</a:t>
            </a:r>
            <a:endParaRPr lang="en-US" altLang="zh-CN" sz="1100">
              <a:latin typeface="Cambria Math" panose="02040503050406030204" pitchFamily="18" charset="0"/>
              <a:ea typeface="Cambria Math" panose="02040503050406030204" pitchFamily="18" charset="0"/>
            </a:endParaRPr>
          </a:p>
          <a:p>
            <a:pPr marL="342900" indent="-342900">
              <a:lnSpc>
                <a:spcPct val="150000"/>
              </a:lnSpc>
              <a:buFont typeface="+mj-ea"/>
              <a:buAutoNum type="circleNumDbPlain"/>
            </a:pPr>
            <a:r>
              <a:rPr lang="zh-CN" altLang="en-US" sz="1100">
                <a:latin typeface="Cambria Math" panose="02040503050406030204" pitchFamily="18" charset="0"/>
                <a:ea typeface="微软雅黑" panose="020B0503020204020204" pitchFamily="34" charset="-122"/>
              </a:rPr>
              <a:t>合并同心项：遍历 </a:t>
            </a:r>
            <a:r>
              <a:rPr lang="en-US" altLang="zh-CN" sz="1100">
                <a:latin typeface="Cambria Math" panose="02040503050406030204" pitchFamily="18" charset="0"/>
                <a:ea typeface="Cambria Math" panose="02040503050406030204" pitchFamily="18" charset="0"/>
              </a:rPr>
              <a:t>LR (1) DFA </a:t>
            </a:r>
            <a:r>
              <a:rPr lang="zh-CN" altLang="en-US" sz="1100">
                <a:latin typeface="Cambria Math" panose="02040503050406030204" pitchFamily="18" charset="0"/>
                <a:ea typeface="微软雅黑" panose="020B0503020204020204" pitchFamily="34" charset="-122"/>
              </a:rPr>
              <a:t>所有状态对，判断是否为同心集（核心相同但向前看字符集不同），将同心集利用并查集的合并操作进行合并</a:t>
            </a:r>
            <a:endParaRPr lang="en-US" altLang="zh-CN" sz="1100">
              <a:latin typeface="Cambria Math" panose="02040503050406030204" pitchFamily="18" charset="0"/>
              <a:ea typeface="Cambria Math" panose="02040503050406030204" pitchFamily="18" charset="0"/>
            </a:endParaRPr>
          </a:p>
          <a:p>
            <a:pPr marL="342900" indent="-342900">
              <a:lnSpc>
                <a:spcPct val="150000"/>
              </a:lnSpc>
              <a:buFont typeface="+mj-ea"/>
              <a:buAutoNum type="circleNumDbPlain"/>
            </a:pPr>
            <a:r>
              <a:rPr lang="zh-CN" altLang="en-US" sz="1100">
                <a:latin typeface="Cambria Math" panose="02040503050406030204" pitchFamily="18" charset="0"/>
                <a:ea typeface="微软雅黑" panose="020B0503020204020204" pitchFamily="34" charset="-122"/>
              </a:rPr>
              <a:t>构建</a:t>
            </a:r>
            <a:r>
              <a:rPr lang="en-US" altLang="zh-CN" sz="1100">
                <a:latin typeface="Cambria Math" panose="02040503050406030204" pitchFamily="18" charset="0"/>
                <a:ea typeface="Cambria Math" panose="02040503050406030204" pitchFamily="18" charset="0"/>
              </a:rPr>
              <a:t>LALR(1)</a:t>
            </a:r>
            <a:r>
              <a:rPr lang="zh-CN" altLang="en-US" sz="1100">
                <a:latin typeface="Cambria Math" panose="02040503050406030204" pitchFamily="18" charset="0"/>
                <a:ea typeface="微软雅黑" panose="020B0503020204020204" pitchFamily="34" charset="-122"/>
              </a:rPr>
              <a:t>的</a:t>
            </a:r>
            <a:r>
              <a:rPr lang="en-US" altLang="zh-CN" sz="1100">
                <a:latin typeface="Cambria Math" panose="02040503050406030204" pitchFamily="18" charset="0"/>
                <a:ea typeface="Cambria Math" panose="02040503050406030204" pitchFamily="18" charset="0"/>
              </a:rPr>
              <a:t>DFA</a:t>
            </a:r>
            <a:r>
              <a:rPr lang="zh-CN" altLang="en-US" sz="1100">
                <a:latin typeface="Cambria Math" panose="02040503050406030204" pitchFamily="18" charset="0"/>
                <a:ea typeface="微软雅黑" panose="020B0503020204020204" pitchFamily="34" charset="-122"/>
              </a:rPr>
              <a:t>状态：同心项合并后，确定各集合根结点状态到 </a:t>
            </a:r>
            <a:r>
              <a:rPr lang="en-US" altLang="zh-CN" sz="1100">
                <a:latin typeface="Cambria Math" panose="02040503050406030204" pitchFamily="18" charset="0"/>
                <a:ea typeface="Cambria Math" panose="02040503050406030204" pitchFamily="18" charset="0"/>
              </a:rPr>
              <a:t>LALR (1) </a:t>
            </a:r>
            <a:r>
              <a:rPr lang="zh-CN" altLang="en-US" sz="1100">
                <a:latin typeface="Cambria Math" panose="02040503050406030204" pitchFamily="18" charset="0"/>
                <a:ea typeface="微软雅黑" panose="020B0503020204020204" pitchFamily="34" charset="-122"/>
              </a:rPr>
              <a:t>状态的映射；再对各集合内部合并向前看字符集，再借助映射关系，关联集合对应的 </a:t>
            </a:r>
            <a:r>
              <a:rPr lang="en-US" altLang="zh-CN" sz="1100">
                <a:latin typeface="Cambria Math" panose="02040503050406030204" pitchFamily="18" charset="0"/>
                <a:ea typeface="Cambria Math" panose="02040503050406030204" pitchFamily="18" charset="0"/>
              </a:rPr>
              <a:t>LALR (1) </a:t>
            </a:r>
            <a:r>
              <a:rPr lang="zh-CN" altLang="en-US" sz="1100">
                <a:latin typeface="Cambria Math" panose="02040503050406030204" pitchFamily="18" charset="0"/>
                <a:ea typeface="微软雅黑" panose="020B0503020204020204" pitchFamily="34" charset="-122"/>
              </a:rPr>
              <a:t>状态标识与完整 </a:t>
            </a:r>
            <a:r>
              <a:rPr lang="en-US" altLang="zh-CN" sz="1100">
                <a:latin typeface="Cambria Math" panose="02040503050406030204" pitchFamily="18" charset="0"/>
                <a:ea typeface="Cambria Math" panose="02040503050406030204" pitchFamily="18" charset="0"/>
              </a:rPr>
              <a:t>DFA </a:t>
            </a:r>
            <a:r>
              <a:rPr lang="zh-CN" altLang="en-US" sz="1100">
                <a:latin typeface="Cambria Math" panose="02040503050406030204" pitchFamily="18" charset="0"/>
                <a:ea typeface="微软雅黑" panose="020B0503020204020204" pitchFamily="34" charset="-122"/>
              </a:rPr>
              <a:t>状态，完成 </a:t>
            </a:r>
            <a:r>
              <a:rPr lang="en-US" altLang="zh-CN" sz="1100">
                <a:latin typeface="Cambria Math" panose="02040503050406030204" pitchFamily="18" charset="0"/>
                <a:ea typeface="Cambria Math" panose="02040503050406030204" pitchFamily="18" charset="0"/>
              </a:rPr>
              <a:t>LALR (1) DFA </a:t>
            </a:r>
            <a:r>
              <a:rPr lang="zh-CN" altLang="en-US" sz="1100">
                <a:latin typeface="Cambria Math" panose="02040503050406030204" pitchFamily="18" charset="0"/>
                <a:ea typeface="微软雅黑" panose="020B0503020204020204" pitchFamily="34" charset="-122"/>
              </a:rPr>
              <a:t>状态构建</a:t>
            </a:r>
            <a:endParaRPr lang="en-US" altLang="zh-CN" sz="1100">
              <a:latin typeface="Cambria Math" panose="02040503050406030204" pitchFamily="18" charset="0"/>
              <a:ea typeface="Cambria Math" panose="02040503050406030204" pitchFamily="18" charset="0"/>
            </a:endParaRPr>
          </a:p>
          <a:p>
            <a:pPr marL="342900" indent="-342900">
              <a:lnSpc>
                <a:spcPct val="150000"/>
              </a:lnSpc>
              <a:buFont typeface="+mj-ea"/>
              <a:buAutoNum type="circleNumDbPlain"/>
            </a:pPr>
            <a:r>
              <a:rPr lang="zh-CN" altLang="en-US" sz="1100">
                <a:latin typeface="Cambria Math" panose="02040503050406030204" pitchFamily="18" charset="0"/>
                <a:ea typeface="微软雅黑" panose="020B0503020204020204" pitchFamily="34" charset="-122"/>
              </a:rPr>
              <a:t>构建</a:t>
            </a:r>
            <a:r>
              <a:rPr lang="en-US" altLang="zh-CN" sz="1100">
                <a:latin typeface="Cambria Math" panose="02040503050406030204" pitchFamily="18" charset="0"/>
                <a:ea typeface="Cambria Math" panose="02040503050406030204" pitchFamily="18" charset="0"/>
              </a:rPr>
              <a:t>LALR(1)</a:t>
            </a:r>
            <a:r>
              <a:rPr lang="zh-CN" altLang="en-US" sz="1100">
                <a:latin typeface="Cambria Math" panose="02040503050406030204" pitchFamily="18" charset="0"/>
                <a:ea typeface="微软雅黑" panose="020B0503020204020204" pitchFamily="34" charset="-122"/>
              </a:rPr>
              <a:t>的</a:t>
            </a:r>
            <a:r>
              <a:rPr lang="en-US" altLang="zh-CN" sz="1100">
                <a:latin typeface="Cambria Math" panose="02040503050406030204" pitchFamily="18" charset="0"/>
                <a:ea typeface="Cambria Math" panose="02040503050406030204" pitchFamily="18" charset="0"/>
              </a:rPr>
              <a:t>DFA</a:t>
            </a:r>
            <a:r>
              <a:rPr lang="zh-CN" altLang="en-US" sz="1100">
                <a:latin typeface="Cambria Math" panose="02040503050406030204" pitchFamily="18" charset="0"/>
                <a:ea typeface="微软雅黑" panose="020B0503020204020204" pitchFamily="34" charset="-122"/>
              </a:rPr>
              <a:t>转移：遍历 </a:t>
            </a:r>
            <a:r>
              <a:rPr lang="en-US" altLang="zh-CN" sz="1100">
                <a:latin typeface="Cambria Math" panose="02040503050406030204" pitchFamily="18" charset="0"/>
                <a:ea typeface="Cambria Math" panose="02040503050406030204" pitchFamily="18" charset="0"/>
              </a:rPr>
              <a:t>LR (1) DFA </a:t>
            </a:r>
            <a:r>
              <a:rPr lang="zh-CN" altLang="en-US" sz="1100">
                <a:latin typeface="Cambria Math" panose="02040503050406030204" pitchFamily="18" charset="0"/>
                <a:ea typeface="微软雅黑" panose="020B0503020204020204" pitchFamily="34" charset="-122"/>
              </a:rPr>
              <a:t>状态及转移关系，在 </a:t>
            </a:r>
            <a:r>
              <a:rPr lang="en-US" altLang="zh-CN" sz="1100">
                <a:latin typeface="Cambria Math" panose="02040503050406030204" pitchFamily="18" charset="0"/>
                <a:ea typeface="Cambria Math" panose="02040503050406030204" pitchFamily="18" charset="0"/>
              </a:rPr>
              <a:t>LALR (1) DFA </a:t>
            </a:r>
            <a:r>
              <a:rPr lang="zh-CN" altLang="en-US" sz="1100">
                <a:latin typeface="Cambria Math" panose="02040503050406030204" pitchFamily="18" charset="0"/>
                <a:ea typeface="微软雅黑" panose="020B0503020204020204" pitchFamily="34" charset="-122"/>
              </a:rPr>
              <a:t>中更新转移关系</a:t>
            </a:r>
            <a:endParaRPr lang="en-US" altLang="zh-CN" sz="110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22889800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4">
          <a:extLst>
            <a:ext uri="{FF2B5EF4-FFF2-40B4-BE49-F238E27FC236}">
              <a16:creationId xmlns:a16="http://schemas.microsoft.com/office/drawing/2014/main" id="{B7B0D842-F088-DEF7-1CD8-E0696DD21B52}"/>
            </a:ext>
          </a:extLst>
        </p:cNvPr>
        <p:cNvGrpSpPr/>
        <p:nvPr/>
      </p:nvGrpSpPr>
      <p:grpSpPr>
        <a:xfrm>
          <a:off x="0" y="0"/>
          <a:ext cx="0" cy="0"/>
          <a:chOff x="0" y="0"/>
          <a:chExt cx="0" cy="0"/>
        </a:xfrm>
      </p:grpSpPr>
      <p:sp>
        <p:nvSpPr>
          <p:cNvPr id="8" name="Google Shape;735;p67">
            <a:extLst>
              <a:ext uri="{FF2B5EF4-FFF2-40B4-BE49-F238E27FC236}">
                <a16:creationId xmlns:a16="http://schemas.microsoft.com/office/drawing/2014/main" id="{1C6AA986-A95B-33B2-C0F6-192756A33C16}"/>
              </a:ext>
            </a:extLst>
          </p:cNvPr>
          <p:cNvSpPr txBox="1">
            <a:spLocks noGrp="1"/>
          </p:cNvSpPr>
          <p:nvPr>
            <p:ph type="title"/>
          </p:nvPr>
        </p:nvSpPr>
        <p:spPr>
          <a:xfrm>
            <a:off x="720000" y="371282"/>
            <a:ext cx="7704000" cy="6650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200"/>
              <a:t>项目任务二 </a:t>
            </a:r>
            <a:r>
              <a:rPr lang="zh-CN" altLang="en-US" sz="2400">
                <a:solidFill>
                  <a:schemeClr val="accent1"/>
                </a:solidFill>
              </a:rPr>
              <a:t>构建</a:t>
            </a:r>
            <a:r>
              <a:rPr lang="en-US" altLang="zh-CN" sz="2400">
                <a:solidFill>
                  <a:schemeClr val="accent1"/>
                </a:solidFill>
              </a:rPr>
              <a:t>LALR(1)</a:t>
            </a:r>
            <a:r>
              <a:rPr lang="zh-CN" altLang="en-US" sz="2400">
                <a:solidFill>
                  <a:schemeClr val="accent1"/>
                </a:solidFill>
              </a:rPr>
              <a:t>分析表</a:t>
            </a:r>
            <a:endParaRPr sz="2400">
              <a:solidFill>
                <a:schemeClr val="accent1"/>
              </a:solidFill>
            </a:endParaRPr>
          </a:p>
        </p:txBody>
      </p:sp>
      <p:sp>
        <p:nvSpPr>
          <p:cNvPr id="2" name="文本框 1">
            <a:extLst>
              <a:ext uri="{FF2B5EF4-FFF2-40B4-BE49-F238E27FC236}">
                <a16:creationId xmlns:a16="http://schemas.microsoft.com/office/drawing/2014/main" id="{BD9A414C-D8D3-4D76-611A-E9B97B0B2EB6}"/>
              </a:ext>
            </a:extLst>
          </p:cNvPr>
          <p:cNvSpPr txBox="1"/>
          <p:nvPr/>
        </p:nvSpPr>
        <p:spPr>
          <a:xfrm>
            <a:off x="720000" y="1093753"/>
            <a:ext cx="8166915" cy="1329018"/>
          </a:xfrm>
          <a:prstGeom prst="rect">
            <a:avLst/>
          </a:prstGeom>
          <a:noFill/>
        </p:spPr>
        <p:txBody>
          <a:bodyPr wrap="square" rtlCol="0">
            <a:spAutoFit/>
          </a:bodyPr>
          <a:lstStyle/>
          <a:p>
            <a:pPr>
              <a:lnSpc>
                <a:spcPct val="150000"/>
              </a:lnSpc>
            </a:pPr>
            <a:r>
              <a:rPr lang="en-US" altLang="zh-CN" sz="1100">
                <a:latin typeface="Cambria Math" panose="02040503050406030204" pitchFamily="18" charset="0"/>
                <a:ea typeface="Cambria Math" panose="02040503050406030204" pitchFamily="18" charset="0"/>
              </a:rPr>
              <a:t>LALR(1)</a:t>
            </a:r>
            <a:r>
              <a:rPr lang="zh-CN" altLang="en-US" sz="1100">
                <a:latin typeface="Cambria Math" panose="02040503050406030204" pitchFamily="18" charset="0"/>
                <a:ea typeface="Cambria Math" panose="02040503050406030204" pitchFamily="18" charset="0"/>
              </a:rPr>
              <a:t>文法判断（</a:t>
            </a:r>
            <a:r>
              <a:rPr lang="en-US" altLang="zh-CN" sz="1100">
                <a:latin typeface="Cambria Math" panose="02040503050406030204" pitchFamily="18" charset="0"/>
                <a:ea typeface="Cambria Math" panose="02040503050406030204" pitchFamily="18" charset="0"/>
              </a:rPr>
              <a:t>LALR(1)</a:t>
            </a:r>
            <a:r>
              <a:rPr lang="zh-CN" altLang="en-US" sz="1100">
                <a:latin typeface="Cambria Math" panose="02040503050406030204" pitchFamily="18" charset="0"/>
                <a:ea typeface="Cambria Math" panose="02040503050406030204" pitchFamily="18" charset="0"/>
              </a:rPr>
              <a:t>的</a:t>
            </a:r>
            <a:r>
              <a:rPr lang="en-US" altLang="zh-CN" sz="1100">
                <a:latin typeface="Cambria Math" panose="02040503050406030204" pitchFamily="18" charset="0"/>
                <a:ea typeface="Cambria Math" panose="02040503050406030204" pitchFamily="18" charset="0"/>
              </a:rPr>
              <a:t>DFA</a:t>
            </a:r>
            <a:r>
              <a:rPr lang="zh-CN" altLang="en-US" sz="1100">
                <a:latin typeface="Cambria Math" panose="02040503050406030204" pitchFamily="18" charset="0"/>
                <a:ea typeface="Cambria Math" panose="02040503050406030204" pitchFamily="18" charset="0"/>
              </a:rPr>
              <a:t>是否存在冲突）：</a:t>
            </a:r>
            <a:endParaRPr lang="en-US" altLang="zh-CN" sz="1100">
              <a:latin typeface="Cambria Math" panose="02040503050406030204" pitchFamily="18" charset="0"/>
              <a:ea typeface="Cambria Math" panose="02040503050406030204" pitchFamily="18" charset="0"/>
            </a:endParaRPr>
          </a:p>
          <a:p>
            <a:pPr marL="228600" indent="-228600">
              <a:lnSpc>
                <a:spcPct val="150000"/>
              </a:lnSpc>
              <a:buFont typeface="+mj-lt"/>
              <a:buAutoNum type="arabicPeriod"/>
            </a:pPr>
            <a:r>
              <a:rPr lang="zh-CN" altLang="en-US" sz="1100" b="1">
                <a:latin typeface="Cambria Math" panose="02040503050406030204" pitchFamily="18" charset="0"/>
                <a:ea typeface="Cambria Math" panose="02040503050406030204" pitchFamily="18" charset="0"/>
              </a:rPr>
              <a:t>归约 </a:t>
            </a:r>
            <a:r>
              <a:rPr lang="en-US" altLang="zh-CN" sz="1100" b="1">
                <a:latin typeface="Cambria Math" panose="02040503050406030204" pitchFamily="18" charset="0"/>
                <a:ea typeface="Cambria Math" panose="02040503050406030204" pitchFamily="18" charset="0"/>
              </a:rPr>
              <a:t>- </a:t>
            </a:r>
            <a:r>
              <a:rPr lang="zh-CN" altLang="en-US" sz="1100" b="1">
                <a:latin typeface="Cambria Math" panose="02040503050406030204" pitchFamily="18" charset="0"/>
                <a:ea typeface="Cambria Math" panose="02040503050406030204" pitchFamily="18" charset="0"/>
              </a:rPr>
              <a:t>归约冲突检测：</a:t>
            </a:r>
            <a:r>
              <a:rPr lang="zh-CN" altLang="en-US" sz="1100">
                <a:latin typeface="Cambria Math" panose="02040503050406030204" pitchFamily="18" charset="0"/>
                <a:ea typeface="Cambria Math" panose="02040503050406030204" pitchFamily="18" charset="0"/>
              </a:rPr>
              <a:t>遍历 </a:t>
            </a:r>
            <a:r>
              <a:rPr lang="en-US" altLang="zh-CN" sz="1100">
                <a:latin typeface="Cambria Math" panose="02040503050406030204" pitchFamily="18" charset="0"/>
                <a:ea typeface="Cambria Math" panose="02040503050406030204" pitchFamily="18" charset="0"/>
              </a:rPr>
              <a:t>LALR (1) </a:t>
            </a:r>
            <a:r>
              <a:rPr lang="zh-CN" altLang="en-US" sz="1100">
                <a:latin typeface="Cambria Math" panose="02040503050406030204" pitchFamily="18" charset="0"/>
                <a:ea typeface="Cambria Math" panose="02040503050406030204" pitchFamily="18" charset="0"/>
              </a:rPr>
              <a:t>的 </a:t>
            </a:r>
            <a:r>
              <a:rPr lang="en-US" altLang="zh-CN" sz="1100">
                <a:latin typeface="Cambria Math" panose="02040503050406030204" pitchFamily="18" charset="0"/>
                <a:ea typeface="Cambria Math" panose="02040503050406030204" pitchFamily="18" charset="0"/>
              </a:rPr>
              <a:t>DFA </a:t>
            </a:r>
            <a:r>
              <a:rPr lang="zh-CN" altLang="en-US" sz="1100">
                <a:latin typeface="Cambria Math" panose="02040503050406030204" pitchFamily="18" charset="0"/>
                <a:ea typeface="Cambria Math" panose="02040503050406030204" pitchFamily="18" charset="0"/>
              </a:rPr>
              <a:t>所有状态，检查各状态中所有产生式，若有两个可归约产生式且其向前看符号集合交集不为空，则存在归约 </a:t>
            </a:r>
            <a:r>
              <a:rPr lang="en-US" altLang="zh-CN" sz="1100">
                <a:latin typeface="Cambria Math" panose="02040503050406030204" pitchFamily="18" charset="0"/>
                <a:ea typeface="Cambria Math" panose="02040503050406030204" pitchFamily="18" charset="0"/>
              </a:rPr>
              <a:t>- </a:t>
            </a:r>
            <a:r>
              <a:rPr lang="zh-CN" altLang="en-US" sz="1100">
                <a:latin typeface="Cambria Math" panose="02040503050406030204" pitchFamily="18" charset="0"/>
                <a:ea typeface="Cambria Math" panose="02040503050406030204" pitchFamily="18" charset="0"/>
              </a:rPr>
              <a:t>归约冲突，说明文法不是</a:t>
            </a:r>
            <a:r>
              <a:rPr lang="en-US" altLang="zh-CN" sz="1100">
                <a:latin typeface="Cambria Math" panose="02040503050406030204" pitchFamily="18" charset="0"/>
                <a:ea typeface="Cambria Math" panose="02040503050406030204" pitchFamily="18" charset="0"/>
              </a:rPr>
              <a:t>LALR(1)</a:t>
            </a:r>
            <a:r>
              <a:rPr lang="zh-CN" altLang="en-US" sz="1100">
                <a:latin typeface="Cambria Math" panose="02040503050406030204" pitchFamily="18" charset="0"/>
                <a:ea typeface="Cambria Math" panose="02040503050406030204" pitchFamily="18" charset="0"/>
              </a:rPr>
              <a:t>文法，无法构建分析表。</a:t>
            </a:r>
            <a:endParaRPr lang="en-US" altLang="zh-CN" sz="1100">
              <a:latin typeface="Cambria Math" panose="02040503050406030204" pitchFamily="18" charset="0"/>
              <a:ea typeface="Cambria Math" panose="02040503050406030204" pitchFamily="18" charset="0"/>
            </a:endParaRPr>
          </a:p>
          <a:p>
            <a:pPr marL="228600" indent="-228600">
              <a:lnSpc>
                <a:spcPct val="150000"/>
              </a:lnSpc>
              <a:buFont typeface="+mj-lt"/>
              <a:buAutoNum type="arabicPeriod"/>
            </a:pPr>
            <a:r>
              <a:rPr lang="zh-CN" altLang="en-US" sz="1100" b="1">
                <a:latin typeface="Cambria Math" panose="02040503050406030204" pitchFamily="18" charset="0"/>
                <a:ea typeface="Cambria Math" panose="02040503050406030204" pitchFamily="18" charset="0"/>
              </a:rPr>
              <a:t>移进 </a:t>
            </a:r>
            <a:r>
              <a:rPr lang="en-US" altLang="zh-CN" sz="1100" b="1">
                <a:latin typeface="Cambria Math" panose="02040503050406030204" pitchFamily="18" charset="0"/>
                <a:ea typeface="Cambria Math" panose="02040503050406030204" pitchFamily="18" charset="0"/>
              </a:rPr>
              <a:t>- </a:t>
            </a:r>
            <a:r>
              <a:rPr lang="zh-CN" altLang="en-US" sz="1100" b="1">
                <a:latin typeface="Cambria Math" panose="02040503050406030204" pitchFamily="18" charset="0"/>
                <a:ea typeface="Cambria Math" panose="02040503050406030204" pitchFamily="18" charset="0"/>
              </a:rPr>
              <a:t>归约冲突检测：</a:t>
            </a:r>
            <a:r>
              <a:rPr lang="zh-CN" altLang="en-US" sz="1100">
                <a:latin typeface="Cambria Math" panose="02040503050406030204" pitchFamily="18" charset="0"/>
                <a:ea typeface="Cambria Math" panose="02040503050406030204" pitchFamily="18" charset="0"/>
              </a:rPr>
              <a:t>再次遍历 </a:t>
            </a:r>
            <a:r>
              <a:rPr lang="en-US" altLang="zh-CN" sz="1100">
                <a:latin typeface="Cambria Math" panose="02040503050406030204" pitchFamily="18" charset="0"/>
                <a:ea typeface="Cambria Math" panose="02040503050406030204" pitchFamily="18" charset="0"/>
              </a:rPr>
              <a:t>LALR (1) </a:t>
            </a:r>
            <a:r>
              <a:rPr lang="zh-CN" altLang="en-US" sz="1100">
                <a:latin typeface="Cambria Math" panose="02040503050406030204" pitchFamily="18" charset="0"/>
                <a:ea typeface="Cambria Math" panose="02040503050406030204" pitchFamily="18" charset="0"/>
              </a:rPr>
              <a:t>的 </a:t>
            </a:r>
            <a:r>
              <a:rPr lang="en-US" altLang="zh-CN" sz="1100">
                <a:latin typeface="Cambria Math" panose="02040503050406030204" pitchFamily="18" charset="0"/>
                <a:ea typeface="Cambria Math" panose="02040503050406030204" pitchFamily="18" charset="0"/>
              </a:rPr>
              <a:t>DFA </a:t>
            </a:r>
            <a:r>
              <a:rPr lang="zh-CN" altLang="en-US" sz="1100">
                <a:latin typeface="Cambria Math" panose="02040503050406030204" pitchFamily="18" charset="0"/>
                <a:ea typeface="Cambria Math" panose="02040503050406030204" pitchFamily="18" charset="0"/>
              </a:rPr>
              <a:t>所有状态，收集各状态中可移进项目与可归约项目的向前看符号集合，若二者有交集，则存在移进 </a:t>
            </a:r>
            <a:r>
              <a:rPr lang="en-US" altLang="zh-CN" sz="1100">
                <a:latin typeface="Cambria Math" panose="02040503050406030204" pitchFamily="18" charset="0"/>
                <a:ea typeface="Cambria Math" panose="02040503050406030204" pitchFamily="18" charset="0"/>
              </a:rPr>
              <a:t>- </a:t>
            </a:r>
            <a:r>
              <a:rPr lang="zh-CN" altLang="en-US" sz="1100">
                <a:latin typeface="Cambria Math" panose="02040503050406030204" pitchFamily="18" charset="0"/>
                <a:ea typeface="Cambria Math" panose="02040503050406030204" pitchFamily="18" charset="0"/>
              </a:rPr>
              <a:t>归约冲突，此时虽然文法不是</a:t>
            </a:r>
            <a:r>
              <a:rPr lang="en-US" altLang="zh-CN" sz="1100">
                <a:latin typeface="Cambria Math" panose="02040503050406030204" pitchFamily="18" charset="0"/>
                <a:ea typeface="Cambria Math" panose="02040503050406030204" pitchFamily="18" charset="0"/>
              </a:rPr>
              <a:t>LALR(1)</a:t>
            </a:r>
            <a:r>
              <a:rPr lang="zh-CN" altLang="en-US" sz="1100">
                <a:latin typeface="Cambria Math" panose="02040503050406030204" pitchFamily="18" charset="0"/>
                <a:ea typeface="Cambria Math" panose="02040503050406030204" pitchFamily="18" charset="0"/>
              </a:rPr>
              <a:t>文法，但可按最长串匹配原则构建分析表。</a:t>
            </a:r>
            <a:endParaRPr lang="en-US" altLang="zh-CN" sz="1100">
              <a:latin typeface="Cambria Math" panose="02040503050406030204" pitchFamily="18" charset="0"/>
              <a:ea typeface="Cambria Math" panose="02040503050406030204" pitchFamily="18" charset="0"/>
            </a:endParaRPr>
          </a:p>
        </p:txBody>
      </p:sp>
      <p:sp>
        <p:nvSpPr>
          <p:cNvPr id="4" name="文本框 3">
            <a:extLst>
              <a:ext uri="{FF2B5EF4-FFF2-40B4-BE49-F238E27FC236}">
                <a16:creationId xmlns:a16="http://schemas.microsoft.com/office/drawing/2014/main" id="{60A3D540-1DC4-03A8-EA94-D076A479C9E6}"/>
              </a:ext>
            </a:extLst>
          </p:cNvPr>
          <p:cNvSpPr txBox="1"/>
          <p:nvPr/>
        </p:nvSpPr>
        <p:spPr>
          <a:xfrm>
            <a:off x="720000" y="4352614"/>
            <a:ext cx="2179647" cy="246221"/>
          </a:xfrm>
          <a:prstGeom prst="rect">
            <a:avLst/>
          </a:prstGeom>
          <a:noFill/>
        </p:spPr>
        <p:txBody>
          <a:bodyPr wrap="square">
            <a:spAutoFit/>
          </a:bodyPr>
          <a:lstStyle/>
          <a:p>
            <a:pPr algn="ctr"/>
            <a:r>
              <a:rPr lang="en-US" altLang="zh-CN" sz="1000" kern="100">
                <a:effectLst/>
                <a:latin typeface="Cambria Math" panose="02040503050406030204" pitchFamily="18" charset="0"/>
                <a:ea typeface="Cambria Math" panose="02040503050406030204" pitchFamily="18" charset="0"/>
              </a:rPr>
              <a:t>QHash&lt;int, QHash&lt;QString, Cell&gt;&gt;</a:t>
            </a:r>
            <a:endParaRPr lang="zh-CN" altLang="en-US" sz="1000">
              <a:latin typeface="Cambria Math" panose="02040503050406030204" pitchFamily="18" charset="0"/>
            </a:endParaRPr>
          </a:p>
        </p:txBody>
      </p:sp>
      <p:pic>
        <p:nvPicPr>
          <p:cNvPr id="3074" name="图片 1">
            <a:extLst>
              <a:ext uri="{FF2B5EF4-FFF2-40B4-BE49-F238E27FC236}">
                <a16:creationId xmlns:a16="http://schemas.microsoft.com/office/drawing/2014/main" id="{3EE3FDF2-E2ED-198D-3989-5926840BBC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935" y="2571750"/>
            <a:ext cx="2095779" cy="1708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A49CEC36-A17B-62CE-1167-71099208C495}"/>
              </a:ext>
            </a:extLst>
          </p:cNvPr>
          <p:cNvSpPr txBox="1"/>
          <p:nvPr/>
        </p:nvSpPr>
        <p:spPr>
          <a:xfrm>
            <a:off x="3322178" y="2571750"/>
            <a:ext cx="4309546" cy="1836850"/>
          </a:xfrm>
          <a:prstGeom prst="rect">
            <a:avLst/>
          </a:prstGeom>
          <a:noFill/>
        </p:spPr>
        <p:txBody>
          <a:bodyPr wrap="square" rtlCol="0">
            <a:spAutoFit/>
          </a:bodyPr>
          <a:lstStyle/>
          <a:p>
            <a:pPr>
              <a:lnSpc>
                <a:spcPct val="150000"/>
              </a:lnSpc>
            </a:pPr>
            <a:r>
              <a:rPr lang="zh-CN" altLang="en-US" sz="1100">
                <a:latin typeface="Cambria Math" panose="02040503050406030204" pitchFamily="18" charset="0"/>
                <a:ea typeface="Cambria Math" panose="02040503050406030204" pitchFamily="18" charset="0"/>
              </a:rPr>
              <a:t>构建</a:t>
            </a:r>
            <a:r>
              <a:rPr lang="en-US" altLang="zh-CN" sz="1100">
                <a:latin typeface="Cambria Math" panose="02040503050406030204" pitchFamily="18" charset="0"/>
                <a:ea typeface="Cambria Math" panose="02040503050406030204" pitchFamily="18" charset="0"/>
              </a:rPr>
              <a:t>LALR(1)</a:t>
            </a:r>
            <a:r>
              <a:rPr lang="zh-CN" altLang="en-US" sz="1100">
                <a:latin typeface="Cambria Math" panose="02040503050406030204" pitchFamily="18" charset="0"/>
                <a:ea typeface="Cambria Math" panose="02040503050406030204" pitchFamily="18" charset="0"/>
              </a:rPr>
              <a:t>分析表步骤：</a:t>
            </a:r>
            <a:endParaRPr lang="en-US" altLang="zh-CN" sz="1100">
              <a:latin typeface="Cambria Math" panose="02040503050406030204" pitchFamily="18" charset="0"/>
              <a:ea typeface="Cambria Math" panose="02040503050406030204" pitchFamily="18" charset="0"/>
            </a:endParaRPr>
          </a:p>
          <a:p>
            <a:pPr marL="228600" indent="-228600">
              <a:lnSpc>
                <a:spcPct val="150000"/>
              </a:lnSpc>
              <a:buFont typeface="+mj-lt"/>
              <a:buAutoNum type="arabicPeriod"/>
            </a:pPr>
            <a:r>
              <a:rPr lang="zh-CN" altLang="en-US" sz="1100">
                <a:latin typeface="Cambria Math" panose="02040503050406030204" pitchFamily="18" charset="0"/>
                <a:ea typeface="Cambria Math" panose="02040503050406030204" pitchFamily="18" charset="0"/>
              </a:rPr>
              <a:t>遍历 </a:t>
            </a:r>
            <a:r>
              <a:rPr lang="en-US" altLang="zh-CN" sz="1100">
                <a:latin typeface="Cambria Math" panose="02040503050406030204" pitchFamily="18" charset="0"/>
                <a:ea typeface="Cambria Math" panose="02040503050406030204" pitchFamily="18" charset="0"/>
              </a:rPr>
              <a:t>LALR (1) </a:t>
            </a:r>
            <a:r>
              <a:rPr lang="zh-CN" altLang="en-US" sz="1100">
                <a:latin typeface="Cambria Math" panose="02040503050406030204" pitchFamily="18" charset="0"/>
                <a:ea typeface="Cambria Math" panose="02040503050406030204" pitchFamily="18" charset="0"/>
              </a:rPr>
              <a:t>的每个状态及其内部项目，通过设置规约标志及规约规则编号先处理可归约项目，并填充到分析表</a:t>
            </a:r>
            <a:endParaRPr lang="en-US" altLang="zh-CN" sz="1100">
              <a:latin typeface="Cambria Math" panose="02040503050406030204" pitchFamily="18" charset="0"/>
              <a:ea typeface="Cambria Math" panose="02040503050406030204" pitchFamily="18" charset="0"/>
            </a:endParaRPr>
          </a:p>
          <a:p>
            <a:pPr marL="228600" indent="-228600">
              <a:lnSpc>
                <a:spcPct val="150000"/>
              </a:lnSpc>
              <a:buFont typeface="+mj-lt"/>
              <a:buAutoNum type="arabicPeriod"/>
            </a:pPr>
            <a:r>
              <a:rPr lang="zh-CN" altLang="en-US" sz="1100">
                <a:latin typeface="Cambria Math" panose="02040503050406030204" pitchFamily="18" charset="0"/>
                <a:ea typeface="Cambria Math" panose="02040503050406030204" pitchFamily="18" charset="0"/>
              </a:rPr>
              <a:t>再次遍历 </a:t>
            </a:r>
            <a:r>
              <a:rPr lang="en-US" altLang="zh-CN" sz="1100">
                <a:latin typeface="Cambria Math" panose="02040503050406030204" pitchFamily="18" charset="0"/>
                <a:ea typeface="Cambria Math" panose="02040503050406030204" pitchFamily="18" charset="0"/>
              </a:rPr>
              <a:t>LALR (1) </a:t>
            </a:r>
            <a:r>
              <a:rPr lang="zh-CN" altLang="en-US" sz="1100">
                <a:latin typeface="Cambria Math" panose="02040503050406030204" pitchFamily="18" charset="0"/>
                <a:ea typeface="Cambria Math" panose="02040503050406030204" pitchFamily="18" charset="0"/>
              </a:rPr>
              <a:t>的每个状态及其内部项目，通过设置移进标志及目标状态编号再处理有移进项目，并填充到分析表</a:t>
            </a:r>
            <a:endParaRPr lang="en-US" altLang="zh-CN" sz="1100">
              <a:latin typeface="Cambria Math" panose="02040503050406030204" pitchFamily="18" charset="0"/>
              <a:ea typeface="Cambria Math" panose="02040503050406030204" pitchFamily="18" charset="0"/>
            </a:endParaRPr>
          </a:p>
          <a:p>
            <a:pPr marL="228600" indent="-228600">
              <a:lnSpc>
                <a:spcPct val="150000"/>
              </a:lnSpc>
              <a:buFont typeface="+mj-lt"/>
              <a:buAutoNum type="arabicPeriod"/>
            </a:pPr>
            <a:r>
              <a:rPr lang="zh-CN" altLang="en-US" sz="1100">
                <a:latin typeface="Cambria Math" panose="02040503050406030204" pitchFamily="18" charset="0"/>
                <a:ea typeface="Cambria Math" panose="02040503050406030204" pitchFamily="18" charset="0"/>
              </a:rPr>
              <a:t>针对初态碰到结束符 </a:t>
            </a:r>
            <a:r>
              <a:rPr lang="en-US" altLang="zh-CN" sz="1100">
                <a:latin typeface="Cambria Math" panose="02040503050406030204" pitchFamily="18" charset="0"/>
                <a:ea typeface="Cambria Math" panose="02040503050406030204" pitchFamily="18" charset="0"/>
              </a:rPr>
              <a:t>END_FLAG($) </a:t>
            </a:r>
            <a:r>
              <a:rPr lang="zh-CN" altLang="en-US" sz="1100">
                <a:latin typeface="Cambria Math" panose="02040503050406030204" pitchFamily="18" charset="0"/>
                <a:ea typeface="Cambria Math" panose="02040503050406030204" pitchFamily="18" charset="0"/>
              </a:rPr>
              <a:t>的情况：设置接受标志并填充到相应单元格</a:t>
            </a:r>
            <a:endParaRPr lang="en-US" altLang="zh-CN" sz="1100">
              <a:latin typeface="Cambria Math" panose="02040503050406030204" pitchFamily="18" charset="0"/>
              <a:ea typeface="Cambria Math" panose="02040503050406030204" pitchFamily="18" charset="0"/>
            </a:endParaRPr>
          </a:p>
        </p:txBody>
      </p:sp>
      <p:sp>
        <p:nvSpPr>
          <p:cNvPr id="6" name="文本框 5">
            <a:extLst>
              <a:ext uri="{FF2B5EF4-FFF2-40B4-BE49-F238E27FC236}">
                <a16:creationId xmlns:a16="http://schemas.microsoft.com/office/drawing/2014/main" id="{6FEEF340-3106-B22D-C121-013638087128}"/>
              </a:ext>
            </a:extLst>
          </p:cNvPr>
          <p:cNvSpPr txBox="1"/>
          <p:nvPr/>
        </p:nvSpPr>
        <p:spPr>
          <a:xfrm>
            <a:off x="3322178" y="4408600"/>
            <a:ext cx="4309546" cy="253083"/>
          </a:xfrm>
          <a:prstGeom prst="rect">
            <a:avLst/>
          </a:prstGeom>
          <a:noFill/>
        </p:spPr>
        <p:txBody>
          <a:bodyPr wrap="square" rtlCol="0">
            <a:spAutoFit/>
          </a:bodyPr>
          <a:lstStyle/>
          <a:p>
            <a:pPr>
              <a:lnSpc>
                <a:spcPct val="150000"/>
              </a:lnSpc>
            </a:pPr>
            <a:r>
              <a:rPr lang="zh-CN" altLang="en-US" sz="800">
                <a:solidFill>
                  <a:schemeClr val="accent2">
                    <a:lumMod val="50000"/>
                  </a:schemeClr>
                </a:solidFill>
                <a:latin typeface="Cambria Math" panose="02040503050406030204" pitchFamily="18" charset="0"/>
                <a:ea typeface="Cambria Math" panose="02040503050406030204" pitchFamily="18" charset="0"/>
              </a:rPr>
              <a:t>先处理归约后处理移进目的是使用解决可能存在移进</a:t>
            </a:r>
            <a:r>
              <a:rPr lang="en-US" altLang="zh-CN" sz="800">
                <a:solidFill>
                  <a:schemeClr val="accent2">
                    <a:lumMod val="50000"/>
                  </a:schemeClr>
                </a:solidFill>
                <a:latin typeface="Cambria Math" panose="02040503050406030204" pitchFamily="18" charset="0"/>
                <a:ea typeface="Cambria Math" panose="02040503050406030204" pitchFamily="18" charset="0"/>
              </a:rPr>
              <a:t>-</a:t>
            </a:r>
            <a:r>
              <a:rPr lang="zh-CN" altLang="en-US" sz="800">
                <a:solidFill>
                  <a:schemeClr val="accent2">
                    <a:lumMod val="50000"/>
                  </a:schemeClr>
                </a:solidFill>
                <a:latin typeface="Cambria Math" panose="02040503050406030204" pitchFamily="18" charset="0"/>
                <a:ea typeface="Cambria Math" panose="02040503050406030204" pitchFamily="18" charset="0"/>
              </a:rPr>
              <a:t>规约冲突的情况（用移进覆盖规约操作）</a:t>
            </a:r>
            <a:endParaRPr lang="en-US" altLang="zh-CN" sz="800">
              <a:solidFill>
                <a:schemeClr val="accent2">
                  <a:lumMod val="50000"/>
                </a:schemeClr>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2574030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4"/>
                                        </p:tgtEl>
                                        <p:attrNameLst>
                                          <p:attrName>style.visibility</p:attrName>
                                        </p:attrNameLst>
                                      </p:cBhvr>
                                      <p:to>
                                        <p:strVal val="visible"/>
                                      </p:to>
                                    </p:set>
                                    <p:anim calcmode="lin" valueType="num">
                                      <p:cBhvr additive="base">
                                        <p:cTn id="13" dur="500" fill="hold"/>
                                        <p:tgtEl>
                                          <p:spTgt spid="3074"/>
                                        </p:tgtEl>
                                        <p:attrNameLst>
                                          <p:attrName>ppt_x</p:attrName>
                                        </p:attrNameLst>
                                      </p:cBhvr>
                                      <p:tavLst>
                                        <p:tav tm="0">
                                          <p:val>
                                            <p:strVal val="#ppt_x"/>
                                          </p:val>
                                        </p:tav>
                                        <p:tav tm="100000">
                                          <p:val>
                                            <p:strVal val="#ppt_x"/>
                                          </p:val>
                                        </p:tav>
                                      </p:tavLst>
                                    </p:anim>
                                    <p:anim calcmode="lin" valueType="num">
                                      <p:cBhvr additive="base">
                                        <p:cTn id="14" dur="500" fill="hold"/>
                                        <p:tgtEl>
                                          <p:spTgt spid="307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4">
          <a:extLst>
            <a:ext uri="{FF2B5EF4-FFF2-40B4-BE49-F238E27FC236}">
              <a16:creationId xmlns:a16="http://schemas.microsoft.com/office/drawing/2014/main" id="{60C95C0C-93F9-C7B6-FB3B-08278275335D}"/>
            </a:ext>
          </a:extLst>
        </p:cNvPr>
        <p:cNvGrpSpPr/>
        <p:nvPr/>
      </p:nvGrpSpPr>
      <p:grpSpPr>
        <a:xfrm>
          <a:off x="0" y="0"/>
          <a:ext cx="0" cy="0"/>
          <a:chOff x="0" y="0"/>
          <a:chExt cx="0" cy="0"/>
        </a:xfrm>
      </p:grpSpPr>
      <p:sp>
        <p:nvSpPr>
          <p:cNvPr id="8" name="Google Shape;735;p67">
            <a:extLst>
              <a:ext uri="{FF2B5EF4-FFF2-40B4-BE49-F238E27FC236}">
                <a16:creationId xmlns:a16="http://schemas.microsoft.com/office/drawing/2014/main" id="{EBC67529-AED5-3336-433C-C30538058D0B}"/>
              </a:ext>
            </a:extLst>
          </p:cNvPr>
          <p:cNvSpPr txBox="1">
            <a:spLocks noGrp="1"/>
          </p:cNvSpPr>
          <p:nvPr>
            <p:ph type="title"/>
          </p:nvPr>
        </p:nvSpPr>
        <p:spPr>
          <a:xfrm>
            <a:off x="720000" y="371282"/>
            <a:ext cx="7704000" cy="6650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200"/>
              <a:t>项目任务二 </a:t>
            </a:r>
            <a:r>
              <a:rPr lang="zh-CN" altLang="en-US" sz="2400">
                <a:solidFill>
                  <a:schemeClr val="accent1"/>
                </a:solidFill>
              </a:rPr>
              <a:t>源程序语法分析过程</a:t>
            </a:r>
            <a:endParaRPr sz="2400">
              <a:solidFill>
                <a:schemeClr val="accent1"/>
              </a:solidFill>
            </a:endParaRPr>
          </a:p>
        </p:txBody>
      </p:sp>
      <p:sp>
        <p:nvSpPr>
          <p:cNvPr id="2" name="文本框 1">
            <a:extLst>
              <a:ext uri="{FF2B5EF4-FFF2-40B4-BE49-F238E27FC236}">
                <a16:creationId xmlns:a16="http://schemas.microsoft.com/office/drawing/2014/main" id="{C6B4656F-08B6-BF56-FB2F-5282985C5164}"/>
              </a:ext>
            </a:extLst>
          </p:cNvPr>
          <p:cNvSpPr txBox="1"/>
          <p:nvPr/>
        </p:nvSpPr>
        <p:spPr>
          <a:xfrm>
            <a:off x="720000" y="1493638"/>
            <a:ext cx="7569890" cy="2372124"/>
          </a:xfrm>
          <a:prstGeom prst="rect">
            <a:avLst/>
          </a:prstGeom>
          <a:noFill/>
          <a:ln>
            <a:noFill/>
            <a:prstDash val="dashDot"/>
          </a:ln>
        </p:spPr>
        <p:txBody>
          <a:bodyPr wrap="square" rtlCol="0">
            <a:spAutoFit/>
          </a:bodyPr>
          <a:lstStyle/>
          <a:p>
            <a:pPr algn="just" defTabSz="180000">
              <a:lnSpc>
                <a:spcPct val="150000"/>
              </a:lnSpc>
            </a:pPr>
            <a:r>
              <a:rPr lang="zh-CN" altLang="en-US" sz="1000">
                <a:latin typeface="Cambria Math" panose="02040503050406030204" pitchFamily="18" charset="0"/>
                <a:ea typeface="Cambria Math" panose="02040503050406030204" pitchFamily="18" charset="0"/>
              </a:rPr>
              <a:t>源程序语法分析的实现需要基于词法分析的结果，因此要执行源程序的语法分析，需要先进行词法分析获取源程序的单词编码文件，之后基于</a:t>
            </a:r>
            <a:r>
              <a:rPr lang="zh-CN" altLang="en-US" sz="1000" b="1">
                <a:latin typeface="Cambria Math" panose="02040503050406030204" pitchFamily="18" charset="0"/>
                <a:ea typeface="Cambria Math" panose="02040503050406030204" pitchFamily="18" charset="0"/>
              </a:rPr>
              <a:t>单词编码文件和</a:t>
            </a:r>
            <a:r>
              <a:rPr lang="en-US" altLang="zh-CN" sz="1000">
                <a:latin typeface="Cambria Math" panose="02040503050406030204" pitchFamily="18" charset="0"/>
                <a:ea typeface="Cambria Math" panose="02040503050406030204" pitchFamily="18" charset="0"/>
              </a:rPr>
              <a:t>LALR(1)</a:t>
            </a:r>
            <a:r>
              <a:rPr lang="zh-CN" altLang="en-US" sz="1000" b="1">
                <a:latin typeface="Cambria Math" panose="02040503050406030204" pitchFamily="18" charset="0"/>
                <a:ea typeface="Cambria Math" panose="02040503050406030204" pitchFamily="18" charset="0"/>
              </a:rPr>
              <a:t>分析表</a:t>
            </a:r>
            <a:r>
              <a:rPr lang="zh-CN" altLang="en-US" sz="1000">
                <a:latin typeface="Cambria Math" panose="02040503050406030204" pitchFamily="18" charset="0"/>
                <a:ea typeface="Cambria Math" panose="02040503050406030204" pitchFamily="18" charset="0"/>
              </a:rPr>
              <a:t>执行下述步骤，进行源程序的语法分析：</a:t>
            </a:r>
            <a:endParaRPr lang="en-US" altLang="zh-CN" sz="1000">
              <a:latin typeface="Cambria Math" panose="02040503050406030204" pitchFamily="18" charset="0"/>
              <a:ea typeface="Cambria Math" panose="02040503050406030204" pitchFamily="18" charset="0"/>
            </a:endParaRPr>
          </a:p>
          <a:p>
            <a:pPr marL="228600" indent="-228600" algn="just" defTabSz="180000">
              <a:lnSpc>
                <a:spcPct val="150000"/>
              </a:lnSpc>
              <a:buFont typeface="+mj-ea"/>
              <a:buAutoNum type="circleNumDbPlain"/>
            </a:pPr>
            <a:r>
              <a:rPr lang="zh-CN" altLang="en-US" sz="1000">
                <a:latin typeface="Cambria Math" panose="02040503050406030204" pitchFamily="18" charset="0"/>
                <a:ea typeface="Cambria Math" panose="02040503050406030204" pitchFamily="18" charset="0"/>
              </a:rPr>
              <a:t>初始化准备：建立分析栈，先压入</a:t>
            </a:r>
            <a:r>
              <a:rPr lang="en-US" altLang="zh-CN" sz="1000">
                <a:latin typeface="Cambria Math" panose="02040503050406030204" pitchFamily="18" charset="0"/>
                <a:ea typeface="Cambria Math" panose="02040503050406030204" pitchFamily="18" charset="0"/>
              </a:rPr>
              <a:t>LALR(1)DFA</a:t>
            </a:r>
            <a:r>
              <a:rPr lang="zh-CN" altLang="en-US" sz="1000">
                <a:latin typeface="Cambria Math" panose="02040503050406030204" pitchFamily="18" charset="0"/>
                <a:ea typeface="Cambria Math" panose="02040503050406030204" pitchFamily="18" charset="0"/>
              </a:rPr>
              <a:t>的初始状态编号；读取词法分析结果作为输入流，并添加终止符</a:t>
            </a:r>
            <a:r>
              <a:rPr lang="en-US" altLang="zh-CN" sz="1000">
                <a:latin typeface="Cambria Math" panose="02040503050406030204" pitchFamily="18" charset="0"/>
                <a:ea typeface="Cambria Math" panose="02040503050406030204" pitchFamily="18" charset="0"/>
              </a:rPr>
              <a:t>$</a:t>
            </a:r>
            <a:r>
              <a:rPr lang="zh-CN" altLang="en-US" sz="1000">
                <a:latin typeface="Cambria Math" panose="02040503050406030204" pitchFamily="18" charset="0"/>
                <a:ea typeface="Cambria Math" panose="02040503050406030204" pitchFamily="18" charset="0"/>
              </a:rPr>
              <a:t>到输入流末尾</a:t>
            </a:r>
            <a:endParaRPr lang="en-US" altLang="zh-CN" sz="1000">
              <a:latin typeface="Cambria Math" panose="02040503050406030204" pitchFamily="18" charset="0"/>
              <a:ea typeface="Cambria Math" panose="02040503050406030204" pitchFamily="18" charset="0"/>
            </a:endParaRPr>
          </a:p>
          <a:p>
            <a:pPr marL="228600" indent="-228600" algn="just" defTabSz="180000">
              <a:lnSpc>
                <a:spcPct val="150000"/>
              </a:lnSpc>
              <a:buFont typeface="+mj-ea"/>
              <a:buAutoNum type="circleNumDbPlain"/>
            </a:pPr>
            <a:r>
              <a:rPr lang="zh-CN" altLang="en-US" sz="1000">
                <a:latin typeface="Cambria Math" panose="02040503050406030204" pitchFamily="18" charset="0"/>
                <a:ea typeface="Cambria Math" panose="02040503050406030204" pitchFamily="18" charset="0"/>
              </a:rPr>
              <a:t>循环匹配过程：每次循环读取输入流第一个单词以及分析栈栈顶的状态编号，查看分析表对应单元格是否有内容，无则考虑</a:t>
            </a:r>
            <a:r>
              <a:rPr lang="en-US" altLang="zh-CN" sz="1000">
                <a:latin typeface="Cambria Math" panose="02040503050406030204" pitchFamily="18" charset="0"/>
                <a:ea typeface="Cambria Math" panose="02040503050406030204" pitchFamily="18" charset="0"/>
              </a:rPr>
              <a:t>EPSILON</a:t>
            </a:r>
            <a:r>
              <a:rPr lang="zh-CN" altLang="en-US" sz="1000">
                <a:latin typeface="Cambria Math" panose="02040503050406030204" pitchFamily="18" charset="0"/>
                <a:ea typeface="Cambria Math" panose="02040503050406030204" pitchFamily="18" charset="0"/>
              </a:rPr>
              <a:t>转移，仍无则说明源程序有语法错误，匹配结束，若分析表单元格有内容：</a:t>
            </a:r>
            <a:endParaRPr lang="en-US" altLang="zh-CN" sz="1000">
              <a:latin typeface="Cambria Math" panose="02040503050406030204" pitchFamily="18" charset="0"/>
              <a:ea typeface="Cambria Math" panose="02040503050406030204" pitchFamily="18" charset="0"/>
            </a:endParaRPr>
          </a:p>
          <a:p>
            <a:pPr marL="228600" indent="-228600" algn="just" defTabSz="180000">
              <a:lnSpc>
                <a:spcPct val="150000"/>
              </a:lnSpc>
              <a:buFont typeface="Wingdings" panose="05000000000000000000" pitchFamily="2" charset="2"/>
              <a:buChar char="n"/>
            </a:pPr>
            <a:r>
              <a:rPr lang="zh-CN" altLang="en-US" sz="1000">
                <a:latin typeface="Cambria Math" panose="02040503050406030204" pitchFamily="18" charset="0"/>
                <a:ea typeface="Cambria Math" panose="02040503050406030204" pitchFamily="18" charset="0"/>
              </a:rPr>
              <a:t>当单元格类型为移进，直接 </a:t>
            </a:r>
            <a:r>
              <a:rPr lang="en-US" altLang="zh-CN" sz="1000">
                <a:latin typeface="Cambria Math" panose="02040503050406030204" pitchFamily="18" charset="0"/>
                <a:ea typeface="Cambria Math" panose="02040503050406030204" pitchFamily="18" charset="0"/>
              </a:rPr>
              <a:t>push </a:t>
            </a:r>
            <a:r>
              <a:rPr lang="zh-CN" altLang="en-US" sz="1000">
                <a:latin typeface="Cambria Math" panose="02040503050406030204" pitchFamily="18" charset="0"/>
                <a:ea typeface="Cambria Math" panose="02040503050406030204" pitchFamily="18" charset="0"/>
              </a:rPr>
              <a:t>移进状态编号到分析栈进入下一循环（若为</a:t>
            </a:r>
            <a:r>
              <a:rPr lang="en-US" altLang="zh-CN" sz="1000">
                <a:latin typeface="Cambria Math" panose="02040503050406030204" pitchFamily="18" charset="0"/>
                <a:ea typeface="Cambria Math" panose="02040503050406030204" pitchFamily="18" charset="0"/>
              </a:rPr>
              <a:t>EPSILON</a:t>
            </a:r>
            <a:r>
              <a:rPr lang="zh-CN" altLang="en-US" sz="1000">
                <a:latin typeface="Cambria Math" panose="02040503050406030204" pitchFamily="18" charset="0"/>
                <a:ea typeface="Cambria Math" panose="02040503050406030204" pitchFamily="18" charset="0"/>
              </a:rPr>
              <a:t>转移，读取输入重新放回输入流中）</a:t>
            </a:r>
            <a:endParaRPr lang="en-US" altLang="zh-CN" sz="1000">
              <a:latin typeface="Cambria Math" panose="02040503050406030204" pitchFamily="18" charset="0"/>
              <a:ea typeface="Cambria Math" panose="02040503050406030204" pitchFamily="18" charset="0"/>
            </a:endParaRPr>
          </a:p>
          <a:p>
            <a:pPr marL="228600" indent="-228600" algn="just" defTabSz="180000">
              <a:lnSpc>
                <a:spcPct val="150000"/>
              </a:lnSpc>
              <a:buFont typeface="Wingdings" panose="05000000000000000000" pitchFamily="2" charset="2"/>
              <a:buChar char="n"/>
            </a:pPr>
            <a:r>
              <a:rPr lang="zh-CN" altLang="en-US" sz="1000">
                <a:latin typeface="Cambria Math" panose="02040503050406030204" pitchFamily="18" charset="0"/>
                <a:ea typeface="Cambria Math" panose="02040503050406030204" pitchFamily="18" charset="0"/>
              </a:rPr>
              <a:t>当单元格类型为规约，找到规约规则，从分析栈中弹出规定长度的元素，不足则有语法错误，再获取栈顶状态经过规约符号的转移并重复判断对应操作</a:t>
            </a:r>
            <a:endParaRPr lang="en-US" altLang="zh-CN" sz="1000">
              <a:latin typeface="Cambria Math" panose="02040503050406030204" pitchFamily="18" charset="0"/>
              <a:ea typeface="Cambria Math" panose="02040503050406030204" pitchFamily="18" charset="0"/>
            </a:endParaRPr>
          </a:p>
          <a:p>
            <a:pPr marL="228600" indent="-228600" algn="just" defTabSz="180000">
              <a:lnSpc>
                <a:spcPct val="150000"/>
              </a:lnSpc>
              <a:buFont typeface="Wingdings" panose="05000000000000000000" pitchFamily="2" charset="2"/>
              <a:buChar char="n"/>
            </a:pPr>
            <a:r>
              <a:rPr lang="zh-CN" altLang="en-US" sz="1000">
                <a:latin typeface="Cambria Math" panose="02040503050406030204" pitchFamily="18" charset="0"/>
                <a:ea typeface="Cambria Math" panose="02040503050406030204" pitchFamily="18" charset="0"/>
              </a:rPr>
              <a:t>若为接受输入 </a:t>
            </a:r>
            <a:r>
              <a:rPr lang="en-US" altLang="zh-CN" sz="1000">
                <a:latin typeface="Cambria Math" panose="02040503050406030204" pitchFamily="18" charset="0"/>
                <a:ea typeface="Cambria Math" panose="02040503050406030204" pitchFamily="18" charset="0"/>
              </a:rPr>
              <a:t>accept</a:t>
            </a:r>
            <a:r>
              <a:rPr lang="zh-CN" altLang="en-US" sz="1000">
                <a:latin typeface="Cambria Math" panose="02040503050406030204" pitchFamily="18" charset="0"/>
                <a:ea typeface="Cambria Math" panose="02040503050406030204" pitchFamily="18" charset="0"/>
              </a:rPr>
              <a:t>，语法分析结束，源程序无语法错误</a:t>
            </a:r>
            <a:endParaRPr lang="en-US" altLang="zh-CN" sz="1000">
              <a:latin typeface="Cambria Math" panose="02040503050406030204" pitchFamily="18" charset="0"/>
              <a:ea typeface="Cambria Math" panose="02040503050406030204" pitchFamily="18" charset="0"/>
            </a:endParaRPr>
          </a:p>
          <a:p>
            <a:pPr algn="just" defTabSz="180000">
              <a:lnSpc>
                <a:spcPct val="150000"/>
              </a:lnSpc>
            </a:pPr>
            <a:r>
              <a:rPr lang="en-US" altLang="zh-CN" sz="1000">
                <a:latin typeface="Cambria Math" panose="02040503050406030204" pitchFamily="18" charset="0"/>
                <a:ea typeface="Cambria Math" panose="02040503050406030204" pitchFamily="18" charset="0"/>
              </a:rPr>
              <a:t>	  </a:t>
            </a:r>
            <a:r>
              <a:rPr lang="zh-CN" altLang="en-US" sz="1000">
                <a:latin typeface="Cambria Math" panose="02040503050406030204" pitchFamily="18" charset="0"/>
                <a:ea typeface="Cambria Math" panose="02040503050406030204" pitchFamily="18" charset="0"/>
              </a:rPr>
              <a:t>每次循环结束若有规约，则将本次循环读取的输入放回输入流中。</a:t>
            </a:r>
            <a:endParaRPr lang="en-US" altLang="zh-CN" sz="100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70223272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0"/>
        <p:cNvGrpSpPr/>
        <p:nvPr/>
      </p:nvGrpSpPr>
      <p:grpSpPr>
        <a:xfrm>
          <a:off x="0" y="0"/>
          <a:ext cx="0" cy="0"/>
          <a:chOff x="0" y="0"/>
          <a:chExt cx="0" cy="0"/>
        </a:xfrm>
      </p:grpSpPr>
      <p:sp>
        <p:nvSpPr>
          <p:cNvPr id="271" name="Google Shape;271;p43"/>
          <p:cNvSpPr/>
          <p:nvPr/>
        </p:nvSpPr>
        <p:spPr>
          <a:xfrm rot="-5400000">
            <a:off x="510155" y="1757750"/>
            <a:ext cx="1154400" cy="5478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3"/>
          <p:cNvSpPr/>
          <p:nvPr/>
        </p:nvSpPr>
        <p:spPr>
          <a:xfrm rot="-5400000">
            <a:off x="4673675" y="3475450"/>
            <a:ext cx="1154400" cy="547800"/>
          </a:xfrm>
          <a:prstGeom prst="round2Diag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3"/>
          <p:cNvSpPr/>
          <p:nvPr/>
        </p:nvSpPr>
        <p:spPr>
          <a:xfrm rot="-5400000">
            <a:off x="510155" y="3475450"/>
            <a:ext cx="1154400" cy="547800"/>
          </a:xfrm>
          <a:prstGeom prst="round2Diag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3"/>
          <p:cNvSpPr/>
          <p:nvPr/>
        </p:nvSpPr>
        <p:spPr>
          <a:xfrm rot="-5400000">
            <a:off x="4673675" y="1757750"/>
            <a:ext cx="1154400" cy="547800"/>
          </a:xfrm>
          <a:prstGeom prst="round2Diag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a:t>目录</a:t>
            </a:r>
            <a:endParaRPr/>
          </a:p>
        </p:txBody>
      </p:sp>
      <p:sp>
        <p:nvSpPr>
          <p:cNvPr id="276" name="Google Shape;276;p43"/>
          <p:cNvSpPr txBox="1">
            <a:spLocks noGrp="1"/>
          </p:cNvSpPr>
          <p:nvPr>
            <p:ph type="subTitle" idx="3"/>
          </p:nvPr>
        </p:nvSpPr>
        <p:spPr>
          <a:xfrm>
            <a:off x="1604711" y="3766425"/>
            <a:ext cx="2662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Project Task 1</a:t>
            </a:r>
            <a:endParaRPr sz="1600">
              <a:solidFill>
                <a:srgbClr val="666666"/>
              </a:solidFill>
            </a:endParaRPr>
          </a:p>
        </p:txBody>
      </p:sp>
      <p:sp>
        <p:nvSpPr>
          <p:cNvPr id="277" name="Google Shape;277;p43"/>
          <p:cNvSpPr txBox="1">
            <a:spLocks noGrp="1"/>
          </p:cNvSpPr>
          <p:nvPr>
            <p:ph type="subTitle" idx="1"/>
          </p:nvPr>
        </p:nvSpPr>
        <p:spPr>
          <a:xfrm>
            <a:off x="1604711" y="2054559"/>
            <a:ext cx="2662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Project Task 1</a:t>
            </a:r>
          </a:p>
        </p:txBody>
      </p:sp>
      <p:sp>
        <p:nvSpPr>
          <p:cNvPr id="278" name="Google Shape;278;p43"/>
          <p:cNvSpPr txBox="1">
            <a:spLocks noGrp="1"/>
          </p:cNvSpPr>
          <p:nvPr>
            <p:ph type="subTitle" idx="2"/>
          </p:nvPr>
        </p:nvSpPr>
        <p:spPr>
          <a:xfrm>
            <a:off x="5768261" y="2052160"/>
            <a:ext cx="2662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Project Task 2</a:t>
            </a:r>
            <a:endParaRPr/>
          </a:p>
        </p:txBody>
      </p:sp>
      <p:sp>
        <p:nvSpPr>
          <p:cNvPr id="279" name="Google Shape;279;p43"/>
          <p:cNvSpPr txBox="1">
            <a:spLocks noGrp="1"/>
          </p:cNvSpPr>
          <p:nvPr>
            <p:ph type="subTitle" idx="4"/>
          </p:nvPr>
        </p:nvSpPr>
        <p:spPr>
          <a:xfrm>
            <a:off x="5768261" y="3766423"/>
            <a:ext cx="2662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Project </a:t>
            </a:r>
            <a:r>
              <a:rPr lang="en-US" altLang="zh-CN"/>
              <a:t>S</a:t>
            </a:r>
            <a:r>
              <a:rPr lang="en-US"/>
              <a:t>ummary</a:t>
            </a:r>
            <a:endParaRPr/>
          </a:p>
        </p:txBody>
      </p:sp>
      <p:sp>
        <p:nvSpPr>
          <p:cNvPr id="280" name="Google Shape;280;p43"/>
          <p:cNvSpPr txBox="1">
            <a:spLocks noGrp="1"/>
          </p:cNvSpPr>
          <p:nvPr>
            <p:ph type="title" idx="5"/>
          </p:nvPr>
        </p:nvSpPr>
        <p:spPr>
          <a:xfrm>
            <a:off x="720005" y="1659770"/>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81" name="Google Shape;281;p43"/>
          <p:cNvSpPr txBox="1">
            <a:spLocks noGrp="1"/>
          </p:cNvSpPr>
          <p:nvPr>
            <p:ph type="title" idx="6"/>
          </p:nvPr>
        </p:nvSpPr>
        <p:spPr>
          <a:xfrm>
            <a:off x="720005" y="3397366"/>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82" name="Google Shape;282;p43"/>
          <p:cNvSpPr txBox="1">
            <a:spLocks noGrp="1"/>
          </p:cNvSpPr>
          <p:nvPr>
            <p:ph type="title" idx="7"/>
          </p:nvPr>
        </p:nvSpPr>
        <p:spPr>
          <a:xfrm>
            <a:off x="4883525" y="165975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83" name="Google Shape;283;p43"/>
          <p:cNvSpPr txBox="1">
            <a:spLocks noGrp="1"/>
          </p:cNvSpPr>
          <p:nvPr>
            <p:ph type="title" idx="8"/>
          </p:nvPr>
        </p:nvSpPr>
        <p:spPr>
          <a:xfrm>
            <a:off x="4883525" y="339930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84" name="Google Shape;284;p43"/>
          <p:cNvSpPr txBox="1">
            <a:spLocks noGrp="1"/>
          </p:cNvSpPr>
          <p:nvPr>
            <p:ph type="subTitle" idx="9"/>
          </p:nvPr>
        </p:nvSpPr>
        <p:spPr>
          <a:xfrm>
            <a:off x="1604713" y="1316550"/>
            <a:ext cx="2662500" cy="89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altLang="en-US"/>
              <a:t>项目任务一</a:t>
            </a:r>
            <a:endParaRPr/>
          </a:p>
        </p:txBody>
      </p:sp>
      <p:sp>
        <p:nvSpPr>
          <p:cNvPr id="285" name="Google Shape;285;p43"/>
          <p:cNvSpPr txBox="1">
            <a:spLocks noGrp="1"/>
          </p:cNvSpPr>
          <p:nvPr>
            <p:ph type="subTitle" idx="13"/>
          </p:nvPr>
        </p:nvSpPr>
        <p:spPr>
          <a:xfrm>
            <a:off x="5768277" y="1317100"/>
            <a:ext cx="3081000" cy="89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altLang="en-US"/>
              <a:t>项目任务二</a:t>
            </a:r>
            <a:endParaRPr/>
          </a:p>
        </p:txBody>
      </p:sp>
      <p:sp>
        <p:nvSpPr>
          <p:cNvPr id="286" name="Google Shape;286;p43"/>
          <p:cNvSpPr txBox="1">
            <a:spLocks noGrp="1"/>
          </p:cNvSpPr>
          <p:nvPr>
            <p:ph type="subTitle" idx="14"/>
          </p:nvPr>
        </p:nvSpPr>
        <p:spPr>
          <a:xfrm>
            <a:off x="1604713" y="3028132"/>
            <a:ext cx="2662500" cy="89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altLang="en-US"/>
              <a:t>项目任务三</a:t>
            </a:r>
            <a:endParaRPr/>
          </a:p>
        </p:txBody>
      </p:sp>
      <p:sp>
        <p:nvSpPr>
          <p:cNvPr id="287" name="Google Shape;287;p43"/>
          <p:cNvSpPr txBox="1">
            <a:spLocks noGrp="1"/>
          </p:cNvSpPr>
          <p:nvPr>
            <p:ph type="subTitle" idx="15"/>
          </p:nvPr>
        </p:nvSpPr>
        <p:spPr>
          <a:xfrm>
            <a:off x="5768263" y="3028127"/>
            <a:ext cx="2662500" cy="89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altLang="en-US"/>
              <a:t>项目总结</a:t>
            </a:r>
            <a:endParaRPr/>
          </a:p>
        </p:txBody>
      </p:sp>
    </p:spTree>
  </p:cSld>
  <p:clrMapOvr>
    <a:masterClrMapping/>
  </p:clrMapOvr>
  <mc:AlternateContent xmlns:mc="http://schemas.openxmlformats.org/markup-compatibility/2006">
    <mc:Choice xmlns:p14="http://schemas.microsoft.com/office/powerpoint/2010/main" Requires="p14">
      <p:transition spd="slow" p14:dur="2000" advTm="3483"/>
    </mc:Choice>
    <mc:Fallback>
      <p:transition spd="slow" advTm="3483"/>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4">
          <a:extLst>
            <a:ext uri="{FF2B5EF4-FFF2-40B4-BE49-F238E27FC236}">
              <a16:creationId xmlns:a16="http://schemas.microsoft.com/office/drawing/2014/main" id="{51FDB2A8-45EF-FF50-5D02-4CAF7FD66E5D}"/>
            </a:ext>
          </a:extLst>
        </p:cNvPr>
        <p:cNvGrpSpPr/>
        <p:nvPr/>
      </p:nvGrpSpPr>
      <p:grpSpPr>
        <a:xfrm>
          <a:off x="0" y="0"/>
          <a:ext cx="0" cy="0"/>
          <a:chOff x="0" y="0"/>
          <a:chExt cx="0" cy="0"/>
        </a:xfrm>
      </p:grpSpPr>
      <p:sp>
        <p:nvSpPr>
          <p:cNvPr id="8" name="Google Shape;735;p67">
            <a:extLst>
              <a:ext uri="{FF2B5EF4-FFF2-40B4-BE49-F238E27FC236}">
                <a16:creationId xmlns:a16="http://schemas.microsoft.com/office/drawing/2014/main" id="{C9898DE7-436A-381E-8905-E21B3BAA9BF1}"/>
              </a:ext>
            </a:extLst>
          </p:cNvPr>
          <p:cNvSpPr txBox="1">
            <a:spLocks noGrp="1"/>
          </p:cNvSpPr>
          <p:nvPr>
            <p:ph type="title"/>
          </p:nvPr>
        </p:nvSpPr>
        <p:spPr>
          <a:xfrm>
            <a:off x="720000" y="371282"/>
            <a:ext cx="7704000" cy="6650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200"/>
              <a:t>项目任务二 </a:t>
            </a:r>
            <a:r>
              <a:rPr lang="zh-CN" altLang="en-US" sz="2400">
                <a:solidFill>
                  <a:schemeClr val="accent1"/>
                </a:solidFill>
              </a:rPr>
              <a:t>构建源程序语法树</a:t>
            </a:r>
            <a:endParaRPr sz="2400">
              <a:solidFill>
                <a:schemeClr val="accent1"/>
              </a:solidFill>
            </a:endParaRPr>
          </a:p>
        </p:txBody>
      </p:sp>
      <p:sp>
        <p:nvSpPr>
          <p:cNvPr id="2" name="文本框 1">
            <a:extLst>
              <a:ext uri="{FF2B5EF4-FFF2-40B4-BE49-F238E27FC236}">
                <a16:creationId xmlns:a16="http://schemas.microsoft.com/office/drawing/2014/main" id="{07203D3C-7948-CD4B-2282-0A5829232FF3}"/>
              </a:ext>
            </a:extLst>
          </p:cNvPr>
          <p:cNvSpPr txBox="1"/>
          <p:nvPr/>
        </p:nvSpPr>
        <p:spPr>
          <a:xfrm>
            <a:off x="720000" y="1172091"/>
            <a:ext cx="1199235" cy="326051"/>
          </a:xfrm>
          <a:prstGeom prst="rect">
            <a:avLst/>
          </a:prstGeom>
          <a:noFill/>
          <a:ln>
            <a:noFill/>
            <a:prstDash val="dashDot"/>
          </a:ln>
        </p:spPr>
        <p:txBody>
          <a:bodyPr wrap="square" rtlCol="0">
            <a:spAutoFit/>
          </a:bodyPr>
          <a:lstStyle/>
          <a:p>
            <a:pPr algn="just" defTabSz="180000">
              <a:lnSpc>
                <a:spcPct val="150000"/>
              </a:lnSpc>
            </a:pPr>
            <a:r>
              <a:rPr lang="zh-CN" altLang="en-US" sz="1200">
                <a:latin typeface="黑体" panose="02010609060101010101" pitchFamily="49" charset="-122"/>
                <a:ea typeface="黑体" panose="02010609060101010101" pitchFamily="49" charset="-122"/>
              </a:rPr>
              <a:t>文法规则编码</a:t>
            </a:r>
            <a:endParaRPr lang="en-US" altLang="zh-CN" sz="1200">
              <a:latin typeface="黑体" panose="02010609060101010101" pitchFamily="49" charset="-122"/>
              <a:ea typeface="黑体" panose="02010609060101010101" pitchFamily="49" charset="-122"/>
            </a:endParaRPr>
          </a:p>
        </p:txBody>
      </p:sp>
      <p:sp>
        <p:nvSpPr>
          <p:cNvPr id="3" name="文本框 2">
            <a:extLst>
              <a:ext uri="{FF2B5EF4-FFF2-40B4-BE49-F238E27FC236}">
                <a16:creationId xmlns:a16="http://schemas.microsoft.com/office/drawing/2014/main" id="{480E7243-4044-69B4-7735-647EDD22ED4D}"/>
              </a:ext>
            </a:extLst>
          </p:cNvPr>
          <p:cNvSpPr txBox="1"/>
          <p:nvPr/>
        </p:nvSpPr>
        <p:spPr>
          <a:xfrm>
            <a:off x="720000" y="1553525"/>
            <a:ext cx="2691763" cy="707886"/>
          </a:xfrm>
          <a:prstGeom prst="rect">
            <a:avLst/>
          </a:prstGeom>
          <a:noFill/>
        </p:spPr>
        <p:txBody>
          <a:bodyPr wrap="none" rtlCol="0">
            <a:spAutoFit/>
          </a:bodyPr>
          <a:lstStyle/>
          <a:p>
            <a:r>
              <a:rPr lang="en-US" altLang="zh-CN" sz="1000">
                <a:latin typeface="Cambria Math" panose="02040503050406030204" pitchFamily="18" charset="0"/>
                <a:ea typeface="黑体" panose="02010609060101010101" pitchFamily="49" charset="-122"/>
              </a:rPr>
              <a:t>stmt-sequence → stmt-sequence ; statement</a:t>
            </a:r>
          </a:p>
          <a:p>
            <a:r>
              <a:rPr lang="en-US" altLang="zh-CN" sz="1000">
                <a:latin typeface="Cambria Math" panose="02040503050406030204" pitchFamily="18" charset="0"/>
                <a:ea typeface="黑体" panose="02010609060101010101" pitchFamily="49" charset="-122"/>
              </a:rPr>
              <a:t>1 0 3</a:t>
            </a:r>
          </a:p>
          <a:p>
            <a:r>
              <a:rPr lang="en-US" altLang="zh-CN" sz="1000">
                <a:latin typeface="Cambria Math" panose="02040503050406030204" pitchFamily="18" charset="0"/>
                <a:ea typeface="黑体" panose="02010609060101010101" pitchFamily="49" charset="-122"/>
              </a:rPr>
              <a:t>repeat-stmt → repeat stmt-sequence until exp</a:t>
            </a:r>
          </a:p>
          <a:p>
            <a:r>
              <a:rPr lang="en-US" altLang="zh-CN" sz="1000">
                <a:latin typeface="Cambria Math" panose="02040503050406030204" pitchFamily="18" charset="0"/>
                <a:ea typeface="黑体" panose="02010609060101010101" pitchFamily="49" charset="-122"/>
              </a:rPr>
              <a:t>1 2 0 2</a:t>
            </a:r>
          </a:p>
        </p:txBody>
      </p:sp>
      <p:sp>
        <p:nvSpPr>
          <p:cNvPr id="5" name="文本框 4">
            <a:extLst>
              <a:ext uri="{FF2B5EF4-FFF2-40B4-BE49-F238E27FC236}">
                <a16:creationId xmlns:a16="http://schemas.microsoft.com/office/drawing/2014/main" id="{13537791-C090-FDBA-FF61-427CF0377508}"/>
              </a:ext>
            </a:extLst>
          </p:cNvPr>
          <p:cNvSpPr txBox="1"/>
          <p:nvPr/>
        </p:nvSpPr>
        <p:spPr>
          <a:xfrm>
            <a:off x="2029767" y="1666867"/>
            <a:ext cx="246185" cy="215444"/>
          </a:xfrm>
          <a:prstGeom prst="rect">
            <a:avLst/>
          </a:prstGeom>
          <a:noFill/>
        </p:spPr>
        <p:txBody>
          <a:bodyPr wrap="square">
            <a:spAutoFit/>
          </a:bodyPr>
          <a:lstStyle/>
          <a:p>
            <a:pPr algn="ctr"/>
            <a:r>
              <a:rPr lang="en-US" altLang="zh-CN" sz="800">
                <a:solidFill>
                  <a:schemeClr val="accent2">
                    <a:lumMod val="75000"/>
                  </a:schemeClr>
                </a:solidFill>
                <a:latin typeface="Cambria Math" panose="02040503050406030204" pitchFamily="18" charset="0"/>
                <a:ea typeface="黑体" panose="02010609060101010101" pitchFamily="49" charset="-122"/>
              </a:rPr>
              <a:t>1</a:t>
            </a:r>
            <a:endParaRPr lang="zh-CN" altLang="en-US" sz="800">
              <a:solidFill>
                <a:schemeClr val="accent2">
                  <a:lumMod val="75000"/>
                </a:schemeClr>
              </a:solidFill>
            </a:endParaRPr>
          </a:p>
        </p:txBody>
      </p:sp>
      <p:sp>
        <p:nvSpPr>
          <p:cNvPr id="6" name="文本框 5">
            <a:extLst>
              <a:ext uri="{FF2B5EF4-FFF2-40B4-BE49-F238E27FC236}">
                <a16:creationId xmlns:a16="http://schemas.microsoft.com/office/drawing/2014/main" id="{884FE726-00AC-7670-DCA4-A5364B1A1400}"/>
              </a:ext>
            </a:extLst>
          </p:cNvPr>
          <p:cNvSpPr txBox="1"/>
          <p:nvPr/>
        </p:nvSpPr>
        <p:spPr>
          <a:xfrm>
            <a:off x="2484629" y="1666867"/>
            <a:ext cx="246185" cy="215444"/>
          </a:xfrm>
          <a:prstGeom prst="rect">
            <a:avLst/>
          </a:prstGeom>
          <a:noFill/>
        </p:spPr>
        <p:txBody>
          <a:bodyPr wrap="square">
            <a:spAutoFit/>
          </a:bodyPr>
          <a:lstStyle/>
          <a:p>
            <a:pPr algn="ctr"/>
            <a:r>
              <a:rPr lang="en-US" altLang="zh-CN" sz="800">
                <a:solidFill>
                  <a:schemeClr val="accent2">
                    <a:lumMod val="75000"/>
                  </a:schemeClr>
                </a:solidFill>
                <a:latin typeface="Cambria Math" panose="02040503050406030204" pitchFamily="18" charset="0"/>
                <a:ea typeface="黑体" panose="02010609060101010101" pitchFamily="49" charset="-122"/>
              </a:rPr>
              <a:t>0</a:t>
            </a:r>
            <a:endParaRPr lang="zh-CN" altLang="en-US" sz="800">
              <a:solidFill>
                <a:schemeClr val="accent2">
                  <a:lumMod val="75000"/>
                </a:schemeClr>
              </a:solidFill>
            </a:endParaRPr>
          </a:p>
        </p:txBody>
      </p:sp>
      <p:sp>
        <p:nvSpPr>
          <p:cNvPr id="7" name="文本框 4">
            <a:extLst>
              <a:ext uri="{FF2B5EF4-FFF2-40B4-BE49-F238E27FC236}">
                <a16:creationId xmlns:a16="http://schemas.microsoft.com/office/drawing/2014/main" id="{13537791-C090-FDBA-FF61-427CF0377508}"/>
              </a:ext>
            </a:extLst>
          </p:cNvPr>
          <p:cNvSpPr txBox="1"/>
          <p:nvPr/>
        </p:nvSpPr>
        <p:spPr>
          <a:xfrm>
            <a:off x="2775856" y="1666867"/>
            <a:ext cx="246185" cy="215444"/>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ltLang="zh-CN" sz="800">
                <a:solidFill>
                  <a:schemeClr val="accent2">
                    <a:lumMod val="75000"/>
                  </a:schemeClr>
                </a:solidFill>
                <a:latin typeface="Cambria Math" panose="02040503050406030204" pitchFamily="18" charset="0"/>
                <a:ea typeface="黑体" panose="02010609060101010101" pitchFamily="49" charset="-122"/>
              </a:rPr>
              <a:t>3</a:t>
            </a:r>
            <a:endParaRPr lang="zh-CN" altLang="en-US" sz="800">
              <a:solidFill>
                <a:schemeClr val="accent2">
                  <a:lumMod val="75000"/>
                </a:schemeClr>
              </a:solidFill>
            </a:endParaRPr>
          </a:p>
        </p:txBody>
      </p:sp>
      <p:sp>
        <p:nvSpPr>
          <p:cNvPr id="9" name="文本框 8">
            <a:extLst>
              <a:ext uri="{FF2B5EF4-FFF2-40B4-BE49-F238E27FC236}">
                <a16:creationId xmlns:a16="http://schemas.microsoft.com/office/drawing/2014/main" id="{4FD9B10A-876D-F824-C09A-C8F488DD7FB9}"/>
              </a:ext>
            </a:extLst>
          </p:cNvPr>
          <p:cNvSpPr txBox="1"/>
          <p:nvPr/>
        </p:nvSpPr>
        <p:spPr>
          <a:xfrm>
            <a:off x="1634532" y="2015346"/>
            <a:ext cx="246185" cy="215444"/>
          </a:xfrm>
          <a:prstGeom prst="rect">
            <a:avLst/>
          </a:prstGeom>
          <a:noFill/>
        </p:spPr>
        <p:txBody>
          <a:bodyPr wrap="square">
            <a:spAutoFit/>
          </a:bodyPr>
          <a:lstStyle/>
          <a:p>
            <a:pPr algn="ctr"/>
            <a:r>
              <a:rPr lang="en-US" altLang="zh-CN" sz="800">
                <a:solidFill>
                  <a:schemeClr val="accent2">
                    <a:lumMod val="75000"/>
                  </a:schemeClr>
                </a:solidFill>
                <a:latin typeface="Cambria Math" panose="02040503050406030204" pitchFamily="18" charset="0"/>
                <a:ea typeface="黑体" panose="02010609060101010101" pitchFamily="49" charset="-122"/>
              </a:rPr>
              <a:t>1</a:t>
            </a:r>
            <a:endParaRPr lang="zh-CN" altLang="en-US" sz="800">
              <a:solidFill>
                <a:schemeClr val="accent2">
                  <a:lumMod val="75000"/>
                </a:schemeClr>
              </a:solidFill>
            </a:endParaRPr>
          </a:p>
        </p:txBody>
      </p:sp>
      <p:sp>
        <p:nvSpPr>
          <p:cNvPr id="10" name="文本框 9">
            <a:extLst>
              <a:ext uri="{FF2B5EF4-FFF2-40B4-BE49-F238E27FC236}">
                <a16:creationId xmlns:a16="http://schemas.microsoft.com/office/drawing/2014/main" id="{C768083A-944B-71C8-5257-E3726A8AC584}"/>
              </a:ext>
            </a:extLst>
          </p:cNvPr>
          <p:cNvSpPr txBox="1"/>
          <p:nvPr/>
        </p:nvSpPr>
        <p:spPr>
          <a:xfrm>
            <a:off x="2276962" y="2010854"/>
            <a:ext cx="246185" cy="215444"/>
          </a:xfrm>
          <a:prstGeom prst="rect">
            <a:avLst/>
          </a:prstGeom>
          <a:noFill/>
        </p:spPr>
        <p:txBody>
          <a:bodyPr wrap="square">
            <a:spAutoFit/>
          </a:bodyPr>
          <a:lstStyle/>
          <a:p>
            <a:pPr algn="ctr"/>
            <a:r>
              <a:rPr lang="en-US" altLang="zh-CN" sz="800">
                <a:solidFill>
                  <a:schemeClr val="accent2">
                    <a:lumMod val="75000"/>
                  </a:schemeClr>
                </a:solidFill>
                <a:latin typeface="Cambria Math" panose="02040503050406030204" pitchFamily="18" charset="0"/>
                <a:ea typeface="黑体" panose="02010609060101010101" pitchFamily="49" charset="-122"/>
              </a:rPr>
              <a:t>2</a:t>
            </a:r>
            <a:endParaRPr lang="zh-CN" altLang="en-US" sz="800">
              <a:solidFill>
                <a:schemeClr val="accent2">
                  <a:lumMod val="75000"/>
                </a:schemeClr>
              </a:solidFill>
            </a:endParaRPr>
          </a:p>
        </p:txBody>
      </p:sp>
      <p:sp>
        <p:nvSpPr>
          <p:cNvPr id="11" name="文本框 10">
            <a:extLst>
              <a:ext uri="{FF2B5EF4-FFF2-40B4-BE49-F238E27FC236}">
                <a16:creationId xmlns:a16="http://schemas.microsoft.com/office/drawing/2014/main" id="{21DA3179-E017-CADA-36BF-4BDDD58EBF37}"/>
              </a:ext>
            </a:extLst>
          </p:cNvPr>
          <p:cNvSpPr txBox="1"/>
          <p:nvPr/>
        </p:nvSpPr>
        <p:spPr>
          <a:xfrm>
            <a:off x="2826443" y="2010854"/>
            <a:ext cx="246185" cy="215444"/>
          </a:xfrm>
          <a:prstGeom prst="rect">
            <a:avLst/>
          </a:prstGeom>
          <a:noFill/>
        </p:spPr>
        <p:txBody>
          <a:bodyPr wrap="square">
            <a:spAutoFit/>
          </a:bodyPr>
          <a:lstStyle/>
          <a:p>
            <a:pPr algn="ctr"/>
            <a:r>
              <a:rPr lang="en-US" altLang="zh-CN" sz="800">
                <a:solidFill>
                  <a:schemeClr val="accent2">
                    <a:lumMod val="75000"/>
                  </a:schemeClr>
                </a:solidFill>
                <a:latin typeface="Cambria Math" panose="02040503050406030204" pitchFamily="18" charset="0"/>
                <a:ea typeface="黑体" panose="02010609060101010101" pitchFamily="49" charset="-122"/>
              </a:rPr>
              <a:t>0</a:t>
            </a:r>
            <a:endParaRPr lang="zh-CN" altLang="en-US" sz="800">
              <a:solidFill>
                <a:schemeClr val="accent2">
                  <a:lumMod val="75000"/>
                </a:schemeClr>
              </a:solidFill>
            </a:endParaRPr>
          </a:p>
        </p:txBody>
      </p:sp>
      <p:sp>
        <p:nvSpPr>
          <p:cNvPr id="12" name="文本框 11">
            <a:extLst>
              <a:ext uri="{FF2B5EF4-FFF2-40B4-BE49-F238E27FC236}">
                <a16:creationId xmlns:a16="http://schemas.microsoft.com/office/drawing/2014/main" id="{1AB8C0BE-71A5-332A-A86F-A3264BADFA9B}"/>
              </a:ext>
            </a:extLst>
          </p:cNvPr>
          <p:cNvSpPr txBox="1"/>
          <p:nvPr/>
        </p:nvSpPr>
        <p:spPr>
          <a:xfrm>
            <a:off x="3072628" y="2009228"/>
            <a:ext cx="246185" cy="215444"/>
          </a:xfrm>
          <a:prstGeom prst="rect">
            <a:avLst/>
          </a:prstGeom>
          <a:noFill/>
        </p:spPr>
        <p:txBody>
          <a:bodyPr wrap="square">
            <a:spAutoFit/>
          </a:bodyPr>
          <a:lstStyle/>
          <a:p>
            <a:pPr algn="ctr"/>
            <a:r>
              <a:rPr lang="en-US" altLang="zh-CN" sz="800">
                <a:solidFill>
                  <a:schemeClr val="accent2">
                    <a:lumMod val="75000"/>
                  </a:schemeClr>
                </a:solidFill>
                <a:latin typeface="Cambria Math" panose="02040503050406030204" pitchFamily="18" charset="0"/>
                <a:ea typeface="黑体" panose="02010609060101010101" pitchFamily="49" charset="-122"/>
              </a:rPr>
              <a:t>2</a:t>
            </a:r>
            <a:endParaRPr lang="zh-CN" altLang="en-US" sz="800">
              <a:solidFill>
                <a:schemeClr val="accent2">
                  <a:lumMod val="75000"/>
                </a:schemeClr>
              </a:solidFill>
            </a:endParaRPr>
          </a:p>
        </p:txBody>
      </p:sp>
      <p:sp>
        <p:nvSpPr>
          <p:cNvPr id="13" name="文本框 12">
            <a:extLst>
              <a:ext uri="{FF2B5EF4-FFF2-40B4-BE49-F238E27FC236}">
                <a16:creationId xmlns:a16="http://schemas.microsoft.com/office/drawing/2014/main" id="{D36A32AC-E6D6-EFDC-01C0-B02658A1C8AB}"/>
              </a:ext>
            </a:extLst>
          </p:cNvPr>
          <p:cNvSpPr txBox="1"/>
          <p:nvPr/>
        </p:nvSpPr>
        <p:spPr>
          <a:xfrm>
            <a:off x="720000" y="2453597"/>
            <a:ext cx="3728710" cy="1909112"/>
          </a:xfrm>
          <a:prstGeom prst="rect">
            <a:avLst/>
          </a:prstGeom>
          <a:noFill/>
        </p:spPr>
        <p:txBody>
          <a:bodyPr wrap="square" rtlCol="0">
            <a:spAutoFit/>
          </a:bodyPr>
          <a:lstStyle/>
          <a:p>
            <a:pPr marL="228600" indent="-228600">
              <a:lnSpc>
                <a:spcPct val="150000"/>
              </a:lnSpc>
              <a:buFont typeface="+mj-ea"/>
              <a:buAutoNum type="circleNumDbPlain"/>
            </a:pPr>
            <a:r>
              <a:rPr lang="zh-CN" altLang="en-US" sz="1000">
                <a:latin typeface="Cambria Math" panose="02040503050406030204" pitchFamily="18" charset="0"/>
                <a:ea typeface="Cambria Math" panose="02040503050406030204" pitchFamily="18" charset="0"/>
              </a:rPr>
              <a:t>编码为</a:t>
            </a:r>
            <a:r>
              <a:rPr lang="en-US" altLang="zh-CN" sz="1000">
                <a:latin typeface="Cambria Math" panose="02040503050406030204" pitchFamily="18" charset="0"/>
                <a:ea typeface="Cambria Math" panose="02040503050406030204" pitchFamily="18" charset="0"/>
              </a:rPr>
              <a:t>1</a:t>
            </a:r>
            <a:r>
              <a:rPr lang="zh-CN" altLang="en-US" sz="1000">
                <a:latin typeface="Cambria Math" panose="02040503050406030204" pitchFamily="18" charset="0"/>
                <a:ea typeface="Cambria Math" panose="02040503050406030204" pitchFamily="18" charset="0"/>
              </a:rPr>
              <a:t>代表利用该文法规则进行规约时，构造子树时编码为</a:t>
            </a:r>
            <a:r>
              <a:rPr lang="en-US" altLang="zh-CN" sz="1000">
                <a:latin typeface="Cambria Math" panose="02040503050406030204" pitchFamily="18" charset="0"/>
                <a:ea typeface="Cambria Math" panose="02040503050406030204" pitchFamily="18" charset="0"/>
              </a:rPr>
              <a:t>1</a:t>
            </a:r>
            <a:r>
              <a:rPr lang="zh-CN" altLang="en-US" sz="1000">
                <a:latin typeface="Cambria Math" panose="02040503050406030204" pitchFamily="18" charset="0"/>
                <a:ea typeface="Cambria Math" panose="02040503050406030204" pitchFamily="18" charset="0"/>
              </a:rPr>
              <a:t>对应的节点应当作为当前构造子树的根节点；</a:t>
            </a:r>
            <a:endParaRPr lang="en-US" altLang="zh-CN" sz="1000">
              <a:latin typeface="Cambria Math" panose="02040503050406030204" pitchFamily="18" charset="0"/>
              <a:ea typeface="Cambria Math" panose="02040503050406030204" pitchFamily="18" charset="0"/>
            </a:endParaRPr>
          </a:p>
          <a:p>
            <a:pPr marL="228600" indent="-228600">
              <a:lnSpc>
                <a:spcPct val="150000"/>
              </a:lnSpc>
              <a:buFont typeface="+mj-ea"/>
              <a:buAutoNum type="circleNumDbPlain"/>
            </a:pPr>
            <a:r>
              <a:rPr lang="zh-CN" altLang="en-US" sz="1000">
                <a:latin typeface="Cambria Math" panose="02040503050406030204" pitchFamily="18" charset="0"/>
                <a:ea typeface="Cambria Math" panose="02040503050406030204" pitchFamily="18" charset="0"/>
              </a:rPr>
              <a:t>编码为</a:t>
            </a:r>
            <a:r>
              <a:rPr lang="en-US" altLang="zh-CN" sz="1000">
                <a:latin typeface="Cambria Math" panose="02040503050406030204" pitchFamily="18" charset="0"/>
                <a:ea typeface="Cambria Math" panose="02040503050406030204" pitchFamily="18" charset="0"/>
              </a:rPr>
              <a:t>2</a:t>
            </a:r>
            <a:r>
              <a:rPr lang="zh-CN" altLang="en-US" sz="1000">
                <a:latin typeface="Cambria Math" panose="02040503050406030204" pitchFamily="18" charset="0"/>
                <a:ea typeface="Cambria Math" panose="02040503050406030204" pitchFamily="18" charset="0"/>
              </a:rPr>
              <a:t>代表利用该文法规则进行规约时，构造子树时编码为</a:t>
            </a:r>
            <a:r>
              <a:rPr lang="en-US" altLang="zh-CN" sz="1000">
                <a:latin typeface="Cambria Math" panose="02040503050406030204" pitchFamily="18" charset="0"/>
                <a:ea typeface="Cambria Math" panose="02040503050406030204" pitchFamily="18" charset="0"/>
              </a:rPr>
              <a:t>2</a:t>
            </a:r>
            <a:r>
              <a:rPr lang="zh-CN" altLang="en-US" sz="1000">
                <a:latin typeface="Cambria Math" panose="02040503050406030204" pitchFamily="18" charset="0"/>
                <a:ea typeface="Cambria Math" panose="02040503050406030204" pitchFamily="18" charset="0"/>
              </a:rPr>
              <a:t>对应的节点为当前构造子树根节点的子节点；</a:t>
            </a:r>
            <a:endParaRPr lang="en-US" altLang="zh-CN" sz="1000">
              <a:latin typeface="Cambria Math" panose="02040503050406030204" pitchFamily="18" charset="0"/>
              <a:ea typeface="Cambria Math" panose="02040503050406030204" pitchFamily="18" charset="0"/>
            </a:endParaRPr>
          </a:p>
          <a:p>
            <a:pPr marL="228600" indent="-228600">
              <a:lnSpc>
                <a:spcPct val="150000"/>
              </a:lnSpc>
              <a:buFont typeface="+mj-ea"/>
              <a:buAutoNum type="circleNumDbPlain"/>
            </a:pPr>
            <a:r>
              <a:rPr lang="zh-CN" altLang="en-US" sz="1000">
                <a:latin typeface="Cambria Math" panose="02040503050406030204" pitchFamily="18" charset="0"/>
                <a:ea typeface="Cambria Math" panose="02040503050406030204" pitchFamily="18" charset="0"/>
              </a:rPr>
              <a:t>编码为</a:t>
            </a:r>
            <a:r>
              <a:rPr lang="en-US" altLang="zh-CN" sz="1000">
                <a:latin typeface="Cambria Math" panose="02040503050406030204" pitchFamily="18" charset="0"/>
                <a:ea typeface="Cambria Math" panose="02040503050406030204" pitchFamily="18" charset="0"/>
              </a:rPr>
              <a:t>3</a:t>
            </a:r>
            <a:r>
              <a:rPr lang="zh-CN" altLang="en-US" sz="1000">
                <a:latin typeface="Cambria Math" panose="02040503050406030204" pitchFamily="18" charset="0"/>
                <a:ea typeface="Cambria Math" panose="02040503050406030204" pitchFamily="18" charset="0"/>
              </a:rPr>
              <a:t>代表利用该文法规则进行规约时，构造子树时编码为</a:t>
            </a:r>
            <a:r>
              <a:rPr lang="en-US" altLang="zh-CN" sz="1000">
                <a:latin typeface="Cambria Math" panose="02040503050406030204" pitchFamily="18" charset="0"/>
                <a:ea typeface="Cambria Math" panose="02040503050406030204" pitchFamily="18" charset="0"/>
              </a:rPr>
              <a:t>3</a:t>
            </a:r>
            <a:r>
              <a:rPr lang="zh-CN" altLang="en-US" sz="1000">
                <a:latin typeface="Cambria Math" panose="02040503050406030204" pitchFamily="18" charset="0"/>
                <a:ea typeface="Cambria Math" panose="02040503050406030204" pitchFamily="18" charset="0"/>
              </a:rPr>
              <a:t>对应的节点为当前构造子树根节点的兄弟节点；</a:t>
            </a:r>
            <a:endParaRPr lang="en-US" altLang="zh-CN" sz="1000">
              <a:latin typeface="Cambria Math" panose="02040503050406030204" pitchFamily="18" charset="0"/>
              <a:ea typeface="Cambria Math" panose="02040503050406030204" pitchFamily="18" charset="0"/>
            </a:endParaRPr>
          </a:p>
          <a:p>
            <a:pPr marL="228600" indent="-228600">
              <a:lnSpc>
                <a:spcPct val="150000"/>
              </a:lnSpc>
              <a:buFont typeface="+mj-ea"/>
              <a:buAutoNum type="circleNumDbPlain"/>
            </a:pPr>
            <a:r>
              <a:rPr lang="zh-CN" altLang="en-US" sz="1000">
                <a:latin typeface="Cambria Math" panose="02040503050406030204" pitchFamily="18" charset="0"/>
                <a:ea typeface="Cambria Math" panose="02040503050406030204" pitchFamily="18" charset="0"/>
              </a:rPr>
              <a:t>编码为</a:t>
            </a:r>
            <a:r>
              <a:rPr lang="en-US" altLang="zh-CN" sz="1000">
                <a:latin typeface="Cambria Math" panose="02040503050406030204" pitchFamily="18" charset="0"/>
                <a:ea typeface="Cambria Math" panose="02040503050406030204" pitchFamily="18" charset="0"/>
              </a:rPr>
              <a:t>0</a:t>
            </a:r>
            <a:r>
              <a:rPr lang="zh-CN" altLang="en-US" sz="1000">
                <a:latin typeface="Cambria Math" panose="02040503050406030204" pitchFamily="18" charset="0"/>
                <a:ea typeface="Cambria Math" panose="02040503050406030204" pitchFamily="18" charset="0"/>
              </a:rPr>
              <a:t>代表利用该文法规则进行规约时，构造子树时编码为</a:t>
            </a:r>
            <a:r>
              <a:rPr lang="en-US" altLang="zh-CN" sz="1000">
                <a:latin typeface="Cambria Math" panose="02040503050406030204" pitchFamily="18" charset="0"/>
                <a:ea typeface="Cambria Math" panose="02040503050406030204" pitchFamily="18" charset="0"/>
              </a:rPr>
              <a:t>0</a:t>
            </a:r>
            <a:r>
              <a:rPr lang="zh-CN" altLang="en-US" sz="1000">
                <a:latin typeface="Cambria Math" panose="02040503050406030204" pitchFamily="18" charset="0"/>
                <a:ea typeface="Cambria Math" panose="02040503050406030204" pitchFamily="18" charset="0"/>
              </a:rPr>
              <a:t>对应的节点不放入语法树中；</a:t>
            </a:r>
            <a:endParaRPr lang="en-US" altLang="zh-CN" sz="1000">
              <a:latin typeface="Cambria Math" panose="02040503050406030204" pitchFamily="18" charset="0"/>
              <a:ea typeface="Cambria Math" panose="02040503050406030204" pitchFamily="18" charset="0"/>
            </a:endParaRPr>
          </a:p>
        </p:txBody>
      </p:sp>
      <p:sp>
        <p:nvSpPr>
          <p:cNvPr id="14" name="椭圆 13">
            <a:extLst>
              <a:ext uri="{FF2B5EF4-FFF2-40B4-BE49-F238E27FC236}">
                <a16:creationId xmlns:a16="http://schemas.microsoft.com/office/drawing/2014/main" id="{280F86F8-A406-D8A7-DA51-A521CC2FF6AA}"/>
              </a:ext>
            </a:extLst>
          </p:cNvPr>
          <p:cNvSpPr/>
          <p:nvPr/>
        </p:nvSpPr>
        <p:spPr>
          <a:xfrm>
            <a:off x="5183312" y="1628452"/>
            <a:ext cx="1238036" cy="493161"/>
          </a:xfrm>
          <a:prstGeom prst="ellipse">
            <a:avLst/>
          </a:prstGeom>
          <a:no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lumMod val="50000"/>
                  </a:schemeClr>
                </a:solidFill>
              </a:rPr>
              <a:t>stmt-sequence</a:t>
            </a:r>
            <a:endParaRPr lang="zh-CN" altLang="en-US" sz="800">
              <a:solidFill>
                <a:schemeClr val="tx1">
                  <a:lumMod val="50000"/>
                </a:schemeClr>
              </a:solidFill>
            </a:endParaRPr>
          </a:p>
        </p:txBody>
      </p:sp>
      <p:sp>
        <p:nvSpPr>
          <p:cNvPr id="15" name="椭圆 14">
            <a:extLst>
              <a:ext uri="{FF2B5EF4-FFF2-40B4-BE49-F238E27FC236}">
                <a16:creationId xmlns:a16="http://schemas.microsoft.com/office/drawing/2014/main" id="{3D36AC5D-C58A-8A9D-33B8-EA22D614774A}"/>
              </a:ext>
            </a:extLst>
          </p:cNvPr>
          <p:cNvSpPr/>
          <p:nvPr/>
        </p:nvSpPr>
        <p:spPr>
          <a:xfrm>
            <a:off x="6897384" y="1628452"/>
            <a:ext cx="1238036" cy="493161"/>
          </a:xfrm>
          <a:prstGeom prst="ellipse">
            <a:avLst/>
          </a:prstGeom>
          <a:no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lumMod val="50000"/>
                  </a:schemeClr>
                </a:solidFill>
              </a:rPr>
              <a:t>statement</a:t>
            </a:r>
            <a:endParaRPr lang="zh-CN" altLang="en-US" sz="800">
              <a:solidFill>
                <a:schemeClr val="tx1">
                  <a:lumMod val="50000"/>
                </a:schemeClr>
              </a:solidFill>
            </a:endParaRPr>
          </a:p>
        </p:txBody>
      </p:sp>
      <p:cxnSp>
        <p:nvCxnSpPr>
          <p:cNvPr id="17" name="直接箭头连接符 16">
            <a:extLst>
              <a:ext uri="{FF2B5EF4-FFF2-40B4-BE49-F238E27FC236}">
                <a16:creationId xmlns:a16="http://schemas.microsoft.com/office/drawing/2014/main" id="{060AB8EC-63E4-9541-2480-56CDE912BFB0}"/>
              </a:ext>
            </a:extLst>
          </p:cNvPr>
          <p:cNvCxnSpPr>
            <a:stCxn id="14" idx="6"/>
            <a:endCxn id="15" idx="2"/>
          </p:cNvCxnSpPr>
          <p:nvPr/>
        </p:nvCxnSpPr>
        <p:spPr>
          <a:xfrm>
            <a:off x="6421348" y="1875033"/>
            <a:ext cx="47603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椭圆 17">
            <a:extLst>
              <a:ext uri="{FF2B5EF4-FFF2-40B4-BE49-F238E27FC236}">
                <a16:creationId xmlns:a16="http://schemas.microsoft.com/office/drawing/2014/main" id="{1ED6D33A-C16E-82F4-3796-52E14415F1F9}"/>
              </a:ext>
            </a:extLst>
          </p:cNvPr>
          <p:cNvSpPr/>
          <p:nvPr/>
        </p:nvSpPr>
        <p:spPr>
          <a:xfrm>
            <a:off x="6040348" y="2556408"/>
            <a:ext cx="1238036" cy="493161"/>
          </a:xfrm>
          <a:prstGeom prst="ellipse">
            <a:avLst/>
          </a:prstGeom>
          <a:no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lumMod val="50000"/>
                  </a:schemeClr>
                </a:solidFill>
              </a:rPr>
              <a:t>repeat</a:t>
            </a:r>
            <a:endParaRPr lang="zh-CN" altLang="en-US" sz="800">
              <a:solidFill>
                <a:schemeClr val="tx1">
                  <a:lumMod val="50000"/>
                </a:schemeClr>
              </a:solidFill>
            </a:endParaRPr>
          </a:p>
        </p:txBody>
      </p:sp>
      <p:sp>
        <p:nvSpPr>
          <p:cNvPr id="19" name="椭圆 18">
            <a:extLst>
              <a:ext uri="{FF2B5EF4-FFF2-40B4-BE49-F238E27FC236}">
                <a16:creationId xmlns:a16="http://schemas.microsoft.com/office/drawing/2014/main" id="{CF13FF08-2BBE-DBEC-49A0-252F599D33D7}"/>
              </a:ext>
            </a:extLst>
          </p:cNvPr>
          <p:cNvSpPr/>
          <p:nvPr/>
        </p:nvSpPr>
        <p:spPr>
          <a:xfrm>
            <a:off x="5183312" y="3484362"/>
            <a:ext cx="1238036" cy="493161"/>
          </a:xfrm>
          <a:prstGeom prst="ellipse">
            <a:avLst/>
          </a:prstGeom>
          <a:no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lumMod val="50000"/>
                  </a:schemeClr>
                </a:solidFill>
              </a:rPr>
              <a:t>statement</a:t>
            </a:r>
            <a:endParaRPr lang="zh-CN" altLang="en-US" sz="800">
              <a:solidFill>
                <a:schemeClr val="tx1">
                  <a:lumMod val="50000"/>
                </a:schemeClr>
              </a:solidFill>
            </a:endParaRPr>
          </a:p>
        </p:txBody>
      </p:sp>
      <p:cxnSp>
        <p:nvCxnSpPr>
          <p:cNvPr id="21" name="直接箭头连接符 20">
            <a:extLst>
              <a:ext uri="{FF2B5EF4-FFF2-40B4-BE49-F238E27FC236}">
                <a16:creationId xmlns:a16="http://schemas.microsoft.com/office/drawing/2014/main" id="{19CCC3E1-E9F2-BD37-CDB2-4F76172FECFF}"/>
              </a:ext>
            </a:extLst>
          </p:cNvPr>
          <p:cNvCxnSpPr>
            <a:stCxn id="18" idx="3"/>
            <a:endCxn id="19" idx="0"/>
          </p:cNvCxnSpPr>
          <p:nvPr/>
        </p:nvCxnSpPr>
        <p:spPr>
          <a:xfrm flipH="1">
            <a:off x="5802330" y="2977347"/>
            <a:ext cx="419324" cy="5070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椭圆 22">
            <a:extLst>
              <a:ext uri="{FF2B5EF4-FFF2-40B4-BE49-F238E27FC236}">
                <a16:creationId xmlns:a16="http://schemas.microsoft.com/office/drawing/2014/main" id="{60E72B0B-75CF-7235-1AA8-B5C86BE3E4D7}"/>
              </a:ext>
            </a:extLst>
          </p:cNvPr>
          <p:cNvSpPr/>
          <p:nvPr/>
        </p:nvSpPr>
        <p:spPr>
          <a:xfrm>
            <a:off x="7040366" y="3484361"/>
            <a:ext cx="1238036" cy="493161"/>
          </a:xfrm>
          <a:prstGeom prst="ellipse">
            <a:avLst/>
          </a:prstGeom>
          <a:no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lumMod val="50000"/>
                  </a:schemeClr>
                </a:solidFill>
              </a:rPr>
              <a:t>exp</a:t>
            </a:r>
            <a:endParaRPr lang="zh-CN" altLang="en-US" sz="800">
              <a:solidFill>
                <a:schemeClr val="tx1">
                  <a:lumMod val="50000"/>
                </a:schemeClr>
              </a:solidFill>
            </a:endParaRPr>
          </a:p>
        </p:txBody>
      </p:sp>
      <p:cxnSp>
        <p:nvCxnSpPr>
          <p:cNvPr id="25" name="直接箭头连接符 24">
            <a:extLst>
              <a:ext uri="{FF2B5EF4-FFF2-40B4-BE49-F238E27FC236}">
                <a16:creationId xmlns:a16="http://schemas.microsoft.com/office/drawing/2014/main" id="{02202CD4-C479-794A-BCBE-FCBFD9905573}"/>
              </a:ext>
            </a:extLst>
          </p:cNvPr>
          <p:cNvCxnSpPr>
            <a:stCxn id="18" idx="5"/>
            <a:endCxn id="23" idx="0"/>
          </p:cNvCxnSpPr>
          <p:nvPr/>
        </p:nvCxnSpPr>
        <p:spPr>
          <a:xfrm>
            <a:off x="7097078" y="2977347"/>
            <a:ext cx="562306" cy="507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480930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par>
                                <p:cTn id="63" presetID="10"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fade">
                                      <p:cBhvr>
                                        <p:cTn id="70" dur="500"/>
                                        <p:tgtEl>
                                          <p:spTgt spid="23"/>
                                        </p:tgtEl>
                                      </p:cBhvr>
                                    </p:animEffect>
                                  </p:childTnLst>
                                </p:cTn>
                              </p:par>
                              <p:par>
                                <p:cTn id="71" presetID="10" presetClass="entr" presetSubtype="0" fill="hold" nodeType="with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fade">
                                      <p:cBhvr>
                                        <p:cTn id="7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9" grpId="0"/>
      <p:bldP spid="10" grpId="0"/>
      <p:bldP spid="11" grpId="0"/>
      <p:bldP spid="12" grpId="0"/>
      <p:bldP spid="13" grpId="0"/>
      <p:bldP spid="14" grpId="0" animBg="1"/>
      <p:bldP spid="15" grpId="0" animBg="1"/>
      <p:bldP spid="18" grpId="0" animBg="1"/>
      <p:bldP spid="19" grpId="0" animBg="1"/>
      <p:bldP spid="2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4">
          <a:extLst>
            <a:ext uri="{FF2B5EF4-FFF2-40B4-BE49-F238E27FC236}">
              <a16:creationId xmlns:a16="http://schemas.microsoft.com/office/drawing/2014/main" id="{F3A6457B-E814-19FC-D2CD-F5E01FADF393}"/>
            </a:ext>
          </a:extLst>
        </p:cNvPr>
        <p:cNvGrpSpPr/>
        <p:nvPr/>
      </p:nvGrpSpPr>
      <p:grpSpPr>
        <a:xfrm>
          <a:off x="0" y="0"/>
          <a:ext cx="0" cy="0"/>
          <a:chOff x="0" y="0"/>
          <a:chExt cx="0" cy="0"/>
        </a:xfrm>
      </p:grpSpPr>
      <p:sp>
        <p:nvSpPr>
          <p:cNvPr id="8" name="Google Shape;735;p67">
            <a:extLst>
              <a:ext uri="{FF2B5EF4-FFF2-40B4-BE49-F238E27FC236}">
                <a16:creationId xmlns:a16="http://schemas.microsoft.com/office/drawing/2014/main" id="{845BAE84-BC4D-663D-B146-A7E167C4FFC6}"/>
              </a:ext>
            </a:extLst>
          </p:cNvPr>
          <p:cNvSpPr txBox="1">
            <a:spLocks noGrp="1"/>
          </p:cNvSpPr>
          <p:nvPr>
            <p:ph type="title"/>
          </p:nvPr>
        </p:nvSpPr>
        <p:spPr>
          <a:xfrm>
            <a:off x="720000" y="371282"/>
            <a:ext cx="7704000" cy="6650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200"/>
              <a:t>项目任务二 </a:t>
            </a:r>
            <a:r>
              <a:rPr lang="zh-CN" altLang="en-US" sz="2400">
                <a:solidFill>
                  <a:schemeClr val="accent1"/>
                </a:solidFill>
              </a:rPr>
              <a:t>构建源程序语法树</a:t>
            </a:r>
            <a:endParaRPr sz="2400">
              <a:solidFill>
                <a:schemeClr val="accent1"/>
              </a:solidFill>
            </a:endParaRPr>
          </a:p>
        </p:txBody>
      </p:sp>
      <p:sp>
        <p:nvSpPr>
          <p:cNvPr id="4" name="文本框 3">
            <a:extLst>
              <a:ext uri="{FF2B5EF4-FFF2-40B4-BE49-F238E27FC236}">
                <a16:creationId xmlns:a16="http://schemas.microsoft.com/office/drawing/2014/main" id="{A0B5986B-F9E3-FF25-7339-A2F034B56B63}"/>
              </a:ext>
            </a:extLst>
          </p:cNvPr>
          <p:cNvSpPr txBox="1"/>
          <p:nvPr/>
        </p:nvSpPr>
        <p:spPr>
          <a:xfrm>
            <a:off x="720000" y="1632137"/>
            <a:ext cx="7569890" cy="2095125"/>
          </a:xfrm>
          <a:prstGeom prst="rect">
            <a:avLst/>
          </a:prstGeom>
          <a:noFill/>
          <a:ln>
            <a:noFill/>
            <a:prstDash val="dashDot"/>
          </a:ln>
        </p:spPr>
        <p:txBody>
          <a:bodyPr wrap="square" rtlCol="0">
            <a:spAutoFit/>
          </a:bodyPr>
          <a:lstStyle/>
          <a:p>
            <a:pPr marL="228600" indent="-228600" algn="just" defTabSz="180000">
              <a:lnSpc>
                <a:spcPct val="150000"/>
              </a:lnSpc>
              <a:buFont typeface="+mj-ea"/>
              <a:buAutoNum type="circleNumDbPlain"/>
            </a:pPr>
            <a:r>
              <a:rPr lang="zh-CN" altLang="en-US" sz="1000">
                <a:latin typeface="Cambria Math" panose="02040503050406030204" pitchFamily="18" charset="0"/>
                <a:ea typeface="Cambria Math" panose="02040503050406030204" pitchFamily="18" charset="0"/>
              </a:rPr>
              <a:t>初始化准备：初始化一个节点栈，再初始化整个语法树的根节点</a:t>
            </a:r>
            <a:endParaRPr lang="en-US" altLang="zh-CN" sz="1000">
              <a:latin typeface="Cambria Math" panose="02040503050406030204" pitchFamily="18" charset="0"/>
              <a:ea typeface="Cambria Math" panose="02040503050406030204" pitchFamily="18" charset="0"/>
            </a:endParaRPr>
          </a:p>
          <a:p>
            <a:pPr algn="just" defTabSz="180000">
              <a:lnSpc>
                <a:spcPct val="150000"/>
              </a:lnSpc>
            </a:pPr>
            <a:r>
              <a:rPr lang="en-US" altLang="zh-CN" sz="900">
                <a:latin typeface="Cambria Math" panose="02040503050406030204" pitchFamily="18" charset="0"/>
                <a:ea typeface="Cambria Math" panose="02040503050406030204" pitchFamily="18" charset="0"/>
              </a:rPr>
              <a:t>QVector&lt;SyntaxTreeNode *&gt; nodeStk;</a:t>
            </a:r>
          </a:p>
          <a:p>
            <a:pPr algn="just" defTabSz="180000">
              <a:lnSpc>
                <a:spcPct val="150000"/>
              </a:lnSpc>
            </a:pPr>
            <a:r>
              <a:rPr lang="en-US" altLang="zh-CN" sz="900">
                <a:latin typeface="Cambria Math" panose="02040503050406030204" pitchFamily="18" charset="0"/>
                <a:ea typeface="Cambria Math" panose="02040503050406030204" pitchFamily="18" charset="0"/>
              </a:rPr>
              <a:t>SyntaxTreeNode *root = new SyntaxTreeNode("START", "start");</a:t>
            </a:r>
          </a:p>
          <a:p>
            <a:pPr marL="228600" indent="-228600" algn="just" defTabSz="180000">
              <a:lnSpc>
                <a:spcPct val="150000"/>
              </a:lnSpc>
              <a:buFont typeface="+mj-ea"/>
              <a:buAutoNum type="circleNumDbPlain" startAt="2"/>
            </a:pPr>
            <a:r>
              <a:rPr lang="zh-CN" altLang="en-US" sz="1000">
                <a:latin typeface="Cambria Math" panose="02040503050406030204" pitchFamily="18" charset="0"/>
                <a:ea typeface="Cambria Math" panose="02040503050406030204" pitchFamily="18" charset="0"/>
              </a:rPr>
              <a:t>构建源程序语法树：在源程序进行语法分析的过程中，针对移进、规约、接受输入三种行为分别进行下述操作：</a:t>
            </a:r>
            <a:endParaRPr lang="en-US" altLang="zh-CN" sz="1000">
              <a:latin typeface="Cambria Math" panose="02040503050406030204" pitchFamily="18" charset="0"/>
              <a:ea typeface="Cambria Math" panose="02040503050406030204" pitchFamily="18" charset="0"/>
            </a:endParaRPr>
          </a:p>
          <a:p>
            <a:pPr marL="171450" indent="-171450" algn="just" defTabSz="180000">
              <a:lnSpc>
                <a:spcPct val="150000"/>
              </a:lnSpc>
              <a:buFont typeface="Wingdings" panose="05000000000000000000" pitchFamily="2" charset="2"/>
              <a:buChar char="n"/>
            </a:pPr>
            <a:r>
              <a:rPr lang="zh-CN" altLang="en-US" sz="1000">
                <a:latin typeface="Cambria Math" panose="02040503050406030204" pitchFamily="18" charset="0"/>
                <a:ea typeface="Cambria Math" panose="02040503050406030204" pitchFamily="18" charset="0"/>
              </a:rPr>
              <a:t>移进：如果是通过终结符移进的，以该终结符构造新的语法树节点并丢入节点栈；</a:t>
            </a:r>
          </a:p>
          <a:p>
            <a:pPr marL="171450" indent="-171450" algn="just" defTabSz="180000">
              <a:lnSpc>
                <a:spcPct val="150000"/>
              </a:lnSpc>
              <a:buFont typeface="Wingdings" panose="05000000000000000000" pitchFamily="2" charset="2"/>
              <a:buChar char="n"/>
            </a:pPr>
            <a:r>
              <a:rPr lang="zh-CN" altLang="en-US" sz="1000">
                <a:latin typeface="Cambria Math" panose="02040503050406030204" pitchFamily="18" charset="0"/>
                <a:ea typeface="Cambria Math" panose="02040503050406030204" pitchFamily="18" charset="0"/>
              </a:rPr>
              <a:t>规约：找到该条规约规则的语法树编码，获取规则右部的长度</a:t>
            </a:r>
            <a:r>
              <a:rPr lang="en-US" altLang="zh-CN" sz="1000">
                <a:latin typeface="Cambria Math" panose="02040503050406030204" pitchFamily="18" charset="0"/>
                <a:ea typeface="Cambria Math" panose="02040503050406030204" pitchFamily="18" charset="0"/>
              </a:rPr>
              <a:t>len</a:t>
            </a:r>
            <a:r>
              <a:rPr lang="zh-CN" altLang="en-US" sz="1000">
                <a:latin typeface="Cambria Math" panose="02040503050406030204" pitchFamily="18" charset="0"/>
                <a:ea typeface="Cambria Math" panose="02040503050406030204" pitchFamily="18" charset="0"/>
              </a:rPr>
              <a:t>，从节点栈弹出</a:t>
            </a:r>
            <a:r>
              <a:rPr lang="en-US" altLang="zh-CN" sz="1000">
                <a:latin typeface="Cambria Math" panose="02040503050406030204" pitchFamily="18" charset="0"/>
                <a:ea typeface="Cambria Math" panose="02040503050406030204" pitchFamily="18" charset="0"/>
              </a:rPr>
              <a:t>len</a:t>
            </a:r>
            <a:r>
              <a:rPr lang="zh-CN" altLang="en-US" sz="1000">
                <a:latin typeface="Cambria Math" panose="02040503050406030204" pitchFamily="18" charset="0"/>
                <a:ea typeface="Cambria Math" panose="02040503050406030204" pitchFamily="18" charset="0"/>
              </a:rPr>
              <a:t>个元素并构造语法树子树，最后将当前子树的根节点丢入节点栈；</a:t>
            </a:r>
          </a:p>
          <a:p>
            <a:pPr marL="171450" indent="-171450" algn="just" defTabSz="180000">
              <a:lnSpc>
                <a:spcPct val="150000"/>
              </a:lnSpc>
              <a:buFont typeface="Wingdings" panose="05000000000000000000" pitchFamily="2" charset="2"/>
              <a:buChar char="n"/>
            </a:pPr>
            <a:r>
              <a:rPr lang="zh-CN" altLang="en-US" sz="1000">
                <a:latin typeface="Cambria Math" panose="02040503050406030204" pitchFamily="18" charset="0"/>
                <a:ea typeface="Cambria Math" panose="02040503050406030204" pitchFamily="18" charset="0"/>
              </a:rPr>
              <a:t>接受输入：将节点栈剩下的元素当作程序开始节点（也就是整个语法树根节点</a:t>
            </a:r>
            <a:r>
              <a:rPr lang="en-US" altLang="zh-CN" sz="1000">
                <a:latin typeface="Cambria Math" panose="02040503050406030204" pitchFamily="18" charset="0"/>
                <a:ea typeface="Cambria Math" panose="02040503050406030204" pitchFamily="18" charset="0"/>
              </a:rPr>
              <a:t>root</a:t>
            </a:r>
            <a:r>
              <a:rPr lang="zh-CN" altLang="en-US" sz="1000">
                <a:latin typeface="Cambria Math" panose="02040503050406030204" pitchFamily="18" charset="0"/>
                <a:ea typeface="Cambria Math" panose="02040503050406030204" pitchFamily="18" charset="0"/>
              </a:rPr>
              <a:t>）的子节点；</a:t>
            </a:r>
          </a:p>
          <a:p>
            <a:pPr algn="just" defTabSz="180000">
              <a:lnSpc>
                <a:spcPct val="150000"/>
              </a:lnSpc>
            </a:pPr>
            <a:r>
              <a:rPr lang="zh-CN" altLang="en-US" sz="1000">
                <a:latin typeface="Cambria Math" panose="02040503050406030204" pitchFamily="18" charset="0"/>
                <a:ea typeface="Cambria Math" panose="02040503050406030204" pitchFamily="18" charset="0"/>
              </a:rPr>
              <a:t>经过上述操作在源程序语法分析结束后，源程序对应的语法树就保存在</a:t>
            </a:r>
            <a:r>
              <a:rPr lang="en-US" altLang="zh-CN" sz="1000">
                <a:latin typeface="Cambria Math" panose="02040503050406030204" pitchFamily="18" charset="0"/>
                <a:ea typeface="Cambria Math" panose="02040503050406030204" pitchFamily="18" charset="0"/>
              </a:rPr>
              <a:t>root</a:t>
            </a:r>
            <a:r>
              <a:rPr lang="zh-CN" altLang="en-US" sz="1000">
                <a:latin typeface="Cambria Math" panose="02040503050406030204" pitchFamily="18" charset="0"/>
                <a:ea typeface="Cambria Math" panose="02040503050406030204" pitchFamily="18" charset="0"/>
              </a:rPr>
              <a:t>变量中了。</a:t>
            </a:r>
            <a:endParaRPr lang="en-US" altLang="zh-CN" sz="100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936335108"/>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3">
          <a:extLst>
            <a:ext uri="{FF2B5EF4-FFF2-40B4-BE49-F238E27FC236}">
              <a16:creationId xmlns:a16="http://schemas.microsoft.com/office/drawing/2014/main" id="{CED9A4A7-342F-D362-E829-878F0D98B0BD}"/>
            </a:ext>
          </a:extLst>
        </p:cNvPr>
        <p:cNvGrpSpPr/>
        <p:nvPr/>
      </p:nvGrpSpPr>
      <p:grpSpPr>
        <a:xfrm>
          <a:off x="0" y="0"/>
          <a:ext cx="0" cy="0"/>
          <a:chOff x="0" y="0"/>
          <a:chExt cx="0" cy="0"/>
        </a:xfrm>
      </p:grpSpPr>
      <p:sp>
        <p:nvSpPr>
          <p:cNvPr id="304" name="Google Shape;304;p45">
            <a:extLst>
              <a:ext uri="{FF2B5EF4-FFF2-40B4-BE49-F238E27FC236}">
                <a16:creationId xmlns:a16="http://schemas.microsoft.com/office/drawing/2014/main" id="{DD28AAD7-D612-281D-0A6F-1E1E9D8447A4}"/>
              </a:ext>
            </a:extLst>
          </p:cNvPr>
          <p:cNvSpPr/>
          <p:nvPr/>
        </p:nvSpPr>
        <p:spPr>
          <a:xfrm rot="-5400000">
            <a:off x="354396" y="2788600"/>
            <a:ext cx="2175900" cy="10326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5">
            <a:extLst>
              <a:ext uri="{FF2B5EF4-FFF2-40B4-BE49-F238E27FC236}">
                <a16:creationId xmlns:a16="http://schemas.microsoft.com/office/drawing/2014/main" id="{F0419F3B-ADD6-636C-AC83-3A56F1A6DE25}"/>
              </a:ext>
            </a:extLst>
          </p:cNvPr>
          <p:cNvSpPr txBox="1">
            <a:spLocks noGrp="1"/>
          </p:cNvSpPr>
          <p:nvPr>
            <p:ph type="title"/>
          </p:nvPr>
        </p:nvSpPr>
        <p:spPr>
          <a:xfrm>
            <a:off x="2373700" y="3090650"/>
            <a:ext cx="3759300" cy="886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altLang="en-US"/>
              <a:t>项目任务三</a:t>
            </a:r>
            <a:endParaRPr/>
          </a:p>
        </p:txBody>
      </p:sp>
      <p:sp>
        <p:nvSpPr>
          <p:cNvPr id="306" name="Google Shape;306;p45">
            <a:extLst>
              <a:ext uri="{FF2B5EF4-FFF2-40B4-BE49-F238E27FC236}">
                <a16:creationId xmlns:a16="http://schemas.microsoft.com/office/drawing/2014/main" id="{044169A3-4C9A-71FF-34B4-3D1271E27CAD}"/>
              </a:ext>
            </a:extLst>
          </p:cNvPr>
          <p:cNvSpPr txBox="1">
            <a:spLocks noGrp="1"/>
          </p:cNvSpPr>
          <p:nvPr>
            <p:ph type="subTitle" idx="1"/>
          </p:nvPr>
        </p:nvSpPr>
        <p:spPr>
          <a:xfrm>
            <a:off x="2373700" y="3823250"/>
            <a:ext cx="37593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a:t>Project Task 3</a:t>
            </a:r>
          </a:p>
        </p:txBody>
      </p:sp>
      <p:sp>
        <p:nvSpPr>
          <p:cNvPr id="307" name="Google Shape;307;p45">
            <a:extLst>
              <a:ext uri="{FF2B5EF4-FFF2-40B4-BE49-F238E27FC236}">
                <a16:creationId xmlns:a16="http://schemas.microsoft.com/office/drawing/2014/main" id="{C8C9F852-27A6-1ED7-D7FB-0EBEBAC5BBF1}"/>
              </a:ext>
            </a:extLst>
          </p:cNvPr>
          <p:cNvSpPr txBox="1">
            <a:spLocks noGrp="1"/>
          </p:cNvSpPr>
          <p:nvPr>
            <p:ph type="title" idx="2"/>
          </p:nvPr>
        </p:nvSpPr>
        <p:spPr>
          <a:xfrm>
            <a:off x="847300" y="2705650"/>
            <a:ext cx="1190100" cy="63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grpSp>
        <p:nvGrpSpPr>
          <p:cNvPr id="308" name="Google Shape;308;p45">
            <a:extLst>
              <a:ext uri="{FF2B5EF4-FFF2-40B4-BE49-F238E27FC236}">
                <a16:creationId xmlns:a16="http://schemas.microsoft.com/office/drawing/2014/main" id="{86078D6A-CFFF-0578-E927-AA8ECB912EC8}"/>
              </a:ext>
            </a:extLst>
          </p:cNvPr>
          <p:cNvGrpSpPr/>
          <p:nvPr/>
        </p:nvGrpSpPr>
        <p:grpSpPr>
          <a:xfrm>
            <a:off x="6964675" y="539512"/>
            <a:ext cx="1466100" cy="2828838"/>
            <a:chOff x="6964675" y="539512"/>
            <a:chExt cx="1466100" cy="2828838"/>
          </a:xfrm>
        </p:grpSpPr>
        <p:sp>
          <p:nvSpPr>
            <p:cNvPr id="309" name="Google Shape;309;p45">
              <a:extLst>
                <a:ext uri="{FF2B5EF4-FFF2-40B4-BE49-F238E27FC236}">
                  <a16:creationId xmlns:a16="http://schemas.microsoft.com/office/drawing/2014/main" id="{08F39D96-84E9-0FDD-8600-71E6696E2BDC}"/>
                </a:ext>
              </a:extLst>
            </p:cNvPr>
            <p:cNvSpPr/>
            <p:nvPr/>
          </p:nvSpPr>
          <p:spPr>
            <a:xfrm>
              <a:off x="6964675" y="539512"/>
              <a:ext cx="1466100" cy="547800"/>
            </a:xfrm>
            <a:prstGeom prst="round2Diag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5">
              <a:extLst>
                <a:ext uri="{FF2B5EF4-FFF2-40B4-BE49-F238E27FC236}">
                  <a16:creationId xmlns:a16="http://schemas.microsoft.com/office/drawing/2014/main" id="{1D1FBD8D-BE5C-9CB0-9123-C24D8E56F775}"/>
                </a:ext>
              </a:extLst>
            </p:cNvPr>
            <p:cNvSpPr/>
            <p:nvPr/>
          </p:nvSpPr>
          <p:spPr>
            <a:xfrm flipH="1">
              <a:off x="6964675" y="1291450"/>
              <a:ext cx="1466100" cy="2076900"/>
            </a:xfrm>
            <a:prstGeom prst="round2DiagRect">
              <a:avLst>
                <a:gd name="adj1" fmla="val 50000"/>
                <a:gd name="adj2" fmla="val 0"/>
              </a:avLst>
            </a:prstGeom>
            <a:solidFill>
              <a:srgbClr val="92A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0901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8">
          <a:extLst>
            <a:ext uri="{FF2B5EF4-FFF2-40B4-BE49-F238E27FC236}">
              <a16:creationId xmlns:a16="http://schemas.microsoft.com/office/drawing/2014/main" id="{3FEE24C6-8BD9-0D34-A792-64FFD6EAFCD0}"/>
            </a:ext>
          </a:extLst>
        </p:cNvPr>
        <p:cNvGrpSpPr/>
        <p:nvPr/>
      </p:nvGrpSpPr>
      <p:grpSpPr>
        <a:xfrm>
          <a:off x="0" y="0"/>
          <a:ext cx="0" cy="0"/>
          <a:chOff x="0" y="0"/>
          <a:chExt cx="0" cy="0"/>
        </a:xfrm>
      </p:grpSpPr>
      <p:sp>
        <p:nvSpPr>
          <p:cNvPr id="449" name="Google Shape;449;p51">
            <a:extLst>
              <a:ext uri="{FF2B5EF4-FFF2-40B4-BE49-F238E27FC236}">
                <a16:creationId xmlns:a16="http://schemas.microsoft.com/office/drawing/2014/main" id="{926D7EE8-4C7E-CCE4-5AA6-5C1299413DA5}"/>
              </a:ext>
            </a:extLst>
          </p:cNvPr>
          <p:cNvSpPr/>
          <p:nvPr/>
        </p:nvSpPr>
        <p:spPr>
          <a:xfrm rot="-5400000">
            <a:off x="6747771" y="2775400"/>
            <a:ext cx="2175900" cy="1032600"/>
          </a:xfrm>
          <a:prstGeom prst="round2Diag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1">
            <a:extLst>
              <a:ext uri="{FF2B5EF4-FFF2-40B4-BE49-F238E27FC236}">
                <a16:creationId xmlns:a16="http://schemas.microsoft.com/office/drawing/2014/main" id="{E268340A-8D79-2486-AE77-B53E761DA42B}"/>
              </a:ext>
            </a:extLst>
          </p:cNvPr>
          <p:cNvSpPr txBox="1">
            <a:spLocks noGrp="1"/>
          </p:cNvSpPr>
          <p:nvPr>
            <p:ph type="title"/>
          </p:nvPr>
        </p:nvSpPr>
        <p:spPr>
          <a:xfrm>
            <a:off x="3145975" y="2745277"/>
            <a:ext cx="3759300" cy="1185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zh-CN" altLang="en-US" sz="5000"/>
              <a:t>项目总结</a:t>
            </a:r>
            <a:endParaRPr sz="5000"/>
          </a:p>
        </p:txBody>
      </p:sp>
      <p:sp>
        <p:nvSpPr>
          <p:cNvPr id="451" name="Google Shape;451;p51">
            <a:extLst>
              <a:ext uri="{FF2B5EF4-FFF2-40B4-BE49-F238E27FC236}">
                <a16:creationId xmlns:a16="http://schemas.microsoft.com/office/drawing/2014/main" id="{AC9892CE-4F23-9DFF-1DE9-4A38FE3F166A}"/>
              </a:ext>
            </a:extLst>
          </p:cNvPr>
          <p:cNvSpPr txBox="1">
            <a:spLocks noGrp="1"/>
          </p:cNvSpPr>
          <p:nvPr>
            <p:ph type="title" idx="2"/>
          </p:nvPr>
        </p:nvSpPr>
        <p:spPr>
          <a:xfrm>
            <a:off x="7240675" y="2692450"/>
            <a:ext cx="1190100" cy="63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452" name="Google Shape;452;p51">
            <a:extLst>
              <a:ext uri="{FF2B5EF4-FFF2-40B4-BE49-F238E27FC236}">
                <a16:creationId xmlns:a16="http://schemas.microsoft.com/office/drawing/2014/main" id="{CDFA330F-9D19-6969-03C2-3D6DEDDF7858}"/>
              </a:ext>
            </a:extLst>
          </p:cNvPr>
          <p:cNvSpPr txBox="1">
            <a:spLocks noGrp="1"/>
          </p:cNvSpPr>
          <p:nvPr>
            <p:ph type="subTitle" idx="1"/>
          </p:nvPr>
        </p:nvSpPr>
        <p:spPr>
          <a:xfrm>
            <a:off x="3145975" y="3827825"/>
            <a:ext cx="3759300" cy="375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ltLang="zh-CN"/>
              <a:t>Project Summary</a:t>
            </a:r>
          </a:p>
        </p:txBody>
      </p:sp>
      <p:grpSp>
        <p:nvGrpSpPr>
          <p:cNvPr id="453" name="Google Shape;453;p51">
            <a:extLst>
              <a:ext uri="{FF2B5EF4-FFF2-40B4-BE49-F238E27FC236}">
                <a16:creationId xmlns:a16="http://schemas.microsoft.com/office/drawing/2014/main" id="{84AAF020-2541-E8F7-881F-C505E850F863}"/>
              </a:ext>
            </a:extLst>
          </p:cNvPr>
          <p:cNvGrpSpPr/>
          <p:nvPr/>
        </p:nvGrpSpPr>
        <p:grpSpPr>
          <a:xfrm>
            <a:off x="425075" y="587100"/>
            <a:ext cx="1466100" cy="3969312"/>
            <a:chOff x="425075" y="587100"/>
            <a:chExt cx="1466100" cy="3969312"/>
          </a:xfrm>
        </p:grpSpPr>
        <p:sp>
          <p:nvSpPr>
            <p:cNvPr id="454" name="Google Shape;454;p51">
              <a:extLst>
                <a:ext uri="{FF2B5EF4-FFF2-40B4-BE49-F238E27FC236}">
                  <a16:creationId xmlns:a16="http://schemas.microsoft.com/office/drawing/2014/main" id="{AA99B618-8995-227B-A1F3-FA392BD31601}"/>
                </a:ext>
              </a:extLst>
            </p:cNvPr>
            <p:cNvSpPr/>
            <p:nvPr/>
          </p:nvSpPr>
          <p:spPr>
            <a:xfrm>
              <a:off x="425075" y="587100"/>
              <a:ext cx="1466100" cy="20769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51">
              <a:extLst>
                <a:ext uri="{FF2B5EF4-FFF2-40B4-BE49-F238E27FC236}">
                  <a16:creationId xmlns:a16="http://schemas.microsoft.com/office/drawing/2014/main" id="{FA22D76B-2BDB-DC39-5E44-45538BD57456}"/>
                </a:ext>
              </a:extLst>
            </p:cNvPr>
            <p:cNvSpPr/>
            <p:nvPr/>
          </p:nvSpPr>
          <p:spPr>
            <a:xfrm>
              <a:off x="425075" y="2915412"/>
              <a:ext cx="1466100" cy="547800"/>
            </a:xfrm>
            <a:prstGeom prst="round2Diag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51">
              <a:extLst>
                <a:ext uri="{FF2B5EF4-FFF2-40B4-BE49-F238E27FC236}">
                  <a16:creationId xmlns:a16="http://schemas.microsoft.com/office/drawing/2014/main" id="{1E33D537-E1F3-2827-1307-583954E40253}"/>
                </a:ext>
              </a:extLst>
            </p:cNvPr>
            <p:cNvSpPr/>
            <p:nvPr/>
          </p:nvSpPr>
          <p:spPr>
            <a:xfrm rot="-5400000">
              <a:off x="278075" y="3861612"/>
              <a:ext cx="841800" cy="547800"/>
            </a:xfrm>
            <a:prstGeom prst="round2Diag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9757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46">
          <a:extLst>
            <a:ext uri="{FF2B5EF4-FFF2-40B4-BE49-F238E27FC236}">
              <a16:creationId xmlns:a16="http://schemas.microsoft.com/office/drawing/2014/main" id="{8F7D2FF9-E0B9-59AB-FA41-F806118A48D7}"/>
            </a:ext>
          </a:extLst>
        </p:cNvPr>
        <p:cNvGrpSpPr/>
        <p:nvPr/>
      </p:nvGrpSpPr>
      <p:grpSpPr>
        <a:xfrm>
          <a:off x="0" y="0"/>
          <a:ext cx="0" cy="0"/>
          <a:chOff x="0" y="0"/>
          <a:chExt cx="0" cy="0"/>
        </a:xfrm>
      </p:grpSpPr>
      <p:sp>
        <p:nvSpPr>
          <p:cNvPr id="848" name="Google Shape;848;p74">
            <a:extLst>
              <a:ext uri="{FF2B5EF4-FFF2-40B4-BE49-F238E27FC236}">
                <a16:creationId xmlns:a16="http://schemas.microsoft.com/office/drawing/2014/main" id="{B19044FA-9ECB-34C9-AF99-E5842BD955CF}"/>
              </a:ext>
            </a:extLst>
          </p:cNvPr>
          <p:cNvSpPr txBox="1">
            <a:spLocks noGrp="1"/>
          </p:cNvSpPr>
          <p:nvPr>
            <p:ph type="body" idx="1"/>
          </p:nvPr>
        </p:nvSpPr>
        <p:spPr>
          <a:xfrm>
            <a:off x="720000" y="1326781"/>
            <a:ext cx="5182800" cy="2705838"/>
          </a:xfrm>
          <a:prstGeom prst="rect">
            <a:avLst/>
          </a:prstGeom>
        </p:spPr>
        <p:txBody>
          <a:bodyPr spcFirstLastPara="1" wrap="square" lIns="91425" tIns="91425" rIns="91425" bIns="91425" anchor="t" anchorCtr="0">
            <a:noAutofit/>
          </a:bodyPr>
          <a:lstStyle/>
          <a:p>
            <a:pPr marL="342900" lvl="0" indent="-342900" algn="l" rtl="0">
              <a:lnSpc>
                <a:spcPct val="150000"/>
              </a:lnSpc>
              <a:spcBef>
                <a:spcPts val="0"/>
              </a:spcBef>
              <a:spcAft>
                <a:spcPts val="0"/>
              </a:spcAft>
              <a:buFont typeface="+mj-lt"/>
              <a:buAutoNum type="arabicPeriod"/>
            </a:pPr>
            <a:r>
              <a:rPr lang="zh-CN" altLang="en-US">
                <a:latin typeface="Cambria Math" panose="02040503050406030204" pitchFamily="18" charset="0"/>
                <a:ea typeface="Cambria Math" panose="02040503050406030204" pitchFamily="18" charset="0"/>
              </a:rPr>
              <a:t>项目任务一实现了从正则表达式相关分析并生成词法分析源程序，还实现了源程序的自动分词，最后用</a:t>
            </a:r>
            <a:r>
              <a:rPr lang="en-US" altLang="zh-CN">
                <a:latin typeface="Cambria Math" panose="02040503050406030204" pitchFamily="18" charset="0"/>
                <a:ea typeface="Cambria Math" panose="02040503050406030204" pitchFamily="18" charset="0"/>
              </a:rPr>
              <a:t>tiny</a:t>
            </a:r>
            <a:r>
              <a:rPr lang="zh-CN" altLang="en-US">
                <a:latin typeface="Cambria Math" panose="02040503050406030204" pitchFamily="18" charset="0"/>
                <a:ea typeface="Cambria Math" panose="02040503050406030204" pitchFamily="18" charset="0"/>
              </a:rPr>
              <a:t>的单词正则表达式进行了相关测试；</a:t>
            </a:r>
            <a:endParaRPr lang="en-US" altLang="zh-CN">
              <a:latin typeface="Cambria Math" panose="02040503050406030204" pitchFamily="18" charset="0"/>
              <a:ea typeface="Cambria Math" panose="02040503050406030204" pitchFamily="18" charset="0"/>
            </a:endParaRPr>
          </a:p>
          <a:p>
            <a:pPr marL="342900" lvl="0" indent="-342900" algn="l" rtl="0">
              <a:lnSpc>
                <a:spcPct val="150000"/>
              </a:lnSpc>
              <a:spcBef>
                <a:spcPts val="0"/>
              </a:spcBef>
              <a:spcAft>
                <a:spcPts val="0"/>
              </a:spcAft>
              <a:buFont typeface="+mj-lt"/>
              <a:buAutoNum type="arabicPeriod"/>
            </a:pPr>
            <a:r>
              <a:rPr lang="zh-CN" altLang="en-US">
                <a:latin typeface="Cambria Math" panose="02040503050406030204" pitchFamily="18" charset="0"/>
                <a:ea typeface="Cambria Math" panose="02040503050406030204" pitchFamily="18" charset="0"/>
              </a:rPr>
              <a:t>项目任务二实现了文法规则相关分析以及对源程序的语法分析（包括语法分析过程展示和语法树构建），最后用</a:t>
            </a:r>
            <a:r>
              <a:rPr lang="en-US" altLang="zh-CN">
                <a:latin typeface="Cambria Math" panose="02040503050406030204" pitchFamily="18" charset="0"/>
                <a:ea typeface="Cambria Math" panose="02040503050406030204" pitchFamily="18" charset="0"/>
              </a:rPr>
              <a:t>tiny</a:t>
            </a:r>
            <a:r>
              <a:rPr lang="zh-CN" altLang="en-US">
                <a:latin typeface="Cambria Math" panose="02040503050406030204" pitchFamily="18" charset="0"/>
                <a:ea typeface="Cambria Math" panose="02040503050406030204" pitchFamily="18" charset="0"/>
              </a:rPr>
              <a:t>的文法规则进行了相关测试；</a:t>
            </a:r>
            <a:endParaRPr lang="en-US" altLang="zh-CN">
              <a:latin typeface="Cambria Math" panose="02040503050406030204" pitchFamily="18" charset="0"/>
              <a:ea typeface="Cambria Math" panose="02040503050406030204" pitchFamily="18" charset="0"/>
            </a:endParaRPr>
          </a:p>
          <a:p>
            <a:pPr marL="342900" lvl="0" indent="-342900" algn="l" rtl="0">
              <a:lnSpc>
                <a:spcPct val="150000"/>
              </a:lnSpc>
              <a:spcBef>
                <a:spcPts val="0"/>
              </a:spcBef>
              <a:spcAft>
                <a:spcPts val="0"/>
              </a:spcAft>
              <a:buFont typeface="+mj-lt"/>
              <a:buAutoNum type="arabicPeriod"/>
            </a:pPr>
            <a:r>
              <a:rPr lang="zh-CN" altLang="en-US">
                <a:latin typeface="Cambria Math" panose="02040503050406030204" pitchFamily="18" charset="0"/>
                <a:ea typeface="Cambria Math" panose="02040503050406030204" pitchFamily="18" charset="0"/>
              </a:rPr>
              <a:t>项目任务三针对</a:t>
            </a:r>
            <a:r>
              <a:rPr lang="en-US" altLang="zh-CN">
                <a:latin typeface="Cambria Math" panose="02040503050406030204" pitchFamily="18" charset="0"/>
                <a:ea typeface="Cambria Math" panose="02040503050406030204" pitchFamily="18" charset="0"/>
              </a:rPr>
              <a:t>mini-c</a:t>
            </a:r>
            <a:r>
              <a:rPr lang="zh-CN" altLang="en-US">
                <a:latin typeface="Cambria Math" panose="02040503050406030204" pitchFamily="18" charset="0"/>
                <a:ea typeface="Cambria Math" panose="02040503050406030204" pitchFamily="18" charset="0"/>
              </a:rPr>
              <a:t>的单词正则表达式和文法规则进行上述功能的测试，保证系统的重用性；</a:t>
            </a:r>
            <a:endParaRPr>
              <a:latin typeface="Cambria Math" panose="02040503050406030204" pitchFamily="18" charset="0"/>
              <a:ea typeface="Cambria Math" panose="02040503050406030204" pitchFamily="18" charset="0"/>
            </a:endParaRPr>
          </a:p>
        </p:txBody>
      </p:sp>
      <p:sp>
        <p:nvSpPr>
          <p:cNvPr id="849" name="Google Shape;849;p74">
            <a:extLst>
              <a:ext uri="{FF2B5EF4-FFF2-40B4-BE49-F238E27FC236}">
                <a16:creationId xmlns:a16="http://schemas.microsoft.com/office/drawing/2014/main" id="{36C02D77-5E72-88CB-9436-B0126656A2C1}"/>
              </a:ext>
            </a:extLst>
          </p:cNvPr>
          <p:cNvSpPr/>
          <p:nvPr/>
        </p:nvSpPr>
        <p:spPr>
          <a:xfrm rot="-5400000">
            <a:off x="6817675" y="2960975"/>
            <a:ext cx="841800" cy="547800"/>
          </a:xfrm>
          <a:prstGeom prst="round2Diag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0" name="Google Shape;850;p74">
            <a:extLst>
              <a:ext uri="{FF2B5EF4-FFF2-40B4-BE49-F238E27FC236}">
                <a16:creationId xmlns:a16="http://schemas.microsoft.com/office/drawing/2014/main" id="{589FDB33-F9AC-17DD-EF8D-EFFEEC5ACF90}"/>
              </a:ext>
            </a:extLst>
          </p:cNvPr>
          <p:cNvGrpSpPr/>
          <p:nvPr/>
        </p:nvGrpSpPr>
        <p:grpSpPr>
          <a:xfrm>
            <a:off x="6964675" y="-341650"/>
            <a:ext cx="1466100" cy="4867762"/>
            <a:chOff x="6964675" y="-341650"/>
            <a:chExt cx="1466100" cy="4867762"/>
          </a:xfrm>
        </p:grpSpPr>
        <p:sp>
          <p:nvSpPr>
            <p:cNvPr id="851" name="Google Shape;851;p74">
              <a:extLst>
                <a:ext uri="{FF2B5EF4-FFF2-40B4-BE49-F238E27FC236}">
                  <a16:creationId xmlns:a16="http://schemas.microsoft.com/office/drawing/2014/main" id="{9A8E5D17-1258-E094-6A6A-FF330D49607C}"/>
                </a:ext>
              </a:extLst>
            </p:cNvPr>
            <p:cNvSpPr/>
            <p:nvPr/>
          </p:nvSpPr>
          <p:spPr>
            <a:xfrm>
              <a:off x="6964675" y="-341650"/>
              <a:ext cx="1466100" cy="2076900"/>
            </a:xfrm>
            <a:prstGeom prst="round2Diag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74">
              <a:extLst>
                <a:ext uri="{FF2B5EF4-FFF2-40B4-BE49-F238E27FC236}">
                  <a16:creationId xmlns:a16="http://schemas.microsoft.com/office/drawing/2014/main" id="{1ABAD304-37DB-010C-1EDB-6CFC31A253F5}"/>
                </a:ext>
              </a:extLst>
            </p:cNvPr>
            <p:cNvSpPr/>
            <p:nvPr/>
          </p:nvSpPr>
          <p:spPr>
            <a:xfrm>
              <a:off x="6964675" y="1943637"/>
              <a:ext cx="1466100" cy="5478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74">
              <a:extLst>
                <a:ext uri="{FF2B5EF4-FFF2-40B4-BE49-F238E27FC236}">
                  <a16:creationId xmlns:a16="http://schemas.microsoft.com/office/drawing/2014/main" id="{3C2B984B-D9A6-1C22-A335-5354DCD80B06}"/>
                </a:ext>
              </a:extLst>
            </p:cNvPr>
            <p:cNvSpPr/>
            <p:nvPr/>
          </p:nvSpPr>
          <p:spPr>
            <a:xfrm flipH="1">
              <a:off x="6964675" y="3978312"/>
              <a:ext cx="1466100" cy="5478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735;p67">
            <a:extLst>
              <a:ext uri="{FF2B5EF4-FFF2-40B4-BE49-F238E27FC236}">
                <a16:creationId xmlns:a16="http://schemas.microsoft.com/office/drawing/2014/main" id="{D1FB3AA8-FBAC-5576-BFAC-359867B047F0}"/>
              </a:ext>
            </a:extLst>
          </p:cNvPr>
          <p:cNvSpPr txBox="1">
            <a:spLocks noGrp="1"/>
          </p:cNvSpPr>
          <p:nvPr>
            <p:ph type="title"/>
          </p:nvPr>
        </p:nvSpPr>
        <p:spPr>
          <a:xfrm>
            <a:off x="720000" y="371282"/>
            <a:ext cx="7704000" cy="6650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200"/>
              <a:t>项目总结</a:t>
            </a:r>
            <a:endParaRPr sz="2400">
              <a:solidFill>
                <a:schemeClr val="accent1"/>
              </a:solidFill>
            </a:endParaRPr>
          </a:p>
        </p:txBody>
      </p:sp>
    </p:spTree>
    <p:extLst>
      <p:ext uri="{BB962C8B-B14F-4D97-AF65-F5344CB8AC3E}">
        <p14:creationId xmlns:p14="http://schemas.microsoft.com/office/powerpoint/2010/main" val="4008599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sp>
        <p:nvSpPr>
          <p:cNvPr id="858" name="Google Shape;858;p75"/>
          <p:cNvSpPr txBox="1">
            <a:spLocks noGrp="1"/>
          </p:cNvSpPr>
          <p:nvPr>
            <p:ph type="title"/>
          </p:nvPr>
        </p:nvSpPr>
        <p:spPr>
          <a:xfrm>
            <a:off x="3989818" y="1810144"/>
            <a:ext cx="4448100" cy="1523212"/>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9600"/>
              <a:t>Thanks!</a:t>
            </a:r>
            <a:endParaRPr sz="9600"/>
          </a:p>
        </p:txBody>
      </p:sp>
      <p:grpSp>
        <p:nvGrpSpPr>
          <p:cNvPr id="861" name="Google Shape;861;p75"/>
          <p:cNvGrpSpPr/>
          <p:nvPr/>
        </p:nvGrpSpPr>
        <p:grpSpPr>
          <a:xfrm>
            <a:off x="282650" y="555637"/>
            <a:ext cx="2720400" cy="4346629"/>
            <a:chOff x="282650" y="555637"/>
            <a:chExt cx="2720400" cy="4346629"/>
          </a:xfrm>
        </p:grpSpPr>
        <p:sp>
          <p:nvSpPr>
            <p:cNvPr id="862" name="Google Shape;862;p75"/>
            <p:cNvSpPr/>
            <p:nvPr/>
          </p:nvSpPr>
          <p:spPr>
            <a:xfrm>
              <a:off x="1536950" y="1381202"/>
              <a:ext cx="1466100" cy="2076900"/>
            </a:xfrm>
            <a:prstGeom prst="round2DiagRect">
              <a:avLst>
                <a:gd name="adj1" fmla="val 50000"/>
                <a:gd name="adj2" fmla="val 0"/>
              </a:avLst>
            </a:prstGeom>
            <a:solidFill>
              <a:srgbClr val="92A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75"/>
            <p:cNvSpPr/>
            <p:nvPr/>
          </p:nvSpPr>
          <p:spPr>
            <a:xfrm rot="5400000">
              <a:off x="1059650" y="2958866"/>
              <a:ext cx="1166400" cy="27204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75"/>
            <p:cNvSpPr/>
            <p:nvPr/>
          </p:nvSpPr>
          <p:spPr>
            <a:xfrm>
              <a:off x="1536950" y="555637"/>
              <a:ext cx="1466100" cy="547800"/>
            </a:xfrm>
            <a:prstGeom prst="round2Diag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5"/>
          <p:cNvSpPr/>
          <p:nvPr/>
        </p:nvSpPr>
        <p:spPr>
          <a:xfrm rot="-5400000">
            <a:off x="354396" y="2788600"/>
            <a:ext cx="2175900" cy="10326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5"/>
          <p:cNvSpPr txBox="1">
            <a:spLocks noGrp="1"/>
          </p:cNvSpPr>
          <p:nvPr>
            <p:ph type="title"/>
          </p:nvPr>
        </p:nvSpPr>
        <p:spPr>
          <a:xfrm>
            <a:off x="2373700" y="3090650"/>
            <a:ext cx="3759300" cy="886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altLang="en-US"/>
              <a:t>项目任务一</a:t>
            </a:r>
            <a:endParaRPr/>
          </a:p>
        </p:txBody>
      </p:sp>
      <p:sp>
        <p:nvSpPr>
          <p:cNvPr id="306" name="Google Shape;306;p45"/>
          <p:cNvSpPr txBox="1">
            <a:spLocks noGrp="1"/>
          </p:cNvSpPr>
          <p:nvPr>
            <p:ph type="subTitle" idx="1"/>
          </p:nvPr>
        </p:nvSpPr>
        <p:spPr>
          <a:xfrm>
            <a:off x="2373700" y="3823250"/>
            <a:ext cx="37593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a:t>Project Task 1</a:t>
            </a:r>
          </a:p>
        </p:txBody>
      </p:sp>
      <p:sp>
        <p:nvSpPr>
          <p:cNvPr id="307" name="Google Shape;307;p45"/>
          <p:cNvSpPr txBox="1">
            <a:spLocks noGrp="1"/>
          </p:cNvSpPr>
          <p:nvPr>
            <p:ph type="title" idx="2"/>
          </p:nvPr>
        </p:nvSpPr>
        <p:spPr>
          <a:xfrm>
            <a:off x="847300" y="2705650"/>
            <a:ext cx="1190100" cy="63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308" name="Google Shape;308;p45"/>
          <p:cNvGrpSpPr/>
          <p:nvPr/>
        </p:nvGrpSpPr>
        <p:grpSpPr>
          <a:xfrm>
            <a:off x="6964675" y="539512"/>
            <a:ext cx="1466100" cy="2828838"/>
            <a:chOff x="6964675" y="539512"/>
            <a:chExt cx="1466100" cy="2828838"/>
          </a:xfrm>
        </p:grpSpPr>
        <p:sp>
          <p:nvSpPr>
            <p:cNvPr id="309" name="Google Shape;309;p45"/>
            <p:cNvSpPr/>
            <p:nvPr/>
          </p:nvSpPr>
          <p:spPr>
            <a:xfrm>
              <a:off x="6964675" y="539512"/>
              <a:ext cx="1466100" cy="547800"/>
            </a:xfrm>
            <a:prstGeom prst="round2Diag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5"/>
            <p:cNvSpPr/>
            <p:nvPr/>
          </p:nvSpPr>
          <p:spPr>
            <a:xfrm flipH="1">
              <a:off x="6964675" y="1291450"/>
              <a:ext cx="1466100" cy="2076900"/>
            </a:xfrm>
            <a:prstGeom prst="round2DiagRect">
              <a:avLst>
                <a:gd name="adj1" fmla="val 50000"/>
                <a:gd name="adj2" fmla="val 0"/>
              </a:avLst>
            </a:prstGeom>
            <a:solidFill>
              <a:srgbClr val="92A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1342"/>
    </mc:Choice>
    <mc:Fallback>
      <p:transition spd="slow" advTm="134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67"/>
          <p:cNvSpPr txBox="1">
            <a:spLocks noGrp="1"/>
          </p:cNvSpPr>
          <p:nvPr>
            <p:ph type="title"/>
          </p:nvPr>
        </p:nvSpPr>
        <p:spPr>
          <a:xfrm>
            <a:off x="720000" y="445024"/>
            <a:ext cx="7704000" cy="6650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a:t>项目任务一</a:t>
            </a:r>
            <a:endParaRPr/>
          </a:p>
        </p:txBody>
      </p:sp>
      <p:sp>
        <p:nvSpPr>
          <p:cNvPr id="737" name="Google Shape;737;p67"/>
          <p:cNvSpPr txBox="1"/>
          <p:nvPr/>
        </p:nvSpPr>
        <p:spPr>
          <a:xfrm>
            <a:off x="90745" y="1467052"/>
            <a:ext cx="2034300" cy="406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zh-CN" altLang="en-US">
                <a:solidFill>
                  <a:schemeClr val="dk1"/>
                </a:solidFill>
                <a:latin typeface="Gothic A1 Medium"/>
                <a:ea typeface="Gothic A1 Medium"/>
                <a:cs typeface="Gothic A1 Medium"/>
                <a:sym typeface="Gothic A1 Medium"/>
              </a:rPr>
              <a:t>正则表达式预处理</a:t>
            </a:r>
            <a:endParaRPr>
              <a:solidFill>
                <a:schemeClr val="dk1"/>
              </a:solidFill>
              <a:latin typeface="Gothic A1 Medium"/>
              <a:ea typeface="Gothic A1 Medium"/>
              <a:cs typeface="Gothic A1 Medium"/>
              <a:sym typeface="Gothic A1 Medium"/>
            </a:endParaRPr>
          </a:p>
        </p:txBody>
      </p:sp>
      <p:sp>
        <p:nvSpPr>
          <p:cNvPr id="739" name="Google Shape;739;p67"/>
          <p:cNvSpPr txBox="1"/>
          <p:nvPr/>
        </p:nvSpPr>
        <p:spPr>
          <a:xfrm>
            <a:off x="1470645" y="3264842"/>
            <a:ext cx="2034300" cy="406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zh-CN" altLang="en-US">
                <a:solidFill>
                  <a:schemeClr val="dk1"/>
                </a:solidFill>
                <a:latin typeface="Gothic A1 Medium"/>
                <a:ea typeface="Gothic A1 Medium"/>
                <a:cs typeface="Gothic A1 Medium"/>
                <a:sym typeface="Gothic A1 Medium"/>
              </a:rPr>
              <a:t>正则表达式转</a:t>
            </a:r>
            <a:r>
              <a:rPr lang="en-US" altLang="zh-CN">
                <a:solidFill>
                  <a:schemeClr val="dk1"/>
                </a:solidFill>
                <a:latin typeface="Gothic A1 Medium"/>
                <a:ea typeface="Gothic A1 Medium"/>
                <a:cs typeface="Gothic A1 Medium"/>
                <a:sym typeface="Gothic A1 Medium"/>
              </a:rPr>
              <a:t>NFA</a:t>
            </a:r>
            <a:endParaRPr>
              <a:solidFill>
                <a:schemeClr val="dk1"/>
              </a:solidFill>
              <a:latin typeface="Gothic A1 Medium"/>
              <a:ea typeface="Gothic A1 Medium"/>
              <a:cs typeface="Gothic A1 Medium"/>
              <a:sym typeface="Gothic A1 Medium"/>
            </a:endParaRPr>
          </a:p>
        </p:txBody>
      </p:sp>
      <p:sp>
        <p:nvSpPr>
          <p:cNvPr id="741" name="Google Shape;741;p67"/>
          <p:cNvSpPr txBox="1"/>
          <p:nvPr/>
        </p:nvSpPr>
        <p:spPr>
          <a:xfrm>
            <a:off x="5610339" y="1486493"/>
            <a:ext cx="2034300" cy="40105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zh-CN" altLang="en-US">
                <a:solidFill>
                  <a:schemeClr val="dk1"/>
                </a:solidFill>
                <a:latin typeface="Gothic A1 Medium"/>
                <a:ea typeface="Gothic A1 Medium"/>
                <a:cs typeface="Gothic A1 Medium"/>
                <a:sym typeface="Gothic A1 Medium"/>
              </a:rPr>
              <a:t>词法分析源程序生成</a:t>
            </a:r>
            <a:endParaRPr>
              <a:solidFill>
                <a:schemeClr val="dk1"/>
              </a:solidFill>
              <a:latin typeface="Gothic A1 Medium"/>
              <a:ea typeface="Gothic A1 Medium"/>
              <a:cs typeface="Gothic A1 Medium"/>
              <a:sym typeface="Gothic A1 Medium"/>
            </a:endParaRPr>
          </a:p>
        </p:txBody>
      </p:sp>
      <p:sp>
        <p:nvSpPr>
          <p:cNvPr id="743" name="Google Shape;743;p67"/>
          <p:cNvSpPr txBox="1"/>
          <p:nvPr/>
        </p:nvSpPr>
        <p:spPr>
          <a:xfrm>
            <a:off x="2850542" y="1486493"/>
            <a:ext cx="2034300" cy="40105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chemeClr val="dk1"/>
                </a:solidFill>
                <a:latin typeface="Gothic A1 Medium"/>
                <a:ea typeface="Gothic A1 Medium"/>
                <a:cs typeface="Gothic A1 Medium"/>
                <a:sym typeface="Gothic A1 Medium"/>
              </a:rPr>
              <a:t>NFA</a:t>
            </a:r>
            <a:r>
              <a:rPr lang="zh-CN" altLang="en-US">
                <a:solidFill>
                  <a:schemeClr val="dk1"/>
                </a:solidFill>
                <a:latin typeface="Gothic A1 Medium"/>
                <a:ea typeface="Gothic A1 Medium"/>
                <a:cs typeface="Gothic A1 Medium"/>
                <a:sym typeface="Gothic A1 Medium"/>
              </a:rPr>
              <a:t>转</a:t>
            </a:r>
            <a:r>
              <a:rPr lang="en-US" altLang="zh-CN">
                <a:solidFill>
                  <a:schemeClr val="dk1"/>
                </a:solidFill>
                <a:latin typeface="Gothic A1 Medium"/>
                <a:ea typeface="Gothic A1 Medium"/>
                <a:cs typeface="Gothic A1 Medium"/>
                <a:sym typeface="Gothic A1 Medium"/>
              </a:rPr>
              <a:t>DFA</a:t>
            </a:r>
            <a:endParaRPr>
              <a:solidFill>
                <a:schemeClr val="dk1"/>
              </a:solidFill>
              <a:latin typeface="Gothic A1 Medium"/>
              <a:ea typeface="Gothic A1 Medium"/>
              <a:cs typeface="Gothic A1 Medium"/>
              <a:sym typeface="Gothic A1 Medium"/>
            </a:endParaRPr>
          </a:p>
        </p:txBody>
      </p:sp>
      <p:sp>
        <p:nvSpPr>
          <p:cNvPr id="745" name="Google Shape;745;p67"/>
          <p:cNvSpPr txBox="1"/>
          <p:nvPr/>
        </p:nvSpPr>
        <p:spPr>
          <a:xfrm>
            <a:off x="4230370" y="3275400"/>
            <a:ext cx="2034300" cy="40105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chemeClr val="dk1"/>
                </a:solidFill>
                <a:latin typeface="Gothic A1 Medium"/>
                <a:ea typeface="Gothic A1 Medium"/>
                <a:cs typeface="Gothic A1 Medium"/>
                <a:sym typeface="Gothic A1 Medium"/>
              </a:rPr>
              <a:t>DFA</a:t>
            </a:r>
            <a:r>
              <a:rPr lang="zh-CN" altLang="en-US">
                <a:solidFill>
                  <a:schemeClr val="dk1"/>
                </a:solidFill>
                <a:latin typeface="Gothic A1 Medium"/>
                <a:ea typeface="Gothic A1 Medium"/>
                <a:cs typeface="Gothic A1 Medium"/>
                <a:sym typeface="Gothic A1 Medium"/>
              </a:rPr>
              <a:t>最小化</a:t>
            </a:r>
            <a:endParaRPr>
              <a:solidFill>
                <a:schemeClr val="dk1"/>
              </a:solidFill>
              <a:latin typeface="Gothic A1 Medium"/>
              <a:ea typeface="Gothic A1 Medium"/>
              <a:cs typeface="Gothic A1 Medium"/>
              <a:sym typeface="Gothic A1 Medium"/>
            </a:endParaRPr>
          </a:p>
        </p:txBody>
      </p:sp>
      <p:cxnSp>
        <p:nvCxnSpPr>
          <p:cNvPr id="746" name="Google Shape;746;p67"/>
          <p:cNvCxnSpPr>
            <a:cxnSpLocks/>
            <a:stCxn id="737" idx="2"/>
            <a:endCxn id="747" idx="0"/>
          </p:cNvCxnSpPr>
          <p:nvPr/>
        </p:nvCxnSpPr>
        <p:spPr>
          <a:xfrm>
            <a:off x="1107895" y="1873852"/>
            <a:ext cx="1" cy="181748"/>
          </a:xfrm>
          <a:prstGeom prst="straightConnector1">
            <a:avLst/>
          </a:prstGeom>
          <a:noFill/>
          <a:ln w="19050" cap="flat" cmpd="sng">
            <a:solidFill>
              <a:schemeClr val="dk1"/>
            </a:solidFill>
            <a:prstDash val="solid"/>
            <a:round/>
            <a:headEnd type="none" w="med" len="med"/>
            <a:tailEnd type="none" w="med" len="med"/>
          </a:ln>
        </p:spPr>
      </p:cxnSp>
      <p:cxnSp>
        <p:nvCxnSpPr>
          <p:cNvPr id="748" name="Google Shape;748;p67"/>
          <p:cNvCxnSpPr>
            <a:cxnSpLocks/>
            <a:stCxn id="749" idx="2"/>
          </p:cNvCxnSpPr>
          <p:nvPr/>
        </p:nvCxnSpPr>
        <p:spPr>
          <a:xfrm>
            <a:off x="2487871" y="3087900"/>
            <a:ext cx="0" cy="190200"/>
          </a:xfrm>
          <a:prstGeom prst="straightConnector1">
            <a:avLst/>
          </a:prstGeom>
          <a:noFill/>
          <a:ln w="19050" cap="flat" cmpd="sng">
            <a:solidFill>
              <a:schemeClr val="dk1"/>
            </a:solidFill>
            <a:prstDash val="solid"/>
            <a:round/>
            <a:headEnd type="none" w="med" len="med"/>
            <a:tailEnd type="none" w="med" len="med"/>
          </a:ln>
        </p:spPr>
      </p:cxnSp>
      <p:cxnSp>
        <p:nvCxnSpPr>
          <p:cNvPr id="750" name="Google Shape;750;p67"/>
          <p:cNvCxnSpPr>
            <a:cxnSpLocks/>
            <a:stCxn id="743" idx="2"/>
            <a:endCxn id="751" idx="0"/>
          </p:cNvCxnSpPr>
          <p:nvPr/>
        </p:nvCxnSpPr>
        <p:spPr>
          <a:xfrm>
            <a:off x="3867692" y="1887543"/>
            <a:ext cx="4" cy="168057"/>
          </a:xfrm>
          <a:prstGeom prst="straightConnector1">
            <a:avLst/>
          </a:prstGeom>
          <a:noFill/>
          <a:ln w="19050" cap="flat" cmpd="sng">
            <a:solidFill>
              <a:schemeClr val="dk1"/>
            </a:solidFill>
            <a:prstDash val="solid"/>
            <a:round/>
            <a:headEnd type="none" w="med" len="med"/>
            <a:tailEnd type="none" w="med" len="med"/>
          </a:ln>
        </p:spPr>
      </p:cxnSp>
      <p:cxnSp>
        <p:nvCxnSpPr>
          <p:cNvPr id="752" name="Google Shape;752;p67"/>
          <p:cNvCxnSpPr>
            <a:cxnSpLocks/>
            <a:stCxn id="753" idx="2"/>
          </p:cNvCxnSpPr>
          <p:nvPr/>
        </p:nvCxnSpPr>
        <p:spPr>
          <a:xfrm>
            <a:off x="5247521" y="3087900"/>
            <a:ext cx="0" cy="187500"/>
          </a:xfrm>
          <a:prstGeom prst="straightConnector1">
            <a:avLst/>
          </a:prstGeom>
          <a:noFill/>
          <a:ln w="19050" cap="flat" cmpd="sng">
            <a:solidFill>
              <a:schemeClr val="dk1"/>
            </a:solidFill>
            <a:prstDash val="solid"/>
            <a:round/>
            <a:headEnd type="none" w="med" len="med"/>
            <a:tailEnd type="none" w="med" len="med"/>
          </a:ln>
        </p:spPr>
      </p:cxnSp>
      <p:cxnSp>
        <p:nvCxnSpPr>
          <p:cNvPr id="754" name="Google Shape;754;p67"/>
          <p:cNvCxnSpPr>
            <a:cxnSpLocks/>
            <a:endCxn id="755" idx="0"/>
          </p:cNvCxnSpPr>
          <p:nvPr/>
        </p:nvCxnSpPr>
        <p:spPr>
          <a:xfrm>
            <a:off x="6627346" y="1887543"/>
            <a:ext cx="0" cy="168057"/>
          </a:xfrm>
          <a:prstGeom prst="straightConnector1">
            <a:avLst/>
          </a:prstGeom>
          <a:noFill/>
          <a:ln w="19050" cap="flat" cmpd="sng">
            <a:solidFill>
              <a:schemeClr val="dk1"/>
            </a:solidFill>
            <a:prstDash val="solid"/>
            <a:round/>
            <a:headEnd type="none" w="med" len="med"/>
            <a:tailEnd type="none" w="med" len="med"/>
          </a:ln>
        </p:spPr>
      </p:cxnSp>
      <p:sp>
        <p:nvSpPr>
          <p:cNvPr id="747" name="Google Shape;747;p67"/>
          <p:cNvSpPr/>
          <p:nvPr/>
        </p:nvSpPr>
        <p:spPr>
          <a:xfrm rot="-5400000">
            <a:off x="591746" y="2077950"/>
            <a:ext cx="1032300" cy="9876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67"/>
          <p:cNvSpPr/>
          <p:nvPr/>
        </p:nvSpPr>
        <p:spPr>
          <a:xfrm rot="-5400000">
            <a:off x="1971721" y="2077950"/>
            <a:ext cx="1032300" cy="987600"/>
          </a:xfrm>
          <a:prstGeom prst="round2Diag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67"/>
          <p:cNvSpPr/>
          <p:nvPr/>
        </p:nvSpPr>
        <p:spPr>
          <a:xfrm rot="-5400000">
            <a:off x="3351546" y="2077950"/>
            <a:ext cx="1032300" cy="987600"/>
          </a:xfrm>
          <a:prstGeom prst="round2Diag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67"/>
          <p:cNvSpPr/>
          <p:nvPr/>
        </p:nvSpPr>
        <p:spPr>
          <a:xfrm rot="-5400000">
            <a:off x="4731371" y="2077950"/>
            <a:ext cx="1032300" cy="987600"/>
          </a:xfrm>
          <a:prstGeom prst="round2Diag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67"/>
          <p:cNvSpPr/>
          <p:nvPr/>
        </p:nvSpPr>
        <p:spPr>
          <a:xfrm rot="-5400000">
            <a:off x="6111196" y="2077950"/>
            <a:ext cx="1032300" cy="9876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67"/>
          <p:cNvSpPr txBox="1">
            <a:spLocks noGrp="1"/>
          </p:cNvSpPr>
          <p:nvPr>
            <p:ph type="title"/>
          </p:nvPr>
        </p:nvSpPr>
        <p:spPr>
          <a:xfrm>
            <a:off x="614095" y="2363728"/>
            <a:ext cx="987600" cy="4068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t>1</a:t>
            </a:r>
            <a:endParaRPr sz="2400"/>
          </a:p>
        </p:txBody>
      </p:sp>
      <p:sp>
        <p:nvSpPr>
          <p:cNvPr id="757" name="Google Shape;757;p67"/>
          <p:cNvSpPr txBox="1">
            <a:spLocks noGrp="1"/>
          </p:cNvSpPr>
          <p:nvPr>
            <p:ph type="title"/>
          </p:nvPr>
        </p:nvSpPr>
        <p:spPr>
          <a:xfrm>
            <a:off x="1993995" y="2363728"/>
            <a:ext cx="987600" cy="4068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t>2</a:t>
            </a:r>
            <a:endParaRPr sz="2400"/>
          </a:p>
        </p:txBody>
      </p:sp>
      <p:sp>
        <p:nvSpPr>
          <p:cNvPr id="758" name="Google Shape;758;p67"/>
          <p:cNvSpPr txBox="1">
            <a:spLocks noGrp="1"/>
          </p:cNvSpPr>
          <p:nvPr>
            <p:ph type="title"/>
          </p:nvPr>
        </p:nvSpPr>
        <p:spPr>
          <a:xfrm>
            <a:off x="3373895" y="2363728"/>
            <a:ext cx="987600" cy="4068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t>3</a:t>
            </a:r>
            <a:endParaRPr sz="2400"/>
          </a:p>
        </p:txBody>
      </p:sp>
      <p:sp>
        <p:nvSpPr>
          <p:cNvPr id="759" name="Google Shape;759;p67"/>
          <p:cNvSpPr txBox="1">
            <a:spLocks noGrp="1"/>
          </p:cNvSpPr>
          <p:nvPr>
            <p:ph type="title"/>
          </p:nvPr>
        </p:nvSpPr>
        <p:spPr>
          <a:xfrm>
            <a:off x="4753720" y="2363728"/>
            <a:ext cx="987600" cy="4068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solidFill>
                  <a:schemeClr val="dk2"/>
                </a:solidFill>
              </a:rPr>
              <a:t>4</a:t>
            </a:r>
            <a:endParaRPr sz="2400">
              <a:solidFill>
                <a:schemeClr val="dk2"/>
              </a:solidFill>
            </a:endParaRPr>
          </a:p>
        </p:txBody>
      </p:sp>
      <p:sp>
        <p:nvSpPr>
          <p:cNvPr id="760" name="Google Shape;760;p67"/>
          <p:cNvSpPr txBox="1">
            <a:spLocks noGrp="1"/>
          </p:cNvSpPr>
          <p:nvPr>
            <p:ph type="title"/>
          </p:nvPr>
        </p:nvSpPr>
        <p:spPr>
          <a:xfrm>
            <a:off x="6133545" y="2363728"/>
            <a:ext cx="987600" cy="4068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t>5</a:t>
            </a:r>
            <a:endParaRPr sz="2400"/>
          </a:p>
        </p:txBody>
      </p:sp>
      <p:sp>
        <p:nvSpPr>
          <p:cNvPr id="3" name="Google Shape;745;p67">
            <a:extLst>
              <a:ext uri="{FF2B5EF4-FFF2-40B4-BE49-F238E27FC236}">
                <a16:creationId xmlns:a16="http://schemas.microsoft.com/office/drawing/2014/main" id="{1864A18C-E941-3366-61CC-140D7D74B66B}"/>
              </a:ext>
            </a:extLst>
          </p:cNvPr>
          <p:cNvSpPr txBox="1"/>
          <p:nvPr/>
        </p:nvSpPr>
        <p:spPr>
          <a:xfrm>
            <a:off x="7019572" y="3270592"/>
            <a:ext cx="2034300" cy="40105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zh-CN" altLang="en-US">
                <a:solidFill>
                  <a:schemeClr val="dk1"/>
                </a:solidFill>
                <a:latin typeface="Gothic A1 Medium"/>
                <a:ea typeface="Gothic A1 Medium"/>
                <a:cs typeface="Gothic A1 Medium"/>
                <a:sym typeface="Gothic A1 Medium"/>
              </a:rPr>
              <a:t>词法分析</a:t>
            </a:r>
            <a:endParaRPr>
              <a:solidFill>
                <a:schemeClr val="dk1"/>
              </a:solidFill>
              <a:latin typeface="Gothic A1 Medium"/>
              <a:ea typeface="Gothic A1 Medium"/>
              <a:cs typeface="Gothic A1 Medium"/>
              <a:sym typeface="Gothic A1 Medium"/>
            </a:endParaRPr>
          </a:p>
        </p:txBody>
      </p:sp>
      <p:cxnSp>
        <p:nvCxnSpPr>
          <p:cNvPr id="4" name="Google Shape;752;p67">
            <a:extLst>
              <a:ext uri="{FF2B5EF4-FFF2-40B4-BE49-F238E27FC236}">
                <a16:creationId xmlns:a16="http://schemas.microsoft.com/office/drawing/2014/main" id="{4608FF1A-5343-BED5-3C59-2B17159FD7D2}"/>
              </a:ext>
            </a:extLst>
          </p:cNvPr>
          <p:cNvCxnSpPr>
            <a:cxnSpLocks/>
            <a:stCxn id="5" idx="2"/>
          </p:cNvCxnSpPr>
          <p:nvPr/>
        </p:nvCxnSpPr>
        <p:spPr>
          <a:xfrm>
            <a:off x="8036723" y="3087900"/>
            <a:ext cx="0" cy="187500"/>
          </a:xfrm>
          <a:prstGeom prst="straightConnector1">
            <a:avLst/>
          </a:prstGeom>
          <a:noFill/>
          <a:ln w="19050" cap="flat" cmpd="sng">
            <a:solidFill>
              <a:schemeClr val="dk1"/>
            </a:solidFill>
            <a:prstDash val="solid"/>
            <a:round/>
            <a:headEnd type="none" w="med" len="med"/>
            <a:tailEnd type="none" w="med" len="med"/>
          </a:ln>
        </p:spPr>
      </p:cxnSp>
      <p:sp>
        <p:nvSpPr>
          <p:cNvPr id="5" name="Google Shape;753;p67">
            <a:extLst>
              <a:ext uri="{FF2B5EF4-FFF2-40B4-BE49-F238E27FC236}">
                <a16:creationId xmlns:a16="http://schemas.microsoft.com/office/drawing/2014/main" id="{3A73736A-D3A9-3FCB-03BF-B7FBC0261CB9}"/>
              </a:ext>
            </a:extLst>
          </p:cNvPr>
          <p:cNvSpPr/>
          <p:nvPr/>
        </p:nvSpPr>
        <p:spPr>
          <a:xfrm rot="-5400000">
            <a:off x="7520573" y="2077950"/>
            <a:ext cx="1032300" cy="987600"/>
          </a:xfrm>
          <a:prstGeom prst="round2DiagRect">
            <a:avLst>
              <a:gd name="adj1" fmla="val 50000"/>
              <a:gd name="adj2" fmla="val 0"/>
            </a:avLst>
          </a:prstGeom>
          <a:solidFill>
            <a:schemeClr val="tx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59;p67">
            <a:extLst>
              <a:ext uri="{FF2B5EF4-FFF2-40B4-BE49-F238E27FC236}">
                <a16:creationId xmlns:a16="http://schemas.microsoft.com/office/drawing/2014/main" id="{D3D34078-2B8D-C91D-A89D-5073828C7B2B}"/>
              </a:ext>
            </a:extLst>
          </p:cNvPr>
          <p:cNvSpPr txBox="1">
            <a:spLocks/>
          </p:cNvSpPr>
          <p:nvPr/>
        </p:nvSpPr>
        <p:spPr>
          <a:xfrm>
            <a:off x="7542922" y="2363728"/>
            <a:ext cx="987600" cy="406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Alata"/>
              <a:buNone/>
              <a:defRPr sz="3500" b="0" i="0" u="none" strike="noStrike" cap="none">
                <a:solidFill>
                  <a:schemeClr val="dk1"/>
                </a:solidFill>
                <a:latin typeface="Alata"/>
                <a:ea typeface="Alata"/>
                <a:cs typeface="Alata"/>
                <a:sym typeface="Alata"/>
              </a:defRPr>
            </a:lvl1pPr>
            <a:lvl2pPr marR="0" lvl="1" algn="l" rtl="0">
              <a:lnSpc>
                <a:spcPct val="100000"/>
              </a:lnSpc>
              <a:spcBef>
                <a:spcPts val="0"/>
              </a:spcBef>
              <a:spcAft>
                <a:spcPts val="0"/>
              </a:spcAft>
              <a:buClr>
                <a:schemeClr val="dk1"/>
              </a:buClr>
              <a:buSzPts val="3500"/>
              <a:buFont typeface="Alata"/>
              <a:buNone/>
              <a:defRPr sz="3500" b="0" i="0" u="none" strike="noStrike" cap="none">
                <a:solidFill>
                  <a:schemeClr val="dk1"/>
                </a:solidFill>
                <a:latin typeface="Alata"/>
                <a:ea typeface="Alata"/>
                <a:cs typeface="Alata"/>
                <a:sym typeface="Alata"/>
              </a:defRPr>
            </a:lvl2pPr>
            <a:lvl3pPr marR="0" lvl="2" algn="l" rtl="0">
              <a:lnSpc>
                <a:spcPct val="100000"/>
              </a:lnSpc>
              <a:spcBef>
                <a:spcPts val="0"/>
              </a:spcBef>
              <a:spcAft>
                <a:spcPts val="0"/>
              </a:spcAft>
              <a:buClr>
                <a:schemeClr val="dk1"/>
              </a:buClr>
              <a:buSzPts val="3500"/>
              <a:buFont typeface="Alata"/>
              <a:buNone/>
              <a:defRPr sz="3500" b="0" i="0" u="none" strike="noStrike" cap="none">
                <a:solidFill>
                  <a:schemeClr val="dk1"/>
                </a:solidFill>
                <a:latin typeface="Alata"/>
                <a:ea typeface="Alata"/>
                <a:cs typeface="Alata"/>
                <a:sym typeface="Alata"/>
              </a:defRPr>
            </a:lvl3pPr>
            <a:lvl4pPr marR="0" lvl="3" algn="l" rtl="0">
              <a:lnSpc>
                <a:spcPct val="100000"/>
              </a:lnSpc>
              <a:spcBef>
                <a:spcPts val="0"/>
              </a:spcBef>
              <a:spcAft>
                <a:spcPts val="0"/>
              </a:spcAft>
              <a:buClr>
                <a:schemeClr val="dk1"/>
              </a:buClr>
              <a:buSzPts val="3500"/>
              <a:buFont typeface="Alata"/>
              <a:buNone/>
              <a:defRPr sz="3500" b="0" i="0" u="none" strike="noStrike" cap="none">
                <a:solidFill>
                  <a:schemeClr val="dk1"/>
                </a:solidFill>
                <a:latin typeface="Alata"/>
                <a:ea typeface="Alata"/>
                <a:cs typeface="Alata"/>
                <a:sym typeface="Alata"/>
              </a:defRPr>
            </a:lvl4pPr>
            <a:lvl5pPr marR="0" lvl="4" algn="l" rtl="0">
              <a:lnSpc>
                <a:spcPct val="100000"/>
              </a:lnSpc>
              <a:spcBef>
                <a:spcPts val="0"/>
              </a:spcBef>
              <a:spcAft>
                <a:spcPts val="0"/>
              </a:spcAft>
              <a:buClr>
                <a:schemeClr val="dk1"/>
              </a:buClr>
              <a:buSzPts val="3500"/>
              <a:buFont typeface="Alata"/>
              <a:buNone/>
              <a:defRPr sz="3500" b="0" i="0" u="none" strike="noStrike" cap="none">
                <a:solidFill>
                  <a:schemeClr val="dk1"/>
                </a:solidFill>
                <a:latin typeface="Alata"/>
                <a:ea typeface="Alata"/>
                <a:cs typeface="Alata"/>
                <a:sym typeface="Alata"/>
              </a:defRPr>
            </a:lvl5pPr>
            <a:lvl6pPr marR="0" lvl="5" algn="l" rtl="0">
              <a:lnSpc>
                <a:spcPct val="100000"/>
              </a:lnSpc>
              <a:spcBef>
                <a:spcPts val="0"/>
              </a:spcBef>
              <a:spcAft>
                <a:spcPts val="0"/>
              </a:spcAft>
              <a:buClr>
                <a:schemeClr val="dk1"/>
              </a:buClr>
              <a:buSzPts val="3500"/>
              <a:buFont typeface="Alata"/>
              <a:buNone/>
              <a:defRPr sz="3500" b="0" i="0" u="none" strike="noStrike" cap="none">
                <a:solidFill>
                  <a:schemeClr val="dk1"/>
                </a:solidFill>
                <a:latin typeface="Alata"/>
                <a:ea typeface="Alata"/>
                <a:cs typeface="Alata"/>
                <a:sym typeface="Alata"/>
              </a:defRPr>
            </a:lvl6pPr>
            <a:lvl7pPr marR="0" lvl="6" algn="l" rtl="0">
              <a:lnSpc>
                <a:spcPct val="100000"/>
              </a:lnSpc>
              <a:spcBef>
                <a:spcPts val="0"/>
              </a:spcBef>
              <a:spcAft>
                <a:spcPts val="0"/>
              </a:spcAft>
              <a:buClr>
                <a:schemeClr val="dk1"/>
              </a:buClr>
              <a:buSzPts val="3500"/>
              <a:buFont typeface="Alata"/>
              <a:buNone/>
              <a:defRPr sz="3500" b="0" i="0" u="none" strike="noStrike" cap="none">
                <a:solidFill>
                  <a:schemeClr val="dk1"/>
                </a:solidFill>
                <a:latin typeface="Alata"/>
                <a:ea typeface="Alata"/>
                <a:cs typeface="Alata"/>
                <a:sym typeface="Alata"/>
              </a:defRPr>
            </a:lvl7pPr>
            <a:lvl8pPr marR="0" lvl="7" algn="l" rtl="0">
              <a:lnSpc>
                <a:spcPct val="100000"/>
              </a:lnSpc>
              <a:spcBef>
                <a:spcPts val="0"/>
              </a:spcBef>
              <a:spcAft>
                <a:spcPts val="0"/>
              </a:spcAft>
              <a:buClr>
                <a:schemeClr val="dk1"/>
              </a:buClr>
              <a:buSzPts val="3500"/>
              <a:buFont typeface="Alata"/>
              <a:buNone/>
              <a:defRPr sz="3500" b="0" i="0" u="none" strike="noStrike" cap="none">
                <a:solidFill>
                  <a:schemeClr val="dk1"/>
                </a:solidFill>
                <a:latin typeface="Alata"/>
                <a:ea typeface="Alata"/>
                <a:cs typeface="Alata"/>
                <a:sym typeface="Alata"/>
              </a:defRPr>
            </a:lvl8pPr>
            <a:lvl9pPr marR="0" lvl="8" algn="l" rtl="0">
              <a:lnSpc>
                <a:spcPct val="100000"/>
              </a:lnSpc>
              <a:spcBef>
                <a:spcPts val="0"/>
              </a:spcBef>
              <a:spcAft>
                <a:spcPts val="0"/>
              </a:spcAft>
              <a:buClr>
                <a:schemeClr val="dk1"/>
              </a:buClr>
              <a:buSzPts val="3500"/>
              <a:buFont typeface="Alata"/>
              <a:buNone/>
              <a:defRPr sz="3500" b="0" i="0" u="none" strike="noStrike" cap="none">
                <a:solidFill>
                  <a:schemeClr val="dk1"/>
                </a:solidFill>
                <a:latin typeface="Alata"/>
                <a:ea typeface="Alata"/>
                <a:cs typeface="Alata"/>
                <a:sym typeface="Alata"/>
              </a:defRPr>
            </a:lvl9pPr>
          </a:lstStyle>
          <a:p>
            <a:pPr algn="ctr">
              <a:lnSpc>
                <a:spcPct val="115000"/>
              </a:lnSpc>
            </a:pPr>
            <a:r>
              <a:rPr lang="en" sz="2400">
                <a:solidFill>
                  <a:schemeClr val="dk2"/>
                </a:solidFill>
              </a:rPr>
              <a:t>6</a:t>
            </a:r>
          </a:p>
        </p:txBody>
      </p:sp>
    </p:spTree>
    <p:extLst>
      <p:ext uri="{BB962C8B-B14F-4D97-AF65-F5344CB8AC3E}">
        <p14:creationId xmlns:p14="http://schemas.microsoft.com/office/powerpoint/2010/main" val="3171528167"/>
      </p:ext>
    </p:extLst>
  </p:cSld>
  <p:clrMapOvr>
    <a:masterClrMapping/>
  </p:clrMapOvr>
  <mc:AlternateContent xmlns:mc="http://schemas.openxmlformats.org/markup-compatibility/2006">
    <mc:Choice xmlns:p14="http://schemas.microsoft.com/office/powerpoint/2010/main" Requires="p14">
      <p:transition spd="slow" p14:dur="2000" advTm="12867"/>
    </mc:Choice>
    <mc:Fallback>
      <p:transition spd="slow" advTm="1286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8" name="Google Shape;735;p67">
            <a:extLst>
              <a:ext uri="{FF2B5EF4-FFF2-40B4-BE49-F238E27FC236}">
                <a16:creationId xmlns:a16="http://schemas.microsoft.com/office/drawing/2014/main" id="{7679812D-C6CD-F508-57B1-3BB1B77B9341}"/>
              </a:ext>
            </a:extLst>
          </p:cNvPr>
          <p:cNvSpPr txBox="1">
            <a:spLocks noGrp="1"/>
          </p:cNvSpPr>
          <p:nvPr>
            <p:ph type="title"/>
          </p:nvPr>
        </p:nvSpPr>
        <p:spPr>
          <a:xfrm>
            <a:off x="720000" y="371282"/>
            <a:ext cx="7704000" cy="6650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200"/>
              <a:t>项目任务一 </a:t>
            </a:r>
            <a:r>
              <a:rPr lang="zh-CN" altLang="en-US" sz="2400">
                <a:solidFill>
                  <a:schemeClr val="accent1"/>
                </a:solidFill>
              </a:rPr>
              <a:t>正则表达式预处理</a:t>
            </a:r>
            <a:endParaRPr sz="2400">
              <a:solidFill>
                <a:schemeClr val="accent1"/>
              </a:solidFill>
            </a:endParaRPr>
          </a:p>
        </p:txBody>
      </p:sp>
      <p:sp>
        <p:nvSpPr>
          <p:cNvPr id="9" name="文本框 8">
            <a:extLst>
              <a:ext uri="{FF2B5EF4-FFF2-40B4-BE49-F238E27FC236}">
                <a16:creationId xmlns:a16="http://schemas.microsoft.com/office/drawing/2014/main" id="{52552729-786A-38AE-B3FF-7B452B55D1E8}"/>
              </a:ext>
            </a:extLst>
          </p:cNvPr>
          <p:cNvSpPr txBox="1"/>
          <p:nvPr/>
        </p:nvSpPr>
        <p:spPr>
          <a:xfrm>
            <a:off x="1998731" y="2743597"/>
            <a:ext cx="1736373" cy="523220"/>
          </a:xfrm>
          <a:prstGeom prst="rect">
            <a:avLst/>
          </a:prstGeom>
          <a:noFill/>
        </p:spPr>
        <p:txBody>
          <a:bodyPr wrap="none" rtlCol="0">
            <a:spAutoFit/>
          </a:bodyPr>
          <a:lstStyle/>
          <a:p>
            <a:r>
              <a:rPr lang="en-US" altLang="zh-CN">
                <a:latin typeface="Cambria Math" panose="02040503050406030204" pitchFamily="18" charset="0"/>
                <a:ea typeface="Cambria Math" panose="02040503050406030204" pitchFamily="18" charset="0"/>
              </a:rPr>
              <a:t>digit=[0-9]</a:t>
            </a:r>
          </a:p>
          <a:p>
            <a:r>
              <a:rPr lang="en-US" altLang="zh-CN">
                <a:latin typeface="Cambria Math" panose="02040503050406030204" pitchFamily="18" charset="0"/>
                <a:ea typeface="Cambria Math" panose="02040503050406030204" pitchFamily="18" charset="0"/>
              </a:rPr>
              <a:t>number=[1-9]digit*</a:t>
            </a:r>
            <a:endParaRPr lang="zh-CN" altLang="en-US">
              <a:latin typeface="Cambria Math" panose="02040503050406030204" pitchFamily="18" charset="0"/>
              <a:ea typeface="微软雅黑" panose="020B0503020204020204" pitchFamily="34" charset="-122"/>
            </a:endParaRPr>
          </a:p>
        </p:txBody>
      </p:sp>
      <p:sp>
        <p:nvSpPr>
          <p:cNvPr id="10" name="文本框 9">
            <a:extLst>
              <a:ext uri="{FF2B5EF4-FFF2-40B4-BE49-F238E27FC236}">
                <a16:creationId xmlns:a16="http://schemas.microsoft.com/office/drawing/2014/main" id="{1EDFC9D6-2322-15F0-1B40-0DB4AA6BB7FC}"/>
              </a:ext>
            </a:extLst>
          </p:cNvPr>
          <p:cNvSpPr txBox="1"/>
          <p:nvPr/>
        </p:nvSpPr>
        <p:spPr>
          <a:xfrm>
            <a:off x="725085" y="1405885"/>
            <a:ext cx="7712368" cy="1023357"/>
          </a:xfrm>
          <a:prstGeom prst="rect">
            <a:avLst/>
          </a:prstGeom>
          <a:noFill/>
        </p:spPr>
        <p:txBody>
          <a:bodyPr wrap="none" rtlCol="0">
            <a:spAutoFit/>
          </a:bodyPr>
          <a:lstStyle/>
          <a:p>
            <a:pPr marL="342900" indent="-342900">
              <a:lnSpc>
                <a:spcPct val="150000"/>
              </a:lnSpc>
              <a:buFont typeface="+mj-ea"/>
              <a:buAutoNum type="circleNumDbPlain"/>
            </a:pPr>
            <a:r>
              <a:rPr lang="zh-CN" altLang="en-US">
                <a:latin typeface="微软雅黑" panose="020B0503020204020204" pitchFamily="34" charset="-122"/>
                <a:ea typeface="微软雅黑" panose="020B0503020204020204" pitchFamily="34" charset="-122"/>
              </a:rPr>
              <a:t>中括号运算符替换：用 “</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 和 “</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 运算符对 “</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 运算符进行替换</a:t>
            </a:r>
            <a:endParaRPr lang="en-US" altLang="zh-CN">
              <a:latin typeface="微软雅黑" panose="020B0503020204020204" pitchFamily="34" charset="-122"/>
              <a:ea typeface="微软雅黑" panose="020B0503020204020204" pitchFamily="34" charset="-122"/>
            </a:endParaRPr>
          </a:p>
          <a:p>
            <a:pPr marL="342900" indent="-342900">
              <a:lnSpc>
                <a:spcPct val="150000"/>
              </a:lnSpc>
              <a:buFont typeface="+mj-ea"/>
              <a:buAutoNum type="circleNumDbPlain"/>
            </a:pPr>
            <a:r>
              <a:rPr lang="zh-CN" altLang="en-US">
                <a:latin typeface="微软雅黑" panose="020B0503020204020204" pitchFamily="34" charset="-122"/>
                <a:ea typeface="微软雅黑" panose="020B0503020204020204" pitchFamily="34" charset="-122"/>
              </a:rPr>
              <a:t>正则表达式替换：对于某个正则表达式使用了另一正则表达式的命名会进行相应的替换操作</a:t>
            </a:r>
            <a:endParaRPr lang="en-US" altLang="zh-CN">
              <a:latin typeface="微软雅黑" panose="020B0503020204020204" pitchFamily="34" charset="-122"/>
              <a:ea typeface="微软雅黑" panose="020B0503020204020204" pitchFamily="34" charset="-122"/>
            </a:endParaRPr>
          </a:p>
          <a:p>
            <a:pPr marL="342900" indent="-342900">
              <a:lnSpc>
                <a:spcPct val="150000"/>
              </a:lnSpc>
              <a:buFont typeface="+mj-ea"/>
              <a:buAutoNum type="circleNumDbPlain"/>
            </a:pPr>
            <a:r>
              <a:rPr lang="zh-CN" altLang="en-US">
                <a:latin typeface="微软雅黑" panose="020B0503020204020204" pitchFamily="34" charset="-122"/>
                <a:ea typeface="微软雅黑" panose="020B0503020204020204" pitchFamily="34" charset="-122"/>
              </a:rPr>
              <a:t>添加连接符：输入的正则表达式一般会省略连接这一运算符，预处理时进行补全</a:t>
            </a:r>
          </a:p>
        </p:txBody>
      </p:sp>
      <p:sp>
        <p:nvSpPr>
          <p:cNvPr id="11" name="箭头: 右 10">
            <a:extLst>
              <a:ext uri="{FF2B5EF4-FFF2-40B4-BE49-F238E27FC236}">
                <a16:creationId xmlns:a16="http://schemas.microsoft.com/office/drawing/2014/main" id="{38E57374-49F6-0013-37EB-6B3972459291}"/>
              </a:ext>
            </a:extLst>
          </p:cNvPr>
          <p:cNvSpPr/>
          <p:nvPr/>
        </p:nvSpPr>
        <p:spPr>
          <a:xfrm>
            <a:off x="3876167" y="2906979"/>
            <a:ext cx="1481403" cy="1964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F84B20CD-BA30-C449-6658-50F1AFA05A52}"/>
              </a:ext>
            </a:extLst>
          </p:cNvPr>
          <p:cNvSpPr txBox="1"/>
          <p:nvPr/>
        </p:nvSpPr>
        <p:spPr>
          <a:xfrm>
            <a:off x="3876166" y="2629980"/>
            <a:ext cx="1410207" cy="276999"/>
          </a:xfrm>
          <a:prstGeom prst="rect">
            <a:avLst/>
          </a:prstGeom>
          <a:noFill/>
        </p:spPr>
        <p:txBody>
          <a:bodyPr wrap="square">
            <a:spAutoFit/>
          </a:bodyPr>
          <a:lstStyle/>
          <a:p>
            <a:pPr algn="ctr"/>
            <a:r>
              <a:rPr lang="zh-CN" altLang="en-US" sz="1200">
                <a:latin typeface="黑体" panose="02010609060101010101" pitchFamily="49" charset="-122"/>
                <a:ea typeface="黑体" panose="02010609060101010101" pitchFamily="49" charset="-122"/>
              </a:rPr>
              <a:t>中括号运算符替换</a:t>
            </a:r>
          </a:p>
        </p:txBody>
      </p:sp>
      <p:sp>
        <p:nvSpPr>
          <p:cNvPr id="14" name="文本框 13">
            <a:extLst>
              <a:ext uri="{FF2B5EF4-FFF2-40B4-BE49-F238E27FC236}">
                <a16:creationId xmlns:a16="http://schemas.microsoft.com/office/drawing/2014/main" id="{4FC6138F-FAAD-8B16-0A45-1F3861763089}"/>
              </a:ext>
            </a:extLst>
          </p:cNvPr>
          <p:cNvSpPr txBox="1"/>
          <p:nvPr/>
        </p:nvSpPr>
        <p:spPr>
          <a:xfrm>
            <a:off x="5476372" y="2743597"/>
            <a:ext cx="2925801" cy="523220"/>
          </a:xfrm>
          <a:prstGeom prst="rect">
            <a:avLst/>
          </a:prstGeom>
          <a:noFill/>
        </p:spPr>
        <p:txBody>
          <a:bodyPr wrap="none" rtlCol="0">
            <a:spAutoFit/>
          </a:bodyPr>
          <a:lstStyle/>
          <a:p>
            <a:r>
              <a:rPr lang="en-US" altLang="zh-CN">
                <a:latin typeface="Cambria Math" panose="02040503050406030204" pitchFamily="18" charset="0"/>
                <a:ea typeface="Cambria Math" panose="02040503050406030204" pitchFamily="18" charset="0"/>
              </a:rPr>
              <a:t>digit=(0|1|2|3|4|5|6|7|8|9)</a:t>
            </a:r>
          </a:p>
          <a:p>
            <a:r>
              <a:rPr lang="en-US" altLang="zh-CN">
                <a:latin typeface="Cambria Math" panose="02040503050406030204" pitchFamily="18" charset="0"/>
                <a:ea typeface="Cambria Math" panose="02040503050406030204" pitchFamily="18" charset="0"/>
              </a:rPr>
              <a:t>number=(1|2|3|4|5|6|7|8|9)digit*</a:t>
            </a:r>
            <a:endParaRPr lang="zh-CN" altLang="en-US">
              <a:latin typeface="Cambria Math" panose="02040503050406030204" pitchFamily="18" charset="0"/>
              <a:ea typeface="微软雅黑" panose="020B0503020204020204" pitchFamily="34" charset="-122"/>
            </a:endParaRPr>
          </a:p>
        </p:txBody>
      </p:sp>
      <p:sp>
        <p:nvSpPr>
          <p:cNvPr id="15" name="箭头: 下 14">
            <a:extLst>
              <a:ext uri="{FF2B5EF4-FFF2-40B4-BE49-F238E27FC236}">
                <a16:creationId xmlns:a16="http://schemas.microsoft.com/office/drawing/2014/main" id="{5A57A0F1-EB19-A1FC-2656-1720A232FFC6}"/>
              </a:ext>
            </a:extLst>
          </p:cNvPr>
          <p:cNvSpPr/>
          <p:nvPr/>
        </p:nvSpPr>
        <p:spPr>
          <a:xfrm>
            <a:off x="6846403" y="3405258"/>
            <a:ext cx="185737" cy="43576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2BDBD0B2-CE8C-4580-69D2-C790F8C24DEF}"/>
              </a:ext>
            </a:extLst>
          </p:cNvPr>
          <p:cNvSpPr txBox="1"/>
          <p:nvPr/>
        </p:nvSpPr>
        <p:spPr>
          <a:xfrm>
            <a:off x="5476372" y="3941694"/>
            <a:ext cx="3081841" cy="738664"/>
          </a:xfrm>
          <a:prstGeom prst="rect">
            <a:avLst/>
          </a:prstGeom>
          <a:noFill/>
        </p:spPr>
        <p:txBody>
          <a:bodyPr wrap="square" rtlCol="0">
            <a:spAutoFit/>
          </a:bodyPr>
          <a:lstStyle/>
          <a:p>
            <a:r>
              <a:rPr lang="en-US" altLang="zh-CN">
                <a:latin typeface="Cambria Math" panose="02040503050406030204" pitchFamily="18" charset="0"/>
                <a:ea typeface="Cambria Math" panose="02040503050406030204" pitchFamily="18" charset="0"/>
              </a:rPr>
              <a:t>digit=(0|1|2|3|4|5|6|7|8|9)</a:t>
            </a:r>
          </a:p>
          <a:p>
            <a:r>
              <a:rPr lang="en-US" altLang="zh-CN">
                <a:latin typeface="Cambria Math" panose="02040503050406030204" pitchFamily="18" charset="0"/>
                <a:ea typeface="Cambria Math" panose="02040503050406030204" pitchFamily="18" charset="0"/>
              </a:rPr>
              <a:t>number=(1|2|3|4|5|6|7|8|9)(0|1|2|3</a:t>
            </a:r>
          </a:p>
          <a:p>
            <a:r>
              <a:rPr lang="en-US" altLang="zh-CN">
                <a:latin typeface="Cambria Math" panose="02040503050406030204" pitchFamily="18" charset="0"/>
                <a:ea typeface="Cambria Math" panose="02040503050406030204" pitchFamily="18" charset="0"/>
              </a:rPr>
              <a:t>                |4|5|6|7|8|9)*</a:t>
            </a:r>
            <a:endParaRPr lang="zh-CN" altLang="en-US">
              <a:latin typeface="Cambria Math" panose="02040503050406030204" pitchFamily="18" charset="0"/>
              <a:ea typeface="微软雅黑" panose="020B0503020204020204" pitchFamily="34" charset="-122"/>
            </a:endParaRPr>
          </a:p>
        </p:txBody>
      </p:sp>
      <p:sp>
        <p:nvSpPr>
          <p:cNvPr id="17" name="文本框 16">
            <a:extLst>
              <a:ext uri="{FF2B5EF4-FFF2-40B4-BE49-F238E27FC236}">
                <a16:creationId xmlns:a16="http://schemas.microsoft.com/office/drawing/2014/main" id="{3DAF705D-FB29-7F9F-0241-CF74CF84DFEC}"/>
              </a:ext>
            </a:extLst>
          </p:cNvPr>
          <p:cNvSpPr txBox="1"/>
          <p:nvPr/>
        </p:nvSpPr>
        <p:spPr>
          <a:xfrm>
            <a:off x="6974747" y="3432141"/>
            <a:ext cx="1410207" cy="276999"/>
          </a:xfrm>
          <a:prstGeom prst="rect">
            <a:avLst/>
          </a:prstGeom>
          <a:noFill/>
        </p:spPr>
        <p:txBody>
          <a:bodyPr wrap="square">
            <a:spAutoFit/>
          </a:bodyPr>
          <a:lstStyle/>
          <a:p>
            <a:pPr algn="ctr"/>
            <a:r>
              <a:rPr lang="zh-CN" altLang="en-US" sz="1200">
                <a:latin typeface="黑体" panose="02010609060101010101" pitchFamily="49" charset="-122"/>
                <a:ea typeface="黑体" panose="02010609060101010101" pitchFamily="49" charset="-122"/>
              </a:rPr>
              <a:t>正则表达式替换</a:t>
            </a:r>
          </a:p>
        </p:txBody>
      </p:sp>
      <p:sp>
        <p:nvSpPr>
          <p:cNvPr id="18" name="文本框 17">
            <a:extLst>
              <a:ext uri="{FF2B5EF4-FFF2-40B4-BE49-F238E27FC236}">
                <a16:creationId xmlns:a16="http://schemas.microsoft.com/office/drawing/2014/main" id="{1B6E843C-9AD7-5A80-5A39-6209EA68DC7B}"/>
              </a:ext>
            </a:extLst>
          </p:cNvPr>
          <p:cNvSpPr txBox="1"/>
          <p:nvPr/>
        </p:nvSpPr>
        <p:spPr>
          <a:xfrm>
            <a:off x="735656" y="3895527"/>
            <a:ext cx="3140510" cy="830997"/>
          </a:xfrm>
          <a:prstGeom prst="rect">
            <a:avLst/>
          </a:prstGeom>
          <a:noFill/>
        </p:spPr>
        <p:txBody>
          <a:bodyPr wrap="square" rtlCol="0">
            <a:spAutoFit/>
          </a:bodyPr>
          <a:lstStyle/>
          <a:p>
            <a:r>
              <a:rPr lang="en-US" altLang="zh-CN">
                <a:latin typeface="Cambria Math" panose="02040503050406030204" pitchFamily="18" charset="0"/>
                <a:ea typeface="Cambria Math" panose="02040503050406030204" pitchFamily="18" charset="0"/>
              </a:rPr>
              <a:t>digit=(0|1|2|3|4|5|6|7|8|9)</a:t>
            </a:r>
          </a:p>
          <a:p>
            <a:r>
              <a:rPr lang="en-US" altLang="zh-CN">
                <a:latin typeface="Cambria Math" panose="02040503050406030204" pitchFamily="18" charset="0"/>
                <a:ea typeface="Cambria Math" panose="02040503050406030204" pitchFamily="18" charset="0"/>
              </a:rPr>
              <a:t>number=(1|2|3|4|5|6|7|8|9)</a:t>
            </a:r>
            <a:r>
              <a:rPr lang="en-US" altLang="zh-CN" sz="2000">
                <a:solidFill>
                  <a:schemeClr val="accent1"/>
                </a:solidFill>
                <a:latin typeface="Cambria Math" panose="02040503050406030204" pitchFamily="18" charset="0"/>
                <a:ea typeface="Cambria Math" panose="02040503050406030204" pitchFamily="18" charset="0"/>
              </a:rPr>
              <a:t>.</a:t>
            </a:r>
            <a:r>
              <a:rPr lang="en-US" altLang="zh-CN">
                <a:latin typeface="Cambria Math" panose="02040503050406030204" pitchFamily="18" charset="0"/>
                <a:ea typeface="Cambria Math" panose="02040503050406030204" pitchFamily="18" charset="0"/>
              </a:rPr>
              <a:t>(0|1|2|3</a:t>
            </a:r>
          </a:p>
          <a:p>
            <a:r>
              <a:rPr lang="en-US" altLang="zh-CN">
                <a:latin typeface="Cambria Math" panose="02040503050406030204" pitchFamily="18" charset="0"/>
                <a:ea typeface="Cambria Math" panose="02040503050406030204" pitchFamily="18" charset="0"/>
              </a:rPr>
              <a:t>                |4|5|6|7|8|9)*</a:t>
            </a:r>
            <a:endParaRPr lang="zh-CN" altLang="en-US">
              <a:latin typeface="Cambria Math" panose="02040503050406030204" pitchFamily="18" charset="0"/>
              <a:ea typeface="微软雅黑" panose="020B0503020204020204" pitchFamily="34" charset="-122"/>
            </a:endParaRPr>
          </a:p>
        </p:txBody>
      </p:sp>
      <p:sp>
        <p:nvSpPr>
          <p:cNvPr id="19" name="箭头: 右 18">
            <a:extLst>
              <a:ext uri="{FF2B5EF4-FFF2-40B4-BE49-F238E27FC236}">
                <a16:creationId xmlns:a16="http://schemas.microsoft.com/office/drawing/2014/main" id="{05E812DE-3AE1-448E-526C-32F7D473D7EE}"/>
              </a:ext>
            </a:extLst>
          </p:cNvPr>
          <p:cNvSpPr/>
          <p:nvPr/>
        </p:nvSpPr>
        <p:spPr>
          <a:xfrm rot="10800000">
            <a:off x="3866894" y="4212797"/>
            <a:ext cx="1490675" cy="1964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C119FDB4-F27A-507F-4DA8-CA9420E78AD5}"/>
              </a:ext>
            </a:extLst>
          </p:cNvPr>
          <p:cNvSpPr txBox="1"/>
          <p:nvPr/>
        </p:nvSpPr>
        <p:spPr>
          <a:xfrm>
            <a:off x="3866896" y="3941694"/>
            <a:ext cx="1410207" cy="276999"/>
          </a:xfrm>
          <a:prstGeom prst="rect">
            <a:avLst/>
          </a:prstGeom>
          <a:noFill/>
        </p:spPr>
        <p:txBody>
          <a:bodyPr wrap="square">
            <a:spAutoFit/>
          </a:bodyPr>
          <a:lstStyle/>
          <a:p>
            <a:pPr algn="ctr"/>
            <a:r>
              <a:rPr lang="zh-CN" altLang="en-US" sz="1200">
                <a:latin typeface="黑体" panose="02010609060101010101" pitchFamily="49" charset="-122"/>
                <a:ea typeface="黑体" panose="02010609060101010101" pitchFamily="49" charset="-122"/>
              </a:rPr>
              <a:t>添加连接符</a:t>
            </a:r>
          </a:p>
        </p:txBody>
      </p:sp>
      <p:sp>
        <p:nvSpPr>
          <p:cNvPr id="21" name="矩形 20">
            <a:extLst>
              <a:ext uri="{FF2B5EF4-FFF2-40B4-BE49-F238E27FC236}">
                <a16:creationId xmlns:a16="http://schemas.microsoft.com/office/drawing/2014/main" id="{99811F2B-61AA-DB82-7B94-96A6FC9A187E}"/>
              </a:ext>
            </a:extLst>
          </p:cNvPr>
          <p:cNvSpPr/>
          <p:nvPr/>
        </p:nvSpPr>
        <p:spPr>
          <a:xfrm>
            <a:off x="3035107" y="4351083"/>
            <a:ext cx="69158" cy="78761"/>
          </a:xfrm>
          <a:prstGeom prst="rect">
            <a:avLst/>
          </a:prstGeom>
          <a:noFill/>
          <a:ln w="12700">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transition spd="slow" advTm="3013">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additive="base">
                                        <p:cTn id="41" dur="500" fill="hold"/>
                                        <p:tgtEl>
                                          <p:spTgt spid="20"/>
                                        </p:tgtEl>
                                        <p:attrNameLst>
                                          <p:attrName>ppt_x</p:attrName>
                                        </p:attrNameLst>
                                      </p:cBhvr>
                                      <p:tavLst>
                                        <p:tav tm="0">
                                          <p:val>
                                            <p:strVal val="#ppt_x"/>
                                          </p:val>
                                        </p:tav>
                                        <p:tav tm="100000">
                                          <p:val>
                                            <p:strVal val="#ppt_x"/>
                                          </p:val>
                                        </p:tav>
                                      </p:tavLst>
                                    </p:anim>
                                    <p:anim calcmode="lin" valueType="num">
                                      <p:cBhvr additive="base">
                                        <p:cTn id="42" dur="500" fill="hold"/>
                                        <p:tgtEl>
                                          <p:spTgt spid="20"/>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3" grpId="0"/>
      <p:bldP spid="14" grpId="0"/>
      <p:bldP spid="15" grpId="0" animBg="1"/>
      <p:bldP spid="16" grpId="0"/>
      <p:bldP spid="17" grpId="0"/>
      <p:bldP spid="18" grpId="0"/>
      <p:bldP spid="19" grpId="0" animBg="1"/>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4">
          <a:extLst>
            <a:ext uri="{FF2B5EF4-FFF2-40B4-BE49-F238E27FC236}">
              <a16:creationId xmlns:a16="http://schemas.microsoft.com/office/drawing/2014/main" id="{F7DAE836-C82E-65E8-7598-D1457DCECBC5}"/>
            </a:ext>
          </a:extLst>
        </p:cNvPr>
        <p:cNvGrpSpPr/>
        <p:nvPr/>
      </p:nvGrpSpPr>
      <p:grpSpPr>
        <a:xfrm>
          <a:off x="0" y="0"/>
          <a:ext cx="0" cy="0"/>
          <a:chOff x="0" y="0"/>
          <a:chExt cx="0" cy="0"/>
        </a:xfrm>
      </p:grpSpPr>
      <p:sp>
        <p:nvSpPr>
          <p:cNvPr id="8" name="Google Shape;735;p67">
            <a:extLst>
              <a:ext uri="{FF2B5EF4-FFF2-40B4-BE49-F238E27FC236}">
                <a16:creationId xmlns:a16="http://schemas.microsoft.com/office/drawing/2014/main" id="{822CBC6A-D89D-98CF-34AB-DE9E6F270D57}"/>
              </a:ext>
            </a:extLst>
          </p:cNvPr>
          <p:cNvSpPr txBox="1">
            <a:spLocks noGrp="1"/>
          </p:cNvSpPr>
          <p:nvPr>
            <p:ph type="title"/>
          </p:nvPr>
        </p:nvSpPr>
        <p:spPr>
          <a:xfrm>
            <a:off x="720000" y="371282"/>
            <a:ext cx="7704000" cy="6650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200"/>
              <a:t>项目任务一 </a:t>
            </a:r>
            <a:r>
              <a:rPr lang="zh-CN" altLang="en-US" sz="2400">
                <a:solidFill>
                  <a:schemeClr val="accent1"/>
                </a:solidFill>
              </a:rPr>
              <a:t>正则表达式转</a:t>
            </a:r>
            <a:r>
              <a:rPr lang="en-US" altLang="zh-CN" sz="2400">
                <a:solidFill>
                  <a:schemeClr val="accent1"/>
                </a:solidFill>
              </a:rPr>
              <a:t>NFA</a:t>
            </a:r>
            <a:endParaRPr sz="2400">
              <a:solidFill>
                <a:schemeClr val="accent1"/>
              </a:solidFill>
            </a:endParaRPr>
          </a:p>
        </p:txBody>
      </p:sp>
      <p:sp>
        <p:nvSpPr>
          <p:cNvPr id="2" name="文本框 1">
            <a:extLst>
              <a:ext uri="{FF2B5EF4-FFF2-40B4-BE49-F238E27FC236}">
                <a16:creationId xmlns:a16="http://schemas.microsoft.com/office/drawing/2014/main" id="{FC7C8312-EB15-4A52-776A-FD1FF4551E12}"/>
              </a:ext>
            </a:extLst>
          </p:cNvPr>
          <p:cNvSpPr txBox="1"/>
          <p:nvPr/>
        </p:nvSpPr>
        <p:spPr>
          <a:xfrm>
            <a:off x="2838685" y="4396421"/>
            <a:ext cx="1659429" cy="333489"/>
          </a:xfrm>
          <a:prstGeom prst="rect">
            <a:avLst/>
          </a:prstGeom>
          <a:noFill/>
        </p:spPr>
        <p:txBody>
          <a:bodyPr wrap="none" rtlCol="0">
            <a:spAutoFit/>
          </a:bodyPr>
          <a:lstStyle/>
          <a:p>
            <a:pPr>
              <a:lnSpc>
                <a:spcPct val="150000"/>
              </a:lnSpc>
            </a:pPr>
            <a:r>
              <a:rPr lang="en-US" altLang="zh-CN" sz="1200">
                <a:latin typeface="Cambria Math" panose="02040503050406030204" pitchFamily="18" charset="0"/>
                <a:ea typeface="Cambria Math" panose="02040503050406030204" pitchFamily="18" charset="0"/>
              </a:rPr>
              <a:t>Thompson</a:t>
            </a:r>
            <a:r>
              <a:rPr lang="zh-CN" altLang="en-US" sz="1200">
                <a:latin typeface="Cambria Math" panose="02040503050406030204" pitchFamily="18" charset="0"/>
                <a:ea typeface="黑体" panose="02010609060101010101" pitchFamily="49" charset="-122"/>
              </a:rPr>
              <a:t>方法示意图</a:t>
            </a:r>
          </a:p>
        </p:txBody>
      </p:sp>
      <p:pic>
        <p:nvPicPr>
          <p:cNvPr id="4" name="图片 3">
            <a:extLst>
              <a:ext uri="{FF2B5EF4-FFF2-40B4-BE49-F238E27FC236}">
                <a16:creationId xmlns:a16="http://schemas.microsoft.com/office/drawing/2014/main" id="{46B07515-9B4C-F8FA-49F7-AE188CC63257}"/>
              </a:ext>
            </a:extLst>
          </p:cNvPr>
          <p:cNvPicPr>
            <a:picLocks noChangeAspect="1"/>
          </p:cNvPicPr>
          <p:nvPr/>
        </p:nvPicPr>
        <p:blipFill>
          <a:blip r:embed="rId3"/>
          <a:stretch>
            <a:fillRect/>
          </a:stretch>
        </p:blipFill>
        <p:spPr>
          <a:xfrm>
            <a:off x="720000" y="1232921"/>
            <a:ext cx="5896800" cy="3163500"/>
          </a:xfrm>
          <a:prstGeom prst="rect">
            <a:avLst/>
          </a:prstGeom>
          <a:effectLst>
            <a:softEdge rad="63500"/>
          </a:effectLst>
        </p:spPr>
      </p:pic>
      <p:sp>
        <p:nvSpPr>
          <p:cNvPr id="5" name="文本框 4">
            <a:extLst>
              <a:ext uri="{FF2B5EF4-FFF2-40B4-BE49-F238E27FC236}">
                <a16:creationId xmlns:a16="http://schemas.microsoft.com/office/drawing/2014/main" id="{E260A539-3A51-0EA3-41EA-7F4B29613CE4}"/>
              </a:ext>
            </a:extLst>
          </p:cNvPr>
          <p:cNvSpPr txBox="1"/>
          <p:nvPr/>
        </p:nvSpPr>
        <p:spPr>
          <a:xfrm>
            <a:off x="7011434" y="1843733"/>
            <a:ext cx="1412566" cy="1671933"/>
          </a:xfrm>
          <a:prstGeom prst="rect">
            <a:avLst/>
          </a:prstGeom>
          <a:noFill/>
        </p:spPr>
        <p:txBody>
          <a:bodyPr wrap="none" rtlCol="0">
            <a:spAutoFit/>
          </a:bodyPr>
          <a:lstStyle/>
          <a:p>
            <a:pPr algn="ctr">
              <a:lnSpc>
                <a:spcPct val="150000"/>
              </a:lnSpc>
            </a:pPr>
            <a:r>
              <a:rPr lang="zh-CN" altLang="en-US">
                <a:latin typeface="微软雅黑" panose="020B0503020204020204" pitchFamily="34" charset="-122"/>
                <a:ea typeface="微软雅黑" panose="020B0503020204020204" pitchFamily="34" charset="-122"/>
              </a:rPr>
              <a:t>正则表达式 </a:t>
            </a:r>
            <a:endParaRPr lang="en-US" altLang="zh-CN">
              <a:latin typeface="微软雅黑" panose="020B0503020204020204" pitchFamily="34" charset="-122"/>
              <a:ea typeface="微软雅黑" panose="020B0503020204020204" pitchFamily="34" charset="-122"/>
            </a:endParaRPr>
          </a:p>
          <a:p>
            <a:pPr algn="ctr">
              <a:lnSpc>
                <a:spcPct val="150000"/>
              </a:lnSpc>
            </a:pPr>
            <a:r>
              <a:rPr lang="zh-CN" altLang="en-US">
                <a:latin typeface="微软雅黑" panose="020B0503020204020204" pitchFamily="34" charset="-122"/>
                <a:ea typeface="微软雅黑" panose="020B0503020204020204" pitchFamily="34" charset="-122"/>
              </a:rPr>
              <a:t>↓</a:t>
            </a:r>
            <a:endParaRPr lang="en-US" altLang="zh-CN">
              <a:latin typeface="微软雅黑" panose="020B0503020204020204" pitchFamily="34" charset="-122"/>
              <a:ea typeface="微软雅黑" panose="020B0503020204020204" pitchFamily="34" charset="-122"/>
            </a:endParaRPr>
          </a:p>
          <a:p>
            <a:pPr algn="ctr">
              <a:lnSpc>
                <a:spcPct val="150000"/>
              </a:lnSpc>
            </a:pPr>
            <a:r>
              <a:rPr lang="zh-CN" altLang="en-US">
                <a:latin typeface="微软雅黑" panose="020B0503020204020204" pitchFamily="34" charset="-122"/>
                <a:ea typeface="微软雅黑" panose="020B0503020204020204" pitchFamily="34" charset="-122"/>
              </a:rPr>
              <a:t>后缀表达式</a:t>
            </a:r>
            <a:endParaRPr lang="en-US" altLang="zh-CN">
              <a:latin typeface="微软雅黑" panose="020B0503020204020204" pitchFamily="34" charset="-122"/>
              <a:ea typeface="微软雅黑" panose="020B0503020204020204" pitchFamily="34" charset="-122"/>
            </a:endParaRPr>
          </a:p>
          <a:p>
            <a:pPr algn="ctr">
              <a:lnSpc>
                <a:spcPct val="150000"/>
              </a:lnSpc>
            </a:pPr>
            <a:r>
              <a:rPr lang="zh-CN" altLang="en-US">
                <a:latin typeface="微软雅黑" panose="020B0503020204020204" pitchFamily="34" charset="-122"/>
                <a:ea typeface="微软雅黑" panose="020B0503020204020204" pitchFamily="34" charset="-122"/>
              </a:rPr>
              <a:t>↓</a:t>
            </a:r>
            <a:endParaRPr lang="en-US" altLang="zh-CN">
              <a:latin typeface="微软雅黑" panose="020B0503020204020204" pitchFamily="34" charset="-122"/>
              <a:ea typeface="微软雅黑" panose="020B0503020204020204" pitchFamily="34" charset="-122"/>
            </a:endParaRPr>
          </a:p>
          <a:p>
            <a:pPr algn="ctr">
              <a:lnSpc>
                <a:spcPct val="150000"/>
              </a:lnSpc>
            </a:pPr>
            <a:r>
              <a:rPr lang="en-US" altLang="zh-CN">
                <a:latin typeface="Comic Sans MS" panose="030F0702030302020204" pitchFamily="66" charset="0"/>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计算</a:t>
            </a:r>
            <a:r>
              <a:rPr lang="en-US" altLang="zh-CN">
                <a:latin typeface="Comic Sans MS" panose="030F0702030302020204" pitchFamily="66" charset="0"/>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NFA</a:t>
            </a:r>
            <a:r>
              <a:rPr lang="zh-CN" altLang="en-US">
                <a:latin typeface="微软雅黑" panose="020B0503020204020204" pitchFamily="34" charset="-122"/>
                <a:ea typeface="微软雅黑" panose="020B0503020204020204" pitchFamily="34" charset="-122"/>
              </a:rPr>
              <a:t>结果</a:t>
            </a:r>
          </a:p>
        </p:txBody>
      </p:sp>
      <p:sp>
        <p:nvSpPr>
          <p:cNvPr id="6" name="文本框 5">
            <a:extLst>
              <a:ext uri="{FF2B5EF4-FFF2-40B4-BE49-F238E27FC236}">
                <a16:creationId xmlns:a16="http://schemas.microsoft.com/office/drawing/2014/main" id="{BFB36E9E-D7CB-CE07-90D5-DAE539C6DCED}"/>
              </a:ext>
            </a:extLst>
          </p:cNvPr>
          <p:cNvSpPr txBox="1"/>
          <p:nvPr/>
        </p:nvSpPr>
        <p:spPr>
          <a:xfrm>
            <a:off x="7674515" y="2842541"/>
            <a:ext cx="1361270" cy="313356"/>
          </a:xfrm>
          <a:prstGeom prst="rect">
            <a:avLst/>
          </a:prstGeom>
          <a:noFill/>
        </p:spPr>
        <p:txBody>
          <a:bodyPr wrap="none" rtlCol="0">
            <a:spAutoFit/>
          </a:bodyPr>
          <a:lstStyle/>
          <a:p>
            <a:pPr>
              <a:lnSpc>
                <a:spcPct val="150000"/>
              </a:lnSpc>
            </a:pPr>
            <a:r>
              <a:rPr lang="zh-CN" altLang="en-US" sz="1100">
                <a:latin typeface="Cambria Math" panose="02040503050406030204" pitchFamily="18" charset="0"/>
                <a:ea typeface="Cambria Math" panose="02040503050406030204" pitchFamily="18" charset="0"/>
              </a:rPr>
              <a:t>栈</a:t>
            </a:r>
            <a:r>
              <a:rPr lang="en-US" altLang="zh-CN" sz="1100">
                <a:latin typeface="Cambria Math" panose="02040503050406030204" pitchFamily="18" charset="0"/>
                <a:ea typeface="Cambria Math" panose="02040503050406030204" pitchFamily="18" charset="0"/>
              </a:rPr>
              <a:t>+Thompson</a:t>
            </a:r>
            <a:r>
              <a:rPr lang="zh-CN" altLang="en-US" sz="1100">
                <a:latin typeface="Cambria Math" panose="02040503050406030204" pitchFamily="18" charset="0"/>
                <a:ea typeface="黑体" panose="02010609060101010101" pitchFamily="49" charset="-122"/>
              </a:rPr>
              <a:t>方法</a:t>
            </a:r>
          </a:p>
        </p:txBody>
      </p:sp>
    </p:spTree>
    <p:extLst>
      <p:ext uri="{BB962C8B-B14F-4D97-AF65-F5344CB8AC3E}">
        <p14:creationId xmlns:p14="http://schemas.microsoft.com/office/powerpoint/2010/main" val="33288851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4">
          <a:extLst>
            <a:ext uri="{FF2B5EF4-FFF2-40B4-BE49-F238E27FC236}">
              <a16:creationId xmlns:a16="http://schemas.microsoft.com/office/drawing/2014/main" id="{C0798A9D-2C0E-4955-183D-47FF638C8DA7}"/>
            </a:ext>
          </a:extLst>
        </p:cNvPr>
        <p:cNvGrpSpPr/>
        <p:nvPr/>
      </p:nvGrpSpPr>
      <p:grpSpPr>
        <a:xfrm>
          <a:off x="0" y="0"/>
          <a:ext cx="0" cy="0"/>
          <a:chOff x="0" y="0"/>
          <a:chExt cx="0" cy="0"/>
        </a:xfrm>
      </p:grpSpPr>
      <p:sp>
        <p:nvSpPr>
          <p:cNvPr id="8" name="Google Shape;735;p67">
            <a:extLst>
              <a:ext uri="{FF2B5EF4-FFF2-40B4-BE49-F238E27FC236}">
                <a16:creationId xmlns:a16="http://schemas.microsoft.com/office/drawing/2014/main" id="{F683851B-827E-7C78-A1CF-8F4218FC1B0A}"/>
              </a:ext>
            </a:extLst>
          </p:cNvPr>
          <p:cNvSpPr txBox="1">
            <a:spLocks noGrp="1"/>
          </p:cNvSpPr>
          <p:nvPr>
            <p:ph type="title"/>
          </p:nvPr>
        </p:nvSpPr>
        <p:spPr>
          <a:xfrm>
            <a:off x="720000" y="371282"/>
            <a:ext cx="7704000" cy="6650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200"/>
              <a:t>项目任务一 </a:t>
            </a:r>
            <a:r>
              <a:rPr lang="en-US" altLang="zh-CN" sz="2400">
                <a:solidFill>
                  <a:schemeClr val="accent1"/>
                </a:solidFill>
              </a:rPr>
              <a:t>NFA</a:t>
            </a:r>
            <a:r>
              <a:rPr lang="zh-CN" altLang="en-US" sz="2400">
                <a:solidFill>
                  <a:schemeClr val="accent1"/>
                </a:solidFill>
              </a:rPr>
              <a:t>转</a:t>
            </a:r>
            <a:r>
              <a:rPr lang="en-US" altLang="zh-CN" sz="2400">
                <a:solidFill>
                  <a:schemeClr val="accent1"/>
                </a:solidFill>
              </a:rPr>
              <a:t>DFA</a:t>
            </a:r>
            <a:endParaRPr sz="2400">
              <a:solidFill>
                <a:schemeClr val="accent1"/>
              </a:solidFill>
            </a:endParaRPr>
          </a:p>
        </p:txBody>
      </p:sp>
      <p:pic>
        <p:nvPicPr>
          <p:cNvPr id="3" name="图片 2">
            <a:extLst>
              <a:ext uri="{FF2B5EF4-FFF2-40B4-BE49-F238E27FC236}">
                <a16:creationId xmlns:a16="http://schemas.microsoft.com/office/drawing/2014/main" id="{06654305-CE1D-6226-F7E6-298C8E059FAE}"/>
              </a:ext>
            </a:extLst>
          </p:cNvPr>
          <p:cNvPicPr>
            <a:picLocks noChangeAspect="1"/>
          </p:cNvPicPr>
          <p:nvPr/>
        </p:nvPicPr>
        <p:blipFill>
          <a:blip r:embed="rId3"/>
          <a:stretch>
            <a:fillRect/>
          </a:stretch>
        </p:blipFill>
        <p:spPr>
          <a:xfrm>
            <a:off x="837429" y="2176164"/>
            <a:ext cx="2827227" cy="1007071"/>
          </a:xfrm>
          <a:prstGeom prst="rect">
            <a:avLst/>
          </a:prstGeom>
        </p:spPr>
      </p:pic>
      <p:sp>
        <p:nvSpPr>
          <p:cNvPr id="4" name="椭圆 3">
            <a:extLst>
              <a:ext uri="{FF2B5EF4-FFF2-40B4-BE49-F238E27FC236}">
                <a16:creationId xmlns:a16="http://schemas.microsoft.com/office/drawing/2014/main" id="{A5630746-AA5E-0500-9FCB-106817C929BA}"/>
              </a:ext>
            </a:extLst>
          </p:cNvPr>
          <p:cNvSpPr/>
          <p:nvPr/>
        </p:nvSpPr>
        <p:spPr>
          <a:xfrm rot="20598179">
            <a:off x="824417" y="2272889"/>
            <a:ext cx="1341779" cy="562818"/>
          </a:xfrm>
          <a:prstGeom prst="ellipse">
            <a:avLst/>
          </a:prstGeom>
          <a:noFill/>
          <a:ln>
            <a:solidFill>
              <a:srgbClr val="FFC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32EF6C36-9E78-4D7D-A48E-CC0487598206}"/>
              </a:ext>
            </a:extLst>
          </p:cNvPr>
          <p:cNvSpPr/>
          <p:nvPr/>
        </p:nvSpPr>
        <p:spPr>
          <a:xfrm rot="1114329">
            <a:off x="826171" y="2513311"/>
            <a:ext cx="1341779" cy="562818"/>
          </a:xfrm>
          <a:prstGeom prst="ellipse">
            <a:avLst/>
          </a:prstGeom>
          <a:noFill/>
          <a:ln>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DD186CDB-3072-0F70-14B1-FA6D44CB0190}"/>
              </a:ext>
            </a:extLst>
          </p:cNvPr>
          <p:cNvSpPr txBox="1"/>
          <p:nvPr/>
        </p:nvSpPr>
        <p:spPr>
          <a:xfrm>
            <a:off x="5299113" y="1852135"/>
            <a:ext cx="647934" cy="314894"/>
          </a:xfrm>
          <a:prstGeom prst="rect">
            <a:avLst/>
          </a:prstGeom>
          <a:noFill/>
        </p:spPr>
        <p:txBody>
          <a:bodyPr wrap="none" rtlCol="0">
            <a:spAutoFit/>
          </a:bodyPr>
          <a:lstStyle/>
          <a:p>
            <a:pPr algn="ctr">
              <a:lnSpc>
                <a:spcPct val="150000"/>
              </a:lnSpc>
            </a:pPr>
            <a:r>
              <a:rPr lang="en-US" altLang="zh-CN" sz="1100">
                <a:latin typeface="Cambria Math" panose="02040503050406030204" pitchFamily="18" charset="0"/>
                <a:ea typeface="Cambria Math" panose="02040503050406030204" pitchFamily="18" charset="0"/>
              </a:rPr>
              <a:t>{0, 1, 2}</a:t>
            </a:r>
            <a:endParaRPr lang="zh-CN" altLang="en-US" sz="1100">
              <a:latin typeface="Cambria Math" panose="02040503050406030204" pitchFamily="18" charset="0"/>
              <a:ea typeface="黑体" panose="02010609060101010101" pitchFamily="49" charset="-122"/>
            </a:endParaRPr>
          </a:p>
        </p:txBody>
      </p:sp>
      <p:sp>
        <p:nvSpPr>
          <p:cNvPr id="7" name="椭圆 6">
            <a:extLst>
              <a:ext uri="{FF2B5EF4-FFF2-40B4-BE49-F238E27FC236}">
                <a16:creationId xmlns:a16="http://schemas.microsoft.com/office/drawing/2014/main" id="{6C4C7C0A-85F7-5706-8F46-5C3CFD3473E2}"/>
              </a:ext>
            </a:extLst>
          </p:cNvPr>
          <p:cNvSpPr/>
          <p:nvPr/>
        </p:nvSpPr>
        <p:spPr>
          <a:xfrm>
            <a:off x="5262263" y="1675803"/>
            <a:ext cx="721634" cy="721634"/>
          </a:xfrm>
          <a:prstGeom prst="ellipse">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47D47055-283A-1DD2-4729-E5BCD2161EC6}"/>
              </a:ext>
            </a:extLst>
          </p:cNvPr>
          <p:cNvSpPr/>
          <p:nvPr/>
        </p:nvSpPr>
        <p:spPr>
          <a:xfrm>
            <a:off x="6808505" y="1675803"/>
            <a:ext cx="721634" cy="721634"/>
          </a:xfrm>
          <a:prstGeom prst="ellipse">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9E1ED808-B7FC-EA3D-ED65-8034EBD2C313}"/>
              </a:ext>
            </a:extLst>
          </p:cNvPr>
          <p:cNvSpPr txBox="1"/>
          <p:nvPr/>
        </p:nvSpPr>
        <p:spPr>
          <a:xfrm>
            <a:off x="6983212" y="1852135"/>
            <a:ext cx="372217" cy="314894"/>
          </a:xfrm>
          <a:prstGeom prst="rect">
            <a:avLst/>
          </a:prstGeom>
          <a:noFill/>
        </p:spPr>
        <p:txBody>
          <a:bodyPr wrap="none" rtlCol="0">
            <a:spAutoFit/>
          </a:bodyPr>
          <a:lstStyle/>
          <a:p>
            <a:pPr algn="ctr">
              <a:lnSpc>
                <a:spcPct val="150000"/>
              </a:lnSpc>
            </a:pPr>
            <a:r>
              <a:rPr lang="en-US" altLang="zh-CN" sz="1100">
                <a:latin typeface="Cambria Math" panose="02040503050406030204" pitchFamily="18" charset="0"/>
                <a:ea typeface="Cambria Math" panose="02040503050406030204" pitchFamily="18" charset="0"/>
              </a:rPr>
              <a:t>{3}</a:t>
            </a:r>
            <a:endParaRPr lang="zh-CN" altLang="en-US" sz="1100">
              <a:latin typeface="Cambria Math" panose="02040503050406030204" pitchFamily="18" charset="0"/>
              <a:ea typeface="黑体" panose="02010609060101010101" pitchFamily="49" charset="-122"/>
            </a:endParaRPr>
          </a:p>
        </p:txBody>
      </p:sp>
      <p:sp>
        <p:nvSpPr>
          <p:cNvPr id="11" name="椭圆 10">
            <a:extLst>
              <a:ext uri="{FF2B5EF4-FFF2-40B4-BE49-F238E27FC236}">
                <a16:creationId xmlns:a16="http://schemas.microsoft.com/office/drawing/2014/main" id="{3E026D86-5B26-862A-CE28-F07EB06A5D23}"/>
              </a:ext>
            </a:extLst>
          </p:cNvPr>
          <p:cNvSpPr/>
          <p:nvPr/>
        </p:nvSpPr>
        <p:spPr>
          <a:xfrm>
            <a:off x="5262263" y="2989354"/>
            <a:ext cx="721634" cy="721634"/>
          </a:xfrm>
          <a:prstGeom prst="ellipse">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D59D70F3-DF51-91AC-48CD-8300346069D7}"/>
              </a:ext>
            </a:extLst>
          </p:cNvPr>
          <p:cNvSpPr txBox="1"/>
          <p:nvPr/>
        </p:nvSpPr>
        <p:spPr>
          <a:xfrm>
            <a:off x="5436970" y="3165686"/>
            <a:ext cx="372218" cy="314894"/>
          </a:xfrm>
          <a:prstGeom prst="rect">
            <a:avLst/>
          </a:prstGeom>
          <a:noFill/>
        </p:spPr>
        <p:txBody>
          <a:bodyPr wrap="none" rtlCol="0">
            <a:spAutoFit/>
          </a:bodyPr>
          <a:lstStyle/>
          <a:p>
            <a:pPr algn="ctr">
              <a:lnSpc>
                <a:spcPct val="150000"/>
              </a:lnSpc>
            </a:pPr>
            <a:r>
              <a:rPr lang="en-US" altLang="zh-CN" sz="1100">
                <a:latin typeface="Cambria Math" panose="02040503050406030204" pitchFamily="18" charset="0"/>
                <a:ea typeface="Cambria Math" panose="02040503050406030204" pitchFamily="18" charset="0"/>
              </a:rPr>
              <a:t>{4}</a:t>
            </a:r>
            <a:endParaRPr lang="zh-CN" altLang="en-US" sz="1100">
              <a:latin typeface="Cambria Math" panose="02040503050406030204" pitchFamily="18" charset="0"/>
              <a:ea typeface="黑体" panose="02010609060101010101" pitchFamily="49" charset="-122"/>
            </a:endParaRPr>
          </a:p>
        </p:txBody>
      </p:sp>
      <p:cxnSp>
        <p:nvCxnSpPr>
          <p:cNvPr id="14" name="直接箭头连接符 13">
            <a:extLst>
              <a:ext uri="{FF2B5EF4-FFF2-40B4-BE49-F238E27FC236}">
                <a16:creationId xmlns:a16="http://schemas.microsoft.com/office/drawing/2014/main" id="{0F62084B-BE01-3D71-EB65-62899BB78F99}"/>
              </a:ext>
            </a:extLst>
          </p:cNvPr>
          <p:cNvCxnSpPr>
            <a:stCxn id="7" idx="6"/>
            <a:endCxn id="9" idx="2"/>
          </p:cNvCxnSpPr>
          <p:nvPr/>
        </p:nvCxnSpPr>
        <p:spPr>
          <a:xfrm>
            <a:off x="5983897" y="2036620"/>
            <a:ext cx="8246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文本框 14">
            <a:extLst>
              <a:ext uri="{FF2B5EF4-FFF2-40B4-BE49-F238E27FC236}">
                <a16:creationId xmlns:a16="http://schemas.microsoft.com/office/drawing/2014/main" id="{0B8DCE61-7F4B-BECF-B350-EE7A6145B3B2}"/>
              </a:ext>
            </a:extLst>
          </p:cNvPr>
          <p:cNvSpPr txBox="1"/>
          <p:nvPr/>
        </p:nvSpPr>
        <p:spPr>
          <a:xfrm>
            <a:off x="6275014" y="1721726"/>
            <a:ext cx="242375" cy="314894"/>
          </a:xfrm>
          <a:prstGeom prst="rect">
            <a:avLst/>
          </a:prstGeom>
          <a:noFill/>
        </p:spPr>
        <p:txBody>
          <a:bodyPr wrap="none" rtlCol="0">
            <a:spAutoFit/>
          </a:bodyPr>
          <a:lstStyle/>
          <a:p>
            <a:pPr algn="ctr">
              <a:lnSpc>
                <a:spcPct val="150000"/>
              </a:lnSpc>
            </a:pPr>
            <a:r>
              <a:rPr lang="en-US" altLang="zh-CN" sz="1100">
                <a:latin typeface="Cambria Math" panose="02040503050406030204" pitchFamily="18" charset="0"/>
                <a:ea typeface="Cambria Math" panose="02040503050406030204" pitchFamily="18" charset="0"/>
              </a:rPr>
              <a:t>r</a:t>
            </a:r>
            <a:endParaRPr lang="zh-CN" altLang="en-US" sz="1100">
              <a:latin typeface="Cambria Math" panose="02040503050406030204" pitchFamily="18" charset="0"/>
              <a:ea typeface="黑体" panose="02010609060101010101" pitchFamily="49" charset="-122"/>
            </a:endParaRPr>
          </a:p>
        </p:txBody>
      </p:sp>
      <p:sp>
        <p:nvSpPr>
          <p:cNvPr id="16" name="椭圆 15">
            <a:extLst>
              <a:ext uri="{FF2B5EF4-FFF2-40B4-BE49-F238E27FC236}">
                <a16:creationId xmlns:a16="http://schemas.microsoft.com/office/drawing/2014/main" id="{EEAE1294-E78E-85A7-EAA4-F1EB232E4F7E}"/>
              </a:ext>
            </a:extLst>
          </p:cNvPr>
          <p:cNvSpPr/>
          <p:nvPr/>
        </p:nvSpPr>
        <p:spPr>
          <a:xfrm rot="1114329">
            <a:off x="2333764" y="2275351"/>
            <a:ext cx="1341779" cy="562818"/>
          </a:xfrm>
          <a:prstGeom prst="ellipse">
            <a:avLst/>
          </a:prstGeom>
          <a:noFill/>
          <a:ln>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3A701BDC-492D-6189-B200-4BDAAEE7EAEB}"/>
              </a:ext>
            </a:extLst>
          </p:cNvPr>
          <p:cNvSpPr txBox="1"/>
          <p:nvPr/>
        </p:nvSpPr>
        <p:spPr>
          <a:xfrm>
            <a:off x="6914282" y="1852135"/>
            <a:ext cx="510076" cy="314894"/>
          </a:xfrm>
          <a:prstGeom prst="rect">
            <a:avLst/>
          </a:prstGeom>
          <a:noFill/>
        </p:spPr>
        <p:txBody>
          <a:bodyPr wrap="none" rtlCol="0">
            <a:spAutoFit/>
          </a:bodyPr>
          <a:lstStyle/>
          <a:p>
            <a:pPr algn="ctr">
              <a:lnSpc>
                <a:spcPct val="150000"/>
              </a:lnSpc>
            </a:pPr>
            <a:r>
              <a:rPr lang="en-US" altLang="zh-CN" sz="1100">
                <a:latin typeface="Cambria Math" panose="02040503050406030204" pitchFamily="18" charset="0"/>
                <a:ea typeface="Cambria Math" panose="02040503050406030204" pitchFamily="18" charset="0"/>
              </a:rPr>
              <a:t>{3, 5}</a:t>
            </a:r>
            <a:endParaRPr lang="zh-CN" altLang="en-US" sz="1100">
              <a:latin typeface="Cambria Math" panose="02040503050406030204" pitchFamily="18" charset="0"/>
              <a:ea typeface="黑体" panose="02010609060101010101" pitchFamily="49" charset="-122"/>
            </a:endParaRPr>
          </a:p>
        </p:txBody>
      </p:sp>
      <p:cxnSp>
        <p:nvCxnSpPr>
          <p:cNvPr id="19" name="直接箭头连接符 18">
            <a:extLst>
              <a:ext uri="{FF2B5EF4-FFF2-40B4-BE49-F238E27FC236}">
                <a16:creationId xmlns:a16="http://schemas.microsoft.com/office/drawing/2014/main" id="{BE35130A-AFA6-D095-F550-CB1F7A1F81FE}"/>
              </a:ext>
            </a:extLst>
          </p:cNvPr>
          <p:cNvCxnSpPr>
            <a:cxnSpLocks/>
            <a:stCxn id="7" idx="4"/>
            <a:endCxn id="11" idx="0"/>
          </p:cNvCxnSpPr>
          <p:nvPr/>
        </p:nvCxnSpPr>
        <p:spPr>
          <a:xfrm>
            <a:off x="5623080" y="2397437"/>
            <a:ext cx="0" cy="5919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文本框 21">
            <a:extLst>
              <a:ext uri="{FF2B5EF4-FFF2-40B4-BE49-F238E27FC236}">
                <a16:creationId xmlns:a16="http://schemas.microsoft.com/office/drawing/2014/main" id="{A5EB2AEC-F42B-2C49-6A8A-FA1D0D48A95A}"/>
              </a:ext>
            </a:extLst>
          </p:cNvPr>
          <p:cNvSpPr txBox="1"/>
          <p:nvPr/>
        </p:nvSpPr>
        <p:spPr>
          <a:xfrm>
            <a:off x="5598568" y="2470398"/>
            <a:ext cx="245580" cy="314894"/>
          </a:xfrm>
          <a:prstGeom prst="rect">
            <a:avLst/>
          </a:prstGeom>
          <a:noFill/>
        </p:spPr>
        <p:txBody>
          <a:bodyPr wrap="none" rtlCol="0">
            <a:spAutoFit/>
          </a:bodyPr>
          <a:lstStyle/>
          <a:p>
            <a:pPr algn="ctr">
              <a:lnSpc>
                <a:spcPct val="150000"/>
              </a:lnSpc>
            </a:pPr>
            <a:r>
              <a:rPr lang="en-US" altLang="zh-CN" sz="1100">
                <a:latin typeface="Cambria Math" panose="02040503050406030204" pitchFamily="18" charset="0"/>
                <a:ea typeface="Cambria Math" panose="02040503050406030204" pitchFamily="18" charset="0"/>
              </a:rPr>
              <a:t>s</a:t>
            </a:r>
            <a:endParaRPr lang="zh-CN" altLang="en-US" sz="1100">
              <a:latin typeface="Cambria Math" panose="02040503050406030204" pitchFamily="18" charset="0"/>
              <a:ea typeface="黑体" panose="02010609060101010101" pitchFamily="49" charset="-122"/>
            </a:endParaRPr>
          </a:p>
        </p:txBody>
      </p:sp>
      <p:sp>
        <p:nvSpPr>
          <p:cNvPr id="23" name="椭圆 22">
            <a:extLst>
              <a:ext uri="{FF2B5EF4-FFF2-40B4-BE49-F238E27FC236}">
                <a16:creationId xmlns:a16="http://schemas.microsoft.com/office/drawing/2014/main" id="{E447EA82-5DB8-679C-0435-D5D56EC49619}"/>
              </a:ext>
            </a:extLst>
          </p:cNvPr>
          <p:cNvSpPr/>
          <p:nvPr/>
        </p:nvSpPr>
        <p:spPr>
          <a:xfrm rot="20598179">
            <a:off x="2333764" y="2495176"/>
            <a:ext cx="1341779" cy="562818"/>
          </a:xfrm>
          <a:prstGeom prst="ellipse">
            <a:avLst/>
          </a:prstGeom>
          <a:noFill/>
          <a:ln>
            <a:solidFill>
              <a:srgbClr val="FFC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A90CF555-24DC-659F-5C03-B521F9FB7BB9}"/>
              </a:ext>
            </a:extLst>
          </p:cNvPr>
          <p:cNvSpPr txBox="1"/>
          <p:nvPr/>
        </p:nvSpPr>
        <p:spPr>
          <a:xfrm>
            <a:off x="5368041" y="3165686"/>
            <a:ext cx="510076" cy="314894"/>
          </a:xfrm>
          <a:prstGeom prst="rect">
            <a:avLst/>
          </a:prstGeom>
          <a:noFill/>
        </p:spPr>
        <p:txBody>
          <a:bodyPr wrap="none" rtlCol="0">
            <a:spAutoFit/>
          </a:bodyPr>
          <a:lstStyle/>
          <a:p>
            <a:pPr algn="ctr">
              <a:lnSpc>
                <a:spcPct val="150000"/>
              </a:lnSpc>
            </a:pPr>
            <a:r>
              <a:rPr lang="en-US" altLang="zh-CN" sz="1100">
                <a:latin typeface="Cambria Math" panose="02040503050406030204" pitchFamily="18" charset="0"/>
                <a:ea typeface="Cambria Math" panose="02040503050406030204" pitchFamily="18" charset="0"/>
              </a:rPr>
              <a:t>{4, 5}</a:t>
            </a:r>
            <a:endParaRPr lang="zh-CN" altLang="en-US" sz="1100">
              <a:latin typeface="Cambria Math" panose="02040503050406030204" pitchFamily="18" charset="0"/>
              <a:ea typeface="黑体" panose="02010609060101010101" pitchFamily="49" charset="-122"/>
            </a:endParaRPr>
          </a:p>
        </p:txBody>
      </p:sp>
      <p:sp>
        <p:nvSpPr>
          <p:cNvPr id="25" name="椭圆 24">
            <a:extLst>
              <a:ext uri="{FF2B5EF4-FFF2-40B4-BE49-F238E27FC236}">
                <a16:creationId xmlns:a16="http://schemas.microsoft.com/office/drawing/2014/main" id="{EE779162-7A09-2F1F-B050-2B861104D0AD}"/>
              </a:ext>
            </a:extLst>
          </p:cNvPr>
          <p:cNvSpPr/>
          <p:nvPr/>
        </p:nvSpPr>
        <p:spPr>
          <a:xfrm>
            <a:off x="6835831" y="1703131"/>
            <a:ext cx="666977" cy="666977"/>
          </a:xfrm>
          <a:prstGeom prst="ellipse">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92E20A3F-E86B-A327-6465-3427547758A3}"/>
              </a:ext>
            </a:extLst>
          </p:cNvPr>
          <p:cNvSpPr/>
          <p:nvPr/>
        </p:nvSpPr>
        <p:spPr>
          <a:xfrm>
            <a:off x="5289590" y="3016682"/>
            <a:ext cx="666977" cy="666977"/>
          </a:xfrm>
          <a:prstGeom prst="ellipse">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图片 1">
            <a:extLst>
              <a:ext uri="{FF2B5EF4-FFF2-40B4-BE49-F238E27FC236}">
                <a16:creationId xmlns:a16="http://schemas.microsoft.com/office/drawing/2014/main" id="{6C4E19F4-E465-C722-8C04-26D730FEF8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1016" y="1221415"/>
            <a:ext cx="5501967" cy="3146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51837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4"/>
                                        </p:tgtEl>
                                      </p:cBhvr>
                                    </p:animEffect>
                                    <p:set>
                                      <p:cBhvr>
                                        <p:cTn id="25" dur="1" fill="hold">
                                          <p:stCondLst>
                                            <p:cond delay="499"/>
                                          </p:stCondLst>
                                        </p:cTn>
                                        <p:tgtEl>
                                          <p:spTgt spid="4"/>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5"/>
                                        </p:tgtEl>
                                      </p:cBhvr>
                                    </p:animEffect>
                                    <p:set>
                                      <p:cBhvr>
                                        <p:cTn id="28" dur="1" fill="hold">
                                          <p:stCondLst>
                                            <p:cond delay="499"/>
                                          </p:stCondLst>
                                        </p:cTn>
                                        <p:tgtEl>
                                          <p:spTgt spid="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1" nodeType="clickEffect">
                                  <p:stCondLst>
                                    <p:cond delay="0"/>
                                  </p:stCondLst>
                                  <p:childTnLst>
                                    <p:animEffect transition="out" filter="fade">
                                      <p:cBhvr>
                                        <p:cTn id="55" dur="500"/>
                                        <p:tgtEl>
                                          <p:spTgt spid="10"/>
                                        </p:tgtEl>
                                      </p:cBhvr>
                                    </p:animEffect>
                                    <p:set>
                                      <p:cBhvr>
                                        <p:cTn id="56" dur="1" fill="hold">
                                          <p:stCondLst>
                                            <p:cond delay="499"/>
                                          </p:stCondLst>
                                        </p:cTn>
                                        <p:tgtEl>
                                          <p:spTgt spid="10"/>
                                        </p:tgtEl>
                                        <p:attrNameLst>
                                          <p:attrName>style.visibility</p:attrName>
                                        </p:attrNameLst>
                                      </p:cBhvr>
                                      <p:to>
                                        <p:strVal val="hidden"/>
                                      </p:to>
                                    </p:set>
                                  </p:childTnLst>
                                </p:cTn>
                              </p:par>
                              <p:par>
                                <p:cTn id="57" presetID="10"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grpId="1" nodeType="clickEffect">
                                  <p:stCondLst>
                                    <p:cond delay="0"/>
                                  </p:stCondLst>
                                  <p:childTnLst>
                                    <p:animEffect transition="out" filter="fade">
                                      <p:cBhvr>
                                        <p:cTn id="63" dur="500"/>
                                        <p:tgtEl>
                                          <p:spTgt spid="16"/>
                                        </p:tgtEl>
                                      </p:cBhvr>
                                    </p:animEffect>
                                    <p:set>
                                      <p:cBhvr>
                                        <p:cTn id="64" dur="1" fill="hold">
                                          <p:stCondLst>
                                            <p:cond delay="499"/>
                                          </p:stCondLst>
                                        </p:cTn>
                                        <p:tgtEl>
                                          <p:spTgt spid="16"/>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11"/>
                                        </p:tgtEl>
                                        <p:attrNameLst>
                                          <p:attrName>style.visibility</p:attrName>
                                        </p:attrNameLst>
                                      </p:cBhvr>
                                      <p:to>
                                        <p:strVal val="visible"/>
                                      </p:to>
                                    </p:set>
                                    <p:anim calcmode="lin" valueType="num">
                                      <p:cBhvr additive="base">
                                        <p:cTn id="69" dur="500" fill="hold"/>
                                        <p:tgtEl>
                                          <p:spTgt spid="11"/>
                                        </p:tgtEl>
                                        <p:attrNameLst>
                                          <p:attrName>ppt_x</p:attrName>
                                        </p:attrNameLst>
                                      </p:cBhvr>
                                      <p:tavLst>
                                        <p:tav tm="0">
                                          <p:val>
                                            <p:strVal val="#ppt_x"/>
                                          </p:val>
                                        </p:tav>
                                        <p:tav tm="100000">
                                          <p:val>
                                            <p:strVal val="#ppt_x"/>
                                          </p:val>
                                        </p:tav>
                                      </p:tavLst>
                                    </p:anim>
                                    <p:anim calcmode="lin" valueType="num">
                                      <p:cBhvr additive="base">
                                        <p:cTn id="70" dur="500" fill="hold"/>
                                        <p:tgtEl>
                                          <p:spTgt spid="11"/>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2"/>
                                        </p:tgtEl>
                                        <p:attrNameLst>
                                          <p:attrName>style.visibility</p:attrName>
                                        </p:attrNameLst>
                                      </p:cBhvr>
                                      <p:to>
                                        <p:strVal val="visible"/>
                                      </p:to>
                                    </p:set>
                                    <p:anim calcmode="lin" valueType="num">
                                      <p:cBhvr additive="base">
                                        <p:cTn id="73" dur="500" fill="hold"/>
                                        <p:tgtEl>
                                          <p:spTgt spid="12"/>
                                        </p:tgtEl>
                                        <p:attrNameLst>
                                          <p:attrName>ppt_x</p:attrName>
                                        </p:attrNameLst>
                                      </p:cBhvr>
                                      <p:tavLst>
                                        <p:tav tm="0">
                                          <p:val>
                                            <p:strVal val="#ppt_x"/>
                                          </p:val>
                                        </p:tav>
                                        <p:tav tm="100000">
                                          <p:val>
                                            <p:strVal val="#ppt_x"/>
                                          </p:val>
                                        </p:tav>
                                      </p:tavLst>
                                    </p:anim>
                                    <p:anim calcmode="lin" valueType="num">
                                      <p:cBhvr additive="base">
                                        <p:cTn id="74" dur="500" fill="hold"/>
                                        <p:tgtEl>
                                          <p:spTgt spid="12"/>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19"/>
                                        </p:tgtEl>
                                        <p:attrNameLst>
                                          <p:attrName>style.visibility</p:attrName>
                                        </p:attrNameLst>
                                      </p:cBhvr>
                                      <p:to>
                                        <p:strVal val="visible"/>
                                      </p:to>
                                    </p:set>
                                    <p:anim calcmode="lin" valueType="num">
                                      <p:cBhvr additive="base">
                                        <p:cTn id="77" dur="500" fill="hold"/>
                                        <p:tgtEl>
                                          <p:spTgt spid="19"/>
                                        </p:tgtEl>
                                        <p:attrNameLst>
                                          <p:attrName>ppt_x</p:attrName>
                                        </p:attrNameLst>
                                      </p:cBhvr>
                                      <p:tavLst>
                                        <p:tav tm="0">
                                          <p:val>
                                            <p:strVal val="#ppt_x"/>
                                          </p:val>
                                        </p:tav>
                                        <p:tav tm="100000">
                                          <p:val>
                                            <p:strVal val="#ppt_x"/>
                                          </p:val>
                                        </p:tav>
                                      </p:tavLst>
                                    </p:anim>
                                    <p:anim calcmode="lin" valueType="num">
                                      <p:cBhvr additive="base">
                                        <p:cTn id="78" dur="500" fill="hold"/>
                                        <p:tgtEl>
                                          <p:spTgt spid="19"/>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 calcmode="lin" valueType="num">
                                      <p:cBhvr additive="base">
                                        <p:cTn id="81" dur="500" fill="hold"/>
                                        <p:tgtEl>
                                          <p:spTgt spid="22"/>
                                        </p:tgtEl>
                                        <p:attrNameLst>
                                          <p:attrName>ppt_x</p:attrName>
                                        </p:attrNameLst>
                                      </p:cBhvr>
                                      <p:tavLst>
                                        <p:tav tm="0">
                                          <p:val>
                                            <p:strVal val="#ppt_x"/>
                                          </p:val>
                                        </p:tav>
                                        <p:tav tm="100000">
                                          <p:val>
                                            <p:strVal val="#ppt_x"/>
                                          </p:val>
                                        </p:tav>
                                      </p:tavLst>
                                    </p:anim>
                                    <p:anim calcmode="lin" valueType="num">
                                      <p:cBhvr additive="base">
                                        <p:cTn id="8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fade">
                                      <p:cBhvr>
                                        <p:cTn id="87" dur="500"/>
                                        <p:tgtEl>
                                          <p:spTgt spid="2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grpId="1" nodeType="clickEffect">
                                  <p:stCondLst>
                                    <p:cond delay="0"/>
                                  </p:stCondLst>
                                  <p:childTnLst>
                                    <p:animEffect transition="out" filter="fade">
                                      <p:cBhvr>
                                        <p:cTn id="91" dur="500"/>
                                        <p:tgtEl>
                                          <p:spTgt spid="12"/>
                                        </p:tgtEl>
                                      </p:cBhvr>
                                    </p:animEffect>
                                    <p:set>
                                      <p:cBhvr>
                                        <p:cTn id="92" dur="1" fill="hold">
                                          <p:stCondLst>
                                            <p:cond delay="499"/>
                                          </p:stCondLst>
                                        </p:cTn>
                                        <p:tgtEl>
                                          <p:spTgt spid="12"/>
                                        </p:tgtEl>
                                        <p:attrNameLst>
                                          <p:attrName>style.visibility</p:attrName>
                                        </p:attrNameLst>
                                      </p:cBhvr>
                                      <p:to>
                                        <p:strVal val="hidden"/>
                                      </p:to>
                                    </p:set>
                                  </p:childTnLst>
                                </p:cTn>
                              </p:par>
                              <p:par>
                                <p:cTn id="93" presetID="10"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fade">
                                      <p:cBhvr>
                                        <p:cTn id="95" dur="500"/>
                                        <p:tgtEl>
                                          <p:spTgt spid="24"/>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xit" presetSubtype="0" fill="hold" grpId="1" nodeType="clickEffect">
                                  <p:stCondLst>
                                    <p:cond delay="0"/>
                                  </p:stCondLst>
                                  <p:childTnLst>
                                    <p:animEffect transition="out" filter="fade">
                                      <p:cBhvr>
                                        <p:cTn id="99" dur="500"/>
                                        <p:tgtEl>
                                          <p:spTgt spid="23"/>
                                        </p:tgtEl>
                                      </p:cBhvr>
                                    </p:animEffect>
                                    <p:set>
                                      <p:cBhvr>
                                        <p:cTn id="100" dur="1" fill="hold">
                                          <p:stCondLst>
                                            <p:cond delay="499"/>
                                          </p:stCondLst>
                                        </p:cTn>
                                        <p:tgtEl>
                                          <p:spTgt spid="23"/>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26"/>
                                        </p:tgtEl>
                                        <p:attrNameLst>
                                          <p:attrName>style.visibility</p:attrName>
                                        </p:attrNameLst>
                                      </p:cBhvr>
                                      <p:to>
                                        <p:strVal val="visible"/>
                                      </p:to>
                                    </p:set>
                                    <p:animEffect transition="in" filter="fade">
                                      <p:cBhvr>
                                        <p:cTn id="105" dur="500"/>
                                        <p:tgtEl>
                                          <p:spTgt spid="26"/>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25"/>
                                        </p:tgtEl>
                                        <p:attrNameLst>
                                          <p:attrName>style.visibility</p:attrName>
                                        </p:attrNameLst>
                                      </p:cBhvr>
                                      <p:to>
                                        <p:strVal val="visible"/>
                                      </p:to>
                                    </p:set>
                                    <p:animEffect transition="in" filter="fade">
                                      <p:cBhvr>
                                        <p:cTn id="108" dur="500"/>
                                        <p:tgtEl>
                                          <p:spTgt spid="25"/>
                                        </p:tgtEl>
                                      </p:cBhvr>
                                    </p:animEffect>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nodeType="clickEffect">
                                  <p:stCondLst>
                                    <p:cond delay="0"/>
                                  </p:stCondLst>
                                  <p:childTnLst>
                                    <p:set>
                                      <p:cBhvr>
                                        <p:cTn id="112" dur="1" fill="hold">
                                          <p:stCondLst>
                                            <p:cond delay="0"/>
                                          </p:stCondLst>
                                        </p:cTn>
                                        <p:tgtEl>
                                          <p:spTgt spid="1026"/>
                                        </p:tgtEl>
                                        <p:attrNameLst>
                                          <p:attrName>style.visibility</p:attrName>
                                        </p:attrNameLst>
                                      </p:cBhvr>
                                      <p:to>
                                        <p:strVal val="visible"/>
                                      </p:to>
                                    </p:set>
                                    <p:anim calcmode="lin" valueType="num">
                                      <p:cBhvr additive="base">
                                        <p:cTn id="113" dur="500" fill="hold"/>
                                        <p:tgtEl>
                                          <p:spTgt spid="1026"/>
                                        </p:tgtEl>
                                        <p:attrNameLst>
                                          <p:attrName>ppt_x</p:attrName>
                                        </p:attrNameLst>
                                      </p:cBhvr>
                                      <p:tavLst>
                                        <p:tav tm="0">
                                          <p:val>
                                            <p:strVal val="#ppt_x"/>
                                          </p:val>
                                        </p:tav>
                                        <p:tav tm="100000">
                                          <p:val>
                                            <p:strVal val="#ppt_x"/>
                                          </p:val>
                                        </p:tav>
                                      </p:tavLst>
                                    </p:anim>
                                    <p:anim calcmode="lin" valueType="num">
                                      <p:cBhvr additive="base">
                                        <p:cTn id="1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p:bldP spid="7" grpId="0" animBg="1"/>
      <p:bldP spid="9" grpId="0" animBg="1"/>
      <p:bldP spid="10" grpId="0"/>
      <p:bldP spid="10" grpId="1"/>
      <p:bldP spid="11" grpId="0" animBg="1"/>
      <p:bldP spid="12" grpId="0"/>
      <p:bldP spid="12" grpId="1"/>
      <p:bldP spid="15" grpId="0"/>
      <p:bldP spid="16" grpId="0" animBg="1"/>
      <p:bldP spid="16" grpId="1" animBg="1"/>
      <p:bldP spid="18" grpId="0"/>
      <p:bldP spid="22" grpId="0"/>
      <p:bldP spid="23" grpId="0" animBg="1"/>
      <p:bldP spid="23" grpId="1" animBg="1"/>
      <p:bldP spid="24" grpId="0"/>
      <p:bldP spid="25" grpId="0" animBg="1"/>
      <p:bldP spid="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4">
          <a:extLst>
            <a:ext uri="{FF2B5EF4-FFF2-40B4-BE49-F238E27FC236}">
              <a16:creationId xmlns:a16="http://schemas.microsoft.com/office/drawing/2014/main" id="{F95FB517-70F8-2F25-CA55-8B5C41C8F5FF}"/>
            </a:ext>
          </a:extLst>
        </p:cNvPr>
        <p:cNvGrpSpPr/>
        <p:nvPr/>
      </p:nvGrpSpPr>
      <p:grpSpPr>
        <a:xfrm>
          <a:off x="0" y="0"/>
          <a:ext cx="0" cy="0"/>
          <a:chOff x="0" y="0"/>
          <a:chExt cx="0" cy="0"/>
        </a:xfrm>
      </p:grpSpPr>
      <p:sp>
        <p:nvSpPr>
          <p:cNvPr id="8" name="Google Shape;735;p67">
            <a:extLst>
              <a:ext uri="{FF2B5EF4-FFF2-40B4-BE49-F238E27FC236}">
                <a16:creationId xmlns:a16="http://schemas.microsoft.com/office/drawing/2014/main" id="{E13E69A9-7FBA-3C43-D5EA-00B9E30C4420}"/>
              </a:ext>
            </a:extLst>
          </p:cNvPr>
          <p:cNvSpPr txBox="1">
            <a:spLocks noGrp="1"/>
          </p:cNvSpPr>
          <p:nvPr>
            <p:ph type="title"/>
          </p:nvPr>
        </p:nvSpPr>
        <p:spPr>
          <a:xfrm>
            <a:off x="720000" y="371282"/>
            <a:ext cx="7704000" cy="6650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200"/>
              <a:t>项目任务一 </a:t>
            </a:r>
            <a:r>
              <a:rPr lang="en-US" altLang="zh-CN" sz="2400">
                <a:solidFill>
                  <a:schemeClr val="accent1"/>
                </a:solidFill>
              </a:rPr>
              <a:t>DFA</a:t>
            </a:r>
            <a:r>
              <a:rPr lang="zh-CN" altLang="en-US" sz="2400">
                <a:solidFill>
                  <a:schemeClr val="accent1"/>
                </a:solidFill>
              </a:rPr>
              <a:t>最小化</a:t>
            </a:r>
            <a:endParaRPr sz="2400">
              <a:solidFill>
                <a:schemeClr val="accent1"/>
              </a:solidFill>
            </a:endParaRPr>
          </a:p>
        </p:txBody>
      </p:sp>
      <p:sp>
        <p:nvSpPr>
          <p:cNvPr id="2" name="文本框 1">
            <a:extLst>
              <a:ext uri="{FF2B5EF4-FFF2-40B4-BE49-F238E27FC236}">
                <a16:creationId xmlns:a16="http://schemas.microsoft.com/office/drawing/2014/main" id="{F92D63CD-9F30-676A-9038-7408BFB1A488}"/>
              </a:ext>
            </a:extLst>
          </p:cNvPr>
          <p:cNvSpPr txBox="1"/>
          <p:nvPr/>
        </p:nvSpPr>
        <p:spPr>
          <a:xfrm>
            <a:off x="720000" y="1087386"/>
            <a:ext cx="8028497" cy="3609065"/>
          </a:xfrm>
          <a:prstGeom prst="rect">
            <a:avLst/>
          </a:prstGeom>
          <a:noFill/>
        </p:spPr>
        <p:txBody>
          <a:bodyPr wrap="square" rtlCol="0">
            <a:spAutoFit/>
          </a:bodyPr>
          <a:lstStyle/>
          <a:p>
            <a:pPr marL="342900" indent="-342900">
              <a:lnSpc>
                <a:spcPct val="150000"/>
              </a:lnSpc>
              <a:buFont typeface="+mj-ea"/>
              <a:buAutoNum type="circleNumDbPlain"/>
            </a:pPr>
            <a:r>
              <a:rPr lang="zh-CN" altLang="en-US">
                <a:latin typeface="Cambria Math" panose="02040503050406030204" pitchFamily="18" charset="0"/>
                <a:ea typeface="微软雅黑" panose="020B0503020204020204" pitchFamily="34" charset="-122"/>
              </a:rPr>
              <a:t>初始划分：将</a:t>
            </a:r>
            <a:r>
              <a:rPr lang="en-US" altLang="zh-CN">
                <a:latin typeface="Cambria Math" panose="02040503050406030204" pitchFamily="18" charset="0"/>
                <a:ea typeface="Cambria Math" panose="02040503050406030204" pitchFamily="18" charset="0"/>
              </a:rPr>
              <a:t>DFA</a:t>
            </a:r>
            <a:r>
              <a:rPr lang="zh-CN" altLang="en-US">
                <a:latin typeface="Cambria Math" panose="02040503050406030204" pitchFamily="18" charset="0"/>
                <a:ea typeface="微软雅黑" panose="020B0503020204020204" pitchFamily="34" charset="-122"/>
              </a:rPr>
              <a:t>状态按照是否为终态进行划分，划分为终态集合和非终态集合</a:t>
            </a:r>
            <a:endParaRPr lang="en-US" altLang="zh-CN">
              <a:latin typeface="Cambria Math" panose="02040503050406030204" pitchFamily="18" charset="0"/>
              <a:ea typeface="Cambria Math" panose="02040503050406030204" pitchFamily="18" charset="0"/>
            </a:endParaRPr>
          </a:p>
          <a:p>
            <a:pPr marL="342900" indent="-342900">
              <a:lnSpc>
                <a:spcPct val="150000"/>
              </a:lnSpc>
              <a:buFont typeface="+mj-ea"/>
              <a:buAutoNum type="circleNumDbPlain"/>
            </a:pPr>
            <a:r>
              <a:rPr lang="zh-CN" altLang="en-US">
                <a:latin typeface="Cambria Math" panose="02040503050406030204" pitchFamily="18" charset="0"/>
                <a:ea typeface="微软雅黑" panose="020B0503020204020204" pitchFamily="34" charset="-122"/>
              </a:rPr>
              <a:t>初始化队列：将非空的初始划分集合放入队列，记录当前队列长度</a:t>
            </a:r>
            <a:r>
              <a:rPr lang="en-US" altLang="zh-CN">
                <a:latin typeface="Cambria Math" panose="02040503050406030204" pitchFamily="18" charset="0"/>
                <a:ea typeface="Cambria Math" panose="02040503050406030204" pitchFamily="18" charset="0"/>
              </a:rPr>
              <a:t>length</a:t>
            </a:r>
          </a:p>
          <a:p>
            <a:pPr marL="342900" indent="-342900">
              <a:lnSpc>
                <a:spcPct val="150000"/>
              </a:lnSpc>
              <a:buFont typeface="+mj-ea"/>
              <a:buAutoNum type="circleNumDbPlain"/>
            </a:pPr>
            <a:r>
              <a:rPr lang="zh-CN" altLang="en-US">
                <a:latin typeface="Cambria Math" panose="02040503050406030204" pitchFamily="18" charset="0"/>
                <a:ea typeface="微软雅黑" panose="020B0503020204020204" pitchFamily="34" charset="-122"/>
              </a:rPr>
              <a:t>划分集合循环：</a:t>
            </a:r>
            <a:endParaRPr lang="en-US" altLang="zh-CN">
              <a:latin typeface="Cambria Math" panose="02040503050406030204" pitchFamily="18" charset="0"/>
              <a:ea typeface="Cambria Math" panose="02040503050406030204" pitchFamily="18" charset="0"/>
            </a:endParaRPr>
          </a:p>
          <a:p>
            <a:pPr marL="342900" lvl="2" indent="-342900">
              <a:lnSpc>
                <a:spcPct val="150000"/>
              </a:lnSpc>
              <a:buFont typeface="Wingdings" panose="05000000000000000000" pitchFamily="2" charset="2"/>
              <a:buChar char="n"/>
            </a:pPr>
            <a:r>
              <a:rPr lang="zh-CN" altLang="en-US">
                <a:latin typeface="Cambria Math" panose="02040503050406030204" pitchFamily="18" charset="0"/>
                <a:ea typeface="微软雅黑" panose="020B0503020204020204" pitchFamily="34" charset="-122"/>
              </a:rPr>
              <a:t>从队列读取队头集合，基于各个操作数的转移进行该集合划分：若基于某个操作数能划分为多个集合，则将队头集合取出，将划分的多个新集合置入队列；若对于所有操作数队头集合均不会被划分，则将队头集合取出，再重新置入队列中</a:t>
            </a:r>
            <a:endParaRPr lang="en-US" altLang="zh-CN">
              <a:latin typeface="Cambria Math" panose="02040503050406030204" pitchFamily="18" charset="0"/>
              <a:ea typeface="Cambria Math" panose="02040503050406030204" pitchFamily="18" charset="0"/>
            </a:endParaRPr>
          </a:p>
          <a:p>
            <a:pPr marL="342900" lvl="2" indent="-342900">
              <a:lnSpc>
                <a:spcPct val="150000"/>
              </a:lnSpc>
              <a:buFont typeface="Wingdings" panose="05000000000000000000" pitchFamily="2" charset="2"/>
              <a:buChar char="n"/>
            </a:pPr>
            <a:r>
              <a:rPr lang="zh-CN" altLang="en-US">
                <a:latin typeface="Cambria Math" panose="02040503050406030204" pitchFamily="18" charset="0"/>
                <a:ea typeface="微软雅黑" panose="020B0503020204020204" pitchFamily="34" charset="-122"/>
              </a:rPr>
              <a:t>每次处理完一个队头集合，通过计数器记录已处理的集合，若计数器已达到</a:t>
            </a:r>
            <a:r>
              <a:rPr lang="en-US" altLang="zh-CN">
                <a:latin typeface="Cambria Math" panose="02040503050406030204" pitchFamily="18" charset="0"/>
                <a:ea typeface="Cambria Math" panose="02040503050406030204" pitchFamily="18" charset="0"/>
              </a:rPr>
              <a:t>length</a:t>
            </a:r>
            <a:r>
              <a:rPr lang="zh-CN" altLang="en-US">
                <a:latin typeface="Cambria Math" panose="02040503050406030204" pitchFamily="18" charset="0"/>
                <a:ea typeface="微软雅黑" panose="020B0503020204020204" pitchFamily="34" charset="-122"/>
              </a:rPr>
              <a:t>，说明一轮划分结束，此时比较队列长度和该轮划分前的队列长度是否相等：若相等，说明划分集合循环结束，否则继续进行划分循环</a:t>
            </a:r>
            <a:endParaRPr lang="en-US" altLang="zh-CN">
              <a:latin typeface="Cambria Math" panose="02040503050406030204" pitchFamily="18" charset="0"/>
              <a:ea typeface="Cambria Math" panose="02040503050406030204" pitchFamily="18" charset="0"/>
            </a:endParaRPr>
          </a:p>
          <a:p>
            <a:pPr marL="342900" lvl="2" indent="-342900">
              <a:lnSpc>
                <a:spcPct val="150000"/>
              </a:lnSpc>
              <a:buFont typeface="+mj-ea"/>
              <a:buAutoNum type="circleNumDbPlain" startAt="4"/>
            </a:pPr>
            <a:r>
              <a:rPr lang="zh-CN" altLang="en-US">
                <a:latin typeface="Cambria Math" panose="02040503050406030204" pitchFamily="18" charset="0"/>
                <a:ea typeface="微软雅黑" panose="020B0503020204020204" pitchFamily="34" charset="-122"/>
              </a:rPr>
              <a:t>循环结束后队列中各个集合即为对应的最小化</a:t>
            </a:r>
            <a:r>
              <a:rPr lang="en-US" altLang="zh-CN">
                <a:latin typeface="Cambria Math" panose="02040503050406030204" pitchFamily="18" charset="0"/>
                <a:ea typeface="Cambria Math" panose="02040503050406030204" pitchFamily="18" charset="0"/>
              </a:rPr>
              <a:t>DFA</a:t>
            </a:r>
            <a:r>
              <a:rPr lang="zh-CN" altLang="en-US">
                <a:latin typeface="Cambria Math" panose="02040503050406030204" pitchFamily="18" charset="0"/>
                <a:ea typeface="微软雅黑" panose="020B0503020204020204" pitchFamily="34" charset="-122"/>
              </a:rPr>
              <a:t>状态，通过原始</a:t>
            </a:r>
            <a:r>
              <a:rPr lang="en-US" altLang="zh-CN">
                <a:latin typeface="Cambria Math" panose="02040503050406030204" pitchFamily="18" charset="0"/>
                <a:ea typeface="Cambria Math" panose="02040503050406030204" pitchFamily="18" charset="0"/>
              </a:rPr>
              <a:t>DFA</a:t>
            </a:r>
            <a:r>
              <a:rPr lang="zh-CN" altLang="en-US">
                <a:latin typeface="Cambria Math" panose="02040503050406030204" pitchFamily="18" charset="0"/>
                <a:ea typeface="微软雅黑" panose="020B0503020204020204" pitchFamily="34" charset="-122"/>
              </a:rPr>
              <a:t>状态转移，构造最小化</a:t>
            </a:r>
            <a:r>
              <a:rPr lang="en-US" altLang="zh-CN">
                <a:latin typeface="Cambria Math" panose="02040503050406030204" pitchFamily="18" charset="0"/>
                <a:ea typeface="Cambria Math" panose="02040503050406030204" pitchFamily="18" charset="0"/>
              </a:rPr>
              <a:t>DFA</a:t>
            </a:r>
            <a:r>
              <a:rPr lang="zh-CN" altLang="en-US">
                <a:latin typeface="Cambria Math" panose="02040503050406030204" pitchFamily="18" charset="0"/>
                <a:ea typeface="微软雅黑" panose="020B0503020204020204" pitchFamily="34" charset="-122"/>
              </a:rPr>
              <a:t>的状态转移</a:t>
            </a:r>
            <a:endParaRPr lang="en-US" altLang="zh-CN">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43663287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4">
          <a:extLst>
            <a:ext uri="{FF2B5EF4-FFF2-40B4-BE49-F238E27FC236}">
              <a16:creationId xmlns:a16="http://schemas.microsoft.com/office/drawing/2014/main" id="{C526D4B8-804D-3AFB-DEF4-21CFA3DB593F}"/>
            </a:ext>
          </a:extLst>
        </p:cNvPr>
        <p:cNvGrpSpPr/>
        <p:nvPr/>
      </p:nvGrpSpPr>
      <p:grpSpPr>
        <a:xfrm>
          <a:off x="0" y="0"/>
          <a:ext cx="0" cy="0"/>
          <a:chOff x="0" y="0"/>
          <a:chExt cx="0" cy="0"/>
        </a:xfrm>
      </p:grpSpPr>
      <p:sp>
        <p:nvSpPr>
          <p:cNvPr id="8" name="Google Shape;735;p67">
            <a:extLst>
              <a:ext uri="{FF2B5EF4-FFF2-40B4-BE49-F238E27FC236}">
                <a16:creationId xmlns:a16="http://schemas.microsoft.com/office/drawing/2014/main" id="{5B3B1F5F-888B-898B-ABD9-818B1ABB0F8F}"/>
              </a:ext>
            </a:extLst>
          </p:cNvPr>
          <p:cNvSpPr txBox="1">
            <a:spLocks noGrp="1"/>
          </p:cNvSpPr>
          <p:nvPr>
            <p:ph type="title"/>
          </p:nvPr>
        </p:nvSpPr>
        <p:spPr>
          <a:xfrm>
            <a:off x="720000" y="371282"/>
            <a:ext cx="7704000" cy="6650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200"/>
              <a:t>项目任务一 </a:t>
            </a:r>
            <a:r>
              <a:rPr lang="zh-CN" altLang="en-US" sz="2400">
                <a:solidFill>
                  <a:schemeClr val="accent1"/>
                </a:solidFill>
              </a:rPr>
              <a:t>词法分析源程序生成</a:t>
            </a:r>
            <a:endParaRPr sz="2400">
              <a:solidFill>
                <a:schemeClr val="accent1"/>
              </a:solidFill>
            </a:endParaRPr>
          </a:p>
        </p:txBody>
      </p:sp>
      <p:sp>
        <p:nvSpPr>
          <p:cNvPr id="2" name="文本框 1">
            <a:extLst>
              <a:ext uri="{FF2B5EF4-FFF2-40B4-BE49-F238E27FC236}">
                <a16:creationId xmlns:a16="http://schemas.microsoft.com/office/drawing/2014/main" id="{65A95AE2-1E44-C314-B45F-42BE4876AD94}"/>
              </a:ext>
            </a:extLst>
          </p:cNvPr>
          <p:cNvSpPr txBox="1"/>
          <p:nvPr/>
        </p:nvSpPr>
        <p:spPr>
          <a:xfrm>
            <a:off x="720000" y="1036321"/>
            <a:ext cx="2717411" cy="4108817"/>
          </a:xfrm>
          <a:prstGeom prst="rect">
            <a:avLst/>
          </a:prstGeom>
          <a:noFill/>
        </p:spPr>
        <p:txBody>
          <a:bodyPr wrap="none" rtlCol="0">
            <a:spAutoFit/>
          </a:bodyPr>
          <a:lstStyle/>
          <a:p>
            <a:r>
              <a:rPr lang="en-US" altLang="zh-CN" sz="900">
                <a:latin typeface="Cambria Math" panose="02040503050406030204" pitchFamily="18" charset="0"/>
                <a:ea typeface="Cambria Math" panose="02040503050406030204" pitchFamily="18" charset="0"/>
              </a:rPr>
              <a:t>#include &lt;iostream&gt;</a:t>
            </a:r>
          </a:p>
          <a:p>
            <a:r>
              <a:rPr lang="en-US" altLang="zh-CN" sz="900">
                <a:latin typeface="Cambria Math" panose="02040503050406030204" pitchFamily="18" charset="0"/>
                <a:ea typeface="Cambria Math" panose="02040503050406030204" pitchFamily="18" charset="0"/>
              </a:rPr>
              <a:t>#include &lt;fstream&gt;</a:t>
            </a:r>
          </a:p>
          <a:p>
            <a:r>
              <a:rPr lang="en-US" altLang="zh-CN" sz="900">
                <a:latin typeface="Cambria Math" panose="02040503050406030204" pitchFamily="18" charset="0"/>
                <a:ea typeface="Cambria Math" panose="02040503050406030204" pitchFamily="18" charset="0"/>
              </a:rPr>
              <a:t>#include &lt;string&gt;</a:t>
            </a:r>
          </a:p>
          <a:p>
            <a:r>
              <a:rPr lang="en-US" altLang="zh-CN" sz="900">
                <a:latin typeface="Cambria Math" panose="02040503050406030204" pitchFamily="18" charset="0"/>
                <a:ea typeface="Cambria Math" panose="02040503050406030204" pitchFamily="18" charset="0"/>
              </a:rPr>
              <a:t>#include &lt;cctype&gt;</a:t>
            </a:r>
          </a:p>
          <a:p>
            <a:r>
              <a:rPr lang="en-US" altLang="zh-CN" sz="900">
                <a:latin typeface="Cambria Math" panose="02040503050406030204" pitchFamily="18" charset="0"/>
                <a:ea typeface="Cambria Math" panose="02040503050406030204" pitchFamily="18" charset="0"/>
              </a:rPr>
              <a:t>using namespace std;</a:t>
            </a:r>
          </a:p>
          <a:p>
            <a:endParaRPr lang="en-US" altLang="zh-CN" sz="900">
              <a:latin typeface="Cambria Math" panose="02040503050406030204" pitchFamily="18" charset="0"/>
              <a:ea typeface="Cambria Math" panose="02040503050406030204" pitchFamily="18" charset="0"/>
            </a:endParaRPr>
          </a:p>
          <a:p>
            <a:endParaRPr lang="en-US" altLang="zh-CN" sz="900">
              <a:latin typeface="Cambria Math" panose="02040503050406030204" pitchFamily="18" charset="0"/>
              <a:ea typeface="Cambria Math" panose="02040503050406030204" pitchFamily="18" charset="0"/>
            </a:endParaRPr>
          </a:p>
          <a:p>
            <a:r>
              <a:rPr lang="en-US" altLang="zh-CN" sz="900">
                <a:latin typeface="Cambria Math" panose="02040503050406030204" pitchFamily="18" charset="0"/>
                <a:ea typeface="Cambria Math" panose="02040503050406030204" pitchFamily="18" charset="0"/>
              </a:rPr>
              <a:t>ifstream src_file("sample.txt", ios::in);</a:t>
            </a:r>
          </a:p>
          <a:p>
            <a:r>
              <a:rPr lang="en-US" altLang="zh-CN" sz="900">
                <a:latin typeface="Cambria Math" panose="02040503050406030204" pitchFamily="18" charset="0"/>
                <a:ea typeface="Cambria Math" panose="02040503050406030204" pitchFamily="18" charset="0"/>
              </a:rPr>
              <a:t>ofstream res_file("sample.lex", ios::out | ios::trunc);</a:t>
            </a:r>
          </a:p>
          <a:p>
            <a:r>
              <a:rPr lang="en-US" altLang="zh-CN" sz="900">
                <a:latin typeface="Cambria Math" panose="02040503050406030204" pitchFamily="18" charset="0"/>
                <a:ea typeface="Cambria Math" panose="02040503050406030204" pitchFamily="18" charset="0"/>
              </a:rPr>
              <a:t>int read_pos;</a:t>
            </a:r>
          </a:p>
          <a:p>
            <a:r>
              <a:rPr lang="en-US" altLang="zh-CN" sz="900">
                <a:latin typeface="Cambria Math" panose="02040503050406030204" pitchFamily="18" charset="0"/>
                <a:ea typeface="Cambria Math" panose="02040503050406030204" pitchFamily="18" charset="0"/>
              </a:rPr>
              <a:t>string token;</a:t>
            </a:r>
          </a:p>
          <a:p>
            <a:r>
              <a:rPr lang="en-US" altLang="zh-CN" sz="900">
                <a:latin typeface="Cambria Math" panose="02040503050406030204" pitchFamily="18" charset="0"/>
                <a:ea typeface="Cambria Math" panose="02040503050406030204" pitchFamily="18" charset="0"/>
              </a:rPr>
              <a:t>string buffer;</a:t>
            </a:r>
          </a:p>
          <a:p>
            <a:r>
              <a:rPr lang="en-US" altLang="zh-CN" sz="900">
                <a:latin typeface="Cambria Math" panose="02040503050406030204" pitchFamily="18" charset="0"/>
                <a:ea typeface="Cambria Math" panose="02040503050406030204" pitchFamily="18" charset="0"/>
              </a:rPr>
              <a:t>string buf_suc;</a:t>
            </a:r>
          </a:p>
          <a:p>
            <a:r>
              <a:rPr lang="en-US" altLang="zh-CN" sz="900">
                <a:latin typeface="Cambria Math" panose="02040503050406030204" pitchFamily="18" charset="0"/>
                <a:ea typeface="Cambria Math" panose="02040503050406030204" pitchFamily="18" charset="0"/>
              </a:rPr>
              <a:t>string tok_suc;</a:t>
            </a:r>
          </a:p>
          <a:p>
            <a:r>
              <a:rPr lang="en-US" altLang="zh-CN" sz="900">
                <a:latin typeface="Cambria Math" panose="02040503050406030204" pitchFamily="18" charset="0"/>
                <a:ea typeface="Cambria Math" panose="02040503050406030204" pitchFamily="18" charset="0"/>
              </a:rPr>
              <a:t>string buf_err;</a:t>
            </a:r>
          </a:p>
          <a:p>
            <a:endParaRPr lang="en-US" altLang="zh-CN" sz="900">
              <a:latin typeface="Cambria Math" panose="02040503050406030204" pitchFamily="18" charset="0"/>
              <a:ea typeface="Cambria Math" panose="02040503050406030204" pitchFamily="18" charset="0"/>
            </a:endParaRPr>
          </a:p>
          <a:p>
            <a:endParaRPr lang="en-US" altLang="zh-CN" sz="900">
              <a:latin typeface="Cambria Math" panose="02040503050406030204" pitchFamily="18" charset="0"/>
              <a:ea typeface="Cambria Math" panose="02040503050406030204" pitchFamily="18" charset="0"/>
            </a:endParaRPr>
          </a:p>
          <a:p>
            <a:r>
              <a:rPr lang="en-US" altLang="zh-CN" sz="900">
                <a:latin typeface="Cambria Math" panose="02040503050406030204" pitchFamily="18" charset="0"/>
                <a:ea typeface="微软雅黑" panose="020B0503020204020204" pitchFamily="34" charset="-122"/>
              </a:rPr>
              <a:t>void ignoreSpace() {</a:t>
            </a:r>
          </a:p>
          <a:p>
            <a:r>
              <a:rPr lang="en-US" altLang="zh-CN" sz="900">
                <a:latin typeface="Cambria Math" panose="02040503050406030204" pitchFamily="18" charset="0"/>
                <a:ea typeface="微软雅黑" panose="020B0503020204020204" pitchFamily="34" charset="-122"/>
              </a:rPr>
              <a:t>    char ch;</a:t>
            </a:r>
          </a:p>
          <a:p>
            <a:r>
              <a:rPr lang="en-US" altLang="zh-CN" sz="900">
                <a:latin typeface="Cambria Math" panose="02040503050406030204" pitchFamily="18" charset="0"/>
                <a:ea typeface="微软雅黑" panose="020B0503020204020204" pitchFamily="34" charset="-122"/>
              </a:rPr>
              <a:t>    while(src_file.get(ch)) {</a:t>
            </a:r>
          </a:p>
          <a:p>
            <a:r>
              <a:rPr lang="en-US" altLang="zh-CN" sz="900">
                <a:latin typeface="Cambria Math" panose="02040503050406030204" pitchFamily="18" charset="0"/>
                <a:ea typeface="微软雅黑" panose="020B0503020204020204" pitchFamily="34" charset="-122"/>
              </a:rPr>
              <a:t>        read_pos++;</a:t>
            </a:r>
          </a:p>
          <a:p>
            <a:r>
              <a:rPr lang="en-US" altLang="zh-CN" sz="900">
                <a:latin typeface="Cambria Math" panose="02040503050406030204" pitchFamily="18" charset="0"/>
                <a:ea typeface="微软雅黑" panose="020B0503020204020204" pitchFamily="34" charset="-122"/>
              </a:rPr>
              <a:t>        if(ch == '\n') read_pos++;</a:t>
            </a:r>
          </a:p>
          <a:p>
            <a:r>
              <a:rPr lang="en-US" altLang="zh-CN" sz="900">
                <a:latin typeface="Cambria Math" panose="02040503050406030204" pitchFamily="18" charset="0"/>
                <a:ea typeface="微软雅黑" panose="020B0503020204020204" pitchFamily="34" charset="-122"/>
              </a:rPr>
              <a:t>        if(!isspace(ch)) {</a:t>
            </a:r>
          </a:p>
          <a:p>
            <a:r>
              <a:rPr lang="en-US" altLang="zh-CN" sz="900">
                <a:latin typeface="Cambria Math" panose="02040503050406030204" pitchFamily="18" charset="0"/>
                <a:ea typeface="微软雅黑" panose="020B0503020204020204" pitchFamily="34" charset="-122"/>
              </a:rPr>
              <a:t>            read_pos--;</a:t>
            </a:r>
          </a:p>
          <a:p>
            <a:r>
              <a:rPr lang="en-US" altLang="zh-CN" sz="900">
                <a:latin typeface="Cambria Math" panose="02040503050406030204" pitchFamily="18" charset="0"/>
                <a:ea typeface="微软雅黑" panose="020B0503020204020204" pitchFamily="34" charset="-122"/>
              </a:rPr>
              <a:t>            src_file.unget();</a:t>
            </a:r>
          </a:p>
          <a:p>
            <a:r>
              <a:rPr lang="en-US" altLang="zh-CN" sz="900">
                <a:latin typeface="Cambria Math" panose="02040503050406030204" pitchFamily="18" charset="0"/>
                <a:ea typeface="微软雅黑" panose="020B0503020204020204" pitchFamily="34" charset="-122"/>
              </a:rPr>
              <a:t>            break;</a:t>
            </a:r>
          </a:p>
          <a:p>
            <a:r>
              <a:rPr lang="en-US" altLang="zh-CN" sz="900">
                <a:latin typeface="Cambria Math" panose="02040503050406030204" pitchFamily="18" charset="0"/>
                <a:ea typeface="微软雅黑" panose="020B0503020204020204" pitchFamily="34" charset="-122"/>
              </a:rPr>
              <a:t>        }</a:t>
            </a:r>
          </a:p>
          <a:p>
            <a:r>
              <a:rPr lang="en-US" altLang="zh-CN" sz="900">
                <a:latin typeface="Cambria Math" panose="02040503050406030204" pitchFamily="18" charset="0"/>
                <a:ea typeface="微软雅黑" panose="020B0503020204020204" pitchFamily="34" charset="-122"/>
              </a:rPr>
              <a:t>    }</a:t>
            </a:r>
          </a:p>
          <a:p>
            <a:r>
              <a:rPr lang="en-US" altLang="zh-CN" sz="900">
                <a:latin typeface="Cambria Math" panose="02040503050406030204" pitchFamily="18" charset="0"/>
                <a:ea typeface="微软雅黑" panose="020B0503020204020204" pitchFamily="34" charset="-122"/>
              </a:rPr>
              <a:t>}</a:t>
            </a:r>
            <a:endParaRPr lang="zh-CN" altLang="en-US" sz="900">
              <a:latin typeface="Cambria Math" panose="02040503050406030204" pitchFamily="18" charset="0"/>
              <a:ea typeface="微软雅黑" panose="020B0503020204020204" pitchFamily="34" charset="-122"/>
            </a:endParaRPr>
          </a:p>
        </p:txBody>
      </p:sp>
      <p:sp>
        <p:nvSpPr>
          <p:cNvPr id="3" name="矩形: 圆角 2">
            <a:extLst>
              <a:ext uri="{FF2B5EF4-FFF2-40B4-BE49-F238E27FC236}">
                <a16:creationId xmlns:a16="http://schemas.microsoft.com/office/drawing/2014/main" id="{9645E437-78D5-62EC-D865-3F52396BEBCA}"/>
              </a:ext>
            </a:extLst>
          </p:cNvPr>
          <p:cNvSpPr/>
          <p:nvPr/>
        </p:nvSpPr>
        <p:spPr>
          <a:xfrm>
            <a:off x="719999" y="1825243"/>
            <a:ext cx="2717411" cy="1560091"/>
          </a:xfrm>
          <a:prstGeom prst="roundRect">
            <a:avLst>
              <a:gd name="adj" fmla="val 3867"/>
            </a:avLst>
          </a:prstGeom>
          <a:noFill/>
          <a:ln w="12700">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82C32C00-FB77-8795-3068-6BE630B37AF0}"/>
              </a:ext>
            </a:extLst>
          </p:cNvPr>
          <p:cNvSpPr txBox="1"/>
          <p:nvPr/>
        </p:nvSpPr>
        <p:spPr>
          <a:xfrm>
            <a:off x="3600189" y="1084169"/>
            <a:ext cx="2023631" cy="3785652"/>
          </a:xfrm>
          <a:prstGeom prst="rect">
            <a:avLst/>
          </a:prstGeom>
          <a:noFill/>
        </p:spPr>
        <p:txBody>
          <a:bodyPr wrap="none" rtlCol="0">
            <a:spAutoFit/>
          </a:bodyPr>
          <a:lstStyle/>
          <a:p>
            <a:pPr defTabSz="180000"/>
            <a:r>
              <a:rPr lang="en-US" altLang="zh-CN" sz="800">
                <a:latin typeface="Cambria Math" panose="02040503050406030204" pitchFamily="18" charset="0"/>
                <a:ea typeface="微软雅黑" panose="020B0503020204020204" pitchFamily="34" charset="-122"/>
              </a:rPr>
              <a:t>bool match_test() {</a:t>
            </a:r>
          </a:p>
          <a:p>
            <a:pPr defTabSz="180000"/>
            <a:r>
              <a:rPr lang="en-US" altLang="zh-CN" sz="800">
                <a:latin typeface="Cambria Math" panose="02040503050406030204" pitchFamily="18" charset="0"/>
                <a:ea typeface="微软雅黑" panose="020B0503020204020204" pitchFamily="34" charset="-122"/>
              </a:rPr>
              <a:t>	int state = 1;</a:t>
            </a:r>
          </a:p>
          <a:p>
            <a:pPr defTabSz="180000"/>
            <a:r>
              <a:rPr lang="en-US" altLang="zh-CN" sz="800">
                <a:latin typeface="Cambria Math" panose="02040503050406030204" pitchFamily="18" charset="0"/>
                <a:ea typeface="微软雅黑" panose="020B0503020204020204" pitchFamily="34" charset="-122"/>
              </a:rPr>
              <a:t>	char ch;</a:t>
            </a:r>
          </a:p>
          <a:p>
            <a:pPr defTabSz="180000"/>
            <a:r>
              <a:rPr lang="en-US" altLang="zh-CN" sz="800">
                <a:latin typeface="Cambria Math" panose="02040503050406030204" pitchFamily="18" charset="0"/>
                <a:ea typeface="微软雅黑" panose="020B0503020204020204" pitchFamily="34" charset="-122"/>
              </a:rPr>
              <a:t>	while((ch = src_file.peek()) != EOF) {</a:t>
            </a:r>
          </a:p>
          <a:p>
            <a:pPr defTabSz="180000"/>
            <a:r>
              <a:rPr lang="en-US" altLang="zh-CN" sz="800">
                <a:latin typeface="Cambria Math" panose="02040503050406030204" pitchFamily="18" charset="0"/>
                <a:ea typeface="微软雅黑" panose="020B0503020204020204" pitchFamily="34" charset="-122"/>
              </a:rPr>
              <a:t>		switch(state) {</a:t>
            </a:r>
          </a:p>
          <a:p>
            <a:pPr defTabSz="180000"/>
            <a:r>
              <a:rPr lang="en-US" altLang="zh-CN" sz="800">
                <a:latin typeface="Cambria Math" panose="02040503050406030204" pitchFamily="18" charset="0"/>
                <a:ea typeface="微软雅黑" panose="020B0503020204020204" pitchFamily="34" charset="-122"/>
              </a:rPr>
              <a:t>		case 1:</a:t>
            </a:r>
          </a:p>
          <a:p>
            <a:pPr defTabSz="180000"/>
            <a:r>
              <a:rPr lang="en-US" altLang="zh-CN" sz="800">
                <a:latin typeface="Cambria Math" panose="02040503050406030204" pitchFamily="18" charset="0"/>
                <a:ea typeface="微软雅黑" panose="020B0503020204020204" pitchFamily="34" charset="-122"/>
              </a:rPr>
              <a:t>			switch(ch) {</a:t>
            </a:r>
          </a:p>
          <a:p>
            <a:pPr defTabSz="180000"/>
            <a:r>
              <a:rPr lang="en-US" altLang="zh-CN" sz="800">
                <a:latin typeface="Cambria Math" panose="02040503050406030204" pitchFamily="18" charset="0"/>
                <a:ea typeface="微软雅黑" panose="020B0503020204020204" pitchFamily="34" charset="-122"/>
              </a:rPr>
              <a:t>			case 'b':</a:t>
            </a:r>
          </a:p>
          <a:p>
            <a:pPr defTabSz="180000"/>
            <a:r>
              <a:rPr lang="en-US" altLang="zh-CN" sz="800">
                <a:latin typeface="Cambria Math" panose="02040503050406030204" pitchFamily="18" charset="0"/>
                <a:ea typeface="微软雅黑" panose="020B0503020204020204" pitchFamily="34" charset="-122"/>
              </a:rPr>
              <a:t>				state = 1;</a:t>
            </a:r>
          </a:p>
          <a:p>
            <a:pPr defTabSz="180000"/>
            <a:r>
              <a:rPr lang="en-US" altLang="zh-CN" sz="800">
                <a:latin typeface="Cambria Math" panose="02040503050406030204" pitchFamily="18" charset="0"/>
                <a:ea typeface="微软雅黑" panose="020B0503020204020204" pitchFamily="34" charset="-122"/>
              </a:rPr>
              <a:t>				buffer += ch;</a:t>
            </a:r>
          </a:p>
          <a:p>
            <a:pPr defTabSz="180000"/>
            <a:r>
              <a:rPr lang="en-US" altLang="zh-CN" sz="800">
                <a:latin typeface="Cambria Math" panose="02040503050406030204" pitchFamily="18" charset="0"/>
                <a:ea typeface="微软雅黑" panose="020B0503020204020204" pitchFamily="34" charset="-122"/>
              </a:rPr>
              <a:t>				src_file.get(ch);</a:t>
            </a:r>
          </a:p>
          <a:p>
            <a:pPr defTabSz="180000"/>
            <a:r>
              <a:rPr lang="en-US" altLang="zh-CN" sz="800">
                <a:latin typeface="Cambria Math" panose="02040503050406030204" pitchFamily="18" charset="0"/>
                <a:ea typeface="微软雅黑" panose="020B0503020204020204" pitchFamily="34" charset="-122"/>
              </a:rPr>
              <a:t>				break;</a:t>
            </a:r>
          </a:p>
          <a:p>
            <a:pPr defTabSz="180000"/>
            <a:r>
              <a:rPr lang="en-US" altLang="zh-CN" sz="800">
                <a:latin typeface="Cambria Math" panose="02040503050406030204" pitchFamily="18" charset="0"/>
                <a:ea typeface="微软雅黑" panose="020B0503020204020204" pitchFamily="34" charset="-122"/>
              </a:rPr>
              <a:t>			case 'a':</a:t>
            </a:r>
          </a:p>
          <a:p>
            <a:pPr defTabSz="180000"/>
            <a:r>
              <a:rPr lang="en-US" altLang="zh-CN" sz="800">
                <a:latin typeface="Cambria Math" panose="02040503050406030204" pitchFamily="18" charset="0"/>
                <a:ea typeface="微软雅黑" panose="020B0503020204020204" pitchFamily="34" charset="-122"/>
              </a:rPr>
              <a:t>				state = 1;</a:t>
            </a:r>
          </a:p>
          <a:p>
            <a:pPr defTabSz="180000"/>
            <a:r>
              <a:rPr lang="en-US" altLang="zh-CN" sz="800">
                <a:latin typeface="Cambria Math" panose="02040503050406030204" pitchFamily="18" charset="0"/>
                <a:ea typeface="微软雅黑" panose="020B0503020204020204" pitchFamily="34" charset="-122"/>
              </a:rPr>
              <a:t>				buffer += ch;</a:t>
            </a:r>
          </a:p>
          <a:p>
            <a:pPr defTabSz="180000"/>
            <a:r>
              <a:rPr lang="en-US" altLang="zh-CN" sz="800">
                <a:latin typeface="Cambria Math" panose="02040503050406030204" pitchFamily="18" charset="0"/>
                <a:ea typeface="微软雅黑" panose="020B0503020204020204" pitchFamily="34" charset="-122"/>
              </a:rPr>
              <a:t>				src_file.get(ch);</a:t>
            </a:r>
          </a:p>
          <a:p>
            <a:pPr defTabSz="180000"/>
            <a:r>
              <a:rPr lang="en-US" altLang="zh-CN" sz="800">
                <a:latin typeface="Cambria Math" panose="02040503050406030204" pitchFamily="18" charset="0"/>
                <a:ea typeface="微软雅黑" panose="020B0503020204020204" pitchFamily="34" charset="-122"/>
              </a:rPr>
              <a:t>				break;</a:t>
            </a:r>
          </a:p>
          <a:p>
            <a:pPr defTabSz="180000"/>
            <a:r>
              <a:rPr lang="en-US" altLang="zh-CN" sz="800">
                <a:latin typeface="Cambria Math" panose="02040503050406030204" pitchFamily="18" charset="0"/>
                <a:ea typeface="微软雅黑" panose="020B0503020204020204" pitchFamily="34" charset="-122"/>
              </a:rPr>
              <a:t>			default:</a:t>
            </a:r>
          </a:p>
          <a:p>
            <a:pPr defTabSz="180000"/>
            <a:r>
              <a:rPr lang="en-US" altLang="zh-CN" sz="800">
                <a:latin typeface="Cambria Math" panose="02040503050406030204" pitchFamily="18" charset="0"/>
                <a:ea typeface="微软雅黑" panose="020B0503020204020204" pitchFamily="34" charset="-122"/>
              </a:rPr>
              <a:t>				token = "test";</a:t>
            </a:r>
          </a:p>
          <a:p>
            <a:pPr defTabSz="180000"/>
            <a:r>
              <a:rPr lang="en-US" altLang="zh-CN" sz="800">
                <a:latin typeface="Cambria Math" panose="02040503050406030204" pitchFamily="18" charset="0"/>
                <a:ea typeface="微软雅黑" panose="020B0503020204020204" pitchFamily="34" charset="-122"/>
              </a:rPr>
              <a:t>				return true;</a:t>
            </a:r>
          </a:p>
          <a:p>
            <a:pPr defTabSz="180000"/>
            <a:r>
              <a:rPr lang="en-US" altLang="zh-CN" sz="800">
                <a:latin typeface="Cambria Math" panose="02040503050406030204" pitchFamily="18" charset="0"/>
                <a:ea typeface="微软雅黑" panose="020B0503020204020204" pitchFamily="34" charset="-122"/>
              </a:rPr>
              <a:t>			}</a:t>
            </a:r>
          </a:p>
          <a:p>
            <a:pPr defTabSz="180000"/>
            <a:r>
              <a:rPr lang="en-US" altLang="zh-CN" sz="800">
                <a:latin typeface="Cambria Math" panose="02040503050406030204" pitchFamily="18" charset="0"/>
                <a:ea typeface="微软雅黑" panose="020B0503020204020204" pitchFamily="34" charset="-122"/>
              </a:rPr>
              <a:t>			break;</a:t>
            </a:r>
          </a:p>
          <a:p>
            <a:pPr defTabSz="180000"/>
            <a:r>
              <a:rPr lang="en-US" altLang="zh-CN" sz="800">
                <a:latin typeface="Cambria Math" panose="02040503050406030204" pitchFamily="18" charset="0"/>
                <a:ea typeface="微软雅黑" panose="020B0503020204020204" pitchFamily="34" charset="-122"/>
              </a:rPr>
              <a:t>		}</a:t>
            </a:r>
          </a:p>
          <a:p>
            <a:pPr defTabSz="180000"/>
            <a:r>
              <a:rPr lang="en-US" altLang="zh-CN" sz="800">
                <a:latin typeface="Cambria Math" panose="02040503050406030204" pitchFamily="18" charset="0"/>
                <a:ea typeface="微软雅黑" panose="020B0503020204020204" pitchFamily="34" charset="-122"/>
              </a:rPr>
              <a:t>	}</a:t>
            </a:r>
          </a:p>
          <a:p>
            <a:pPr defTabSz="180000"/>
            <a:r>
              <a:rPr lang="en-US" altLang="zh-CN" sz="800">
                <a:latin typeface="Cambria Math" panose="02040503050406030204" pitchFamily="18" charset="0"/>
                <a:ea typeface="微软雅黑" panose="020B0503020204020204" pitchFamily="34" charset="-122"/>
              </a:rPr>
              <a:t>	if(state == 1 ) {</a:t>
            </a:r>
          </a:p>
          <a:p>
            <a:pPr defTabSz="180000"/>
            <a:r>
              <a:rPr lang="en-US" altLang="zh-CN" sz="800">
                <a:latin typeface="Cambria Math" panose="02040503050406030204" pitchFamily="18" charset="0"/>
                <a:ea typeface="微软雅黑" panose="020B0503020204020204" pitchFamily="34" charset="-122"/>
              </a:rPr>
              <a:t>		token = "test";</a:t>
            </a:r>
          </a:p>
          <a:p>
            <a:pPr defTabSz="180000"/>
            <a:r>
              <a:rPr lang="en-US" altLang="zh-CN" sz="800">
                <a:latin typeface="Cambria Math" panose="02040503050406030204" pitchFamily="18" charset="0"/>
                <a:ea typeface="微软雅黑" panose="020B0503020204020204" pitchFamily="34" charset="-122"/>
              </a:rPr>
              <a:t>		return true;</a:t>
            </a:r>
          </a:p>
          <a:p>
            <a:pPr defTabSz="180000"/>
            <a:r>
              <a:rPr lang="en-US" altLang="zh-CN" sz="800">
                <a:latin typeface="Cambria Math" panose="02040503050406030204" pitchFamily="18" charset="0"/>
                <a:ea typeface="微软雅黑" panose="020B0503020204020204" pitchFamily="34" charset="-122"/>
              </a:rPr>
              <a:t>	};</a:t>
            </a:r>
          </a:p>
          <a:p>
            <a:pPr defTabSz="180000"/>
            <a:r>
              <a:rPr lang="en-US" altLang="zh-CN" sz="800">
                <a:latin typeface="Cambria Math" panose="02040503050406030204" pitchFamily="18" charset="0"/>
                <a:ea typeface="微软雅黑" panose="020B0503020204020204" pitchFamily="34" charset="-122"/>
              </a:rPr>
              <a:t>	return false;</a:t>
            </a:r>
          </a:p>
          <a:p>
            <a:pPr defTabSz="180000"/>
            <a:r>
              <a:rPr lang="en-US" altLang="zh-CN" sz="800">
                <a:latin typeface="Cambria Math" panose="02040503050406030204" pitchFamily="18" charset="0"/>
                <a:ea typeface="微软雅黑" panose="020B0503020204020204" pitchFamily="34" charset="-122"/>
              </a:rPr>
              <a:t>}</a:t>
            </a:r>
          </a:p>
        </p:txBody>
      </p:sp>
      <p:pic>
        <p:nvPicPr>
          <p:cNvPr id="1026" name="Picture 2">
            <a:extLst>
              <a:ext uri="{FF2B5EF4-FFF2-40B4-BE49-F238E27FC236}">
                <a16:creationId xmlns:a16="http://schemas.microsoft.com/office/drawing/2014/main" id="{043F68DD-8F5F-B684-1CBA-088156EEA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6598" y="1166361"/>
            <a:ext cx="2859820" cy="2173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1415D4F7-7902-FE6A-9454-4C9CB690DF57}"/>
              </a:ext>
            </a:extLst>
          </p:cNvPr>
          <p:cNvSpPr txBox="1"/>
          <p:nvPr/>
        </p:nvSpPr>
        <p:spPr>
          <a:xfrm>
            <a:off x="5786598" y="969343"/>
            <a:ext cx="2803332" cy="3908762"/>
          </a:xfrm>
          <a:prstGeom prst="rect">
            <a:avLst/>
          </a:prstGeom>
          <a:noFill/>
        </p:spPr>
        <p:txBody>
          <a:bodyPr wrap="none" rtlCol="0">
            <a:spAutoFit/>
          </a:bodyPr>
          <a:lstStyle/>
          <a:p>
            <a:pPr defTabSz="180000"/>
            <a:r>
              <a:rPr lang="en-US" altLang="zh-CN" sz="800">
                <a:latin typeface="Cambria Math" panose="02040503050406030204" pitchFamily="18" charset="0"/>
                <a:ea typeface="微软雅黑" panose="020B0503020204020204" pitchFamily="34" charset="-122"/>
              </a:rPr>
              <a:t>int main(void) {</a:t>
            </a:r>
          </a:p>
          <a:p>
            <a:pPr defTabSz="180000"/>
            <a:r>
              <a:rPr lang="en-US" altLang="zh-CN" sz="800">
                <a:latin typeface="Cambria Math" panose="02040503050406030204" pitchFamily="18" charset="0"/>
                <a:ea typeface="微软雅黑" panose="020B0503020204020204" pitchFamily="34" charset="-122"/>
              </a:rPr>
              <a:t>	char ch;</a:t>
            </a:r>
          </a:p>
          <a:p>
            <a:pPr defTabSz="180000"/>
            <a:r>
              <a:rPr lang="en-US" altLang="zh-CN" sz="800">
                <a:latin typeface="Cambria Math" panose="02040503050406030204" pitchFamily="18" charset="0"/>
                <a:ea typeface="微软雅黑" panose="020B0503020204020204" pitchFamily="34" charset="-122"/>
              </a:rPr>
              <a:t>	ignoreSpace();</a:t>
            </a:r>
          </a:p>
          <a:p>
            <a:pPr defTabSz="180000"/>
            <a:r>
              <a:rPr lang="en-US" altLang="zh-CN" sz="800">
                <a:latin typeface="Cambria Math" panose="02040503050406030204" pitchFamily="18" charset="0"/>
                <a:ea typeface="微软雅黑" panose="020B0503020204020204" pitchFamily="34" charset="-122"/>
              </a:rPr>
              <a:t>	while((ch = src_file.peek()) != EOF) {</a:t>
            </a:r>
          </a:p>
          <a:p>
            <a:pPr defTabSz="180000"/>
            <a:r>
              <a:rPr lang="en-US" altLang="zh-CN" sz="800">
                <a:latin typeface="Cambria Math" panose="02040503050406030204" pitchFamily="18" charset="0"/>
                <a:ea typeface="微软雅黑" panose="020B0503020204020204" pitchFamily="34" charset="-122"/>
              </a:rPr>
              <a:t>		tok_suc.clear();</a:t>
            </a:r>
          </a:p>
          <a:p>
            <a:pPr defTabSz="180000"/>
            <a:r>
              <a:rPr lang="en-US" altLang="zh-CN" sz="800">
                <a:latin typeface="Cambria Math" panose="02040503050406030204" pitchFamily="18" charset="0"/>
                <a:ea typeface="微软雅黑" panose="020B0503020204020204" pitchFamily="34" charset="-122"/>
              </a:rPr>
              <a:t>		buf_suc.clear();</a:t>
            </a:r>
          </a:p>
          <a:p>
            <a:pPr defTabSz="180000"/>
            <a:r>
              <a:rPr lang="en-US" altLang="zh-CN" sz="800">
                <a:latin typeface="Cambria Math" panose="02040503050406030204" pitchFamily="18" charset="0"/>
                <a:ea typeface="微软雅黑" panose="020B0503020204020204" pitchFamily="34" charset="-122"/>
              </a:rPr>
              <a:t>		if(!match_keyword()) buf_err = buffer;</a:t>
            </a:r>
          </a:p>
          <a:p>
            <a:pPr defTabSz="180000"/>
            <a:r>
              <a:rPr lang="en-US" altLang="zh-CN" sz="800">
                <a:latin typeface="Cambria Math" panose="02040503050406030204" pitchFamily="18" charset="0"/>
                <a:ea typeface="微软雅黑" panose="020B0503020204020204" pitchFamily="34" charset="-122"/>
              </a:rPr>
              <a:t>		else if(buffer.size() &gt; buf_suc.size()) {</a:t>
            </a:r>
          </a:p>
          <a:p>
            <a:pPr defTabSz="180000"/>
            <a:r>
              <a:rPr lang="en-US" altLang="zh-CN" sz="800">
                <a:latin typeface="Cambria Math" panose="02040503050406030204" pitchFamily="18" charset="0"/>
                <a:ea typeface="微软雅黑" panose="020B0503020204020204" pitchFamily="34" charset="-122"/>
              </a:rPr>
              <a:t>			buf_suc = buffer;</a:t>
            </a:r>
          </a:p>
          <a:p>
            <a:pPr defTabSz="180000"/>
            <a:r>
              <a:rPr lang="en-US" altLang="zh-CN" sz="800">
                <a:latin typeface="Cambria Math" panose="02040503050406030204" pitchFamily="18" charset="0"/>
                <a:ea typeface="微软雅黑" panose="020B0503020204020204" pitchFamily="34" charset="-122"/>
              </a:rPr>
              <a:t>			tok_suc = token;</a:t>
            </a:r>
          </a:p>
          <a:p>
            <a:pPr defTabSz="180000"/>
            <a:r>
              <a:rPr lang="en-US" altLang="zh-CN" sz="800">
                <a:latin typeface="Cambria Math" panose="02040503050406030204" pitchFamily="18" charset="0"/>
                <a:ea typeface="微软雅黑" panose="020B0503020204020204" pitchFamily="34" charset="-122"/>
              </a:rPr>
              <a:t>		}</a:t>
            </a:r>
          </a:p>
          <a:p>
            <a:pPr defTabSz="180000"/>
            <a:r>
              <a:rPr lang="en-US" altLang="zh-CN" sz="800">
                <a:latin typeface="Cambria Math" panose="02040503050406030204" pitchFamily="18" charset="0"/>
                <a:ea typeface="微软雅黑" panose="020B0503020204020204" pitchFamily="34" charset="-122"/>
              </a:rPr>
              <a:t>		buffer.clear();</a:t>
            </a:r>
          </a:p>
          <a:p>
            <a:pPr defTabSz="180000"/>
            <a:r>
              <a:rPr lang="en-US" altLang="zh-CN" sz="800">
                <a:latin typeface="Cambria Math" panose="02040503050406030204" pitchFamily="18" charset="0"/>
                <a:ea typeface="微软雅黑" panose="020B0503020204020204" pitchFamily="34" charset="-122"/>
              </a:rPr>
              <a:t>		src_file.seekg(read_pos, ios::beg);</a:t>
            </a:r>
          </a:p>
          <a:p>
            <a:pPr defTabSz="180000"/>
            <a:r>
              <a:rPr lang="en-US" altLang="zh-CN" sz="800">
                <a:latin typeface="Cambria Math" panose="02040503050406030204" pitchFamily="18" charset="0"/>
                <a:ea typeface="微软雅黑" panose="020B0503020204020204" pitchFamily="34" charset="-122"/>
              </a:rPr>
              <a:t>		if(!match_test()) buf_err = buffer;</a:t>
            </a:r>
          </a:p>
          <a:p>
            <a:pPr defTabSz="180000"/>
            <a:r>
              <a:rPr lang="en-US" altLang="zh-CN" sz="800">
                <a:latin typeface="Cambria Math" panose="02040503050406030204" pitchFamily="18" charset="0"/>
                <a:ea typeface="微软雅黑" panose="020B0503020204020204" pitchFamily="34" charset="-122"/>
              </a:rPr>
              <a:t>		else if(buffer.size() &gt; buf_suc.size()) {</a:t>
            </a:r>
          </a:p>
          <a:p>
            <a:pPr defTabSz="180000"/>
            <a:r>
              <a:rPr lang="en-US" altLang="zh-CN" sz="800">
                <a:latin typeface="Cambria Math" panose="02040503050406030204" pitchFamily="18" charset="0"/>
                <a:ea typeface="微软雅黑" panose="020B0503020204020204" pitchFamily="34" charset="-122"/>
              </a:rPr>
              <a:t>			buf_suc = buffer;</a:t>
            </a:r>
          </a:p>
          <a:p>
            <a:pPr defTabSz="180000"/>
            <a:r>
              <a:rPr lang="en-US" altLang="zh-CN" sz="800">
                <a:latin typeface="Cambria Math" panose="02040503050406030204" pitchFamily="18" charset="0"/>
                <a:ea typeface="微软雅黑" panose="020B0503020204020204" pitchFamily="34" charset="-122"/>
              </a:rPr>
              <a:t>			tok_suc = token;</a:t>
            </a:r>
          </a:p>
          <a:p>
            <a:pPr defTabSz="180000"/>
            <a:r>
              <a:rPr lang="en-US" altLang="zh-CN" sz="800">
                <a:latin typeface="Cambria Math" panose="02040503050406030204" pitchFamily="18" charset="0"/>
                <a:ea typeface="微软雅黑" panose="020B0503020204020204" pitchFamily="34" charset="-122"/>
              </a:rPr>
              <a:t>		}</a:t>
            </a:r>
          </a:p>
          <a:p>
            <a:pPr defTabSz="180000"/>
            <a:r>
              <a:rPr lang="en-US" altLang="zh-CN" sz="800">
                <a:latin typeface="Cambria Math" panose="02040503050406030204" pitchFamily="18" charset="0"/>
                <a:ea typeface="微软雅黑" panose="020B0503020204020204" pitchFamily="34" charset="-122"/>
              </a:rPr>
              <a:t>		buffer.clear();</a:t>
            </a:r>
          </a:p>
          <a:p>
            <a:pPr defTabSz="180000"/>
            <a:r>
              <a:rPr lang="en-US" altLang="zh-CN" sz="800">
                <a:latin typeface="Cambria Math" panose="02040503050406030204" pitchFamily="18" charset="0"/>
                <a:ea typeface="微软雅黑" panose="020B0503020204020204" pitchFamily="34" charset="-122"/>
              </a:rPr>
              <a:t>		src_file.seekg(read_pos, ios::beg);</a:t>
            </a:r>
          </a:p>
          <a:p>
            <a:pPr defTabSz="180000"/>
            <a:r>
              <a:rPr lang="en-US" altLang="zh-CN" sz="800">
                <a:latin typeface="Cambria Math" panose="02040503050406030204" pitchFamily="18" charset="0"/>
                <a:ea typeface="微软雅黑" panose="020B0503020204020204" pitchFamily="34" charset="-122"/>
              </a:rPr>
              <a:t>		if(buf_suc.size() == 0){ </a:t>
            </a:r>
          </a:p>
          <a:p>
            <a:pPr defTabSz="180000"/>
            <a:r>
              <a:rPr lang="en-US" altLang="zh-CN" sz="800">
                <a:latin typeface="Cambria Math" panose="02040503050406030204" pitchFamily="18" charset="0"/>
                <a:ea typeface="微软雅黑" panose="020B0503020204020204" pitchFamily="34" charset="-122"/>
              </a:rPr>
              <a:t>			res_file &lt;&lt; "UNKNOWN: " &lt;&lt; buf_err &lt;&lt; endl;</a:t>
            </a:r>
          </a:p>
          <a:p>
            <a:pPr defTabSz="180000"/>
            <a:r>
              <a:rPr lang="en-US" altLang="zh-CN" sz="800">
                <a:latin typeface="Cambria Math" panose="02040503050406030204" pitchFamily="18" charset="0"/>
                <a:ea typeface="微软雅黑" panose="020B0503020204020204" pitchFamily="34" charset="-122"/>
              </a:rPr>
              <a:t>			exit(1);</a:t>
            </a:r>
          </a:p>
          <a:p>
            <a:pPr defTabSz="180000"/>
            <a:r>
              <a:rPr lang="en-US" altLang="zh-CN" sz="800">
                <a:latin typeface="Cambria Math" panose="02040503050406030204" pitchFamily="18" charset="0"/>
                <a:ea typeface="微软雅黑" panose="020B0503020204020204" pitchFamily="34" charset="-122"/>
              </a:rPr>
              <a:t>		}</a:t>
            </a:r>
          </a:p>
          <a:p>
            <a:pPr defTabSz="180000"/>
            <a:r>
              <a:rPr lang="en-US" altLang="zh-CN" sz="800">
                <a:latin typeface="Cambria Math" panose="02040503050406030204" pitchFamily="18" charset="0"/>
                <a:ea typeface="微软雅黑" panose="020B0503020204020204" pitchFamily="34" charset="-122"/>
              </a:rPr>
              <a:t>		res_file &lt;&lt; tok_suc &lt;&lt; " " &lt;&lt; buf_suc &lt;&lt; endl;</a:t>
            </a:r>
          </a:p>
          <a:p>
            <a:pPr defTabSz="180000"/>
            <a:r>
              <a:rPr lang="en-US" altLang="zh-CN" sz="800">
                <a:latin typeface="Cambria Math" panose="02040503050406030204" pitchFamily="18" charset="0"/>
                <a:ea typeface="微软雅黑" panose="020B0503020204020204" pitchFamily="34" charset="-122"/>
              </a:rPr>
              <a:t>		read_pos += buf_suc.size();</a:t>
            </a:r>
          </a:p>
          <a:p>
            <a:pPr defTabSz="180000"/>
            <a:r>
              <a:rPr lang="en-US" altLang="zh-CN" sz="800">
                <a:latin typeface="Cambria Math" panose="02040503050406030204" pitchFamily="18" charset="0"/>
                <a:ea typeface="微软雅黑" panose="020B0503020204020204" pitchFamily="34" charset="-122"/>
              </a:rPr>
              <a:t>		src_file.seekg(read_pos, ios::beg);</a:t>
            </a:r>
          </a:p>
          <a:p>
            <a:pPr defTabSz="180000"/>
            <a:r>
              <a:rPr lang="en-US" altLang="zh-CN" sz="800">
                <a:latin typeface="Cambria Math" panose="02040503050406030204" pitchFamily="18" charset="0"/>
                <a:ea typeface="微软雅黑" panose="020B0503020204020204" pitchFamily="34" charset="-122"/>
              </a:rPr>
              <a:t>		ignoreSpace();</a:t>
            </a:r>
          </a:p>
          <a:p>
            <a:pPr defTabSz="180000"/>
            <a:r>
              <a:rPr lang="en-US" altLang="zh-CN" sz="800">
                <a:latin typeface="Cambria Math" panose="02040503050406030204" pitchFamily="18" charset="0"/>
                <a:ea typeface="微软雅黑" panose="020B0503020204020204" pitchFamily="34" charset="-122"/>
              </a:rPr>
              <a:t>	}</a:t>
            </a:r>
          </a:p>
          <a:p>
            <a:pPr defTabSz="180000"/>
            <a:r>
              <a:rPr lang="en-US" altLang="zh-CN" sz="800">
                <a:latin typeface="Cambria Math" panose="02040503050406030204" pitchFamily="18" charset="0"/>
                <a:ea typeface="微软雅黑" panose="020B0503020204020204" pitchFamily="34" charset="-122"/>
              </a:rPr>
              <a:t>	return 0;</a:t>
            </a:r>
          </a:p>
          <a:p>
            <a:pPr defTabSz="180000"/>
            <a:r>
              <a:rPr lang="en-US" altLang="zh-CN" sz="800">
                <a:latin typeface="Cambria Math" panose="02040503050406030204" pitchFamily="18" charset="0"/>
                <a:ea typeface="微软雅黑" panose="020B0503020204020204" pitchFamily="34" charset="-122"/>
              </a:rPr>
              <a:t>}</a:t>
            </a:r>
          </a:p>
        </p:txBody>
      </p:sp>
      <p:sp>
        <p:nvSpPr>
          <p:cNvPr id="7" name="文本框 6">
            <a:extLst>
              <a:ext uri="{FF2B5EF4-FFF2-40B4-BE49-F238E27FC236}">
                <a16:creationId xmlns:a16="http://schemas.microsoft.com/office/drawing/2014/main" id="{3FEC9795-D36B-D240-D364-C43AA836DF35}"/>
              </a:ext>
            </a:extLst>
          </p:cNvPr>
          <p:cNvSpPr txBox="1"/>
          <p:nvPr/>
        </p:nvSpPr>
        <p:spPr>
          <a:xfrm>
            <a:off x="3600189" y="863455"/>
            <a:ext cx="1151410" cy="246221"/>
          </a:xfrm>
          <a:prstGeom prst="rect">
            <a:avLst/>
          </a:prstGeom>
          <a:noFill/>
        </p:spPr>
        <p:txBody>
          <a:bodyPr wrap="square">
            <a:spAutoFit/>
          </a:bodyPr>
          <a:lstStyle/>
          <a:p>
            <a:r>
              <a:rPr lang="en-US" altLang="zh-CN" sz="1000">
                <a:effectLst/>
                <a:latin typeface="Cambria Math" panose="02040503050406030204" pitchFamily="18" charset="0"/>
                <a:ea typeface="Cambria Math" panose="02040503050406030204" pitchFamily="18" charset="0"/>
              </a:rPr>
              <a:t>_test=(a|b)*</a:t>
            </a:r>
            <a:endParaRPr lang="zh-CN" altLang="en-US" sz="1000">
              <a:latin typeface="Cambria Math" panose="02040503050406030204" pitchFamily="18" charset="0"/>
            </a:endParaRPr>
          </a:p>
        </p:txBody>
      </p:sp>
    </p:spTree>
    <p:extLst>
      <p:ext uri="{BB962C8B-B14F-4D97-AF65-F5344CB8AC3E}">
        <p14:creationId xmlns:p14="http://schemas.microsoft.com/office/powerpoint/2010/main" val="8153429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2"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1" nodeType="clickEffect">
                                  <p:stCondLst>
                                    <p:cond delay="0"/>
                                  </p:stCondLst>
                                  <p:childTnLst>
                                    <p:animMotion origin="layout" path="M 3.05556E-6 -1.48148E-6 L -0.00191 0.30494 " pathEditMode="relative" rAng="0" ptsTypes="AA">
                                      <p:cBhvr>
                                        <p:cTn id="20" dur="2000" fill="hold"/>
                                        <p:tgtEl>
                                          <p:spTgt spid="3"/>
                                        </p:tgtEl>
                                        <p:attrNameLst>
                                          <p:attrName>ppt_x</p:attrName>
                                          <p:attrName>ppt_y</p:attrName>
                                        </p:attrNameLst>
                                      </p:cBhvr>
                                      <p:rCtr x="-104" y="15247"/>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nodeType="withEffect">
                                  <p:stCondLst>
                                    <p:cond delay="0"/>
                                  </p:stCondLst>
                                  <p:childTnLst>
                                    <p:set>
                                      <p:cBhvr>
                                        <p:cTn id="27" dur="1" fill="hold">
                                          <p:stCondLst>
                                            <p:cond delay="0"/>
                                          </p:stCondLst>
                                        </p:cTn>
                                        <p:tgtEl>
                                          <p:spTgt spid="1026"/>
                                        </p:tgtEl>
                                        <p:attrNameLst>
                                          <p:attrName>style.visibility</p:attrName>
                                        </p:attrNameLst>
                                      </p:cBhvr>
                                      <p:to>
                                        <p:strVal val="visible"/>
                                      </p:to>
                                    </p:set>
                                    <p:animEffect transition="in" filter="fade">
                                      <p:cBhvr>
                                        <p:cTn id="28" dur="500"/>
                                        <p:tgtEl>
                                          <p:spTgt spid="102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1026"/>
                                        </p:tgtEl>
                                      </p:cBhvr>
                                    </p:animEffect>
                                    <p:set>
                                      <p:cBhvr>
                                        <p:cTn id="36" dur="1" fill="hold">
                                          <p:stCondLst>
                                            <p:cond delay="499"/>
                                          </p:stCondLst>
                                        </p:cTn>
                                        <p:tgtEl>
                                          <p:spTgt spid="102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animBg="1"/>
      <p:bldP spid="3" grpId="1" animBg="1"/>
      <p:bldP spid="3" grpId="2" animBg="1"/>
      <p:bldP spid="4" grpId="0"/>
      <p:bldP spid="5" grpId="0"/>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5|0.6|0"/>
</p:tagLst>
</file>

<file path=ppt/theme/theme1.xml><?xml version="1.0" encoding="utf-8"?>
<a:theme xmlns:a="http://schemas.openxmlformats.org/drawingml/2006/main" name="Economy Major for College: Financial Management by Slidesgo">
  <a:themeElements>
    <a:clrScheme name="Simple Light">
      <a:dk1>
        <a:srgbClr val="233347"/>
      </a:dk1>
      <a:lt1>
        <a:srgbClr val="92AECE"/>
      </a:lt1>
      <a:dk2>
        <a:srgbClr val="F4F9FF"/>
      </a:dk2>
      <a:lt2>
        <a:srgbClr val="657F9E"/>
      </a:lt2>
      <a:accent1>
        <a:srgbClr val="C38080"/>
      </a:accent1>
      <a:accent2>
        <a:srgbClr val="E7ACAC"/>
      </a:accent2>
      <a:accent3>
        <a:srgbClr val="FFFFFF"/>
      </a:accent3>
      <a:accent4>
        <a:srgbClr val="FFFFFF"/>
      </a:accent4>
      <a:accent5>
        <a:srgbClr val="FFFFFF"/>
      </a:accent5>
      <a:accent6>
        <a:srgbClr val="FFFFFF"/>
      </a:accent6>
      <a:hlink>
        <a:srgbClr val="23334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836</TotalTime>
  <Words>2899</Words>
  <Application>Microsoft Office PowerPoint</Application>
  <PresentationFormat>全屏显示(16:9)</PresentationFormat>
  <Paragraphs>301</Paragraphs>
  <Slides>25</Slides>
  <Notes>25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25</vt:i4>
      </vt:variant>
    </vt:vector>
  </HeadingPairs>
  <TitlesOfParts>
    <vt:vector size="36" baseType="lpstr">
      <vt:lpstr>Alata</vt:lpstr>
      <vt:lpstr>Gothic A1 Medium</vt:lpstr>
      <vt:lpstr>黑体</vt:lpstr>
      <vt:lpstr>微软雅黑</vt:lpstr>
      <vt:lpstr>Arial</vt:lpstr>
      <vt:lpstr>Bebas Neue</vt:lpstr>
      <vt:lpstr>Cambria Math</vt:lpstr>
      <vt:lpstr>Comic Sans MS</vt:lpstr>
      <vt:lpstr>Nunito Light</vt:lpstr>
      <vt:lpstr>Wingdings</vt:lpstr>
      <vt:lpstr>Economy Major for College: Financial Management by Slidesgo</vt:lpstr>
      <vt:lpstr>编译原理 课程项目汇报</vt:lpstr>
      <vt:lpstr>目录</vt:lpstr>
      <vt:lpstr>项目任务一</vt:lpstr>
      <vt:lpstr>项目任务一</vt:lpstr>
      <vt:lpstr>项目任务一 正则表达式预处理</vt:lpstr>
      <vt:lpstr>项目任务一 正则表达式转NFA</vt:lpstr>
      <vt:lpstr>项目任务一 NFA转DFA</vt:lpstr>
      <vt:lpstr>项目任务一 DFA最小化</vt:lpstr>
      <vt:lpstr>项目任务一 词法分析源程序生成</vt:lpstr>
      <vt:lpstr>项目任务一 词法分析</vt:lpstr>
      <vt:lpstr>项目任务二</vt:lpstr>
      <vt:lpstr>项目任务二</vt:lpstr>
      <vt:lpstr>项目任务二 文法规则预处理</vt:lpstr>
      <vt:lpstr>项目任务二 求非终结符的FIRST集合</vt:lpstr>
      <vt:lpstr>项目任务二 求非终结符的FOLLOW集合</vt:lpstr>
      <vt:lpstr>项目任务二 构建LR(1)的DFA</vt:lpstr>
      <vt:lpstr>项目任务二 构建LALR(1)的DFA</vt:lpstr>
      <vt:lpstr>项目任务二 构建LALR(1)分析表</vt:lpstr>
      <vt:lpstr>项目任务二 源程序语法分析过程</vt:lpstr>
      <vt:lpstr>项目任务二 构建源程序语法树</vt:lpstr>
      <vt:lpstr>项目任务二 构建源程序语法树</vt:lpstr>
      <vt:lpstr>项目任务三</vt:lpstr>
      <vt:lpstr>项目总结</vt:lpstr>
      <vt:lpstr>项目总结</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Jiangrong Lin</cp:lastModifiedBy>
  <cp:revision>101</cp:revision>
  <dcterms:modified xsi:type="dcterms:W3CDTF">2024-12-05T07:07:06Z</dcterms:modified>
</cp:coreProperties>
</file>