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Ferber" initials="MF" lastIdx="1" clrIdx="0">
    <p:extLst>
      <p:ext uri="{19B8F6BF-5375-455C-9EA6-DF929625EA0E}">
        <p15:presenceInfo xmlns:p15="http://schemas.microsoft.com/office/powerpoint/2012/main" userId="58295c37590b46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hyperlink" Target="http://www.100ladrillos.com/" TargetMode="External"/><Relationship Id="rId7" Type="http://schemas.openxmlformats.org/officeDocument/2006/relationships/hyperlink" Target="https://www.youtube.com/watch?v=aseAjCz9Ya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ecryptolegal.com/hugo-blum-mexico/" TargetMode="External"/><Relationship Id="rId5" Type="http://schemas.openxmlformats.org/officeDocument/2006/relationships/hyperlink" Target="https://www.listennotes.com/podcasts/asty-podcast/episodio-14-crowdfunding-1ljNFHi-B72/#1" TargetMode="External"/><Relationship Id="rId4" Type="http://schemas.openxmlformats.org/officeDocument/2006/relationships/hyperlink" Target="https://www.crunchbase.com/organization/100-ladrillos#section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7287-0B3C-4A16-9351-8C0572FBF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684" y="3353559"/>
            <a:ext cx="5359527" cy="1229487"/>
          </a:xfrm>
        </p:spPr>
        <p:txBody>
          <a:bodyPr>
            <a:normAutofit/>
          </a:bodyPr>
          <a:lstStyle/>
          <a:p>
            <a:r>
              <a:rPr lang="en-US" sz="8000" dirty="0"/>
              <a:t>100 </a:t>
            </a:r>
            <a:r>
              <a:rPr lang="en-US" sz="8000" dirty="0" err="1"/>
              <a:t>Ladrillos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7B5A2-A3C9-4BE6-B4E2-A08CFA059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222" y="4728916"/>
            <a:ext cx="7876447" cy="914400"/>
          </a:xfrm>
        </p:spPr>
        <p:txBody>
          <a:bodyPr/>
          <a:lstStyle/>
          <a:p>
            <a:r>
              <a:rPr lang="en-US" sz="2800" b="1" dirty="0"/>
              <a:t>Tokenization of Commercial Real Estate in Mexico</a:t>
            </a: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5C8CD-BCF5-422A-AC88-7CC1A11C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34" y="1140764"/>
            <a:ext cx="3248025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67A357-26C0-423D-BCFF-A76D88A04FF1}"/>
              </a:ext>
            </a:extLst>
          </p:cNvPr>
          <p:cNvSpPr txBox="1"/>
          <p:nvPr/>
        </p:nvSpPr>
        <p:spPr>
          <a:xfrm>
            <a:off x="9620250" y="2828835"/>
            <a:ext cx="2302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MIKE FERBER</a:t>
            </a:r>
          </a:p>
          <a:p>
            <a:pPr algn="ctr"/>
            <a:r>
              <a:rPr lang="en-US" dirty="0"/>
              <a:t>RICE UNIVERSITY</a:t>
            </a:r>
          </a:p>
          <a:p>
            <a:pPr algn="ctr"/>
            <a:r>
              <a:rPr lang="en-US" dirty="0"/>
              <a:t>FINTECH BOOTCAMP</a:t>
            </a:r>
          </a:p>
          <a:p>
            <a:pPr algn="ctr"/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822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3B9B-36F2-4B05-AA3B-029B3992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685430"/>
            <a:ext cx="2947482" cy="174357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The Problem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509FDB-18F0-4DA6-AD62-F4E754094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71" y="689823"/>
            <a:ext cx="1392778" cy="8863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483636-F3A0-4ED8-B4B0-30014CDE52D8}"/>
              </a:ext>
            </a:extLst>
          </p:cNvPr>
          <p:cNvSpPr txBox="1"/>
          <p:nvPr/>
        </p:nvSpPr>
        <p:spPr>
          <a:xfrm>
            <a:off x="4476750" y="1285875"/>
            <a:ext cx="66849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SPEED</a:t>
            </a:r>
            <a:r>
              <a:rPr lang="en-US" sz="2000" dirty="0"/>
              <a:t> - Real Estate transactions in Mexico can take between 30-60 days to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FRICTION</a:t>
            </a:r>
            <a:r>
              <a:rPr lang="en-US" sz="2000" dirty="0"/>
              <a:t>  -Transaction costs are notoriously high in the real estate sector.  A minimum of 6% and up to 18% of the value of a property is lost to transaction costs.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BARRIERS</a:t>
            </a:r>
            <a:r>
              <a:rPr lang="en-US" sz="2000" dirty="0"/>
              <a:t> - Because of high financial barriers to entry, the average investor can not participate in the commercial real estate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QUALITY CONTROL</a:t>
            </a:r>
            <a:r>
              <a:rPr lang="en-US" sz="2000" dirty="0"/>
              <a:t> - When a traditional commercial real estate property is sold to several tenants, one bad tenant can have a negative impact of the value of all other tenants.  </a:t>
            </a:r>
          </a:p>
        </p:txBody>
      </p:sp>
    </p:spTree>
    <p:extLst>
      <p:ext uri="{BB962C8B-B14F-4D97-AF65-F5344CB8AC3E}">
        <p14:creationId xmlns:p14="http://schemas.microsoft.com/office/powerpoint/2010/main" val="46945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3B9B-36F2-4B05-AA3B-029B3992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685430"/>
            <a:ext cx="2947482" cy="174357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The Solution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509FDB-18F0-4DA6-AD62-F4E754094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71" y="689823"/>
            <a:ext cx="1392778" cy="8863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483636-F3A0-4ED8-B4B0-30014CDE52D8}"/>
              </a:ext>
            </a:extLst>
          </p:cNvPr>
          <p:cNvSpPr txBox="1"/>
          <p:nvPr/>
        </p:nvSpPr>
        <p:spPr>
          <a:xfrm>
            <a:off x="4143375" y="552450"/>
            <a:ext cx="668497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SPEED</a:t>
            </a:r>
            <a:r>
              <a:rPr lang="en-US" sz="2000" dirty="0"/>
              <a:t> – Properties are placed in a trust and then split into small shares, which are tokenized on the block chain.  These tokens, called </a:t>
            </a:r>
            <a:r>
              <a:rPr lang="en-US" sz="2000" dirty="0" err="1"/>
              <a:t>ladrillos</a:t>
            </a:r>
            <a:r>
              <a:rPr lang="en-US" sz="2000" dirty="0"/>
              <a:t> (bricks in English) can be sold instantly through their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FRICTION</a:t>
            </a:r>
            <a:r>
              <a:rPr lang="en-US" sz="2000" dirty="0"/>
              <a:t>  - 100 </a:t>
            </a:r>
            <a:r>
              <a:rPr lang="en-US" sz="2000" dirty="0" err="1"/>
              <a:t>Ladrillos</a:t>
            </a:r>
            <a:r>
              <a:rPr lang="en-US" sz="2000" dirty="0"/>
              <a:t> charges a small transaction fee on the sale of the </a:t>
            </a:r>
            <a:r>
              <a:rPr lang="en-US" sz="2000" dirty="0" err="1"/>
              <a:t>ladrillos</a:t>
            </a:r>
            <a:r>
              <a:rPr lang="en-US" sz="2000" dirty="0"/>
              <a:t>, but eliminates 90% of the transaction costs such as realtors and lawyers.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BARRIERS</a:t>
            </a:r>
            <a:r>
              <a:rPr lang="en-US" sz="2000" dirty="0"/>
              <a:t> – Since the properties are being split into many shares, smaller investors can now afford to buy a piece of the commercial real estate market.  This also allows investors to diversify their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QUALITY CONTROL</a:t>
            </a:r>
            <a:r>
              <a:rPr lang="en-US" sz="2000" dirty="0"/>
              <a:t> -100 </a:t>
            </a:r>
            <a:r>
              <a:rPr lang="en-US" sz="2000" dirty="0" err="1"/>
              <a:t>Ladrillos</a:t>
            </a:r>
            <a:r>
              <a:rPr lang="en-US" sz="2000" dirty="0"/>
              <a:t> acts as a property manager for all of the properties that are in their trusts.  This ensures that the property is well-maintained and tenants are vetted.  For this service, 100 </a:t>
            </a:r>
            <a:r>
              <a:rPr lang="en-US" sz="2000" dirty="0" err="1"/>
              <a:t>Ladrillos</a:t>
            </a:r>
            <a:r>
              <a:rPr lang="en-US" sz="2000" dirty="0"/>
              <a:t> charges a 10% commission on all rents.  </a:t>
            </a:r>
          </a:p>
        </p:txBody>
      </p:sp>
    </p:spTree>
    <p:extLst>
      <p:ext uri="{BB962C8B-B14F-4D97-AF65-F5344CB8AC3E}">
        <p14:creationId xmlns:p14="http://schemas.microsoft.com/office/powerpoint/2010/main" val="320369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3B9B-36F2-4B05-AA3B-029B3992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685430"/>
            <a:ext cx="2947482" cy="174357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SWOT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509FDB-18F0-4DA6-AD62-F4E754094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71" y="689823"/>
            <a:ext cx="1392778" cy="8863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483636-F3A0-4ED8-B4B0-30014CDE52D8}"/>
              </a:ext>
            </a:extLst>
          </p:cNvPr>
          <p:cNvSpPr txBox="1"/>
          <p:nvPr/>
        </p:nvSpPr>
        <p:spPr>
          <a:xfrm>
            <a:off x="4143375" y="390525"/>
            <a:ext cx="70183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STRENGTHS</a:t>
            </a:r>
            <a:r>
              <a:rPr lang="en-US" sz="2000" dirty="0"/>
              <a:t> – 100 </a:t>
            </a:r>
            <a:r>
              <a:rPr lang="en-US" sz="2000" dirty="0" err="1"/>
              <a:t>Ladrillos</a:t>
            </a:r>
            <a:r>
              <a:rPr lang="en-US" sz="2000" dirty="0"/>
              <a:t> appears to have a strong leadership team with experience in Fintech ventures, including a successful P2P lending platform called YoTePresto.com.  They also have a first-mover advantage in their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WEAKNESSES</a:t>
            </a:r>
            <a:r>
              <a:rPr lang="en-US" sz="2000" dirty="0"/>
              <a:t>  - It is still a sizeable investment to purchase “</a:t>
            </a:r>
            <a:r>
              <a:rPr lang="en-US" sz="2000" dirty="0" err="1"/>
              <a:t>ladrillos</a:t>
            </a:r>
            <a:r>
              <a:rPr lang="en-US" sz="2000" dirty="0"/>
              <a:t>” (shares).  This, combined with the new model they are trying to establish, will scare off most investors.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OPPORTUNITIES</a:t>
            </a:r>
            <a:r>
              <a:rPr lang="en-US" sz="2000" dirty="0"/>
              <a:t> – I would recommend 100 </a:t>
            </a:r>
            <a:r>
              <a:rPr lang="en-US" sz="2000" dirty="0" err="1"/>
              <a:t>Ladrillos</a:t>
            </a:r>
            <a:r>
              <a:rPr lang="en-US" sz="2000" dirty="0"/>
              <a:t> to partner with real estate developers in order to build out their portfolio of properties.  Developers could use the platform to raise funds in the form of pre-sale of “</a:t>
            </a:r>
            <a:r>
              <a:rPr lang="en-US" sz="2000" dirty="0" err="1"/>
              <a:t>ladrillos</a:t>
            </a:r>
            <a:r>
              <a:rPr lang="en-US" sz="20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THREATS</a:t>
            </a:r>
            <a:r>
              <a:rPr lang="en-US" sz="2000" dirty="0"/>
              <a:t> – The Mexican government recently passed the first Fintech law in the world.  This law requires all companies operating in the sector to obtain a license.  If 100 </a:t>
            </a:r>
            <a:r>
              <a:rPr lang="en-US" sz="2000" dirty="0" err="1"/>
              <a:t>Ladrillos</a:t>
            </a:r>
            <a:r>
              <a:rPr lang="en-US" sz="2000" dirty="0"/>
              <a:t> is not able to obtain the license, or if regulations change in the future, their entire model could be rendered unworkable at the stroke of a pen.  </a:t>
            </a:r>
          </a:p>
        </p:txBody>
      </p:sp>
    </p:spTree>
    <p:extLst>
      <p:ext uri="{BB962C8B-B14F-4D97-AF65-F5344CB8AC3E}">
        <p14:creationId xmlns:p14="http://schemas.microsoft.com/office/powerpoint/2010/main" val="351659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3B9B-36F2-4B05-AA3B-029B3992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685430"/>
            <a:ext cx="2947482" cy="174357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References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509FDB-18F0-4DA6-AD62-F4E754094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71" y="689823"/>
            <a:ext cx="1392778" cy="8863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483636-F3A0-4ED8-B4B0-30014CDE52D8}"/>
              </a:ext>
            </a:extLst>
          </p:cNvPr>
          <p:cNvSpPr txBox="1"/>
          <p:nvPr/>
        </p:nvSpPr>
        <p:spPr>
          <a:xfrm>
            <a:off x="4224129" y="1351721"/>
            <a:ext cx="69375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www.100ladrillos.com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https://www.crunchbase.com/organization/100-ladrillos#section-overview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https://www.listennotes.com/podcasts/asty-podcast/episodio-14-crowdfunding-1ljNFHi-B72/#1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6"/>
              </a:rPr>
              <a:t>http://thecryptolegal.com/hugo-blum-mexico/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7"/>
              </a:rPr>
              <a:t>https://www.youtube.com/watch?v=aseAjCz9Yao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8" action="ppaction://hlinksldjump"/>
              </a:rPr>
              <a:t>https://angel.co/company/100-ladrillos/jobs/406445-software-engineer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9133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92</TotalTime>
  <Words>518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Frame</vt:lpstr>
      <vt:lpstr>100 Ladrillos</vt:lpstr>
      <vt:lpstr> The Problem</vt:lpstr>
      <vt:lpstr> The Solution</vt:lpstr>
      <vt:lpstr> SWOT Analysis</vt:lpstr>
      <vt:lpstr>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Ladrillos</dc:title>
  <dc:creator>Michael Ferber</dc:creator>
  <cp:lastModifiedBy>Michael Ferber</cp:lastModifiedBy>
  <cp:revision>8</cp:revision>
  <dcterms:created xsi:type="dcterms:W3CDTF">2019-08-04T17:56:58Z</dcterms:created>
  <dcterms:modified xsi:type="dcterms:W3CDTF">2019-08-04T19:29:30Z</dcterms:modified>
</cp:coreProperties>
</file>