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media/image22.jpg" ContentType="image/png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sldIdLst>
    <p:sldId id="408" r:id="rId2"/>
    <p:sldId id="409" r:id="rId3"/>
    <p:sldId id="501" r:id="rId4"/>
    <p:sldId id="450" r:id="rId5"/>
    <p:sldId id="451" r:id="rId6"/>
    <p:sldId id="452" r:id="rId7"/>
    <p:sldId id="453" r:id="rId8"/>
    <p:sldId id="454" r:id="rId9"/>
    <p:sldId id="455" r:id="rId10"/>
    <p:sldId id="456" r:id="rId11"/>
    <p:sldId id="457" r:id="rId12"/>
    <p:sldId id="458" r:id="rId13"/>
    <p:sldId id="459" r:id="rId14"/>
    <p:sldId id="460" r:id="rId15"/>
    <p:sldId id="461" r:id="rId16"/>
    <p:sldId id="462" r:id="rId17"/>
    <p:sldId id="463" r:id="rId18"/>
    <p:sldId id="465" r:id="rId19"/>
    <p:sldId id="464" r:id="rId20"/>
    <p:sldId id="466" r:id="rId21"/>
    <p:sldId id="467" r:id="rId22"/>
    <p:sldId id="471" r:id="rId23"/>
    <p:sldId id="472" r:id="rId24"/>
    <p:sldId id="434" r:id="rId25"/>
    <p:sldId id="435" r:id="rId26"/>
    <p:sldId id="436" r:id="rId27"/>
    <p:sldId id="468" r:id="rId28"/>
    <p:sldId id="469" r:id="rId29"/>
    <p:sldId id="470" r:id="rId30"/>
    <p:sldId id="473" r:id="rId31"/>
    <p:sldId id="474" r:id="rId32"/>
    <p:sldId id="475" r:id="rId33"/>
    <p:sldId id="476" r:id="rId34"/>
    <p:sldId id="477" r:id="rId35"/>
    <p:sldId id="478" r:id="rId36"/>
    <p:sldId id="479" r:id="rId37"/>
    <p:sldId id="480" r:id="rId38"/>
    <p:sldId id="481" r:id="rId39"/>
  </p:sldIdLst>
  <p:sldSz cx="9144000" cy="5143500" type="screen16x9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341313" indent="1158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684213" indent="2301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027113" indent="3444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370013" indent="45878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82533" autoAdjust="0"/>
  </p:normalViewPr>
  <p:slideViewPr>
    <p:cSldViewPr snapToGrid="0">
      <p:cViewPr varScale="1">
        <p:scale>
          <a:sx n="119" d="100"/>
          <a:sy n="119" d="100"/>
        </p:scale>
        <p:origin x="603" y="48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A8D836-9852-4F65-923B-136EA5BAF968}" type="datetimeFigureOut">
              <a:rPr lang="zh-CN" altLang="en-US" smtClean="0"/>
              <a:t>2021/3/9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93262-5EFE-49E9-B519-637AF3F053B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139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609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150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6939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98536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232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207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19517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114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23731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3798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424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42691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0980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0112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733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1604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114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6162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0416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657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2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840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7004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1985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39948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4022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04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63936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107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686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704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728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068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858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2000" b="1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993262-5EFE-49E9-B519-637AF3F053B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3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8AA3E-485C-4BEC-BDC7-98BFE076556D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03D2D8-2A64-47F1-B67D-F55EC9AF8B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845588"/>
      </p:ext>
    </p:extLst>
  </p:cSld>
  <p:clrMapOvr>
    <a:masterClrMapping/>
  </p:clrMapOvr>
  <p:transition spd="med" advClick="0" advTm="3000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B6D4E9-A1A7-448C-8FC0-963D18DE0799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7EFAE0-14A2-44BB-ADB0-BE691CF471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153580"/>
      </p:ext>
    </p:extLst>
  </p:cSld>
  <p:clrMapOvr>
    <a:masterClrMapping/>
  </p:clrMapOvr>
  <p:transition spd="med" advClick="0" advTm="3000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668EA1-D120-4A23-827E-44F12DC5B640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94E47F-F294-4B93-95E8-534644CEF8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777119"/>
      </p:ext>
    </p:extLst>
  </p:cSld>
  <p:clrMapOvr>
    <a:masterClrMapping/>
  </p:clrMapOvr>
  <p:transition spd="med" advClick="0" advTm="3000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91376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5179972"/>
      </p:ext>
    </p:extLst>
  </p:cSld>
  <p:clrMapOvr>
    <a:masterClrMapping/>
  </p:clrMapOvr>
  <p:transition spd="med" advClick="0" advTm="3000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B03552-07BC-4AF6-9E26-6869423492E9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2D7216-7D77-4E55-996C-6F56DFF8CF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6625610"/>
      </p:ext>
    </p:extLst>
  </p:cSld>
  <p:clrMapOvr>
    <a:masterClrMapping/>
  </p:clrMapOvr>
  <p:transition spd="med" advClick="0" advTm="3000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FD4272-721C-4BE7-80B3-CAAA815F5BBE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E2212-DEF9-4BF0-809F-CC3863DE6A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538015"/>
      </p:ext>
    </p:extLst>
  </p:cSld>
  <p:clrMapOvr>
    <a:masterClrMapping/>
  </p:clrMapOvr>
  <p:transition spd="med" advClick="0" advTm="3000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679D4B-3210-4724-A50F-40BB04AA4FE0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EBE660-3467-4A5A-98C8-37D2D5B5652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397789"/>
      </p:ext>
    </p:extLst>
  </p:cSld>
  <p:clrMapOvr>
    <a:masterClrMapping/>
  </p:clrMapOvr>
  <p:transition spd="med" advClick="0" advTm="3000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B6BF5D-42F9-4830-B593-8B49CD59E1A8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0768A6-305A-410D-B7AA-346724DDB3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710718"/>
      </p:ext>
    </p:extLst>
  </p:cSld>
  <p:clrMapOvr>
    <a:masterClrMapping/>
  </p:clrMapOvr>
  <p:transition spd="med" advClick="0" advTm="3000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3247D-2380-4BAD-A6F2-834099CAAFBB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38FD8D-7616-48F3-9DB8-065749CF0B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6226862"/>
      </p:ext>
    </p:extLst>
  </p:cSld>
  <p:clrMapOvr>
    <a:masterClrMapping/>
  </p:clrMapOvr>
  <p:transition spd="med" advClick="0" advTm="3000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C32DC-9636-4E46-9B8E-43B0F4165973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9E932-B22C-473A-8A9F-28522F341A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8208016"/>
      </p:ext>
    </p:extLst>
  </p:cSld>
  <p:clrMapOvr>
    <a:masterClrMapping/>
  </p:clrMapOvr>
  <p:transition spd="med" advClick="0" advTm="3000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E49E58-E81B-4177-9574-4B4C249032A4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DFFFAE-9C0B-460C-A7FF-048AFBC570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566489"/>
      </p:ext>
    </p:extLst>
  </p:cSld>
  <p:clrMapOvr>
    <a:masterClrMapping/>
  </p:clrMapOvr>
  <p:transition spd="med" advClick="0" advTm="3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76DB0E-6E5A-42F8-9533-F5A0B432ADE6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C7FC1-EB02-4EAD-A370-F1AC0AD362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2604342"/>
      </p:ext>
    </p:extLst>
  </p:cSld>
  <p:clrMapOvr>
    <a:masterClrMapping/>
  </p:clrMapOvr>
  <p:transition spd="med" advClick="0" advTm="3000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845E4-9BD5-4325-A6C7-E26AC4C2F9FF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406C09-730B-4595-9FC1-E4192A9395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812665"/>
      </p:ext>
    </p:extLst>
  </p:cSld>
  <p:clrMapOvr>
    <a:masterClrMapping/>
  </p:clrMapOvr>
  <p:transition spd="med" advClick="0" advTm="3000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70CD8-0D86-421D-8005-0A705E9533E6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8DA02F-F5F6-4EF1-8D92-013261B23AE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065148"/>
      </p:ext>
    </p:extLst>
  </p:cSld>
  <p:clrMapOvr>
    <a:masterClrMapping/>
  </p:clrMapOvr>
  <p:transition spd="med" advClick="0" advTm="3000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161475-15F8-47AE-B62F-C1A794D8634D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C8ED94-3149-442A-8EB3-5838BB5BDC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229017"/>
      </p:ext>
    </p:extLst>
  </p:cSld>
  <p:clrMapOvr>
    <a:masterClrMapping/>
  </p:clrMapOvr>
  <p:transition spd="med" advClick="0" advTm="3000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4EC6EC-083B-489A-862E-3C9C98FD6EA5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70176-547F-49BF-BEAB-A38B68C50C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552145"/>
      </p:ext>
    </p:extLst>
  </p:cSld>
  <p:clrMapOvr>
    <a:masterClrMapping/>
  </p:clrMapOvr>
  <p:transition spd="med" advClick="0" advTm="3000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05162D-0825-459B-B257-9BCA25C16C5F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DBF738-F557-460E-B512-3AF592BBB5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38185"/>
      </p:ext>
    </p:extLst>
  </p:cSld>
  <p:clrMapOvr>
    <a:masterClrMapping/>
  </p:clrMapOvr>
  <p:transition spd="med" advClick="0" advTm="3000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C0AD23-473E-4B00-82C0-99E85CDA7104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46916F-2D73-4FFD-9CCE-1607EC7E651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158589"/>
      </p:ext>
    </p:extLst>
  </p:cSld>
  <p:clrMapOvr>
    <a:masterClrMapping/>
  </p:clrMapOvr>
  <p:transition spd="med" advClick="0" advTm="3000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A78B53-7DE5-4762-96E1-354935B1279D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805E37-A167-408C-A6F5-3B4C396A95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9602006"/>
      </p:ext>
    </p:extLst>
  </p:cSld>
  <p:clrMapOvr>
    <a:masterClrMapping/>
  </p:clrMapOvr>
  <p:transition spd="med" advClick="0" advTm="3000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4B460-3BAF-4E26-9701-8F6971B9D1F5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0D738B-A5E9-42A7-9EE9-5E5BD94343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3645623"/>
      </p:ext>
    </p:extLst>
  </p:cSld>
  <p:clrMapOvr>
    <a:masterClrMapping/>
  </p:clrMapOvr>
  <p:transition spd="med" advClick="0" advTm="3000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0CE5D-22CD-432C-8087-8420E7D908B9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105D84-F77F-4D9B-9315-B08DA7AB67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239028"/>
      </p:ext>
    </p:extLst>
  </p:cSld>
  <p:clrMapOvr>
    <a:masterClrMapping/>
  </p:clrMapOvr>
  <p:transition spd="med" advClick="0" advTm="3000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89274D-0711-4DC4-AA2E-554E1EE6C566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496F8-1FEC-4B9E-B0CC-715716302ED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5279825"/>
      </p:ext>
    </p:extLst>
  </p:cSld>
  <p:clrMapOvr>
    <a:masterClrMapping/>
  </p:clrMapOvr>
  <p:transition spd="med" advClick="0" advTm="3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355D79-13A4-4677-A25C-9DDCC2AFCC22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E428B2-6D03-4E57-8E7D-E14E7E7987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300148"/>
      </p:ext>
    </p:extLst>
  </p:cSld>
  <p:clrMapOvr>
    <a:masterClrMapping/>
  </p:clrMapOvr>
  <p:transition spd="med" advClick="0" advTm="3000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F668E-CBE7-4F7F-9D12-984F41146DFA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C09C03-0AC5-403A-B369-2CD87A5C93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071241"/>
      </p:ext>
    </p:extLst>
  </p:cSld>
  <p:clrMapOvr>
    <a:masterClrMapping/>
  </p:clrMapOvr>
  <p:transition spd="med" advClick="0" advTm="3000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B23C86-E745-477A-93AB-6414FAEB8FCE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F20944-4273-48FE-929C-0ADFDB8DCD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512082"/>
      </p:ext>
    </p:extLst>
  </p:cSld>
  <p:clrMapOvr>
    <a:masterClrMapping/>
  </p:clrMapOvr>
  <p:transition spd="med" advClick="0" advTm="3000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E7DE8-32DC-4A0D-853D-AC56FCF83F0B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B88598-A065-487C-B70D-4812DDCB10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100040"/>
      </p:ext>
    </p:extLst>
  </p:cSld>
  <p:clrMapOvr>
    <a:masterClrMapping/>
  </p:clrMapOvr>
  <p:transition spd="med" advClick="0" advTm="3000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91B30B-AF69-4C94-AC6B-935531C61FC4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FA24C2-5666-45E4-A325-EC55EDD865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993053"/>
      </p:ext>
    </p:extLst>
  </p:cSld>
  <p:clrMapOvr>
    <a:masterClrMapping/>
  </p:clrMapOvr>
  <p:transition spd="med" advClick="0" advTm="3000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AADFD8-C92B-4AEB-8AA1-5661337BB13B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DC4F26-7FE4-4733-BC7B-0D615A3206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91418"/>
      </p:ext>
    </p:extLst>
  </p:cSld>
  <p:clrMapOvr>
    <a:masterClrMapping/>
  </p:clrMapOvr>
  <p:transition spd="med" advClick="0" advTm="3000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073ECD-F1FF-43B1-9B1D-C2B25AE98E0F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92102A-8819-4C0D-9C10-E82183D670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86967"/>
      </p:ext>
    </p:extLst>
  </p:cSld>
  <p:clrMapOvr>
    <a:masterClrMapping/>
  </p:clrMapOvr>
  <p:transition spd="med" advClick="0" advTm="3000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455639-6C99-4162-BA6F-68E29F9C70E7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54020-7164-47DA-BD68-D4B4F30F93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541257"/>
      </p:ext>
    </p:extLst>
  </p:cSld>
  <p:clrMapOvr>
    <a:masterClrMapping/>
  </p:clrMapOvr>
  <p:transition spd="med" advClick="0" advTm="3000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D8E740-A5C0-4C89-82F5-CDB73C9AB10D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C6F3DF-010C-4A3C-8843-00D56D7114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218815"/>
      </p:ext>
    </p:extLst>
  </p:cSld>
  <p:clrMapOvr>
    <a:masterClrMapping/>
  </p:clrMapOvr>
  <p:transition spd="med" advClick="0" advTm="3000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B0D544-A160-4D61-9303-10561A9C9C0D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0FA5D-EB1A-49A3-84B3-250DBFFD8BF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032037"/>
      </p:ext>
    </p:extLst>
  </p:cSld>
  <p:clrMapOvr>
    <a:masterClrMapping/>
  </p:clrMapOvr>
  <p:transition spd="med" advClick="0" advTm="3000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9A1A9-C168-4D66-A268-21B8078ADB35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50685C-D097-478D-AB07-AFE80F8F99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69704"/>
      </p:ext>
    </p:extLst>
  </p:cSld>
  <p:clrMapOvr>
    <a:masterClrMapping/>
  </p:clrMapOvr>
  <p:transition spd="med" advClick="0" advTm="3000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4F5706-509C-4CFB-99B5-745E3895C32D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620E62-97EE-4D77-8ACD-A8C9E79B0C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967578"/>
      </p:ext>
    </p:extLst>
  </p:cSld>
  <p:clrMapOvr>
    <a:masterClrMapping/>
  </p:clrMapOvr>
  <p:transition spd="med" advClick="0" advTm="3000"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B3970C-7A4F-4F95-B0C3-C7C64F38CEE7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1074D-B1A4-4028-BA77-650B9CFBCA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51044"/>
      </p:ext>
    </p:extLst>
  </p:cSld>
  <p:clrMapOvr>
    <a:masterClrMapping/>
  </p:clrMapOvr>
  <p:transition spd="med" advClick="0" advTm="3000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49884-02BA-406C-9BC3-819E7626A577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FAF92B-3716-4AC8-860A-D4CE5E2DE1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223343"/>
      </p:ext>
    </p:extLst>
  </p:cSld>
  <p:clrMapOvr>
    <a:masterClrMapping/>
  </p:clrMapOvr>
  <p:transition spd="med" advClick="0" advTm="3000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15E9B-CF21-41F4-B9AC-0756C5086A8F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EB015F-135F-4A8A-9406-67226E29E5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799451"/>
      </p:ext>
    </p:extLst>
  </p:cSld>
  <p:clrMapOvr>
    <a:masterClrMapping/>
  </p:clrMapOvr>
  <p:transition spd="med" advClick="0" advTm="3000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176219-B9AD-4B15-9C7E-F3FA9FF5C877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512942-6822-4A70-A184-DDE90496EA9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34973"/>
      </p:ext>
    </p:extLst>
  </p:cSld>
  <p:clrMapOvr>
    <a:masterClrMapping/>
  </p:clrMapOvr>
  <p:transition spd="med" advClick="0" advTm="3000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195D4-0724-474B-BAA3-F1366BC65B9C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FCFB09-96D3-404A-B813-4C8F495626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857337"/>
      </p:ext>
    </p:extLst>
  </p:cSld>
  <p:clrMapOvr>
    <a:masterClrMapping/>
  </p:clrMapOvr>
  <p:transition spd="med" advClick="0" advTm="3000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46A6D7-4FD5-46C7-9A64-3FD6F561E491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39356-B896-4353-BAF1-8B34E44591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3273462"/>
      </p:ext>
    </p:extLst>
  </p:cSld>
  <p:clrMapOvr>
    <a:masterClrMapping/>
  </p:clrMapOvr>
  <p:transition spd="med" advClick="0" advTm="3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altLang="zh-CN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049CFDE-4F46-4668-B915-E9E46493380A}" type="datetimeFigureOut">
              <a:rPr lang="zh-CN" altLang="en-US"/>
              <a:pPr>
                <a:defRPr/>
              </a:pPr>
              <a:t>2021/3/9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86AB924-41EA-467E-939E-033276A1DC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35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  <p:sldLayoutId id="2147483713" r:id="rId19"/>
    <p:sldLayoutId id="2147483714" r:id="rId20"/>
    <p:sldLayoutId id="2147483715" r:id="rId21"/>
    <p:sldLayoutId id="2147483716" r:id="rId22"/>
    <p:sldLayoutId id="2147483717" r:id="rId23"/>
    <p:sldLayoutId id="2147483718" r:id="rId24"/>
    <p:sldLayoutId id="2147483719" r:id="rId25"/>
    <p:sldLayoutId id="2147483720" r:id="rId26"/>
    <p:sldLayoutId id="2147483721" r:id="rId27"/>
    <p:sldLayoutId id="2147483722" r:id="rId28"/>
    <p:sldLayoutId id="2147483723" r:id="rId29"/>
    <p:sldLayoutId id="2147483724" r:id="rId30"/>
    <p:sldLayoutId id="2147483725" r:id="rId31"/>
    <p:sldLayoutId id="2147483726" r:id="rId32"/>
    <p:sldLayoutId id="2147483727" r:id="rId33"/>
    <p:sldLayoutId id="2147483728" r:id="rId34"/>
    <p:sldLayoutId id="2147483729" r:id="rId35"/>
    <p:sldLayoutId id="2147483730" r:id="rId36"/>
    <p:sldLayoutId id="2147483731" r:id="rId37"/>
    <p:sldLayoutId id="2147483732" r:id="rId38"/>
    <p:sldLayoutId id="2147483733" r:id="rId39"/>
    <p:sldLayoutId id="2147483734" r:id="rId40"/>
  </p:sldLayoutIdLst>
  <p:transition spd="med" advClick="0" advTm="3000">
    <p:fade/>
  </p:transition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等线 Light" panose="02010600030101010101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hyperlink" Target="https://www.oracle.com/java/technologies/javase-jdk15-downloads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jpg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jpg"/><Relationship Id="rId4" Type="http://schemas.openxmlformats.org/officeDocument/2006/relationships/hyperlink" Target="https://www.eclipse.org/download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0110" y="1026279"/>
            <a:ext cx="8332839" cy="116185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950" b="1" dirty="0" smtClean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4950" b="1" dirty="0" smtClean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----Java</a:t>
            </a:r>
            <a:r>
              <a:rPr lang="zh-CN" altLang="en-US" sz="2000" b="1" dirty="0" smtClean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zh-CN" altLang="en-US" sz="2000" b="1" dirty="0">
              <a:blipFill dpi="0" rotWithShape="1">
                <a:blip r:embed="rId2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34"/>
          <p:cNvGrpSpPr/>
          <p:nvPr/>
        </p:nvGrpSpPr>
        <p:grpSpPr>
          <a:xfrm>
            <a:off x="1829562" y="2327673"/>
            <a:ext cx="5484878" cy="244078"/>
            <a:chOff x="2481804" y="4179888"/>
            <a:chExt cx="7313171" cy="325437"/>
          </a:xfrm>
          <a:solidFill>
            <a:schemeClr val="accent1">
              <a:lumMod val="75000"/>
            </a:schemeClr>
          </a:solidFill>
        </p:grpSpPr>
        <p:sp>
          <p:nvSpPr>
            <p:cNvPr id="14" name="Freeform 35"/>
            <p:cNvSpPr>
              <a:spLocks/>
            </p:cNvSpPr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47"/>
            <p:cNvSpPr>
              <a:spLocks/>
            </p:cNvSpPr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52"/>
            <p:cNvSpPr>
              <a:spLocks/>
            </p:cNvSpPr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56"/>
            <p:cNvSpPr>
              <a:spLocks/>
            </p:cNvSpPr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59"/>
            <p:cNvSpPr>
              <a:spLocks/>
            </p:cNvSpPr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61"/>
            <p:cNvSpPr>
              <a:spLocks/>
            </p:cNvSpPr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68"/>
            <p:cNvSpPr>
              <a:spLocks/>
            </p:cNvSpPr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73"/>
            <p:cNvSpPr>
              <a:spLocks/>
            </p:cNvSpPr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Freeform 74"/>
            <p:cNvSpPr>
              <a:spLocks/>
            </p:cNvSpPr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Freeform 76"/>
            <p:cNvSpPr>
              <a:spLocks/>
            </p:cNvSpPr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Freeform 79"/>
            <p:cNvSpPr>
              <a:spLocks/>
            </p:cNvSpPr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Freeform 80"/>
            <p:cNvSpPr>
              <a:spLocks/>
            </p:cNvSpPr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Freeform 83"/>
            <p:cNvSpPr>
              <a:spLocks/>
            </p:cNvSpPr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85"/>
            <p:cNvSpPr>
              <a:spLocks/>
            </p:cNvSpPr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87"/>
            <p:cNvSpPr>
              <a:spLocks/>
            </p:cNvSpPr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88"/>
            <p:cNvSpPr>
              <a:spLocks/>
            </p:cNvSpPr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Freeform 92"/>
            <p:cNvSpPr>
              <a:spLocks/>
            </p:cNvSpPr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Freeform 93"/>
            <p:cNvSpPr>
              <a:spLocks/>
            </p:cNvSpPr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94"/>
            <p:cNvSpPr>
              <a:spLocks/>
            </p:cNvSpPr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95"/>
            <p:cNvSpPr>
              <a:spLocks/>
            </p:cNvSpPr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96"/>
            <p:cNvSpPr>
              <a:spLocks/>
            </p:cNvSpPr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100"/>
            <p:cNvSpPr>
              <a:spLocks/>
            </p:cNvSpPr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101"/>
            <p:cNvSpPr>
              <a:spLocks/>
            </p:cNvSpPr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102"/>
            <p:cNvSpPr>
              <a:spLocks/>
            </p:cNvSpPr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103"/>
            <p:cNvSpPr>
              <a:spLocks/>
            </p:cNvSpPr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Freeform 105"/>
            <p:cNvSpPr>
              <a:spLocks/>
            </p:cNvSpPr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Freeform 108"/>
            <p:cNvSpPr>
              <a:spLocks/>
            </p:cNvSpPr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Freeform 109"/>
            <p:cNvSpPr>
              <a:spLocks/>
            </p:cNvSpPr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110"/>
            <p:cNvSpPr>
              <a:spLocks/>
            </p:cNvSpPr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Freeform 111"/>
            <p:cNvSpPr>
              <a:spLocks/>
            </p:cNvSpPr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Freeform 112"/>
            <p:cNvSpPr>
              <a:spLocks/>
            </p:cNvSpPr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Freeform 113"/>
            <p:cNvSpPr>
              <a:spLocks/>
            </p:cNvSpPr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93" name="Freeform 114"/>
            <p:cNvSpPr>
              <a:spLocks/>
            </p:cNvSpPr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Freeform 115"/>
            <p:cNvSpPr>
              <a:spLocks/>
            </p:cNvSpPr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96" name="Freeform 117"/>
            <p:cNvSpPr>
              <a:spLocks/>
            </p:cNvSpPr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99" name="Freeform 120"/>
            <p:cNvSpPr>
              <a:spLocks/>
            </p:cNvSpPr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06" name="Freeform 127"/>
            <p:cNvSpPr>
              <a:spLocks/>
            </p:cNvSpPr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07" name="Freeform 128"/>
            <p:cNvSpPr>
              <a:spLocks/>
            </p:cNvSpPr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09" name="Freeform 130"/>
            <p:cNvSpPr>
              <a:spLocks/>
            </p:cNvSpPr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12" name="Freeform 133"/>
            <p:cNvSpPr>
              <a:spLocks/>
            </p:cNvSpPr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14" name="Freeform 135"/>
            <p:cNvSpPr>
              <a:spLocks/>
            </p:cNvSpPr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15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16" name="Freeform 137"/>
            <p:cNvSpPr>
              <a:spLocks/>
            </p:cNvSpPr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17" name="Freeform 138"/>
            <p:cNvSpPr>
              <a:spLocks/>
            </p:cNvSpPr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18" name="Freeform 139"/>
            <p:cNvSpPr>
              <a:spLocks/>
            </p:cNvSpPr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140"/>
            <p:cNvSpPr>
              <a:spLocks/>
            </p:cNvSpPr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Freeform 144"/>
            <p:cNvSpPr>
              <a:spLocks/>
            </p:cNvSpPr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Freeform 145"/>
            <p:cNvSpPr>
              <a:spLocks/>
            </p:cNvSpPr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Freeform 146"/>
            <p:cNvSpPr>
              <a:spLocks/>
            </p:cNvSpPr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Freeform 148"/>
            <p:cNvSpPr>
              <a:spLocks/>
            </p:cNvSpPr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Freeform 149"/>
            <p:cNvSpPr>
              <a:spLocks/>
            </p:cNvSpPr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Freeform 150"/>
            <p:cNvSpPr>
              <a:spLocks/>
            </p:cNvSpPr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Freeform 151"/>
            <p:cNvSpPr>
              <a:spLocks/>
            </p:cNvSpPr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32" name="Freeform 153"/>
            <p:cNvSpPr>
              <a:spLocks/>
            </p:cNvSpPr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33" name="Freeform 154"/>
            <p:cNvSpPr>
              <a:spLocks/>
            </p:cNvSpPr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34" name="Freeform 155"/>
            <p:cNvSpPr>
              <a:spLocks/>
            </p:cNvSpPr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</p:grpSp>
      <p:sp>
        <p:nvSpPr>
          <p:cNvPr id="141" name="文本框 140"/>
          <p:cNvSpPr txBox="1"/>
          <p:nvPr/>
        </p:nvSpPr>
        <p:spPr>
          <a:xfrm>
            <a:off x="2518816" y="2642106"/>
            <a:ext cx="4060558" cy="3693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b="1" dirty="0" smtClean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+mn-lt"/>
                <a:ea typeface="+mn-ea"/>
              </a:rPr>
              <a:t>教师：张靓靓       办公室：教一</a:t>
            </a:r>
            <a:r>
              <a:rPr lang="en-US" altLang="zh-CN" b="1" dirty="0" smtClean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+mn-lt"/>
                <a:ea typeface="+mn-ea"/>
              </a:rPr>
              <a:t>230</a:t>
            </a:r>
            <a:endParaRPr lang="zh-CN" altLang="en-US" b="1" dirty="0">
              <a:blipFill dpi="0" rotWithShape="1">
                <a:blip r:embed="rId2"/>
                <a:srcRect/>
                <a:stretch>
                  <a:fillRect/>
                </a:stretch>
              </a:blipFill>
              <a:latin typeface="+mn-lt"/>
              <a:ea typeface="+mn-ea"/>
            </a:endParaRP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110" y="3167646"/>
            <a:ext cx="3241776" cy="140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40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109363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Java</a:t>
            </a: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运行平台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734729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6373" y="775321"/>
            <a:ext cx="8689815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、三种平台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目前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运行平台蛀牙分为下列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个版本：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AutoNum type="arabicParenBoth"/>
            </a:pPr>
            <a:r>
              <a:rPr 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 SE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标准版或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标准平台。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J2SE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提供了标准的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SDK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开发平台（以前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称做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开发平台）。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Java EE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企业版或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企业平台。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Java ME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微型版或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小型平台。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562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197594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Java</a:t>
            </a: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运行平台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2960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6373" y="863552"/>
            <a:ext cx="871097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：包含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运行的基本类库和开发命令，安装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可以进行完整的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开发。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JRE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：包含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运行的基本类库和一些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JRE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可以运行编译好的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程序。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语言内部运行核心。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703454" y="2253803"/>
            <a:ext cx="2440546" cy="2889697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812924" y="2253803"/>
            <a:ext cx="68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</a:p>
        </p:txBody>
      </p:sp>
      <p:sp>
        <p:nvSpPr>
          <p:cNvPr id="6" name="矩形 5"/>
          <p:cNvSpPr/>
          <p:nvPr/>
        </p:nvSpPr>
        <p:spPr>
          <a:xfrm>
            <a:off x="7192851" y="2846231"/>
            <a:ext cx="1951149" cy="22972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7300175" y="2846231"/>
            <a:ext cx="630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JRE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708006" y="3470856"/>
            <a:ext cx="1435994" cy="1672644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7795702" y="3498596"/>
            <a:ext cx="75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1335" y="3088615"/>
            <a:ext cx="6555347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其中：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JDK=JRE+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开发工具；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JRE=JVM+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类库。</a:t>
            </a:r>
          </a:p>
          <a:p>
            <a:endParaRPr lang="zh-CN" altLang="en-US" sz="20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软件开发人员需要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，如果只需要运行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文件（比如客户），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只需要安装</a:t>
            </a:r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JRE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842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197594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Java</a:t>
            </a: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安装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2960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9810" y="983287"/>
            <a:ext cx="1431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</a:t>
            </a:r>
            <a:r>
              <a:rPr 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9810" y="1640109"/>
            <a:ext cx="196880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下载网站：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19810" y="2040219"/>
            <a:ext cx="765649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https://www.oracle.com/java/technologies/javase-jdk15-downloads.html</a:t>
            </a:r>
            <a:endParaRPr lang="en-US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53" y="2507371"/>
            <a:ext cx="4900411" cy="223887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605220" y="4094746"/>
            <a:ext cx="4287253" cy="22459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1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197594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Java</a:t>
            </a: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安装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2960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9810" y="983287"/>
            <a:ext cx="143180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</a:t>
            </a:r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</a:p>
        </p:txBody>
      </p:sp>
      <p:sp>
        <p:nvSpPr>
          <p:cNvPr id="2" name="矩形 1"/>
          <p:cNvSpPr/>
          <p:nvPr/>
        </p:nvSpPr>
        <p:spPr>
          <a:xfrm>
            <a:off x="268705" y="1383397"/>
            <a:ext cx="88752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双击下载完毕的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JDK1.8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程序进入下面的安装页面 （建议就在默认路径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【C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\Program Files\......】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下下载）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144" y="2091284"/>
            <a:ext cx="3802982" cy="2944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428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1070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Java</a:t>
            </a: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安装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585845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219810" y="746172"/>
            <a:ext cx="883595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配置环境变量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原因：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我们进行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开发必不可少的，在开发过程中我们通常会使用</a:t>
            </a:r>
            <a:r>
              <a:rPr lang="zh-CN" altLang="en-US" sz="1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一些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开发过程中用到的软件（如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tomcat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NetBeans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等）是</a:t>
            </a:r>
            <a:r>
              <a:rPr lang="zh-CN" altLang="en-US" sz="1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JAVA_HOME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1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找到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（环境变量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JAVA_HOME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的值就是</a:t>
            </a:r>
            <a:r>
              <a:rPr lang="en-US" altLang="zh-CN" sz="1600" b="1" dirty="0" err="1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安装的路径</a:t>
            </a:r>
            <a:r>
              <a:rPr lang="zh-CN" altLang="en-US" sz="1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所以我们不配置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JAVA_HOME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的话那我们使用</a:t>
            </a:r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16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时可能要受到影响了</a:t>
            </a:r>
            <a:r>
              <a:rPr lang="zh-CN" altLang="en-US" sz="16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600" b="1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6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右键单击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我的电脑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属性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】——&gt;【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高级系统设置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】——&gt;【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】——&gt;【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系统变量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】       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30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197594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Java</a:t>
            </a: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安装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2960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44642" y="950495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环境变量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267" y="1350605"/>
            <a:ext cx="3112148" cy="301391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58652" y="898764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添加变量（选择新建系统变量）：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JAVA_HOME</a:t>
            </a:r>
            <a:endParaRPr 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652" y="1206541"/>
            <a:ext cx="4434639" cy="1156401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058652" y="2425896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添加变量（选择新建系统变量）：</a:t>
            </a:r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CLASSPATH</a:t>
            </a:r>
          </a:p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变量值：</a:t>
            </a:r>
            <a:r>
              <a:rPr 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.;%</a:t>
            </a:r>
            <a:r>
              <a:rPr 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JAVA_HOME%\lib\dt.jar;%JAVA_HOME%\lib\tools.jar</a:t>
            </a:r>
          </a:p>
        </p:txBody>
      </p:sp>
      <p:sp>
        <p:nvSpPr>
          <p:cNvPr id="9" name="矩形 8"/>
          <p:cNvSpPr/>
          <p:nvPr/>
        </p:nvSpPr>
        <p:spPr>
          <a:xfrm>
            <a:off x="4058652" y="4599358"/>
            <a:ext cx="17317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变量：</a:t>
            </a:r>
            <a:endParaRPr 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652" y="3378806"/>
            <a:ext cx="4432384" cy="118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0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197594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Java</a:t>
            </a: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安装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2960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106373" y="964623"/>
            <a:ext cx="84048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</a:t>
            </a:r>
            <a:r>
              <a:rPr 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变量：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在系统变量区域，选择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Path,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点击下面的编辑按钮，在弹出的框中选择新建添加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</a:t>
            </a:r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一行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%JAVA_HOME%\bin</a:t>
            </a:r>
            <a:r>
              <a:rPr lang="zh-CN" altLang="en-US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，一行输入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%JAVA_HOME%\</a:t>
            </a:r>
            <a:r>
              <a:rPr lang="en-US" altLang="zh-CN" sz="1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jre</a:t>
            </a:r>
            <a:r>
              <a:rPr lang="en-US" altLang="zh-CN" sz="1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\bin</a:t>
            </a:r>
            <a:endParaRPr lang="en-US" sz="1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35" y="1544053"/>
            <a:ext cx="4139977" cy="3559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038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197594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Java</a:t>
            </a: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安装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2960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6373" y="894348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、测试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6373" y="1300735"/>
            <a:ext cx="416812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win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+R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cmd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进入命令提示符窗口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71" y="1709642"/>
            <a:ext cx="3355056" cy="1758961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63194" y="3830874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输入</a:t>
            </a:r>
            <a:r>
              <a:rPr lang="en-US" altLang="zh-CN" dirty="0">
                <a:solidFill>
                  <a:srgbClr val="121212"/>
                </a:solidFill>
                <a:latin typeface="-apple-system"/>
              </a:rPr>
              <a:t>java</a:t>
            </a:r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出现下面图片的即为成功。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7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197594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Java</a:t>
            </a: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安装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2960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6373" y="894348"/>
            <a:ext cx="40783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打开已下载好的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安装包</a:t>
            </a:r>
          </a:p>
        </p:txBody>
      </p:sp>
      <p:sp>
        <p:nvSpPr>
          <p:cNvPr id="6" name="矩形 5"/>
          <p:cNvSpPr/>
          <p:nvPr/>
        </p:nvSpPr>
        <p:spPr>
          <a:xfrm>
            <a:off x="153375" y="1294458"/>
            <a:ext cx="3822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在命令提示符中输入</a:t>
            </a:r>
            <a:r>
              <a:rPr 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-version 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安装的</a:t>
            </a:r>
            <a:r>
              <a:rPr lang="en-US" sz="1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55182" y="1294458"/>
            <a:ext cx="357803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16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javac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出现下面图片的即为成功。</a:t>
            </a:r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790" y="1633012"/>
            <a:ext cx="4826743" cy="2450653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75" y="1918171"/>
            <a:ext cx="3601856" cy="94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84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197594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Java</a:t>
            </a: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安装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2960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6373" y="894348"/>
            <a:ext cx="901400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、安装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</a:p>
          <a:p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是一个开放源代码的、基于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的可扩展开发平台。就其本身而言，它只是一个框架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组服务，用于通过插件组件构建开发环境。幸运的是，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附带了一个标准的插件集，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开发工具（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Development Kit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JDK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）。虽然大多数用户很乐于将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当作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开发环境（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IDE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）来使用，但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的目标却不仅限于此。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还包括插件开发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Plug-in Development Environment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PDE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），这个组件主要针对希望扩展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人员，因为它允许他们构建与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环境无缝集成的工具。由于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中的每样东西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插件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，对于给 </a:t>
            </a:r>
            <a:r>
              <a:rPr lang="en-US" altLang="zh-CN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 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提供插件，以及给用户提供一致和统一的集成开发环境而言，所有工具</a:t>
            </a:r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6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r>
              <a:rPr lang="zh-CN" altLang="en-US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都具有同等的发挥场所。</a:t>
            </a:r>
            <a:endParaRPr lang="en-US" altLang="zh-CN" sz="16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1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06373" y="3265188"/>
            <a:ext cx="45278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https://www.eclipse.org/downloads/</a:t>
            </a:r>
            <a:endParaRPr lang="en-US" dirty="0"/>
          </a:p>
        </p:txBody>
      </p:sp>
      <p:sp>
        <p:nvSpPr>
          <p:cNvPr id="11" name="矩形 10"/>
          <p:cNvSpPr/>
          <p:nvPr/>
        </p:nvSpPr>
        <p:spPr>
          <a:xfrm>
            <a:off x="148390" y="3606432"/>
            <a:ext cx="893545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然后把压缩包的文件解压到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盘就行打开第一次要选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workspace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，默认就行，点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create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>
              <a:solidFill>
                <a:schemeClr val="bg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5" y="4390700"/>
            <a:ext cx="4147385" cy="5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9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197594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Java</a:t>
            </a: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程序设计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2960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https://upload-images.jianshu.io/upload_images/3375812-0e2c081fadd54fcd.jpg?imageMogr2/auto-orient/strip|imageView2/2/w/268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s://upload-images.jianshu.io/upload_images/3375812-0e2c081fadd54fcd.jpg?imageMogr2/auto-orient/strip|imageView2/2/w/268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https://upload-images.jianshu.io/upload_images/3375812-0e2c081fadd54fcd.jp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492" y="907507"/>
            <a:ext cx="2080823" cy="372883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11722" y="950495"/>
            <a:ext cx="225574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成绩评定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■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平时成绩：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60%</a:t>
            </a:r>
          </a:p>
          <a:p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■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期末成绩：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40%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469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197594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Java</a:t>
            </a: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安装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2960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6373" y="894348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、安装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6373" y="1294458"/>
            <a:ext cx="55986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接着输入项目名，保存路径，点下面的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finish</a:t>
            </a:r>
            <a:endParaRPr 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789" y="940302"/>
            <a:ext cx="2875548" cy="40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7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38130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Java</a:t>
            </a: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安装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698634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2257" y="698634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、安装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eclipse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2257" y="1098744"/>
            <a:ext cx="35266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右键左侧的</a:t>
            </a:r>
            <a:r>
              <a:rPr lang="en-US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Test，new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036" y="822959"/>
            <a:ext cx="3299782" cy="388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57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38130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>
                <a:blipFill>
                  <a:blip r:embed="rId3"/>
                  <a:stretch>
                    <a:fillRect/>
                  </a:stretch>
                </a:blipFill>
              </a:rPr>
              <a:t>一</a:t>
            </a: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个简单的</a:t>
            </a:r>
            <a:r>
              <a:rPr lang="en-US" altLang="zh-CN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Java</a:t>
            </a: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应用程序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698634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12501" y="843566"/>
            <a:ext cx="887133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编写源文件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：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Java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</a:rPr>
              <a:t>是面向对象编程，一个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Java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</a:rPr>
              <a:t>应用程序由若干个类所构成，这些类可</a:t>
            </a:r>
            <a:endParaRPr lang="en-US" altLang="zh-CN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</a:rPr>
              <a:t>以在一个源文件中，也可以分布在若干个源文件中，但一个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Java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</a:rPr>
              <a:t>应用程序必须有一个</a:t>
            </a:r>
            <a:endParaRPr lang="en-US" altLang="zh-CN" b="1" dirty="0" smtClean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</a:rPr>
              <a:t>类包含有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main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</a:rPr>
              <a:t>方法，该类称为应用程序的主类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。</a:t>
            </a:r>
            <a:endParaRPr lang="en-US" altLang="zh-CN" dirty="0" smtClean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应用程序的主类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：一个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Java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应用程序主类含有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public static void main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（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String 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args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[]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）</a:t>
            </a:r>
            <a:endParaRPr lang="en-US" altLang="zh-C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方法，其中</a:t>
            </a:r>
            <a:r>
              <a:rPr lang="en-US" altLang="zh-CN" dirty="0" err="1" smtClean="0">
                <a:solidFill>
                  <a:schemeClr val="bg1">
                    <a:lumMod val="85000"/>
                  </a:schemeClr>
                </a:solidFill>
              </a:rPr>
              <a:t>args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[]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是</a:t>
            </a:r>
            <a:r>
              <a:rPr lang="en-US" altLang="zh-CN" dirty="0" smtClean="0">
                <a:solidFill>
                  <a:schemeClr val="bg1">
                    <a:lumMod val="85000"/>
                  </a:schemeClr>
                </a:solidFill>
              </a:rPr>
              <a:t>main</a:t>
            </a:r>
            <a:r>
              <a:rPr lang="zh-CN" altLang="en-US" dirty="0" smtClean="0">
                <a:solidFill>
                  <a:schemeClr val="bg1">
                    <a:lumMod val="85000"/>
                  </a:schemeClr>
                </a:solidFill>
              </a:rPr>
              <a:t>方法的一个参数。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12501" y="2818575"/>
            <a:ext cx="6399129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b="1" dirty="0">
                <a:solidFill>
                  <a:schemeClr val="accent2"/>
                </a:solidFill>
                <a:ea typeface="MingLiU" panose="02020509000000000000" pitchFamily="49" charset="-120"/>
              </a:rPr>
              <a:t> public class Hello {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b="1" dirty="0">
                <a:solidFill>
                  <a:schemeClr val="accent2"/>
                </a:solidFill>
                <a:ea typeface="MingLiU" panose="02020509000000000000" pitchFamily="49" charset="-120"/>
              </a:rPr>
              <a:t>       public static void main (String </a:t>
            </a:r>
            <a:r>
              <a:rPr lang="en-US" altLang="zh-CN" b="1" dirty="0" err="1">
                <a:solidFill>
                  <a:schemeClr val="accent2"/>
                </a:solidFill>
                <a:ea typeface="MingLiU" panose="02020509000000000000" pitchFamily="49" charset="-120"/>
              </a:rPr>
              <a:t>args</a:t>
            </a:r>
            <a:r>
              <a:rPr lang="en-US" altLang="zh-CN" b="1" dirty="0">
                <a:solidFill>
                  <a:schemeClr val="accent2"/>
                </a:solidFill>
                <a:ea typeface="MingLiU" panose="02020509000000000000" pitchFamily="49" charset="-120"/>
              </a:rPr>
              <a:t>[]) {</a:t>
            </a:r>
            <a:endParaRPr lang="en-US" altLang="zh-CN" b="1" dirty="0">
              <a:solidFill>
                <a:schemeClr val="accent2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b="1" dirty="0">
                <a:solidFill>
                  <a:schemeClr val="accent2"/>
                </a:solidFill>
                <a:ea typeface="MingLiU" panose="02020509000000000000" pitchFamily="49" charset="-120"/>
              </a:rPr>
              <a:t>            System.out.println("</a:t>
            </a:r>
            <a:r>
              <a:rPr lang="zh-CN" altLang="en-US" b="1" dirty="0">
                <a:solidFill>
                  <a:schemeClr val="accent2"/>
                </a:solidFill>
                <a:ea typeface="MingLiU" panose="02020509000000000000" pitchFamily="49" charset="-120"/>
              </a:rPr>
              <a:t>这是一个简单的</a:t>
            </a:r>
            <a:r>
              <a:rPr lang="en-US" altLang="zh-CN" b="1" dirty="0">
                <a:solidFill>
                  <a:schemeClr val="accent2"/>
                </a:solidFill>
                <a:ea typeface="MingLiU" panose="02020509000000000000" pitchFamily="49" charset="-120"/>
              </a:rPr>
              <a:t>Java</a:t>
            </a:r>
            <a:r>
              <a:rPr lang="zh-CN" altLang="en-US" b="1" dirty="0">
                <a:solidFill>
                  <a:schemeClr val="accent2"/>
                </a:solidFill>
                <a:ea typeface="MingLiU" panose="02020509000000000000" pitchFamily="49" charset="-120"/>
              </a:rPr>
              <a:t>应用程序");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accent2"/>
                </a:solidFill>
                <a:ea typeface="MingLiU" panose="02020509000000000000" pitchFamily="49" charset="-120"/>
              </a:rPr>
              <a:t>       }</a:t>
            </a:r>
            <a:endParaRPr lang="zh-CN" altLang="en-US" b="1" dirty="0">
              <a:solidFill>
                <a:schemeClr val="accent2"/>
              </a:solidFill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accent2"/>
                </a:solidFill>
              </a:rPr>
              <a:t> </a:t>
            </a:r>
            <a:r>
              <a:rPr lang="zh-CN" altLang="en-US" b="1" dirty="0">
                <a:solidFill>
                  <a:schemeClr val="accent2"/>
                </a:solidFill>
                <a:ea typeface="MingLiU" panose="02020509000000000000" pitchFamily="49" charset="-120"/>
              </a:rPr>
              <a:t>}</a:t>
            </a:r>
            <a:endParaRPr 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212501" y="4193420"/>
            <a:ext cx="8451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</a:rPr>
              <a:t>源文件的名字与类的名字相同，扩展名是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java</a:t>
            </a:r>
            <a:r>
              <a:rPr lang="zh-CN" altLang="en-US" b="1" dirty="0" smtClean="0">
                <a:solidFill>
                  <a:schemeClr val="bg1">
                    <a:lumMod val="85000"/>
                  </a:schemeClr>
                </a:solidFill>
              </a:rPr>
              <a:t>，上述源文件可以命名为</a:t>
            </a:r>
            <a:r>
              <a:rPr lang="en-US" altLang="zh-CN" b="1" dirty="0" smtClean="0">
                <a:solidFill>
                  <a:schemeClr val="bg1">
                    <a:lumMod val="85000"/>
                  </a:schemeClr>
                </a:solidFill>
              </a:rPr>
              <a:t>Hello.java</a:t>
            </a:r>
            <a:endParaRPr 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06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0110" y="1026279"/>
            <a:ext cx="8332839" cy="116185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950" b="1" dirty="0" smtClean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本章完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endParaRPr lang="zh-CN" altLang="en-US" sz="2000" b="1" dirty="0">
              <a:blipFill dpi="0" rotWithShape="1">
                <a:blip r:embed="rId2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34"/>
          <p:cNvGrpSpPr/>
          <p:nvPr/>
        </p:nvGrpSpPr>
        <p:grpSpPr>
          <a:xfrm>
            <a:off x="1829562" y="2327673"/>
            <a:ext cx="5484878" cy="244078"/>
            <a:chOff x="2481804" y="4179888"/>
            <a:chExt cx="7313171" cy="325437"/>
          </a:xfrm>
          <a:solidFill>
            <a:schemeClr val="accent1">
              <a:lumMod val="75000"/>
            </a:schemeClr>
          </a:solidFill>
        </p:grpSpPr>
        <p:sp>
          <p:nvSpPr>
            <p:cNvPr id="14" name="Freeform 35"/>
            <p:cNvSpPr>
              <a:spLocks/>
            </p:cNvSpPr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47"/>
            <p:cNvSpPr>
              <a:spLocks/>
            </p:cNvSpPr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52"/>
            <p:cNvSpPr>
              <a:spLocks/>
            </p:cNvSpPr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56"/>
            <p:cNvSpPr>
              <a:spLocks/>
            </p:cNvSpPr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59"/>
            <p:cNvSpPr>
              <a:spLocks/>
            </p:cNvSpPr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61"/>
            <p:cNvSpPr>
              <a:spLocks/>
            </p:cNvSpPr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68"/>
            <p:cNvSpPr>
              <a:spLocks/>
            </p:cNvSpPr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73"/>
            <p:cNvSpPr>
              <a:spLocks/>
            </p:cNvSpPr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Freeform 74"/>
            <p:cNvSpPr>
              <a:spLocks/>
            </p:cNvSpPr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Freeform 76"/>
            <p:cNvSpPr>
              <a:spLocks/>
            </p:cNvSpPr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Freeform 79"/>
            <p:cNvSpPr>
              <a:spLocks/>
            </p:cNvSpPr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Freeform 80"/>
            <p:cNvSpPr>
              <a:spLocks/>
            </p:cNvSpPr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Freeform 83"/>
            <p:cNvSpPr>
              <a:spLocks/>
            </p:cNvSpPr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85"/>
            <p:cNvSpPr>
              <a:spLocks/>
            </p:cNvSpPr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87"/>
            <p:cNvSpPr>
              <a:spLocks/>
            </p:cNvSpPr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88"/>
            <p:cNvSpPr>
              <a:spLocks/>
            </p:cNvSpPr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Freeform 92"/>
            <p:cNvSpPr>
              <a:spLocks/>
            </p:cNvSpPr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Freeform 93"/>
            <p:cNvSpPr>
              <a:spLocks/>
            </p:cNvSpPr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94"/>
            <p:cNvSpPr>
              <a:spLocks/>
            </p:cNvSpPr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95"/>
            <p:cNvSpPr>
              <a:spLocks/>
            </p:cNvSpPr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96"/>
            <p:cNvSpPr>
              <a:spLocks/>
            </p:cNvSpPr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100"/>
            <p:cNvSpPr>
              <a:spLocks/>
            </p:cNvSpPr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101"/>
            <p:cNvSpPr>
              <a:spLocks/>
            </p:cNvSpPr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102"/>
            <p:cNvSpPr>
              <a:spLocks/>
            </p:cNvSpPr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103"/>
            <p:cNvSpPr>
              <a:spLocks/>
            </p:cNvSpPr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Freeform 105"/>
            <p:cNvSpPr>
              <a:spLocks/>
            </p:cNvSpPr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Freeform 108"/>
            <p:cNvSpPr>
              <a:spLocks/>
            </p:cNvSpPr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Freeform 109"/>
            <p:cNvSpPr>
              <a:spLocks/>
            </p:cNvSpPr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110"/>
            <p:cNvSpPr>
              <a:spLocks/>
            </p:cNvSpPr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Freeform 111"/>
            <p:cNvSpPr>
              <a:spLocks/>
            </p:cNvSpPr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Freeform 112"/>
            <p:cNvSpPr>
              <a:spLocks/>
            </p:cNvSpPr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Freeform 113"/>
            <p:cNvSpPr>
              <a:spLocks/>
            </p:cNvSpPr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93" name="Freeform 114"/>
            <p:cNvSpPr>
              <a:spLocks/>
            </p:cNvSpPr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Freeform 115"/>
            <p:cNvSpPr>
              <a:spLocks/>
            </p:cNvSpPr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96" name="Freeform 117"/>
            <p:cNvSpPr>
              <a:spLocks/>
            </p:cNvSpPr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99" name="Freeform 120"/>
            <p:cNvSpPr>
              <a:spLocks/>
            </p:cNvSpPr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06" name="Freeform 127"/>
            <p:cNvSpPr>
              <a:spLocks/>
            </p:cNvSpPr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07" name="Freeform 128"/>
            <p:cNvSpPr>
              <a:spLocks/>
            </p:cNvSpPr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09" name="Freeform 130"/>
            <p:cNvSpPr>
              <a:spLocks/>
            </p:cNvSpPr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12" name="Freeform 133"/>
            <p:cNvSpPr>
              <a:spLocks/>
            </p:cNvSpPr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14" name="Freeform 135"/>
            <p:cNvSpPr>
              <a:spLocks/>
            </p:cNvSpPr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15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16" name="Freeform 137"/>
            <p:cNvSpPr>
              <a:spLocks/>
            </p:cNvSpPr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17" name="Freeform 138"/>
            <p:cNvSpPr>
              <a:spLocks/>
            </p:cNvSpPr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18" name="Freeform 139"/>
            <p:cNvSpPr>
              <a:spLocks/>
            </p:cNvSpPr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140"/>
            <p:cNvSpPr>
              <a:spLocks/>
            </p:cNvSpPr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Freeform 144"/>
            <p:cNvSpPr>
              <a:spLocks/>
            </p:cNvSpPr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Freeform 145"/>
            <p:cNvSpPr>
              <a:spLocks/>
            </p:cNvSpPr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Freeform 146"/>
            <p:cNvSpPr>
              <a:spLocks/>
            </p:cNvSpPr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Freeform 148"/>
            <p:cNvSpPr>
              <a:spLocks/>
            </p:cNvSpPr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Freeform 149"/>
            <p:cNvSpPr>
              <a:spLocks/>
            </p:cNvSpPr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Freeform 150"/>
            <p:cNvSpPr>
              <a:spLocks/>
            </p:cNvSpPr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Freeform 151"/>
            <p:cNvSpPr>
              <a:spLocks/>
            </p:cNvSpPr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32" name="Freeform 153"/>
            <p:cNvSpPr>
              <a:spLocks/>
            </p:cNvSpPr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33" name="Freeform 154"/>
            <p:cNvSpPr>
              <a:spLocks/>
            </p:cNvSpPr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34" name="Freeform 155"/>
            <p:cNvSpPr>
              <a:spLocks/>
            </p:cNvSpPr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68" name="图片 6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110" y="3167646"/>
            <a:ext cx="3241776" cy="140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56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197594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标识符与简单的数据类型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2960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84484" y="900029"/>
            <a:ext cx="8746957" cy="4219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：用来标识类名、变量名、方法名、类型名、数组名、文件名的有效字符序列称为标识符。简单地说，标识符就是一个名字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标识符语法规则：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标识符由字母、下划线、美元符号和数字组成，长度不受限制；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标识符的第一个字符不能是数字字符；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标识符不能是关键字；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标识符不能是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注：标识符的字母是区分大小写的；</a:t>
            </a:r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Java</a:t>
            </a:r>
            <a:r>
              <a:rPr lang="zh-CN" altLang="en-US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使用包括拉丁字母，汉字，日文等其他许多语言中的文字；</a:t>
            </a:r>
            <a:endParaRPr lang="en-US" altLang="zh-CN" sz="1400" b="1" dirty="0" smtClean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87352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197594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标识符与简单的数据类型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2960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84484" y="900029"/>
            <a:ext cx="874695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关键字就是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语言中已经被赋予特定意义的一些单词。不可以把关键字做为标识符来用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84484" y="1957840"/>
            <a:ext cx="91860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</a:t>
            </a:r>
            <a:r>
              <a:rPr lang="zh-CN" altLang="en-US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数据类型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也称作基本数据类型。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语言有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种基本数据类型，分别是：</a:t>
            </a:r>
          </a:p>
          <a:p>
            <a:r>
              <a:rPr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种基本数据类型习惯上可分为以下四大类型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</a:t>
            </a:r>
          </a:p>
        </p:txBody>
      </p:sp>
    </p:spTree>
    <p:extLst>
      <p:ext uri="{BB962C8B-B14F-4D97-AF65-F5344CB8AC3E}">
        <p14:creationId xmlns:p14="http://schemas.microsoft.com/office/powerpoint/2010/main" val="195997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197594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标识符与简单的数据类型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2960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84484" y="900029"/>
            <a:ext cx="8746957" cy="4413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简单的数据类型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逻辑类型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false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变量：使用关键字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来声明逻辑变量，声明时也可以赋给初值，</a:t>
            </a:r>
          </a:p>
          <a:p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：（</a:t>
            </a:r>
            <a:r>
              <a:rPr lang="en-US" altLang="zh-CN" b="1" dirty="0" err="1" smtClean="0">
                <a:solidFill>
                  <a:srgbClr val="FFFF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br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public </a:t>
            </a:r>
            <a:r>
              <a:rPr lang="en-US" b="1" dirty="0">
                <a:solidFill>
                  <a:schemeClr val="bg1"/>
                </a:solidFill>
              </a:rPr>
              <a:t>class </a:t>
            </a:r>
            <a:r>
              <a:rPr lang="en-US" b="1" dirty="0" err="1">
                <a:solidFill>
                  <a:schemeClr val="bg1"/>
                </a:solidFill>
              </a:rPr>
              <a:t>br</a:t>
            </a:r>
            <a:r>
              <a:rPr lang="en-US" b="1" dirty="0">
                <a:solidFill>
                  <a:schemeClr val="bg1"/>
                </a:solidFill>
              </a:rPr>
              <a:t> {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	public </a:t>
            </a:r>
            <a:r>
              <a:rPr lang="en-US" b="1" dirty="0">
                <a:solidFill>
                  <a:schemeClr val="bg1"/>
                </a:solidFill>
              </a:rPr>
              <a:t>static void main(String[] </a:t>
            </a:r>
            <a:r>
              <a:rPr lang="en-US" b="1" dirty="0" err="1">
                <a:solidFill>
                  <a:schemeClr val="bg1"/>
                </a:solidFill>
              </a:rPr>
              <a:t>args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	{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err="1" smtClean="0">
                <a:solidFill>
                  <a:schemeClr val="bg1"/>
                </a:solidFill>
              </a:rPr>
              <a:t>boolean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a = 5&gt;3;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  <a:r>
              <a:rPr lang="en-US" b="1" dirty="0" err="1" smtClean="0">
                <a:solidFill>
                  <a:schemeClr val="bg1"/>
                </a:solidFill>
              </a:rPr>
              <a:t>System.out.println</a:t>
            </a:r>
            <a:r>
              <a:rPr lang="en-US" b="1" dirty="0" smtClean="0">
                <a:solidFill>
                  <a:schemeClr val="bg1"/>
                </a:solidFill>
              </a:rPr>
              <a:t>(a</a:t>
            </a:r>
            <a:r>
              <a:rPr lang="en-US" b="1" dirty="0">
                <a:solidFill>
                  <a:schemeClr val="bg1"/>
                </a:solidFill>
              </a:rPr>
              <a:t>);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	}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}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44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197594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标识符与简单的数据类型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2960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84484" y="900029"/>
            <a:ext cx="8746957" cy="41088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简单的数据类型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整数类型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123，6000（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十进制），077（八进制），0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x3ABC（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十六进制）。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变量：使用关键字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来声明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型变量，声明时也可以赋给初值，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x= 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平均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9898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,z;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型变量，内存分配给4个字节（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byte），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占32位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  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常量：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中不存在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型常量的表示法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，但可以把一定范围内的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常量赋值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型变量。 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变量：使用关键字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来声明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型变量  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 x= -12,tom=28,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漂亮=98; 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型内存分配给1个字节，占8位 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656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197594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标识符与简单的数据类型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2960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84484" y="900029"/>
            <a:ext cx="8746957" cy="460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简单的数据类型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整数类型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 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常量：和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型类似，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中也不存在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型常量的表示法，但可以把一定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范围内的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型常量赋值给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型变量。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变量：使用关键字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来声明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型变量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 x=12,y=1234; 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short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型变量，内存分配给2个字节，占16位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long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型常量用后缀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来表示，例如108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L(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十进制)、07123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L(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八进制)、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x3ABCL(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十六进制) 。 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变量：使用关键字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来声明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型变量， 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 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 width=12L,height=2005L,length;</a:t>
            </a:r>
          </a:p>
          <a:p>
            <a:pPr algn="just" eaLnBrk="1" hangingPunct="1">
              <a:lnSpc>
                <a:spcPct val="90000"/>
              </a:lnSpc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型变量，内存分配给8个字节，占64位。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18319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57221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标识符与简单的数据类型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682587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6373" y="682587"/>
            <a:ext cx="8746957" cy="4607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简单的数据类型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字符类型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常量：常量：‘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A’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，‘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b’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，‘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?’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，‘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!’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，‘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9’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，‘好’，‘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\t’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，‘</a:t>
            </a:r>
            <a:r>
              <a:rPr lang="ja-JP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き’，‘モ’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用单引号扩起的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表中的一个字符。  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变量： 使用关键字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来声明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型变量，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 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=‘</a:t>
            </a:r>
            <a:r>
              <a:rPr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A’,home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=‘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家’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,handsome=‘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酷’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型变量，内存分配给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个字节，占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 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37189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197594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Java</a:t>
            </a: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的诞生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2960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337751" y="1107989"/>
            <a:ext cx="413927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1990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地点：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sun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公司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人物：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James Gosling</a:t>
            </a:r>
          </a:p>
          <a:p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目的：开发针对消费类电子产品的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语言：烤面包机、恒温器、游戏机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即开发不同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产品上的语言。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AutoShape 2" descr="https://upload-images.jianshu.io/upload_images/3375812-0e2c081fadd54fcd.jpg?imageMogr2/auto-orient/strip|imageView2/2/w/268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s://upload-images.jianshu.io/upload_images/3375812-0e2c081fadd54fcd.jpg?imageMogr2/auto-orient/strip|imageView2/2/w/268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https://upload-images.jianshu.io/upload_images/3375812-0e2c081fadd54fcd.jp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506" y="1289222"/>
            <a:ext cx="3879509" cy="2590511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37751" y="4135071"/>
            <a:ext cx="39279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两个有趣的小故事：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名字，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Gosling</a:t>
            </a:r>
            <a:r>
              <a:rPr lang="zh-CN" altLang="en-US" sz="14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的经历</a:t>
            </a:r>
            <a:endParaRPr lang="en-US" sz="14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5553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57221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标识符与简单的数据类型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682587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48708" y="679201"/>
            <a:ext cx="8746957" cy="4773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简单的数据类型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字符类型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转意字符常量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有些字符（如回车符）不能通过键盘输入到字符串或程序中，就需要使用转意字符常量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（换行），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\b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（退格），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\t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（水平制表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），</a:t>
            </a:r>
            <a:r>
              <a:rPr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\‘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（单引号），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\“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（双引号），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\\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（反斜线）等。 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要观察一个字符在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表中的顺序位置，可以使用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型显示转换，如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(int)'a'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p='a'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 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如果要得到一个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0~65536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之间的数所代表的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表中相应位置上的字符 必须使用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型显示转换</a:t>
            </a:r>
            <a:r>
              <a:rPr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973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57221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标识符与简单的数据类型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682587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73" y="782373"/>
            <a:ext cx="6334897" cy="3410613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21957" y="2055341"/>
            <a:ext cx="3328086" cy="27184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矩形 5"/>
          <p:cNvSpPr/>
          <p:nvPr/>
        </p:nvSpPr>
        <p:spPr>
          <a:xfrm>
            <a:off x="5070389" y="2557848"/>
            <a:ext cx="1198606" cy="42836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矩形 6"/>
          <p:cNvSpPr/>
          <p:nvPr/>
        </p:nvSpPr>
        <p:spPr>
          <a:xfrm>
            <a:off x="4893276" y="3031524"/>
            <a:ext cx="1268627" cy="73316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文本框 7"/>
          <p:cNvSpPr txBox="1"/>
          <p:nvPr/>
        </p:nvSpPr>
        <p:spPr>
          <a:xfrm>
            <a:off x="3990465" y="205534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字符变量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00439" y="2508304"/>
            <a:ext cx="216691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观察一个字符在</a:t>
            </a:r>
            <a:r>
              <a:rPr lang="en-US" altLang="zh-CN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Unicode</a:t>
            </a:r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表中的顺序位置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400439" y="324421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得到字符</a:t>
            </a:r>
            <a:endParaRPr lang="en-US" sz="14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76" y="782373"/>
            <a:ext cx="2142199" cy="93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9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57221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标识符与简单的数据类型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682587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0" y="682587"/>
            <a:ext cx="4572000" cy="9510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简单的数据类型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浮点类型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3186" y="1567714"/>
            <a:ext cx="9144000" cy="308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buAutoNum type="arabicPeriod"/>
            </a:pP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9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常量：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453.5439f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21379.987F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231.0f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（小数表示法），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2e40f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40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9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表示法）。需要特别注意的是：</a:t>
            </a:r>
            <a:r>
              <a:rPr lang="zh-CN" altLang="en-US" sz="1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常量后面必须要有后缀“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f”</a:t>
            </a:r>
            <a:r>
              <a:rPr lang="zh-CN" altLang="en-US" sz="1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或“</a:t>
            </a:r>
            <a:r>
              <a:rPr lang="en-US" altLang="zh-CN" sz="1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F”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  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90000"/>
              </a:lnSpc>
            </a:pP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9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变量：使用关键字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来声明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型变量，</a:t>
            </a:r>
          </a:p>
          <a:p>
            <a:pPr marL="0" indent="0" algn="just" eaLnBrk="1" hangingPunct="1">
              <a:lnSpc>
                <a:spcPct val="9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 x=22.76f,tom=1234.987f,weight=1e-12F; 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90000"/>
              </a:lnSpc>
            </a:pP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9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:float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变量在存储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型数据时保留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位有效数字，实际精度取决于具体数值。 </a:t>
            </a:r>
          </a:p>
          <a:p>
            <a:pPr marL="0" indent="0" algn="just" eaLnBrk="1" hangingPunct="1">
              <a:lnSpc>
                <a:spcPct val="9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float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型变量，内存分配给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个字节，占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32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位。 </a:t>
            </a:r>
          </a:p>
          <a:p>
            <a:pPr marL="0" indent="0" algn="just" eaLnBrk="1" hangingPunct="1">
              <a:lnSpc>
                <a:spcPct val="90000"/>
              </a:lnSpc>
            </a:pPr>
            <a:endParaRPr lang="en-US" altLang="zh-CN" sz="1800" b="1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90000"/>
              </a:lnSpc>
            </a:pPr>
            <a:endParaRPr lang="en-US" altLang="zh-CN" sz="18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algn="just" eaLnBrk="1" hangingPunct="1">
              <a:lnSpc>
                <a:spcPct val="90000"/>
              </a:lnSpc>
            </a:pPr>
            <a:endParaRPr lang="zh-CN" altLang="en-US" sz="1800" b="1" dirty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8237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57221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标识符与简单的数据类型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682587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0" y="682587"/>
            <a:ext cx="4572000" cy="9510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简单的数据类型</a:t>
            </a:r>
            <a:endParaRPr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浮点类型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53186" y="1567714"/>
            <a:ext cx="91440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常量：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2389.539d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2318908.987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0.05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（小数表示法），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1e-90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乘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-90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次方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指数表示法）。对于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常量，后面可以有后缀“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d”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或“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D”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但允许省略该后缀</a:t>
            </a: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：使用关键字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来声明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型变量，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 height=23.345,width=34.56D,length=1e12; </a:t>
            </a:r>
            <a:endParaRPr lang="en-US" altLang="zh-CN" sz="18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型变量，内存分配给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个字节，占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64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 。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18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精度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:double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变量在存储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型数据时保留</a:t>
            </a:r>
            <a:r>
              <a:rPr lang="en-US" altLang="zh-CN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16</a:t>
            </a:r>
            <a:r>
              <a:rPr lang="zh-CN" altLang="en-US" sz="1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位有效数字，实际精度取决于具体数值。   </a:t>
            </a:r>
          </a:p>
          <a:p>
            <a:pPr eaLnBrk="1" hangingPunct="1">
              <a:lnSpc>
                <a:spcPct val="90000"/>
              </a:lnSpc>
            </a:pPr>
            <a:endParaRPr lang="zh-CN" altLang="en-US" sz="18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372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57221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标识符与简单的数据类型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682587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93" y="782593"/>
            <a:ext cx="3366958" cy="42177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0134" y="782593"/>
            <a:ext cx="2719407" cy="131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75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57221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简单的数据类型的级别及转换运算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682587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6373" y="723179"/>
            <a:ext cx="9098966" cy="30839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把基本数据类型变量的值赋给另一</a:t>
            </a:r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种基本类型</a:t>
            </a: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变量时，就涉及数据转换</a:t>
            </a:r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kumimoji="1"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kumimoji="1"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基本类型（不包括逻辑类型）按精度从“低”到“高”排列：</a:t>
            </a:r>
          </a:p>
          <a:p>
            <a:pPr algn="just" eaLnBrk="1" hangingPunct="1">
              <a:lnSpc>
                <a:spcPct val="90000"/>
              </a:lnSpc>
            </a:pPr>
            <a:r>
              <a:rPr kumimoji="1"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byte  short  char  </a:t>
            </a:r>
            <a:r>
              <a:rPr kumimoji="1"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1"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long  float  double </a:t>
            </a:r>
          </a:p>
          <a:p>
            <a:pPr algn="just" eaLnBrk="1" hangingPunct="1">
              <a:lnSpc>
                <a:spcPct val="90000"/>
              </a:lnSpc>
            </a:pPr>
            <a:endParaRPr kumimoji="1" lang="en-US" altLang="zh-CN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kumimoji="1"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、当把级别低的变量的值赋给级别高的变量时，系统自动完成数据类型的转换。例如：</a:t>
            </a:r>
          </a:p>
          <a:p>
            <a:pPr algn="just" eaLnBrk="1" hangingPunct="1">
              <a:lnSpc>
                <a:spcPct val="9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float x=100;</a:t>
            </a:r>
          </a:p>
          <a:p>
            <a:pPr algn="just" eaLnBrk="1" hangingPunct="1">
              <a:lnSpc>
                <a:spcPct val="90000"/>
              </a:lnSpc>
            </a:pPr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输出为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100.0</a:t>
            </a:r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1"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</a:pPr>
            <a:endParaRPr kumimoji="1" 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、当</a:t>
            </a: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把级别高的变量的值赋给级别低的变量时，必须使用显示类型转换运算。显示</a:t>
            </a:r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</a:t>
            </a:r>
            <a:endParaRPr kumimoji="1"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换的格式</a:t>
            </a: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：（类型名）要转换的值;</a:t>
            </a:r>
          </a:p>
          <a:p>
            <a:pPr algn="just" eaLnBrk="1" hangingPunct="1">
              <a:lnSpc>
                <a:spcPct val="90000"/>
              </a:lnSpc>
            </a:pPr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endParaRPr kumimoji="1" lang="zh-CN" alt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ct val="90000"/>
              </a:lnSpc>
            </a:pPr>
            <a:r>
              <a:rPr kumimoji="1"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x=(</a:t>
            </a:r>
            <a:r>
              <a:rPr kumimoji="1"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kumimoji="1"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)34.89;</a:t>
            </a:r>
            <a:endParaRPr kumimoji="1" 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13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57221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从</a:t>
            </a:r>
            <a:r>
              <a:rPr lang="zh-CN" altLang="en-US" sz="3200" b="1" dirty="0">
                <a:blipFill>
                  <a:blip r:embed="rId3"/>
                  <a:stretch>
                    <a:fillRect/>
                  </a:stretch>
                </a:blipFill>
              </a:rPr>
              <a:t>命令行窗口输入、输出数据</a:t>
            </a:r>
            <a:endParaRPr 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682587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06373" y="850006"/>
            <a:ext cx="861473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输入数据：</a:t>
            </a:r>
            <a:endParaRPr kumimoji="1" lang="en-US" altLang="zh-CN" b="1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kumimoji="1"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Scanner</a:t>
            </a: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类创建一个</a:t>
            </a:r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对象：</a:t>
            </a:r>
            <a:endParaRPr kumimoji="1"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canner reader = new Scanner(System.in);</a:t>
            </a:r>
          </a:p>
          <a:p>
            <a:endParaRPr kumimoji="1"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然后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reader</a:t>
            </a:r>
            <a:r>
              <a:rPr kumimoji="1" lang="zh-CN" altLang="en-US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对象调用下列方法：</a:t>
            </a:r>
            <a:endParaRPr kumimoji="1" lang="en-US" altLang="zh-CN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nextBoolean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r>
              <a:rPr kumimoji="1" lang="en-US" altLang="zh-CN" b="1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nextByte</a:t>
            </a:r>
            <a:r>
              <a:rPr kumimoji="1" lang="en-US" altLang="zh-CN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();…</a:t>
            </a:r>
          </a:p>
          <a:p>
            <a:endParaRPr kumimoji="1" 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b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输出数据</a:t>
            </a:r>
            <a:r>
              <a:rPr kumimoji="1" lang="zh-CN" altLang="en-US" b="1" dirty="0" smtClean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kumimoji="1" lang="en-US" altLang="zh-CN" b="1" dirty="0" smtClean="0">
              <a:solidFill>
                <a:schemeClr val="accent2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en-US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System.out.println</a:t>
            </a:r>
            <a:r>
              <a:rPr kumimoji="1" 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kumimoji="1" lang="en-US" altLang="zh-CN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System.out.print</a:t>
            </a:r>
            <a:r>
              <a:rPr kumimoji="1"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(),</a:t>
            </a:r>
            <a:r>
              <a:rPr kumimoji="1"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前者输出数据后换行，后者不换行。</a:t>
            </a:r>
            <a:endParaRPr kumimoji="1" lang="en-US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682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57221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从</a:t>
            </a:r>
            <a:r>
              <a:rPr lang="zh-CN" altLang="en-US" sz="3200" b="1" dirty="0">
                <a:blipFill>
                  <a:blip r:embed="rId3"/>
                  <a:stretch>
                    <a:fillRect/>
                  </a:stretch>
                </a:blipFill>
              </a:rPr>
              <a:t>命令行窗口输入、输出数据</a:t>
            </a:r>
            <a:endParaRPr 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682587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83" y="820449"/>
            <a:ext cx="8378260" cy="291442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83" y="3914783"/>
            <a:ext cx="3711463" cy="88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273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0110" y="1026279"/>
            <a:ext cx="8332839" cy="116185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950" b="1" dirty="0" smtClean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本章完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2000" b="1" dirty="0" smtClean="0">
                <a:blipFill dpi="0" rotWithShape="1">
                  <a:blip r:embed="rId2"/>
                  <a:srcRect/>
                  <a:stretch>
                    <a:fillRect/>
                  </a:stretch>
                </a:blip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endParaRPr lang="zh-CN" altLang="en-US" sz="2000" b="1" dirty="0">
              <a:blipFill dpi="0" rotWithShape="1">
                <a:blip r:embed="rId2"/>
                <a:srcRect/>
                <a:stretch>
                  <a:fillRect/>
                </a:stretch>
              </a:blip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134"/>
          <p:cNvGrpSpPr/>
          <p:nvPr/>
        </p:nvGrpSpPr>
        <p:grpSpPr>
          <a:xfrm>
            <a:off x="1829562" y="2327673"/>
            <a:ext cx="5484878" cy="244078"/>
            <a:chOff x="2481804" y="4179888"/>
            <a:chExt cx="7313171" cy="325437"/>
          </a:xfrm>
          <a:solidFill>
            <a:schemeClr val="accent1">
              <a:lumMod val="75000"/>
            </a:schemeClr>
          </a:solidFill>
        </p:grpSpPr>
        <p:sp>
          <p:nvSpPr>
            <p:cNvPr id="14" name="Freeform 35"/>
            <p:cNvSpPr>
              <a:spLocks/>
            </p:cNvSpPr>
            <p:nvPr/>
          </p:nvSpPr>
          <p:spPr bwMode="auto">
            <a:xfrm>
              <a:off x="9686693" y="4210050"/>
              <a:ext cx="108282" cy="19050"/>
            </a:xfrm>
            <a:custGeom>
              <a:avLst/>
              <a:gdLst>
                <a:gd name="T0" fmla="*/ 3 w 19"/>
                <a:gd name="T1" fmla="*/ 2 h 6"/>
                <a:gd name="T2" fmla="*/ 19 w 19"/>
                <a:gd name="T3" fmla="*/ 3 h 6"/>
                <a:gd name="T4" fmla="*/ 3 w 19"/>
                <a:gd name="T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6">
                  <a:moveTo>
                    <a:pt x="3" y="2"/>
                  </a:moveTo>
                  <a:cubicBezTo>
                    <a:pt x="7" y="4"/>
                    <a:pt x="14" y="0"/>
                    <a:pt x="19" y="3"/>
                  </a:cubicBezTo>
                  <a:cubicBezTo>
                    <a:pt x="14" y="3"/>
                    <a:pt x="0" y="6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20" name="Freeform 41"/>
            <p:cNvSpPr>
              <a:spLocks/>
            </p:cNvSpPr>
            <p:nvPr/>
          </p:nvSpPr>
          <p:spPr bwMode="auto">
            <a:xfrm>
              <a:off x="9545093" y="4219575"/>
              <a:ext cx="91624" cy="9525"/>
            </a:xfrm>
            <a:custGeom>
              <a:avLst/>
              <a:gdLst>
                <a:gd name="T0" fmla="*/ 12 w 16"/>
                <a:gd name="T1" fmla="*/ 2 h 3"/>
                <a:gd name="T2" fmla="*/ 3 w 16"/>
                <a:gd name="T3" fmla="*/ 1 h 3"/>
                <a:gd name="T4" fmla="*/ 12 w 16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12" y="2"/>
                  </a:moveTo>
                  <a:cubicBezTo>
                    <a:pt x="10" y="2"/>
                    <a:pt x="0" y="3"/>
                    <a:pt x="3" y="1"/>
                  </a:cubicBezTo>
                  <a:cubicBezTo>
                    <a:pt x="6" y="1"/>
                    <a:pt x="16" y="0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26" name="Freeform 47"/>
            <p:cNvSpPr>
              <a:spLocks/>
            </p:cNvSpPr>
            <p:nvPr/>
          </p:nvSpPr>
          <p:spPr bwMode="auto">
            <a:xfrm>
              <a:off x="9148061" y="4271963"/>
              <a:ext cx="108282" cy="14288"/>
            </a:xfrm>
            <a:custGeom>
              <a:avLst/>
              <a:gdLst>
                <a:gd name="T0" fmla="*/ 0 w 19"/>
                <a:gd name="T1" fmla="*/ 2 h 4"/>
                <a:gd name="T2" fmla="*/ 19 w 19"/>
                <a:gd name="T3" fmla="*/ 2 h 4"/>
                <a:gd name="T4" fmla="*/ 0 w 19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" h="4">
                  <a:moveTo>
                    <a:pt x="0" y="2"/>
                  </a:moveTo>
                  <a:cubicBezTo>
                    <a:pt x="8" y="1"/>
                    <a:pt x="12" y="0"/>
                    <a:pt x="19" y="2"/>
                  </a:cubicBezTo>
                  <a:cubicBezTo>
                    <a:pt x="13" y="2"/>
                    <a:pt x="4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31" name="Freeform 52"/>
            <p:cNvSpPr>
              <a:spLocks/>
            </p:cNvSpPr>
            <p:nvPr/>
          </p:nvSpPr>
          <p:spPr bwMode="auto">
            <a:xfrm>
              <a:off x="8403973" y="4268788"/>
              <a:ext cx="161034" cy="17463"/>
            </a:xfrm>
            <a:custGeom>
              <a:avLst/>
              <a:gdLst>
                <a:gd name="T0" fmla="*/ 8 w 28"/>
                <a:gd name="T1" fmla="*/ 4 h 5"/>
                <a:gd name="T2" fmla="*/ 0 w 28"/>
                <a:gd name="T3" fmla="*/ 3 h 5"/>
                <a:gd name="T4" fmla="*/ 10 w 28"/>
                <a:gd name="T5" fmla="*/ 3 h 5"/>
                <a:gd name="T6" fmla="*/ 28 w 28"/>
                <a:gd name="T7" fmla="*/ 4 h 5"/>
                <a:gd name="T8" fmla="*/ 8 w 28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5">
                  <a:moveTo>
                    <a:pt x="8" y="4"/>
                  </a:moveTo>
                  <a:cubicBezTo>
                    <a:pt x="6" y="3"/>
                    <a:pt x="0" y="5"/>
                    <a:pt x="0" y="3"/>
                  </a:cubicBezTo>
                  <a:cubicBezTo>
                    <a:pt x="3" y="3"/>
                    <a:pt x="7" y="3"/>
                    <a:pt x="10" y="3"/>
                  </a:cubicBezTo>
                  <a:cubicBezTo>
                    <a:pt x="16" y="4"/>
                    <a:pt x="26" y="0"/>
                    <a:pt x="28" y="4"/>
                  </a:cubicBezTo>
                  <a:cubicBezTo>
                    <a:pt x="22" y="3"/>
                    <a:pt x="16" y="5"/>
                    <a:pt x="8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35" name="Freeform 56"/>
            <p:cNvSpPr>
              <a:spLocks/>
            </p:cNvSpPr>
            <p:nvPr/>
          </p:nvSpPr>
          <p:spPr bwMode="auto">
            <a:xfrm>
              <a:off x="8309574" y="4278313"/>
              <a:ext cx="88846" cy="11113"/>
            </a:xfrm>
            <a:custGeom>
              <a:avLst/>
              <a:gdLst>
                <a:gd name="T0" fmla="*/ 3 w 16"/>
                <a:gd name="T1" fmla="*/ 1 h 3"/>
                <a:gd name="T2" fmla="*/ 13 w 16"/>
                <a:gd name="T3" fmla="*/ 1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1"/>
                    <a:pt x="16" y="0"/>
                    <a:pt x="13" y="1"/>
                  </a:cubicBezTo>
                  <a:cubicBezTo>
                    <a:pt x="11" y="1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38" name="Freeform 59"/>
            <p:cNvSpPr>
              <a:spLocks/>
            </p:cNvSpPr>
            <p:nvPr/>
          </p:nvSpPr>
          <p:spPr bwMode="auto">
            <a:xfrm>
              <a:off x="8212397" y="4308475"/>
              <a:ext cx="33317" cy="12700"/>
            </a:xfrm>
            <a:custGeom>
              <a:avLst/>
              <a:gdLst>
                <a:gd name="T0" fmla="*/ 0 w 6"/>
                <a:gd name="T1" fmla="*/ 2 h 4"/>
                <a:gd name="T2" fmla="*/ 3 w 6"/>
                <a:gd name="T3" fmla="*/ 1 h 4"/>
                <a:gd name="T4" fmla="*/ 1 w 6"/>
                <a:gd name="T5" fmla="*/ 0 h 4"/>
                <a:gd name="T6" fmla="*/ 6 w 6"/>
                <a:gd name="T7" fmla="*/ 1 h 4"/>
                <a:gd name="T8" fmla="*/ 5 w 6"/>
                <a:gd name="T9" fmla="*/ 3 h 4"/>
                <a:gd name="T10" fmla="*/ 0 w 6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4">
                  <a:moveTo>
                    <a:pt x="0" y="2"/>
                  </a:moveTo>
                  <a:cubicBezTo>
                    <a:pt x="1" y="2"/>
                    <a:pt x="3" y="2"/>
                    <a:pt x="3" y="1"/>
                  </a:cubicBezTo>
                  <a:cubicBezTo>
                    <a:pt x="2" y="1"/>
                    <a:pt x="1" y="1"/>
                    <a:pt x="1" y="0"/>
                  </a:cubicBezTo>
                  <a:cubicBezTo>
                    <a:pt x="3" y="1"/>
                    <a:pt x="6" y="0"/>
                    <a:pt x="6" y="1"/>
                  </a:cubicBezTo>
                  <a:cubicBezTo>
                    <a:pt x="5" y="1"/>
                    <a:pt x="5" y="2"/>
                    <a:pt x="5" y="3"/>
                  </a:cubicBezTo>
                  <a:cubicBezTo>
                    <a:pt x="3" y="3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40" name="Freeform 61"/>
            <p:cNvSpPr>
              <a:spLocks/>
            </p:cNvSpPr>
            <p:nvPr/>
          </p:nvSpPr>
          <p:spPr bwMode="auto">
            <a:xfrm>
              <a:off x="8043034" y="4305300"/>
              <a:ext cx="99952" cy="19050"/>
            </a:xfrm>
            <a:custGeom>
              <a:avLst/>
              <a:gdLst>
                <a:gd name="T0" fmla="*/ 16 w 18"/>
                <a:gd name="T1" fmla="*/ 5 h 6"/>
                <a:gd name="T2" fmla="*/ 9 w 18"/>
                <a:gd name="T3" fmla="*/ 3 h 6"/>
                <a:gd name="T4" fmla="*/ 16 w 18"/>
                <a:gd name="T5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6">
                  <a:moveTo>
                    <a:pt x="16" y="5"/>
                  </a:moveTo>
                  <a:cubicBezTo>
                    <a:pt x="12" y="6"/>
                    <a:pt x="13" y="3"/>
                    <a:pt x="9" y="3"/>
                  </a:cubicBezTo>
                  <a:cubicBezTo>
                    <a:pt x="0" y="3"/>
                    <a:pt x="18" y="0"/>
                    <a:pt x="16" y="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47" name="Freeform 68"/>
            <p:cNvSpPr>
              <a:spLocks/>
            </p:cNvSpPr>
            <p:nvPr/>
          </p:nvSpPr>
          <p:spPr bwMode="auto">
            <a:xfrm>
              <a:off x="7429438" y="4286250"/>
              <a:ext cx="136047" cy="22225"/>
            </a:xfrm>
            <a:custGeom>
              <a:avLst/>
              <a:gdLst>
                <a:gd name="T0" fmla="*/ 0 w 24"/>
                <a:gd name="T1" fmla="*/ 4 h 7"/>
                <a:gd name="T2" fmla="*/ 23 w 24"/>
                <a:gd name="T3" fmla="*/ 4 h 7"/>
                <a:gd name="T4" fmla="*/ 0 w 24"/>
                <a:gd name="T5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7">
                  <a:moveTo>
                    <a:pt x="0" y="4"/>
                  </a:moveTo>
                  <a:cubicBezTo>
                    <a:pt x="6" y="4"/>
                    <a:pt x="24" y="0"/>
                    <a:pt x="23" y="4"/>
                  </a:cubicBezTo>
                  <a:cubicBezTo>
                    <a:pt x="18" y="4"/>
                    <a:pt x="6" y="7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52" name="Freeform 73"/>
            <p:cNvSpPr>
              <a:spLocks/>
            </p:cNvSpPr>
            <p:nvPr/>
          </p:nvSpPr>
          <p:spPr bwMode="auto">
            <a:xfrm>
              <a:off x="7179558" y="4341813"/>
              <a:ext cx="61082" cy="15875"/>
            </a:xfrm>
            <a:custGeom>
              <a:avLst/>
              <a:gdLst>
                <a:gd name="T0" fmla="*/ 11 w 11"/>
                <a:gd name="T1" fmla="*/ 2 h 5"/>
                <a:gd name="T2" fmla="*/ 7 w 11"/>
                <a:gd name="T3" fmla="*/ 5 h 5"/>
                <a:gd name="T4" fmla="*/ 0 w 11"/>
                <a:gd name="T5" fmla="*/ 2 h 5"/>
                <a:gd name="T6" fmla="*/ 11 w 11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5">
                  <a:moveTo>
                    <a:pt x="11" y="2"/>
                  </a:moveTo>
                  <a:cubicBezTo>
                    <a:pt x="6" y="1"/>
                    <a:pt x="10" y="5"/>
                    <a:pt x="7" y="5"/>
                  </a:cubicBezTo>
                  <a:cubicBezTo>
                    <a:pt x="5" y="4"/>
                    <a:pt x="0" y="5"/>
                    <a:pt x="0" y="2"/>
                  </a:cubicBezTo>
                  <a:cubicBezTo>
                    <a:pt x="3" y="2"/>
                    <a:pt x="9" y="0"/>
                    <a:pt x="11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53" name="Freeform 74"/>
            <p:cNvSpPr>
              <a:spLocks/>
            </p:cNvSpPr>
            <p:nvPr/>
          </p:nvSpPr>
          <p:spPr bwMode="auto">
            <a:xfrm>
              <a:off x="6951889" y="4324350"/>
              <a:ext cx="124941" cy="14288"/>
            </a:xfrm>
            <a:custGeom>
              <a:avLst/>
              <a:gdLst>
                <a:gd name="T0" fmla="*/ 22 w 22"/>
                <a:gd name="T1" fmla="*/ 2 h 4"/>
                <a:gd name="T2" fmla="*/ 0 w 22"/>
                <a:gd name="T3" fmla="*/ 2 h 4"/>
                <a:gd name="T4" fmla="*/ 22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22" y="2"/>
                  </a:moveTo>
                  <a:cubicBezTo>
                    <a:pt x="16" y="2"/>
                    <a:pt x="1" y="4"/>
                    <a:pt x="0" y="2"/>
                  </a:cubicBezTo>
                  <a:cubicBezTo>
                    <a:pt x="6" y="2"/>
                    <a:pt x="22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55" name="Freeform 76"/>
            <p:cNvSpPr>
              <a:spLocks/>
            </p:cNvSpPr>
            <p:nvPr/>
          </p:nvSpPr>
          <p:spPr bwMode="auto">
            <a:xfrm>
              <a:off x="6907466" y="4308475"/>
              <a:ext cx="102730" cy="9525"/>
            </a:xfrm>
            <a:custGeom>
              <a:avLst/>
              <a:gdLst>
                <a:gd name="T0" fmla="*/ 0 w 18"/>
                <a:gd name="T1" fmla="*/ 2 h 3"/>
                <a:gd name="T2" fmla="*/ 18 w 18"/>
                <a:gd name="T3" fmla="*/ 2 h 3"/>
                <a:gd name="T4" fmla="*/ 0 w 18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0" y="2"/>
                  </a:moveTo>
                  <a:cubicBezTo>
                    <a:pt x="3" y="1"/>
                    <a:pt x="15" y="0"/>
                    <a:pt x="18" y="2"/>
                  </a:cubicBezTo>
                  <a:cubicBezTo>
                    <a:pt x="11" y="3"/>
                    <a:pt x="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58" name="Freeform 79"/>
            <p:cNvSpPr>
              <a:spLocks/>
            </p:cNvSpPr>
            <p:nvPr/>
          </p:nvSpPr>
          <p:spPr bwMode="auto">
            <a:xfrm>
              <a:off x="6771420" y="4314825"/>
              <a:ext cx="72188" cy="9525"/>
            </a:xfrm>
            <a:custGeom>
              <a:avLst/>
              <a:gdLst>
                <a:gd name="T0" fmla="*/ 11 w 13"/>
                <a:gd name="T1" fmla="*/ 0 h 3"/>
                <a:gd name="T2" fmla="*/ 13 w 13"/>
                <a:gd name="T3" fmla="*/ 2 h 3"/>
                <a:gd name="T4" fmla="*/ 11 w 1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" h="3">
                  <a:moveTo>
                    <a:pt x="11" y="0"/>
                  </a:moveTo>
                  <a:cubicBezTo>
                    <a:pt x="11" y="1"/>
                    <a:pt x="13" y="1"/>
                    <a:pt x="13" y="2"/>
                  </a:cubicBezTo>
                  <a:cubicBezTo>
                    <a:pt x="1" y="3"/>
                    <a:pt x="0" y="2"/>
                    <a:pt x="11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59" name="Freeform 80"/>
            <p:cNvSpPr>
              <a:spLocks/>
            </p:cNvSpPr>
            <p:nvPr/>
          </p:nvSpPr>
          <p:spPr bwMode="auto">
            <a:xfrm>
              <a:off x="6629821" y="4330700"/>
              <a:ext cx="124941" cy="14288"/>
            </a:xfrm>
            <a:custGeom>
              <a:avLst/>
              <a:gdLst>
                <a:gd name="T0" fmla="*/ 0 w 22"/>
                <a:gd name="T1" fmla="*/ 2 h 4"/>
                <a:gd name="T2" fmla="*/ 22 w 22"/>
                <a:gd name="T3" fmla="*/ 2 h 4"/>
                <a:gd name="T4" fmla="*/ 0 w 2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4">
                  <a:moveTo>
                    <a:pt x="0" y="2"/>
                  </a:moveTo>
                  <a:cubicBezTo>
                    <a:pt x="2" y="0"/>
                    <a:pt x="20" y="2"/>
                    <a:pt x="22" y="2"/>
                  </a:cubicBezTo>
                  <a:cubicBezTo>
                    <a:pt x="15" y="2"/>
                    <a:pt x="5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60" name="Freeform 81"/>
            <p:cNvSpPr>
              <a:spLocks/>
            </p:cNvSpPr>
            <p:nvPr/>
          </p:nvSpPr>
          <p:spPr bwMode="auto">
            <a:xfrm>
              <a:off x="6646479" y="4318000"/>
              <a:ext cx="97177" cy="9525"/>
            </a:xfrm>
            <a:custGeom>
              <a:avLst/>
              <a:gdLst>
                <a:gd name="T0" fmla="*/ 2 w 17"/>
                <a:gd name="T1" fmla="*/ 1 h 3"/>
                <a:gd name="T2" fmla="*/ 15 w 17"/>
                <a:gd name="T3" fmla="*/ 2 h 3"/>
                <a:gd name="T4" fmla="*/ 2 w 1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3">
                  <a:moveTo>
                    <a:pt x="2" y="1"/>
                  </a:moveTo>
                  <a:cubicBezTo>
                    <a:pt x="6" y="2"/>
                    <a:pt x="17" y="0"/>
                    <a:pt x="15" y="2"/>
                  </a:cubicBezTo>
                  <a:cubicBezTo>
                    <a:pt x="12" y="1"/>
                    <a:pt x="0" y="3"/>
                    <a:pt x="2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62" name="Freeform 83"/>
            <p:cNvSpPr>
              <a:spLocks/>
            </p:cNvSpPr>
            <p:nvPr/>
          </p:nvSpPr>
          <p:spPr bwMode="auto">
            <a:xfrm>
              <a:off x="6452128" y="4318000"/>
              <a:ext cx="147153" cy="17463"/>
            </a:xfrm>
            <a:custGeom>
              <a:avLst/>
              <a:gdLst>
                <a:gd name="T0" fmla="*/ 0 w 26"/>
                <a:gd name="T1" fmla="*/ 3 h 5"/>
                <a:gd name="T2" fmla="*/ 26 w 26"/>
                <a:gd name="T3" fmla="*/ 3 h 5"/>
                <a:gd name="T4" fmla="*/ 0 w 2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0" y="3"/>
                  </a:moveTo>
                  <a:cubicBezTo>
                    <a:pt x="10" y="2"/>
                    <a:pt x="17" y="0"/>
                    <a:pt x="26" y="3"/>
                  </a:cubicBezTo>
                  <a:cubicBezTo>
                    <a:pt x="20" y="3"/>
                    <a:pt x="7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64" name="Freeform 85"/>
            <p:cNvSpPr>
              <a:spLocks/>
            </p:cNvSpPr>
            <p:nvPr/>
          </p:nvSpPr>
          <p:spPr bwMode="auto">
            <a:xfrm>
              <a:off x="6402152" y="4200525"/>
              <a:ext cx="80518" cy="12700"/>
            </a:xfrm>
            <a:custGeom>
              <a:avLst/>
              <a:gdLst>
                <a:gd name="T0" fmla="*/ 13 w 14"/>
                <a:gd name="T1" fmla="*/ 3 h 4"/>
                <a:gd name="T2" fmla="*/ 1 w 14"/>
                <a:gd name="T3" fmla="*/ 4 h 4"/>
                <a:gd name="T4" fmla="*/ 13 w 14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">
                  <a:moveTo>
                    <a:pt x="13" y="3"/>
                  </a:moveTo>
                  <a:cubicBezTo>
                    <a:pt x="8" y="4"/>
                    <a:pt x="5" y="2"/>
                    <a:pt x="1" y="4"/>
                  </a:cubicBezTo>
                  <a:cubicBezTo>
                    <a:pt x="0" y="1"/>
                    <a:pt x="14" y="0"/>
                    <a:pt x="13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66" name="Freeform 87"/>
            <p:cNvSpPr>
              <a:spLocks/>
            </p:cNvSpPr>
            <p:nvPr/>
          </p:nvSpPr>
          <p:spPr bwMode="auto">
            <a:xfrm>
              <a:off x="6304977" y="4252913"/>
              <a:ext cx="97177" cy="12700"/>
            </a:xfrm>
            <a:custGeom>
              <a:avLst/>
              <a:gdLst>
                <a:gd name="T0" fmla="*/ 15 w 17"/>
                <a:gd name="T1" fmla="*/ 2 h 4"/>
                <a:gd name="T2" fmla="*/ 3 w 17"/>
                <a:gd name="T3" fmla="*/ 2 h 4"/>
                <a:gd name="T4" fmla="*/ 15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15" y="2"/>
                  </a:moveTo>
                  <a:cubicBezTo>
                    <a:pt x="12" y="2"/>
                    <a:pt x="0" y="4"/>
                    <a:pt x="3" y="2"/>
                  </a:cubicBezTo>
                  <a:cubicBezTo>
                    <a:pt x="6" y="2"/>
                    <a:pt x="17" y="0"/>
                    <a:pt x="15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67" name="Freeform 88"/>
            <p:cNvSpPr>
              <a:spLocks/>
            </p:cNvSpPr>
            <p:nvPr/>
          </p:nvSpPr>
          <p:spPr bwMode="auto">
            <a:xfrm>
              <a:off x="6266107" y="4321175"/>
              <a:ext cx="113835" cy="23813"/>
            </a:xfrm>
            <a:custGeom>
              <a:avLst/>
              <a:gdLst>
                <a:gd name="T0" fmla="*/ 0 w 20"/>
                <a:gd name="T1" fmla="*/ 3 h 7"/>
                <a:gd name="T2" fmla="*/ 20 w 20"/>
                <a:gd name="T3" fmla="*/ 4 h 7"/>
                <a:gd name="T4" fmla="*/ 0 w 20"/>
                <a:gd name="T5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7">
                  <a:moveTo>
                    <a:pt x="0" y="3"/>
                  </a:moveTo>
                  <a:cubicBezTo>
                    <a:pt x="7" y="3"/>
                    <a:pt x="17" y="0"/>
                    <a:pt x="20" y="4"/>
                  </a:cubicBezTo>
                  <a:cubicBezTo>
                    <a:pt x="15" y="2"/>
                    <a:pt x="4" y="7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71" name="Freeform 92"/>
            <p:cNvSpPr>
              <a:spLocks/>
            </p:cNvSpPr>
            <p:nvPr/>
          </p:nvSpPr>
          <p:spPr bwMode="auto">
            <a:xfrm>
              <a:off x="6157824" y="4327525"/>
              <a:ext cx="102730" cy="14288"/>
            </a:xfrm>
            <a:custGeom>
              <a:avLst/>
              <a:gdLst>
                <a:gd name="T0" fmla="*/ 0 w 18"/>
                <a:gd name="T1" fmla="*/ 3 h 4"/>
                <a:gd name="T2" fmla="*/ 18 w 18"/>
                <a:gd name="T3" fmla="*/ 2 h 4"/>
                <a:gd name="T4" fmla="*/ 0 w 18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4">
                  <a:moveTo>
                    <a:pt x="0" y="3"/>
                  </a:moveTo>
                  <a:cubicBezTo>
                    <a:pt x="1" y="0"/>
                    <a:pt x="15" y="1"/>
                    <a:pt x="18" y="2"/>
                  </a:cubicBezTo>
                  <a:cubicBezTo>
                    <a:pt x="12" y="4"/>
                    <a:pt x="8" y="2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72" name="Freeform 93"/>
            <p:cNvSpPr>
              <a:spLocks/>
            </p:cNvSpPr>
            <p:nvPr/>
          </p:nvSpPr>
          <p:spPr bwMode="auto">
            <a:xfrm>
              <a:off x="6113401" y="4348163"/>
              <a:ext cx="88846" cy="9525"/>
            </a:xfrm>
            <a:custGeom>
              <a:avLst/>
              <a:gdLst>
                <a:gd name="T0" fmla="*/ 3 w 16"/>
                <a:gd name="T1" fmla="*/ 1 h 3"/>
                <a:gd name="T2" fmla="*/ 12 w 16"/>
                <a:gd name="T3" fmla="*/ 2 h 3"/>
                <a:gd name="T4" fmla="*/ 3 w 1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3">
                  <a:moveTo>
                    <a:pt x="3" y="1"/>
                  </a:moveTo>
                  <a:cubicBezTo>
                    <a:pt x="6" y="2"/>
                    <a:pt x="16" y="0"/>
                    <a:pt x="12" y="2"/>
                  </a:cubicBezTo>
                  <a:cubicBezTo>
                    <a:pt x="10" y="2"/>
                    <a:pt x="0" y="3"/>
                    <a:pt x="3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73" name="Freeform 94"/>
            <p:cNvSpPr>
              <a:spLocks/>
            </p:cNvSpPr>
            <p:nvPr/>
          </p:nvSpPr>
          <p:spPr bwMode="auto">
            <a:xfrm>
              <a:off x="5308230" y="4206875"/>
              <a:ext cx="844041" cy="25400"/>
            </a:xfrm>
            <a:custGeom>
              <a:avLst/>
              <a:gdLst>
                <a:gd name="T0" fmla="*/ 0 w 149"/>
                <a:gd name="T1" fmla="*/ 5 h 8"/>
                <a:gd name="T2" fmla="*/ 149 w 149"/>
                <a:gd name="T3" fmla="*/ 3 h 8"/>
                <a:gd name="T4" fmla="*/ 74 w 149"/>
                <a:gd name="T5" fmla="*/ 6 h 8"/>
                <a:gd name="T6" fmla="*/ 0 w 149"/>
                <a:gd name="T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9" h="8">
                  <a:moveTo>
                    <a:pt x="0" y="5"/>
                  </a:moveTo>
                  <a:cubicBezTo>
                    <a:pt x="45" y="6"/>
                    <a:pt x="109" y="0"/>
                    <a:pt x="149" y="3"/>
                  </a:cubicBezTo>
                  <a:cubicBezTo>
                    <a:pt x="126" y="5"/>
                    <a:pt x="100" y="6"/>
                    <a:pt x="74" y="6"/>
                  </a:cubicBezTo>
                  <a:cubicBezTo>
                    <a:pt x="51" y="7"/>
                    <a:pt x="26" y="8"/>
                    <a:pt x="0" y="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74" name="Freeform 95"/>
            <p:cNvSpPr>
              <a:spLocks/>
            </p:cNvSpPr>
            <p:nvPr/>
          </p:nvSpPr>
          <p:spPr bwMode="auto">
            <a:xfrm>
              <a:off x="5941261" y="4351338"/>
              <a:ext cx="172140" cy="15875"/>
            </a:xfrm>
            <a:custGeom>
              <a:avLst/>
              <a:gdLst>
                <a:gd name="T0" fmla="*/ 0 w 30"/>
                <a:gd name="T1" fmla="*/ 1 h 5"/>
                <a:gd name="T2" fmla="*/ 30 w 30"/>
                <a:gd name="T3" fmla="*/ 2 h 5"/>
                <a:gd name="T4" fmla="*/ 0 w 30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5">
                  <a:moveTo>
                    <a:pt x="0" y="1"/>
                  </a:moveTo>
                  <a:cubicBezTo>
                    <a:pt x="10" y="1"/>
                    <a:pt x="23" y="0"/>
                    <a:pt x="30" y="2"/>
                  </a:cubicBezTo>
                  <a:cubicBezTo>
                    <a:pt x="20" y="1"/>
                    <a:pt x="3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75" name="Freeform 96"/>
            <p:cNvSpPr>
              <a:spLocks/>
            </p:cNvSpPr>
            <p:nvPr/>
          </p:nvSpPr>
          <p:spPr bwMode="auto">
            <a:xfrm>
              <a:off x="5624746" y="4338638"/>
              <a:ext cx="169364" cy="9525"/>
            </a:xfrm>
            <a:custGeom>
              <a:avLst/>
              <a:gdLst>
                <a:gd name="T0" fmla="*/ 0 w 30"/>
                <a:gd name="T1" fmla="*/ 2 h 3"/>
                <a:gd name="T2" fmla="*/ 30 w 30"/>
                <a:gd name="T3" fmla="*/ 1 h 3"/>
                <a:gd name="T4" fmla="*/ 0 w 30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3">
                  <a:moveTo>
                    <a:pt x="0" y="2"/>
                  </a:moveTo>
                  <a:cubicBezTo>
                    <a:pt x="12" y="0"/>
                    <a:pt x="18" y="0"/>
                    <a:pt x="30" y="1"/>
                  </a:cubicBezTo>
                  <a:cubicBezTo>
                    <a:pt x="21" y="3"/>
                    <a:pt x="14" y="3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79" name="Freeform 100"/>
            <p:cNvSpPr>
              <a:spLocks/>
            </p:cNvSpPr>
            <p:nvPr/>
          </p:nvSpPr>
          <p:spPr bwMode="auto">
            <a:xfrm>
              <a:off x="5438724" y="4341813"/>
              <a:ext cx="116611" cy="12700"/>
            </a:xfrm>
            <a:custGeom>
              <a:avLst/>
              <a:gdLst>
                <a:gd name="T0" fmla="*/ 0 w 21"/>
                <a:gd name="T1" fmla="*/ 2 h 4"/>
                <a:gd name="T2" fmla="*/ 21 w 21"/>
                <a:gd name="T3" fmla="*/ 1 h 4"/>
                <a:gd name="T4" fmla="*/ 0 w 21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" h="4">
                  <a:moveTo>
                    <a:pt x="0" y="2"/>
                  </a:moveTo>
                  <a:cubicBezTo>
                    <a:pt x="6" y="1"/>
                    <a:pt x="14" y="0"/>
                    <a:pt x="21" y="1"/>
                  </a:cubicBezTo>
                  <a:cubicBezTo>
                    <a:pt x="15" y="3"/>
                    <a:pt x="7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80" name="Freeform 101"/>
            <p:cNvSpPr>
              <a:spLocks/>
            </p:cNvSpPr>
            <p:nvPr/>
          </p:nvSpPr>
          <p:spPr bwMode="auto">
            <a:xfrm>
              <a:off x="5466489" y="4179888"/>
              <a:ext cx="83293" cy="14288"/>
            </a:xfrm>
            <a:custGeom>
              <a:avLst/>
              <a:gdLst>
                <a:gd name="T0" fmla="*/ 12 w 15"/>
                <a:gd name="T1" fmla="*/ 2 h 4"/>
                <a:gd name="T2" fmla="*/ 2 w 15"/>
                <a:gd name="T3" fmla="*/ 4 h 4"/>
                <a:gd name="T4" fmla="*/ 12 w 15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" h="4">
                  <a:moveTo>
                    <a:pt x="12" y="2"/>
                  </a:moveTo>
                  <a:cubicBezTo>
                    <a:pt x="8" y="3"/>
                    <a:pt x="4" y="2"/>
                    <a:pt x="2" y="4"/>
                  </a:cubicBezTo>
                  <a:cubicBezTo>
                    <a:pt x="0" y="0"/>
                    <a:pt x="15" y="1"/>
                    <a:pt x="12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81" name="Freeform 102"/>
            <p:cNvSpPr>
              <a:spLocks/>
            </p:cNvSpPr>
            <p:nvPr/>
          </p:nvSpPr>
          <p:spPr bwMode="auto">
            <a:xfrm>
              <a:off x="5283243" y="4338638"/>
              <a:ext cx="149928" cy="15875"/>
            </a:xfrm>
            <a:custGeom>
              <a:avLst/>
              <a:gdLst>
                <a:gd name="T0" fmla="*/ 26 w 26"/>
                <a:gd name="T1" fmla="*/ 4 h 5"/>
                <a:gd name="T2" fmla="*/ 0 w 26"/>
                <a:gd name="T3" fmla="*/ 3 h 5"/>
                <a:gd name="T4" fmla="*/ 26 w 26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" h="5">
                  <a:moveTo>
                    <a:pt x="26" y="4"/>
                  </a:moveTo>
                  <a:cubicBezTo>
                    <a:pt x="16" y="5"/>
                    <a:pt x="10" y="4"/>
                    <a:pt x="0" y="3"/>
                  </a:cubicBezTo>
                  <a:cubicBezTo>
                    <a:pt x="8" y="2"/>
                    <a:pt x="24" y="0"/>
                    <a:pt x="26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82" name="Freeform 103"/>
            <p:cNvSpPr>
              <a:spLocks/>
            </p:cNvSpPr>
            <p:nvPr/>
          </p:nvSpPr>
          <p:spPr bwMode="auto">
            <a:xfrm>
              <a:off x="5261032" y="4360863"/>
              <a:ext cx="141600" cy="9525"/>
            </a:xfrm>
            <a:custGeom>
              <a:avLst/>
              <a:gdLst>
                <a:gd name="T0" fmla="*/ 8 w 25"/>
                <a:gd name="T1" fmla="*/ 0 h 3"/>
                <a:gd name="T2" fmla="*/ 14 w 25"/>
                <a:gd name="T3" fmla="*/ 2 h 3"/>
                <a:gd name="T4" fmla="*/ 0 w 25"/>
                <a:gd name="T5" fmla="*/ 1 h 3"/>
                <a:gd name="T6" fmla="*/ 8 w 25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3">
                  <a:moveTo>
                    <a:pt x="8" y="0"/>
                  </a:moveTo>
                  <a:cubicBezTo>
                    <a:pt x="11" y="0"/>
                    <a:pt x="25" y="1"/>
                    <a:pt x="14" y="2"/>
                  </a:cubicBezTo>
                  <a:cubicBezTo>
                    <a:pt x="11" y="2"/>
                    <a:pt x="5" y="3"/>
                    <a:pt x="0" y="1"/>
                  </a:cubicBezTo>
                  <a:cubicBezTo>
                    <a:pt x="3" y="1"/>
                    <a:pt x="5" y="0"/>
                    <a:pt x="8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84" name="Freeform 105"/>
            <p:cNvSpPr>
              <a:spLocks/>
            </p:cNvSpPr>
            <p:nvPr/>
          </p:nvSpPr>
          <p:spPr bwMode="auto">
            <a:xfrm>
              <a:off x="5199950" y="4219575"/>
              <a:ext cx="88846" cy="17463"/>
            </a:xfrm>
            <a:custGeom>
              <a:avLst/>
              <a:gdLst>
                <a:gd name="T0" fmla="*/ 0 w 16"/>
                <a:gd name="T1" fmla="*/ 3 h 5"/>
                <a:gd name="T2" fmla="*/ 16 w 16"/>
                <a:gd name="T3" fmla="*/ 3 h 5"/>
                <a:gd name="T4" fmla="*/ 0 w 16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5">
                  <a:moveTo>
                    <a:pt x="0" y="3"/>
                  </a:moveTo>
                  <a:cubicBezTo>
                    <a:pt x="2" y="2"/>
                    <a:pt x="12" y="0"/>
                    <a:pt x="16" y="3"/>
                  </a:cubicBezTo>
                  <a:cubicBezTo>
                    <a:pt x="11" y="3"/>
                    <a:pt x="3" y="5"/>
                    <a:pt x="0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86" name="Freeform 107"/>
            <p:cNvSpPr>
              <a:spLocks/>
            </p:cNvSpPr>
            <p:nvPr/>
          </p:nvSpPr>
          <p:spPr bwMode="auto">
            <a:xfrm>
              <a:off x="5027810" y="4344988"/>
              <a:ext cx="136047" cy="12700"/>
            </a:xfrm>
            <a:custGeom>
              <a:avLst/>
              <a:gdLst>
                <a:gd name="T0" fmla="*/ 24 w 24"/>
                <a:gd name="T1" fmla="*/ 1 h 4"/>
                <a:gd name="T2" fmla="*/ 0 w 24"/>
                <a:gd name="T3" fmla="*/ 2 h 4"/>
                <a:gd name="T4" fmla="*/ 24 w 24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4">
                  <a:moveTo>
                    <a:pt x="24" y="1"/>
                  </a:moveTo>
                  <a:cubicBezTo>
                    <a:pt x="15" y="4"/>
                    <a:pt x="8" y="4"/>
                    <a:pt x="0" y="2"/>
                  </a:cubicBezTo>
                  <a:cubicBezTo>
                    <a:pt x="7" y="2"/>
                    <a:pt x="18" y="0"/>
                    <a:pt x="24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87" name="Freeform 108"/>
            <p:cNvSpPr>
              <a:spLocks/>
            </p:cNvSpPr>
            <p:nvPr/>
          </p:nvSpPr>
          <p:spPr bwMode="auto">
            <a:xfrm>
              <a:off x="4433650" y="4222750"/>
              <a:ext cx="702443" cy="20638"/>
            </a:xfrm>
            <a:custGeom>
              <a:avLst/>
              <a:gdLst>
                <a:gd name="T0" fmla="*/ 0 w 124"/>
                <a:gd name="T1" fmla="*/ 0 h 6"/>
                <a:gd name="T2" fmla="*/ 123 w 124"/>
                <a:gd name="T3" fmla="*/ 1 h 6"/>
                <a:gd name="T4" fmla="*/ 123 w 124"/>
                <a:gd name="T5" fmla="*/ 3 h 6"/>
                <a:gd name="T6" fmla="*/ 22 w 124"/>
                <a:gd name="T7" fmla="*/ 3 h 6"/>
                <a:gd name="T8" fmla="*/ 0 w 12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" h="6">
                  <a:moveTo>
                    <a:pt x="0" y="0"/>
                  </a:moveTo>
                  <a:cubicBezTo>
                    <a:pt x="43" y="0"/>
                    <a:pt x="80" y="0"/>
                    <a:pt x="123" y="1"/>
                  </a:cubicBezTo>
                  <a:cubicBezTo>
                    <a:pt x="124" y="1"/>
                    <a:pt x="124" y="3"/>
                    <a:pt x="123" y="3"/>
                  </a:cubicBezTo>
                  <a:cubicBezTo>
                    <a:pt x="90" y="3"/>
                    <a:pt x="53" y="3"/>
                    <a:pt x="22" y="3"/>
                  </a:cubicBezTo>
                  <a:cubicBezTo>
                    <a:pt x="15" y="3"/>
                    <a:pt x="5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88" name="Freeform 109"/>
            <p:cNvSpPr>
              <a:spLocks/>
            </p:cNvSpPr>
            <p:nvPr/>
          </p:nvSpPr>
          <p:spPr bwMode="auto">
            <a:xfrm>
              <a:off x="4955622" y="4305300"/>
              <a:ext cx="49976" cy="9525"/>
            </a:xfrm>
            <a:custGeom>
              <a:avLst/>
              <a:gdLst>
                <a:gd name="T0" fmla="*/ 0 w 9"/>
                <a:gd name="T1" fmla="*/ 1 h 3"/>
                <a:gd name="T2" fmla="*/ 9 w 9"/>
                <a:gd name="T3" fmla="*/ 2 h 3"/>
                <a:gd name="T4" fmla="*/ 0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0" y="1"/>
                  </a:moveTo>
                  <a:cubicBezTo>
                    <a:pt x="4" y="1"/>
                    <a:pt x="8" y="0"/>
                    <a:pt x="9" y="2"/>
                  </a:cubicBezTo>
                  <a:cubicBezTo>
                    <a:pt x="5" y="2"/>
                    <a:pt x="1" y="3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89" name="Freeform 110"/>
            <p:cNvSpPr>
              <a:spLocks/>
            </p:cNvSpPr>
            <p:nvPr/>
          </p:nvSpPr>
          <p:spPr bwMode="auto">
            <a:xfrm>
              <a:off x="4902869" y="4256088"/>
              <a:ext cx="58306" cy="15875"/>
            </a:xfrm>
            <a:custGeom>
              <a:avLst/>
              <a:gdLst>
                <a:gd name="T0" fmla="*/ 0 w 10"/>
                <a:gd name="T1" fmla="*/ 2 h 5"/>
                <a:gd name="T2" fmla="*/ 9 w 10"/>
                <a:gd name="T3" fmla="*/ 3 h 5"/>
                <a:gd name="T4" fmla="*/ 0 w 10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0" y="2"/>
                  </a:moveTo>
                  <a:cubicBezTo>
                    <a:pt x="3" y="2"/>
                    <a:pt x="10" y="0"/>
                    <a:pt x="9" y="3"/>
                  </a:cubicBezTo>
                  <a:cubicBezTo>
                    <a:pt x="4" y="2"/>
                    <a:pt x="2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90" name="Freeform 111"/>
            <p:cNvSpPr>
              <a:spLocks/>
            </p:cNvSpPr>
            <p:nvPr/>
          </p:nvSpPr>
          <p:spPr bwMode="auto">
            <a:xfrm>
              <a:off x="4814022" y="4489450"/>
              <a:ext cx="66635" cy="15875"/>
            </a:xfrm>
            <a:custGeom>
              <a:avLst/>
              <a:gdLst>
                <a:gd name="T0" fmla="*/ 0 w 12"/>
                <a:gd name="T1" fmla="*/ 1 h 5"/>
                <a:gd name="T2" fmla="*/ 12 w 12"/>
                <a:gd name="T3" fmla="*/ 2 h 5"/>
                <a:gd name="T4" fmla="*/ 0 w 12"/>
                <a:gd name="T5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5">
                  <a:moveTo>
                    <a:pt x="0" y="1"/>
                  </a:moveTo>
                  <a:cubicBezTo>
                    <a:pt x="5" y="0"/>
                    <a:pt x="9" y="1"/>
                    <a:pt x="12" y="2"/>
                  </a:cubicBezTo>
                  <a:cubicBezTo>
                    <a:pt x="8" y="1"/>
                    <a:pt x="0" y="5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91" name="Freeform 112"/>
            <p:cNvSpPr>
              <a:spLocks/>
            </p:cNvSpPr>
            <p:nvPr/>
          </p:nvSpPr>
          <p:spPr bwMode="auto">
            <a:xfrm>
              <a:off x="4575248" y="4271963"/>
              <a:ext cx="102730" cy="9525"/>
            </a:xfrm>
            <a:custGeom>
              <a:avLst/>
              <a:gdLst>
                <a:gd name="T0" fmla="*/ 18 w 18"/>
                <a:gd name="T1" fmla="*/ 1 h 3"/>
                <a:gd name="T2" fmla="*/ 0 w 18"/>
                <a:gd name="T3" fmla="*/ 0 h 3"/>
                <a:gd name="T4" fmla="*/ 18 w 18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3">
                  <a:moveTo>
                    <a:pt x="18" y="1"/>
                  </a:moveTo>
                  <a:cubicBezTo>
                    <a:pt x="11" y="2"/>
                    <a:pt x="4" y="3"/>
                    <a:pt x="0" y="0"/>
                  </a:cubicBezTo>
                  <a:cubicBezTo>
                    <a:pt x="5" y="1"/>
                    <a:pt x="17" y="0"/>
                    <a:pt x="18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92" name="Freeform 113"/>
            <p:cNvSpPr>
              <a:spLocks/>
            </p:cNvSpPr>
            <p:nvPr/>
          </p:nvSpPr>
          <p:spPr bwMode="auto">
            <a:xfrm>
              <a:off x="3939442" y="4471988"/>
              <a:ext cx="44423" cy="14288"/>
            </a:xfrm>
            <a:custGeom>
              <a:avLst/>
              <a:gdLst>
                <a:gd name="T0" fmla="*/ 0 w 8"/>
                <a:gd name="T1" fmla="*/ 1 h 4"/>
                <a:gd name="T2" fmla="*/ 8 w 8"/>
                <a:gd name="T3" fmla="*/ 2 h 4"/>
                <a:gd name="T4" fmla="*/ 0 w 8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0" y="1"/>
                  </a:moveTo>
                  <a:cubicBezTo>
                    <a:pt x="3" y="2"/>
                    <a:pt x="8" y="0"/>
                    <a:pt x="8" y="2"/>
                  </a:cubicBezTo>
                  <a:cubicBezTo>
                    <a:pt x="5" y="3"/>
                    <a:pt x="2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93" name="Freeform 114"/>
            <p:cNvSpPr>
              <a:spLocks/>
            </p:cNvSpPr>
            <p:nvPr/>
          </p:nvSpPr>
          <p:spPr bwMode="auto">
            <a:xfrm>
              <a:off x="3336951" y="4430713"/>
              <a:ext cx="63859" cy="12700"/>
            </a:xfrm>
            <a:custGeom>
              <a:avLst/>
              <a:gdLst>
                <a:gd name="T0" fmla="*/ 0 w 11"/>
                <a:gd name="T1" fmla="*/ 0 h 4"/>
                <a:gd name="T2" fmla="*/ 11 w 11"/>
                <a:gd name="T3" fmla="*/ 1 h 4"/>
                <a:gd name="T4" fmla="*/ 0 w 11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4">
                  <a:moveTo>
                    <a:pt x="0" y="0"/>
                  </a:moveTo>
                  <a:cubicBezTo>
                    <a:pt x="4" y="0"/>
                    <a:pt x="8" y="0"/>
                    <a:pt x="11" y="1"/>
                  </a:cubicBezTo>
                  <a:cubicBezTo>
                    <a:pt x="7" y="0"/>
                    <a:pt x="0" y="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94" name="Freeform 115"/>
            <p:cNvSpPr>
              <a:spLocks/>
            </p:cNvSpPr>
            <p:nvPr/>
          </p:nvSpPr>
          <p:spPr bwMode="auto">
            <a:xfrm>
              <a:off x="3248105" y="4425950"/>
              <a:ext cx="88846" cy="14288"/>
            </a:xfrm>
            <a:custGeom>
              <a:avLst/>
              <a:gdLst>
                <a:gd name="T0" fmla="*/ 0 w 16"/>
                <a:gd name="T1" fmla="*/ 1 h 4"/>
                <a:gd name="T2" fmla="*/ 14 w 16"/>
                <a:gd name="T3" fmla="*/ 3 h 4"/>
                <a:gd name="T4" fmla="*/ 0 w 16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3" y="0"/>
                    <a:pt x="16" y="0"/>
                    <a:pt x="14" y="3"/>
                  </a:cubicBezTo>
                  <a:cubicBezTo>
                    <a:pt x="11" y="1"/>
                    <a:pt x="4" y="4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95" name="Freeform 116"/>
            <p:cNvSpPr>
              <a:spLocks/>
            </p:cNvSpPr>
            <p:nvPr/>
          </p:nvSpPr>
          <p:spPr bwMode="auto">
            <a:xfrm>
              <a:off x="2820531" y="4425950"/>
              <a:ext cx="410915" cy="20638"/>
            </a:xfrm>
            <a:custGeom>
              <a:avLst/>
              <a:gdLst>
                <a:gd name="T0" fmla="*/ 0 w 72"/>
                <a:gd name="T1" fmla="*/ 1 h 6"/>
                <a:gd name="T2" fmla="*/ 72 w 72"/>
                <a:gd name="T3" fmla="*/ 2 h 6"/>
                <a:gd name="T4" fmla="*/ 42 w 72"/>
                <a:gd name="T5" fmla="*/ 2 h 6"/>
                <a:gd name="T6" fmla="*/ 0 w 72"/>
                <a:gd name="T7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2" h="6">
                  <a:moveTo>
                    <a:pt x="0" y="1"/>
                  </a:moveTo>
                  <a:cubicBezTo>
                    <a:pt x="24" y="1"/>
                    <a:pt x="50" y="0"/>
                    <a:pt x="72" y="2"/>
                  </a:cubicBezTo>
                  <a:cubicBezTo>
                    <a:pt x="63" y="3"/>
                    <a:pt x="53" y="2"/>
                    <a:pt x="42" y="2"/>
                  </a:cubicBezTo>
                  <a:cubicBezTo>
                    <a:pt x="27" y="2"/>
                    <a:pt x="10" y="6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96" name="Freeform 117"/>
            <p:cNvSpPr>
              <a:spLocks/>
            </p:cNvSpPr>
            <p:nvPr/>
          </p:nvSpPr>
          <p:spPr bwMode="auto">
            <a:xfrm>
              <a:off x="2748344" y="4425950"/>
              <a:ext cx="55529" cy="20638"/>
            </a:xfrm>
            <a:custGeom>
              <a:avLst/>
              <a:gdLst>
                <a:gd name="T0" fmla="*/ 10 w 10"/>
                <a:gd name="T1" fmla="*/ 4 h 6"/>
                <a:gd name="T2" fmla="*/ 2 w 10"/>
                <a:gd name="T3" fmla="*/ 3 h 6"/>
                <a:gd name="T4" fmla="*/ 3 w 10"/>
                <a:gd name="T5" fmla="*/ 2 h 6"/>
                <a:gd name="T6" fmla="*/ 0 w 10"/>
                <a:gd name="T7" fmla="*/ 2 h 6"/>
                <a:gd name="T8" fmla="*/ 10 w 10"/>
                <a:gd name="T9" fmla="*/ 2 h 6"/>
                <a:gd name="T10" fmla="*/ 10 w 10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6">
                  <a:moveTo>
                    <a:pt x="10" y="4"/>
                  </a:moveTo>
                  <a:cubicBezTo>
                    <a:pt x="8" y="4"/>
                    <a:pt x="3" y="6"/>
                    <a:pt x="2" y="3"/>
                  </a:cubicBezTo>
                  <a:cubicBezTo>
                    <a:pt x="3" y="3"/>
                    <a:pt x="4" y="3"/>
                    <a:pt x="3" y="2"/>
                  </a:cubicBezTo>
                  <a:cubicBezTo>
                    <a:pt x="2" y="2"/>
                    <a:pt x="0" y="3"/>
                    <a:pt x="0" y="2"/>
                  </a:cubicBezTo>
                  <a:cubicBezTo>
                    <a:pt x="2" y="0"/>
                    <a:pt x="9" y="0"/>
                    <a:pt x="10" y="2"/>
                  </a:cubicBezTo>
                  <a:cubicBezTo>
                    <a:pt x="9" y="2"/>
                    <a:pt x="10" y="3"/>
                    <a:pt x="1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97" name="Freeform 118"/>
            <p:cNvSpPr>
              <a:spLocks/>
            </p:cNvSpPr>
            <p:nvPr/>
          </p:nvSpPr>
          <p:spPr bwMode="auto">
            <a:xfrm>
              <a:off x="2531781" y="4286250"/>
              <a:ext cx="124941" cy="15875"/>
            </a:xfrm>
            <a:custGeom>
              <a:avLst/>
              <a:gdLst>
                <a:gd name="T0" fmla="*/ 0 w 22"/>
                <a:gd name="T1" fmla="*/ 2 h 5"/>
                <a:gd name="T2" fmla="*/ 22 w 22"/>
                <a:gd name="T3" fmla="*/ 2 h 5"/>
                <a:gd name="T4" fmla="*/ 0 w 22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" h="5">
                  <a:moveTo>
                    <a:pt x="0" y="2"/>
                  </a:moveTo>
                  <a:cubicBezTo>
                    <a:pt x="7" y="1"/>
                    <a:pt x="18" y="0"/>
                    <a:pt x="22" y="2"/>
                  </a:cubicBezTo>
                  <a:cubicBezTo>
                    <a:pt x="11" y="2"/>
                    <a:pt x="8" y="5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99" name="Freeform 120"/>
            <p:cNvSpPr>
              <a:spLocks/>
            </p:cNvSpPr>
            <p:nvPr/>
          </p:nvSpPr>
          <p:spPr bwMode="auto">
            <a:xfrm>
              <a:off x="2606746" y="4479925"/>
              <a:ext cx="49976" cy="9525"/>
            </a:xfrm>
            <a:custGeom>
              <a:avLst/>
              <a:gdLst>
                <a:gd name="T0" fmla="*/ 9 w 9"/>
                <a:gd name="T1" fmla="*/ 2 h 3"/>
                <a:gd name="T2" fmla="*/ 2 w 9"/>
                <a:gd name="T3" fmla="*/ 3 h 3"/>
                <a:gd name="T4" fmla="*/ 9 w 9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9" y="2"/>
                  </a:moveTo>
                  <a:cubicBezTo>
                    <a:pt x="8" y="3"/>
                    <a:pt x="5" y="3"/>
                    <a:pt x="2" y="3"/>
                  </a:cubicBezTo>
                  <a:cubicBezTo>
                    <a:pt x="0" y="0"/>
                    <a:pt x="9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06" name="Freeform 127"/>
            <p:cNvSpPr>
              <a:spLocks/>
            </p:cNvSpPr>
            <p:nvPr/>
          </p:nvSpPr>
          <p:spPr bwMode="auto">
            <a:xfrm>
              <a:off x="9300765" y="4262438"/>
              <a:ext cx="222116" cy="15875"/>
            </a:xfrm>
            <a:custGeom>
              <a:avLst/>
              <a:gdLst>
                <a:gd name="T0" fmla="*/ 0 w 39"/>
                <a:gd name="T1" fmla="*/ 4 h 5"/>
                <a:gd name="T2" fmla="*/ 39 w 39"/>
                <a:gd name="T3" fmla="*/ 3 h 5"/>
                <a:gd name="T4" fmla="*/ 0 w 39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">
                  <a:moveTo>
                    <a:pt x="0" y="4"/>
                  </a:moveTo>
                  <a:cubicBezTo>
                    <a:pt x="10" y="2"/>
                    <a:pt x="31" y="0"/>
                    <a:pt x="39" y="3"/>
                  </a:cubicBezTo>
                  <a:cubicBezTo>
                    <a:pt x="28" y="3"/>
                    <a:pt x="7" y="5"/>
                    <a:pt x="0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07" name="Freeform 128"/>
            <p:cNvSpPr>
              <a:spLocks/>
            </p:cNvSpPr>
            <p:nvPr/>
          </p:nvSpPr>
          <p:spPr bwMode="auto">
            <a:xfrm>
              <a:off x="9206366" y="4229100"/>
              <a:ext cx="191576" cy="14288"/>
            </a:xfrm>
            <a:custGeom>
              <a:avLst/>
              <a:gdLst>
                <a:gd name="T0" fmla="*/ 27 w 34"/>
                <a:gd name="T1" fmla="*/ 0 h 4"/>
                <a:gd name="T2" fmla="*/ 34 w 34"/>
                <a:gd name="T3" fmla="*/ 0 h 4"/>
                <a:gd name="T4" fmla="*/ 0 w 34"/>
                <a:gd name="T5" fmla="*/ 1 h 4"/>
                <a:gd name="T6" fmla="*/ 27 w 34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4">
                  <a:moveTo>
                    <a:pt x="27" y="0"/>
                  </a:moveTo>
                  <a:cubicBezTo>
                    <a:pt x="29" y="0"/>
                    <a:pt x="32" y="0"/>
                    <a:pt x="34" y="0"/>
                  </a:cubicBezTo>
                  <a:cubicBezTo>
                    <a:pt x="23" y="2"/>
                    <a:pt x="6" y="4"/>
                    <a:pt x="0" y="1"/>
                  </a:cubicBezTo>
                  <a:cubicBezTo>
                    <a:pt x="7" y="1"/>
                    <a:pt x="18" y="1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09" name="Freeform 130"/>
            <p:cNvSpPr>
              <a:spLocks/>
            </p:cNvSpPr>
            <p:nvPr/>
          </p:nvSpPr>
          <p:spPr bwMode="auto">
            <a:xfrm>
              <a:off x="8523359" y="4292600"/>
              <a:ext cx="69412" cy="12700"/>
            </a:xfrm>
            <a:custGeom>
              <a:avLst/>
              <a:gdLst>
                <a:gd name="T0" fmla="*/ 0 w 12"/>
                <a:gd name="T1" fmla="*/ 2 h 4"/>
                <a:gd name="T2" fmla="*/ 12 w 12"/>
                <a:gd name="T3" fmla="*/ 3 h 4"/>
                <a:gd name="T4" fmla="*/ 0 w 12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4">
                  <a:moveTo>
                    <a:pt x="0" y="2"/>
                  </a:moveTo>
                  <a:cubicBezTo>
                    <a:pt x="4" y="4"/>
                    <a:pt x="8" y="0"/>
                    <a:pt x="12" y="3"/>
                  </a:cubicBezTo>
                  <a:cubicBezTo>
                    <a:pt x="8" y="4"/>
                    <a:pt x="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12" name="Freeform 133"/>
            <p:cNvSpPr>
              <a:spLocks/>
            </p:cNvSpPr>
            <p:nvPr/>
          </p:nvSpPr>
          <p:spPr bwMode="auto">
            <a:xfrm>
              <a:off x="8120775" y="4308475"/>
              <a:ext cx="74965" cy="15875"/>
            </a:xfrm>
            <a:custGeom>
              <a:avLst/>
              <a:gdLst>
                <a:gd name="T0" fmla="*/ 5 w 13"/>
                <a:gd name="T1" fmla="*/ 2 h 5"/>
                <a:gd name="T2" fmla="*/ 2 w 13"/>
                <a:gd name="T3" fmla="*/ 1 h 5"/>
                <a:gd name="T4" fmla="*/ 13 w 13"/>
                <a:gd name="T5" fmla="*/ 2 h 5"/>
                <a:gd name="T6" fmla="*/ 4 w 13"/>
                <a:gd name="T7" fmla="*/ 4 h 5"/>
                <a:gd name="T8" fmla="*/ 5 w 13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5" y="2"/>
                  </a:moveTo>
                  <a:cubicBezTo>
                    <a:pt x="3" y="2"/>
                    <a:pt x="0" y="2"/>
                    <a:pt x="2" y="1"/>
                  </a:cubicBezTo>
                  <a:cubicBezTo>
                    <a:pt x="5" y="2"/>
                    <a:pt x="12" y="0"/>
                    <a:pt x="13" y="2"/>
                  </a:cubicBezTo>
                  <a:cubicBezTo>
                    <a:pt x="8" y="2"/>
                    <a:pt x="7" y="5"/>
                    <a:pt x="4" y="4"/>
                  </a:cubicBezTo>
                  <a:cubicBezTo>
                    <a:pt x="4" y="4"/>
                    <a:pt x="5" y="3"/>
                    <a:pt x="5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14" name="Freeform 135"/>
            <p:cNvSpPr>
              <a:spLocks/>
            </p:cNvSpPr>
            <p:nvPr/>
          </p:nvSpPr>
          <p:spPr bwMode="auto">
            <a:xfrm>
              <a:off x="7690424" y="4311650"/>
              <a:ext cx="347057" cy="33338"/>
            </a:xfrm>
            <a:custGeom>
              <a:avLst/>
              <a:gdLst>
                <a:gd name="T0" fmla="*/ 29 w 61"/>
                <a:gd name="T1" fmla="*/ 5 h 10"/>
                <a:gd name="T2" fmla="*/ 38 w 61"/>
                <a:gd name="T3" fmla="*/ 5 h 10"/>
                <a:gd name="T4" fmla="*/ 37 w 61"/>
                <a:gd name="T5" fmla="*/ 2 h 10"/>
                <a:gd name="T6" fmla="*/ 61 w 61"/>
                <a:gd name="T7" fmla="*/ 2 h 10"/>
                <a:gd name="T8" fmla="*/ 60 w 61"/>
                <a:gd name="T9" fmla="*/ 3 h 10"/>
                <a:gd name="T10" fmla="*/ 61 w 61"/>
                <a:gd name="T11" fmla="*/ 4 h 10"/>
                <a:gd name="T12" fmla="*/ 56 w 61"/>
                <a:gd name="T13" fmla="*/ 5 h 10"/>
                <a:gd name="T14" fmla="*/ 42 w 61"/>
                <a:gd name="T15" fmla="*/ 7 h 10"/>
                <a:gd name="T16" fmla="*/ 42 w 61"/>
                <a:gd name="T17" fmla="*/ 3 h 10"/>
                <a:gd name="T18" fmla="*/ 39 w 61"/>
                <a:gd name="T19" fmla="*/ 5 h 10"/>
                <a:gd name="T20" fmla="*/ 41 w 61"/>
                <a:gd name="T21" fmla="*/ 7 h 10"/>
                <a:gd name="T22" fmla="*/ 0 w 61"/>
                <a:gd name="T23" fmla="*/ 5 h 10"/>
                <a:gd name="T24" fmla="*/ 29 w 61"/>
                <a:gd name="T25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1" h="10">
                  <a:moveTo>
                    <a:pt x="29" y="5"/>
                  </a:moveTo>
                  <a:cubicBezTo>
                    <a:pt x="35" y="4"/>
                    <a:pt x="32" y="3"/>
                    <a:pt x="38" y="5"/>
                  </a:cubicBezTo>
                  <a:cubicBezTo>
                    <a:pt x="37" y="4"/>
                    <a:pt x="36" y="3"/>
                    <a:pt x="37" y="2"/>
                  </a:cubicBezTo>
                  <a:cubicBezTo>
                    <a:pt x="44" y="3"/>
                    <a:pt x="53" y="0"/>
                    <a:pt x="61" y="2"/>
                  </a:cubicBezTo>
                  <a:cubicBezTo>
                    <a:pt x="60" y="2"/>
                    <a:pt x="59" y="2"/>
                    <a:pt x="60" y="3"/>
                  </a:cubicBezTo>
                  <a:cubicBezTo>
                    <a:pt x="60" y="3"/>
                    <a:pt x="61" y="3"/>
                    <a:pt x="61" y="4"/>
                  </a:cubicBezTo>
                  <a:cubicBezTo>
                    <a:pt x="58" y="4"/>
                    <a:pt x="54" y="2"/>
                    <a:pt x="56" y="5"/>
                  </a:cubicBezTo>
                  <a:cubicBezTo>
                    <a:pt x="49" y="5"/>
                    <a:pt x="47" y="2"/>
                    <a:pt x="42" y="7"/>
                  </a:cubicBezTo>
                  <a:cubicBezTo>
                    <a:pt x="41" y="5"/>
                    <a:pt x="46" y="3"/>
                    <a:pt x="42" y="3"/>
                  </a:cubicBezTo>
                  <a:cubicBezTo>
                    <a:pt x="41" y="3"/>
                    <a:pt x="39" y="4"/>
                    <a:pt x="39" y="5"/>
                  </a:cubicBezTo>
                  <a:cubicBezTo>
                    <a:pt x="40" y="5"/>
                    <a:pt x="41" y="5"/>
                    <a:pt x="41" y="7"/>
                  </a:cubicBezTo>
                  <a:cubicBezTo>
                    <a:pt x="30" y="10"/>
                    <a:pt x="9" y="10"/>
                    <a:pt x="0" y="5"/>
                  </a:cubicBezTo>
                  <a:cubicBezTo>
                    <a:pt x="11" y="5"/>
                    <a:pt x="28" y="1"/>
                    <a:pt x="29" y="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15" name="Freeform 136"/>
            <p:cNvSpPr>
              <a:spLocks noEditPoints="1"/>
            </p:cNvSpPr>
            <p:nvPr/>
          </p:nvSpPr>
          <p:spPr bwMode="auto">
            <a:xfrm>
              <a:off x="2498463" y="4229100"/>
              <a:ext cx="5225279" cy="184150"/>
            </a:xfrm>
            <a:custGeom>
              <a:avLst/>
              <a:gdLst>
                <a:gd name="T0" fmla="*/ 48 w 921"/>
                <a:gd name="T1" fmla="*/ 20 h 56"/>
                <a:gd name="T2" fmla="*/ 31 w 921"/>
                <a:gd name="T3" fmla="*/ 23 h 56"/>
                <a:gd name="T4" fmla="*/ 5 w 921"/>
                <a:gd name="T5" fmla="*/ 31 h 56"/>
                <a:gd name="T6" fmla="*/ 2 w 921"/>
                <a:gd name="T7" fmla="*/ 43 h 56"/>
                <a:gd name="T8" fmla="*/ 148 w 921"/>
                <a:gd name="T9" fmla="*/ 51 h 56"/>
                <a:gd name="T10" fmla="*/ 166 w 921"/>
                <a:gd name="T11" fmla="*/ 53 h 56"/>
                <a:gd name="T12" fmla="*/ 344 w 921"/>
                <a:gd name="T13" fmla="*/ 53 h 56"/>
                <a:gd name="T14" fmla="*/ 644 w 921"/>
                <a:gd name="T15" fmla="*/ 49 h 56"/>
                <a:gd name="T16" fmla="*/ 783 w 921"/>
                <a:gd name="T17" fmla="*/ 41 h 56"/>
                <a:gd name="T18" fmla="*/ 826 w 921"/>
                <a:gd name="T19" fmla="*/ 39 h 56"/>
                <a:gd name="T20" fmla="*/ 645 w 921"/>
                <a:gd name="T21" fmla="*/ 45 h 56"/>
                <a:gd name="T22" fmla="*/ 287 w 921"/>
                <a:gd name="T23" fmla="*/ 44 h 56"/>
                <a:gd name="T24" fmla="*/ 406 w 921"/>
                <a:gd name="T25" fmla="*/ 42 h 56"/>
                <a:gd name="T26" fmla="*/ 386 w 921"/>
                <a:gd name="T27" fmla="*/ 37 h 56"/>
                <a:gd name="T28" fmla="*/ 373 w 921"/>
                <a:gd name="T29" fmla="*/ 41 h 56"/>
                <a:gd name="T30" fmla="*/ 349 w 921"/>
                <a:gd name="T31" fmla="*/ 41 h 56"/>
                <a:gd name="T32" fmla="*/ 193 w 921"/>
                <a:gd name="T33" fmla="*/ 38 h 56"/>
                <a:gd name="T34" fmla="*/ 115 w 921"/>
                <a:gd name="T35" fmla="*/ 37 h 56"/>
                <a:gd name="T36" fmla="*/ 264 w 921"/>
                <a:gd name="T37" fmla="*/ 29 h 56"/>
                <a:gd name="T38" fmla="*/ 281 w 921"/>
                <a:gd name="T39" fmla="*/ 25 h 56"/>
                <a:gd name="T40" fmla="*/ 314 w 921"/>
                <a:gd name="T41" fmla="*/ 31 h 56"/>
                <a:gd name="T42" fmla="*/ 296 w 921"/>
                <a:gd name="T43" fmla="*/ 27 h 56"/>
                <a:gd name="T44" fmla="*/ 329 w 921"/>
                <a:gd name="T45" fmla="*/ 23 h 56"/>
                <a:gd name="T46" fmla="*/ 377 w 921"/>
                <a:gd name="T47" fmla="*/ 19 h 56"/>
                <a:gd name="T48" fmla="*/ 530 w 921"/>
                <a:gd name="T49" fmla="*/ 20 h 56"/>
                <a:gd name="T50" fmla="*/ 921 w 921"/>
                <a:gd name="T51" fmla="*/ 0 h 56"/>
                <a:gd name="T52" fmla="*/ 618 w 921"/>
                <a:gd name="T53" fmla="*/ 11 h 56"/>
                <a:gd name="T54" fmla="*/ 525 w 921"/>
                <a:gd name="T55" fmla="*/ 16 h 56"/>
                <a:gd name="T56" fmla="*/ 495 w 921"/>
                <a:gd name="T57" fmla="*/ 13 h 56"/>
                <a:gd name="T58" fmla="*/ 447 w 921"/>
                <a:gd name="T59" fmla="*/ 16 h 56"/>
                <a:gd name="T60" fmla="*/ 427 w 921"/>
                <a:gd name="T61" fmla="*/ 14 h 56"/>
                <a:gd name="T62" fmla="*/ 391 w 921"/>
                <a:gd name="T63" fmla="*/ 13 h 56"/>
                <a:gd name="T64" fmla="*/ 347 w 921"/>
                <a:gd name="T65" fmla="*/ 16 h 56"/>
                <a:gd name="T66" fmla="*/ 341 w 921"/>
                <a:gd name="T67" fmla="*/ 13 h 56"/>
                <a:gd name="T68" fmla="*/ 329 w 921"/>
                <a:gd name="T69" fmla="*/ 16 h 56"/>
                <a:gd name="T70" fmla="*/ 318 w 921"/>
                <a:gd name="T71" fmla="*/ 13 h 56"/>
                <a:gd name="T72" fmla="*/ 296 w 921"/>
                <a:gd name="T73" fmla="*/ 15 h 56"/>
                <a:gd name="T74" fmla="*/ 278 w 921"/>
                <a:gd name="T75" fmla="*/ 12 h 56"/>
                <a:gd name="T76" fmla="*/ 29 w 921"/>
                <a:gd name="T77" fmla="*/ 17 h 56"/>
                <a:gd name="T78" fmla="*/ 33 w 921"/>
                <a:gd name="T79" fmla="*/ 22 h 56"/>
                <a:gd name="T80" fmla="*/ 180 w 921"/>
                <a:gd name="T81" fmla="*/ 42 h 56"/>
                <a:gd name="T82" fmla="*/ 135 w 921"/>
                <a:gd name="T83" fmla="*/ 41 h 56"/>
                <a:gd name="T84" fmla="*/ 135 w 921"/>
                <a:gd name="T85" fmla="*/ 41 h 56"/>
                <a:gd name="T86" fmla="*/ 233 w 921"/>
                <a:gd name="T87" fmla="*/ 28 h 56"/>
                <a:gd name="T88" fmla="*/ 233 w 921"/>
                <a:gd name="T89" fmla="*/ 25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21" h="56">
                  <a:moveTo>
                    <a:pt x="33" y="22"/>
                  </a:moveTo>
                  <a:cubicBezTo>
                    <a:pt x="38" y="22"/>
                    <a:pt x="41" y="20"/>
                    <a:pt x="48" y="20"/>
                  </a:cubicBezTo>
                  <a:cubicBezTo>
                    <a:pt x="47" y="26"/>
                    <a:pt x="34" y="23"/>
                    <a:pt x="30" y="25"/>
                  </a:cubicBezTo>
                  <a:cubicBezTo>
                    <a:pt x="29" y="24"/>
                    <a:pt x="30" y="23"/>
                    <a:pt x="31" y="23"/>
                  </a:cubicBezTo>
                  <a:cubicBezTo>
                    <a:pt x="28" y="22"/>
                    <a:pt x="19" y="22"/>
                    <a:pt x="21" y="27"/>
                  </a:cubicBezTo>
                  <a:cubicBezTo>
                    <a:pt x="13" y="28"/>
                    <a:pt x="7" y="26"/>
                    <a:pt x="5" y="31"/>
                  </a:cubicBezTo>
                  <a:cubicBezTo>
                    <a:pt x="6" y="35"/>
                    <a:pt x="12" y="35"/>
                    <a:pt x="17" y="36"/>
                  </a:cubicBezTo>
                  <a:cubicBezTo>
                    <a:pt x="13" y="39"/>
                    <a:pt x="2" y="37"/>
                    <a:pt x="2" y="43"/>
                  </a:cubicBezTo>
                  <a:cubicBezTo>
                    <a:pt x="8" y="39"/>
                    <a:pt x="0" y="50"/>
                    <a:pt x="6" y="53"/>
                  </a:cubicBezTo>
                  <a:cubicBezTo>
                    <a:pt x="53" y="52"/>
                    <a:pt x="107" y="51"/>
                    <a:pt x="148" y="51"/>
                  </a:cubicBezTo>
                  <a:cubicBezTo>
                    <a:pt x="147" y="53"/>
                    <a:pt x="146" y="51"/>
                    <a:pt x="144" y="51"/>
                  </a:cubicBezTo>
                  <a:cubicBezTo>
                    <a:pt x="146" y="56"/>
                    <a:pt x="164" y="45"/>
                    <a:pt x="166" y="53"/>
                  </a:cubicBezTo>
                  <a:cubicBezTo>
                    <a:pt x="214" y="49"/>
                    <a:pt x="290" y="55"/>
                    <a:pt x="343" y="52"/>
                  </a:cubicBezTo>
                  <a:cubicBezTo>
                    <a:pt x="345" y="51"/>
                    <a:pt x="346" y="53"/>
                    <a:pt x="344" y="53"/>
                  </a:cubicBezTo>
                  <a:cubicBezTo>
                    <a:pt x="408" y="53"/>
                    <a:pt x="479" y="52"/>
                    <a:pt x="540" y="51"/>
                  </a:cubicBezTo>
                  <a:cubicBezTo>
                    <a:pt x="572" y="50"/>
                    <a:pt x="612" y="52"/>
                    <a:pt x="644" y="49"/>
                  </a:cubicBezTo>
                  <a:cubicBezTo>
                    <a:pt x="652" y="48"/>
                    <a:pt x="659" y="44"/>
                    <a:pt x="660" y="48"/>
                  </a:cubicBezTo>
                  <a:cubicBezTo>
                    <a:pt x="705" y="44"/>
                    <a:pt x="740" y="44"/>
                    <a:pt x="783" y="41"/>
                  </a:cubicBezTo>
                  <a:cubicBezTo>
                    <a:pt x="783" y="40"/>
                    <a:pt x="781" y="41"/>
                    <a:pt x="781" y="40"/>
                  </a:cubicBezTo>
                  <a:cubicBezTo>
                    <a:pt x="803" y="43"/>
                    <a:pt x="807" y="38"/>
                    <a:pt x="826" y="39"/>
                  </a:cubicBezTo>
                  <a:cubicBezTo>
                    <a:pt x="827" y="36"/>
                    <a:pt x="821" y="39"/>
                    <a:pt x="823" y="36"/>
                  </a:cubicBezTo>
                  <a:cubicBezTo>
                    <a:pt x="754" y="39"/>
                    <a:pt x="702" y="43"/>
                    <a:pt x="645" y="45"/>
                  </a:cubicBezTo>
                  <a:cubicBezTo>
                    <a:pt x="527" y="49"/>
                    <a:pt x="400" y="49"/>
                    <a:pt x="290" y="46"/>
                  </a:cubicBezTo>
                  <a:cubicBezTo>
                    <a:pt x="288" y="46"/>
                    <a:pt x="288" y="44"/>
                    <a:pt x="287" y="44"/>
                  </a:cubicBezTo>
                  <a:cubicBezTo>
                    <a:pt x="260" y="44"/>
                    <a:pt x="232" y="42"/>
                    <a:pt x="206" y="41"/>
                  </a:cubicBezTo>
                  <a:cubicBezTo>
                    <a:pt x="275" y="39"/>
                    <a:pt x="332" y="44"/>
                    <a:pt x="406" y="42"/>
                  </a:cubicBezTo>
                  <a:cubicBezTo>
                    <a:pt x="400" y="39"/>
                    <a:pt x="385" y="42"/>
                    <a:pt x="378" y="40"/>
                  </a:cubicBezTo>
                  <a:cubicBezTo>
                    <a:pt x="379" y="36"/>
                    <a:pt x="383" y="40"/>
                    <a:pt x="386" y="37"/>
                  </a:cubicBezTo>
                  <a:cubicBezTo>
                    <a:pt x="384" y="35"/>
                    <a:pt x="377" y="37"/>
                    <a:pt x="373" y="37"/>
                  </a:cubicBezTo>
                  <a:cubicBezTo>
                    <a:pt x="373" y="38"/>
                    <a:pt x="373" y="40"/>
                    <a:pt x="373" y="41"/>
                  </a:cubicBezTo>
                  <a:cubicBezTo>
                    <a:pt x="366" y="40"/>
                    <a:pt x="358" y="40"/>
                    <a:pt x="352" y="38"/>
                  </a:cubicBezTo>
                  <a:cubicBezTo>
                    <a:pt x="348" y="37"/>
                    <a:pt x="351" y="41"/>
                    <a:pt x="349" y="41"/>
                  </a:cubicBezTo>
                  <a:cubicBezTo>
                    <a:pt x="316" y="39"/>
                    <a:pt x="277" y="42"/>
                    <a:pt x="246" y="36"/>
                  </a:cubicBezTo>
                  <a:cubicBezTo>
                    <a:pt x="235" y="40"/>
                    <a:pt x="210" y="36"/>
                    <a:pt x="193" y="38"/>
                  </a:cubicBezTo>
                  <a:cubicBezTo>
                    <a:pt x="169" y="39"/>
                    <a:pt x="140" y="35"/>
                    <a:pt x="122" y="35"/>
                  </a:cubicBezTo>
                  <a:cubicBezTo>
                    <a:pt x="122" y="35"/>
                    <a:pt x="117" y="37"/>
                    <a:pt x="115" y="37"/>
                  </a:cubicBezTo>
                  <a:cubicBezTo>
                    <a:pt x="106" y="38"/>
                    <a:pt x="96" y="36"/>
                    <a:pt x="89" y="35"/>
                  </a:cubicBezTo>
                  <a:cubicBezTo>
                    <a:pt x="145" y="28"/>
                    <a:pt x="219" y="35"/>
                    <a:pt x="264" y="29"/>
                  </a:cubicBezTo>
                  <a:cubicBezTo>
                    <a:pt x="253" y="29"/>
                    <a:pt x="246" y="29"/>
                    <a:pt x="241" y="26"/>
                  </a:cubicBezTo>
                  <a:cubicBezTo>
                    <a:pt x="256" y="28"/>
                    <a:pt x="258" y="23"/>
                    <a:pt x="281" y="25"/>
                  </a:cubicBezTo>
                  <a:cubicBezTo>
                    <a:pt x="285" y="27"/>
                    <a:pt x="277" y="30"/>
                    <a:pt x="280" y="31"/>
                  </a:cubicBezTo>
                  <a:cubicBezTo>
                    <a:pt x="292" y="30"/>
                    <a:pt x="301" y="33"/>
                    <a:pt x="314" y="31"/>
                  </a:cubicBezTo>
                  <a:cubicBezTo>
                    <a:pt x="307" y="29"/>
                    <a:pt x="299" y="28"/>
                    <a:pt x="291" y="28"/>
                  </a:cubicBezTo>
                  <a:cubicBezTo>
                    <a:pt x="290" y="26"/>
                    <a:pt x="295" y="28"/>
                    <a:pt x="296" y="27"/>
                  </a:cubicBezTo>
                  <a:cubicBezTo>
                    <a:pt x="282" y="23"/>
                    <a:pt x="315" y="25"/>
                    <a:pt x="319" y="25"/>
                  </a:cubicBezTo>
                  <a:cubicBezTo>
                    <a:pt x="323" y="25"/>
                    <a:pt x="327" y="23"/>
                    <a:pt x="329" y="23"/>
                  </a:cubicBezTo>
                  <a:cubicBezTo>
                    <a:pt x="339" y="22"/>
                    <a:pt x="361" y="22"/>
                    <a:pt x="372" y="23"/>
                  </a:cubicBezTo>
                  <a:cubicBezTo>
                    <a:pt x="372" y="20"/>
                    <a:pt x="375" y="20"/>
                    <a:pt x="377" y="19"/>
                  </a:cubicBezTo>
                  <a:cubicBezTo>
                    <a:pt x="381" y="19"/>
                    <a:pt x="384" y="21"/>
                    <a:pt x="388" y="22"/>
                  </a:cubicBezTo>
                  <a:cubicBezTo>
                    <a:pt x="433" y="19"/>
                    <a:pt x="486" y="18"/>
                    <a:pt x="530" y="20"/>
                  </a:cubicBezTo>
                  <a:cubicBezTo>
                    <a:pt x="530" y="19"/>
                    <a:pt x="529" y="19"/>
                    <a:pt x="530" y="18"/>
                  </a:cubicBezTo>
                  <a:cubicBezTo>
                    <a:pt x="648" y="16"/>
                    <a:pt x="801" y="9"/>
                    <a:pt x="921" y="0"/>
                  </a:cubicBezTo>
                  <a:cubicBezTo>
                    <a:pt x="823" y="2"/>
                    <a:pt x="728" y="10"/>
                    <a:pt x="635" y="13"/>
                  </a:cubicBezTo>
                  <a:cubicBezTo>
                    <a:pt x="631" y="10"/>
                    <a:pt x="625" y="10"/>
                    <a:pt x="618" y="11"/>
                  </a:cubicBezTo>
                  <a:cubicBezTo>
                    <a:pt x="621" y="12"/>
                    <a:pt x="628" y="11"/>
                    <a:pt x="632" y="12"/>
                  </a:cubicBezTo>
                  <a:cubicBezTo>
                    <a:pt x="603" y="14"/>
                    <a:pt x="556" y="14"/>
                    <a:pt x="525" y="16"/>
                  </a:cubicBezTo>
                  <a:cubicBezTo>
                    <a:pt x="521" y="16"/>
                    <a:pt x="528" y="12"/>
                    <a:pt x="524" y="13"/>
                  </a:cubicBezTo>
                  <a:cubicBezTo>
                    <a:pt x="511" y="14"/>
                    <a:pt x="505" y="13"/>
                    <a:pt x="495" y="13"/>
                  </a:cubicBezTo>
                  <a:cubicBezTo>
                    <a:pt x="499" y="15"/>
                    <a:pt x="505" y="15"/>
                    <a:pt x="511" y="14"/>
                  </a:cubicBezTo>
                  <a:cubicBezTo>
                    <a:pt x="489" y="17"/>
                    <a:pt x="467" y="17"/>
                    <a:pt x="447" y="16"/>
                  </a:cubicBezTo>
                  <a:cubicBezTo>
                    <a:pt x="445" y="14"/>
                    <a:pt x="443" y="13"/>
                    <a:pt x="432" y="14"/>
                  </a:cubicBezTo>
                  <a:cubicBezTo>
                    <a:pt x="431" y="14"/>
                    <a:pt x="427" y="14"/>
                    <a:pt x="427" y="14"/>
                  </a:cubicBezTo>
                  <a:cubicBezTo>
                    <a:pt x="426" y="15"/>
                    <a:pt x="424" y="17"/>
                    <a:pt x="418" y="16"/>
                  </a:cubicBezTo>
                  <a:cubicBezTo>
                    <a:pt x="420" y="12"/>
                    <a:pt x="400" y="14"/>
                    <a:pt x="391" y="13"/>
                  </a:cubicBezTo>
                  <a:cubicBezTo>
                    <a:pt x="391" y="14"/>
                    <a:pt x="393" y="14"/>
                    <a:pt x="393" y="15"/>
                  </a:cubicBezTo>
                  <a:cubicBezTo>
                    <a:pt x="378" y="16"/>
                    <a:pt x="363" y="17"/>
                    <a:pt x="347" y="16"/>
                  </a:cubicBezTo>
                  <a:cubicBezTo>
                    <a:pt x="349" y="14"/>
                    <a:pt x="356" y="15"/>
                    <a:pt x="358" y="14"/>
                  </a:cubicBezTo>
                  <a:cubicBezTo>
                    <a:pt x="354" y="11"/>
                    <a:pt x="345" y="15"/>
                    <a:pt x="341" y="13"/>
                  </a:cubicBezTo>
                  <a:cubicBezTo>
                    <a:pt x="341" y="15"/>
                    <a:pt x="346" y="13"/>
                    <a:pt x="346" y="15"/>
                  </a:cubicBezTo>
                  <a:cubicBezTo>
                    <a:pt x="340" y="17"/>
                    <a:pt x="336" y="16"/>
                    <a:pt x="329" y="16"/>
                  </a:cubicBezTo>
                  <a:cubicBezTo>
                    <a:pt x="334" y="13"/>
                    <a:pt x="325" y="10"/>
                    <a:pt x="332" y="10"/>
                  </a:cubicBezTo>
                  <a:cubicBezTo>
                    <a:pt x="326" y="8"/>
                    <a:pt x="321" y="9"/>
                    <a:pt x="318" y="13"/>
                  </a:cubicBezTo>
                  <a:cubicBezTo>
                    <a:pt x="319" y="15"/>
                    <a:pt x="323" y="14"/>
                    <a:pt x="327" y="14"/>
                  </a:cubicBezTo>
                  <a:cubicBezTo>
                    <a:pt x="318" y="17"/>
                    <a:pt x="308" y="16"/>
                    <a:pt x="296" y="15"/>
                  </a:cubicBezTo>
                  <a:cubicBezTo>
                    <a:pt x="297" y="12"/>
                    <a:pt x="302" y="14"/>
                    <a:pt x="305" y="13"/>
                  </a:cubicBezTo>
                  <a:cubicBezTo>
                    <a:pt x="298" y="11"/>
                    <a:pt x="289" y="12"/>
                    <a:pt x="278" y="12"/>
                  </a:cubicBezTo>
                  <a:cubicBezTo>
                    <a:pt x="277" y="11"/>
                    <a:pt x="281" y="10"/>
                    <a:pt x="277" y="8"/>
                  </a:cubicBezTo>
                  <a:cubicBezTo>
                    <a:pt x="194" y="2"/>
                    <a:pt x="109" y="12"/>
                    <a:pt x="29" y="17"/>
                  </a:cubicBezTo>
                  <a:cubicBezTo>
                    <a:pt x="28" y="21"/>
                    <a:pt x="34" y="18"/>
                    <a:pt x="36" y="19"/>
                  </a:cubicBezTo>
                  <a:cubicBezTo>
                    <a:pt x="37" y="21"/>
                    <a:pt x="31" y="18"/>
                    <a:pt x="33" y="22"/>
                  </a:cubicBezTo>
                  <a:close/>
                  <a:moveTo>
                    <a:pt x="162" y="41"/>
                  </a:moveTo>
                  <a:cubicBezTo>
                    <a:pt x="168" y="40"/>
                    <a:pt x="177" y="38"/>
                    <a:pt x="180" y="42"/>
                  </a:cubicBezTo>
                  <a:cubicBezTo>
                    <a:pt x="174" y="42"/>
                    <a:pt x="165" y="44"/>
                    <a:pt x="162" y="41"/>
                  </a:cubicBezTo>
                  <a:close/>
                  <a:moveTo>
                    <a:pt x="135" y="41"/>
                  </a:moveTo>
                  <a:cubicBezTo>
                    <a:pt x="148" y="41"/>
                    <a:pt x="152" y="40"/>
                    <a:pt x="161" y="42"/>
                  </a:cubicBezTo>
                  <a:cubicBezTo>
                    <a:pt x="152" y="42"/>
                    <a:pt x="141" y="44"/>
                    <a:pt x="135" y="41"/>
                  </a:cubicBezTo>
                  <a:close/>
                  <a:moveTo>
                    <a:pt x="233" y="25"/>
                  </a:moveTo>
                  <a:cubicBezTo>
                    <a:pt x="233" y="26"/>
                    <a:pt x="233" y="27"/>
                    <a:pt x="233" y="28"/>
                  </a:cubicBezTo>
                  <a:cubicBezTo>
                    <a:pt x="225" y="30"/>
                    <a:pt x="216" y="27"/>
                    <a:pt x="208" y="25"/>
                  </a:cubicBezTo>
                  <a:cubicBezTo>
                    <a:pt x="218" y="23"/>
                    <a:pt x="225" y="26"/>
                    <a:pt x="233" y="25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16" name="Freeform 137"/>
            <p:cNvSpPr>
              <a:spLocks/>
            </p:cNvSpPr>
            <p:nvPr/>
          </p:nvSpPr>
          <p:spPr bwMode="auto">
            <a:xfrm>
              <a:off x="4922305" y="4271963"/>
              <a:ext cx="0" cy="3175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0"/>
                    <a:pt x="0" y="1"/>
                    <a:pt x="0" y="1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17" name="Freeform 138"/>
            <p:cNvSpPr>
              <a:spLocks/>
            </p:cNvSpPr>
            <p:nvPr/>
          </p:nvSpPr>
          <p:spPr bwMode="auto">
            <a:xfrm>
              <a:off x="7609908" y="4324350"/>
              <a:ext cx="52753" cy="14288"/>
            </a:xfrm>
            <a:custGeom>
              <a:avLst/>
              <a:gdLst>
                <a:gd name="T0" fmla="*/ 9 w 9"/>
                <a:gd name="T1" fmla="*/ 2 h 4"/>
                <a:gd name="T2" fmla="*/ 6 w 9"/>
                <a:gd name="T3" fmla="*/ 3 h 4"/>
                <a:gd name="T4" fmla="*/ 6 w 9"/>
                <a:gd name="T5" fmla="*/ 4 h 4"/>
                <a:gd name="T6" fmla="*/ 0 w 9"/>
                <a:gd name="T7" fmla="*/ 4 h 4"/>
                <a:gd name="T8" fmla="*/ 0 w 9"/>
                <a:gd name="T9" fmla="*/ 1 h 4"/>
                <a:gd name="T10" fmla="*/ 9 w 9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" h="4">
                  <a:moveTo>
                    <a:pt x="9" y="2"/>
                  </a:moveTo>
                  <a:cubicBezTo>
                    <a:pt x="8" y="2"/>
                    <a:pt x="6" y="2"/>
                    <a:pt x="6" y="3"/>
                  </a:cubicBezTo>
                  <a:cubicBezTo>
                    <a:pt x="7" y="3"/>
                    <a:pt x="7" y="4"/>
                    <a:pt x="6" y="4"/>
                  </a:cubicBezTo>
                  <a:cubicBezTo>
                    <a:pt x="4" y="3"/>
                    <a:pt x="4" y="4"/>
                    <a:pt x="0" y="4"/>
                  </a:cubicBezTo>
                  <a:cubicBezTo>
                    <a:pt x="0" y="3"/>
                    <a:pt x="0" y="2"/>
                    <a:pt x="0" y="1"/>
                  </a:cubicBezTo>
                  <a:cubicBezTo>
                    <a:pt x="4" y="3"/>
                    <a:pt x="6" y="0"/>
                    <a:pt x="9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18" name="Freeform 139"/>
            <p:cNvSpPr>
              <a:spLocks/>
            </p:cNvSpPr>
            <p:nvPr/>
          </p:nvSpPr>
          <p:spPr bwMode="auto">
            <a:xfrm>
              <a:off x="7207322" y="4298950"/>
              <a:ext cx="130494" cy="12700"/>
            </a:xfrm>
            <a:custGeom>
              <a:avLst/>
              <a:gdLst>
                <a:gd name="T0" fmla="*/ 23 w 23"/>
                <a:gd name="T1" fmla="*/ 2 h 4"/>
                <a:gd name="T2" fmla="*/ 2 w 23"/>
                <a:gd name="T3" fmla="*/ 2 h 4"/>
                <a:gd name="T4" fmla="*/ 23 w 23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3" h="4">
                  <a:moveTo>
                    <a:pt x="23" y="2"/>
                  </a:moveTo>
                  <a:cubicBezTo>
                    <a:pt x="17" y="4"/>
                    <a:pt x="0" y="4"/>
                    <a:pt x="2" y="2"/>
                  </a:cubicBezTo>
                  <a:cubicBezTo>
                    <a:pt x="5" y="2"/>
                    <a:pt x="20" y="0"/>
                    <a:pt x="23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19" name="Freeform 140"/>
            <p:cNvSpPr>
              <a:spLocks/>
            </p:cNvSpPr>
            <p:nvPr/>
          </p:nvSpPr>
          <p:spPr bwMode="auto">
            <a:xfrm>
              <a:off x="7223981" y="4344988"/>
              <a:ext cx="63859" cy="15875"/>
            </a:xfrm>
            <a:custGeom>
              <a:avLst/>
              <a:gdLst>
                <a:gd name="T0" fmla="*/ 4 w 11"/>
                <a:gd name="T1" fmla="*/ 2 h 5"/>
                <a:gd name="T2" fmla="*/ 9 w 11"/>
                <a:gd name="T3" fmla="*/ 2 h 5"/>
                <a:gd name="T4" fmla="*/ 8 w 11"/>
                <a:gd name="T5" fmla="*/ 0 h 5"/>
                <a:gd name="T6" fmla="*/ 11 w 11"/>
                <a:gd name="T7" fmla="*/ 4 h 5"/>
                <a:gd name="T8" fmla="*/ 4 w 11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4" y="2"/>
                  </a:moveTo>
                  <a:cubicBezTo>
                    <a:pt x="3" y="4"/>
                    <a:pt x="9" y="3"/>
                    <a:pt x="9" y="2"/>
                  </a:cubicBezTo>
                  <a:cubicBezTo>
                    <a:pt x="7" y="2"/>
                    <a:pt x="7" y="0"/>
                    <a:pt x="8" y="0"/>
                  </a:cubicBezTo>
                  <a:cubicBezTo>
                    <a:pt x="8" y="3"/>
                    <a:pt x="11" y="2"/>
                    <a:pt x="11" y="4"/>
                  </a:cubicBezTo>
                  <a:cubicBezTo>
                    <a:pt x="8" y="4"/>
                    <a:pt x="0" y="5"/>
                    <a:pt x="4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23" name="Freeform 144"/>
            <p:cNvSpPr>
              <a:spLocks/>
            </p:cNvSpPr>
            <p:nvPr/>
          </p:nvSpPr>
          <p:spPr bwMode="auto">
            <a:xfrm>
              <a:off x="6157824" y="4194175"/>
              <a:ext cx="238775" cy="28575"/>
            </a:xfrm>
            <a:custGeom>
              <a:avLst/>
              <a:gdLst>
                <a:gd name="T0" fmla="*/ 0 w 42"/>
                <a:gd name="T1" fmla="*/ 6 h 9"/>
                <a:gd name="T2" fmla="*/ 34 w 42"/>
                <a:gd name="T3" fmla="*/ 5 h 9"/>
                <a:gd name="T4" fmla="*/ 42 w 42"/>
                <a:gd name="T5" fmla="*/ 6 h 9"/>
                <a:gd name="T6" fmla="*/ 0 w 42"/>
                <a:gd name="T7" fmla="*/ 6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" h="9">
                  <a:moveTo>
                    <a:pt x="0" y="6"/>
                  </a:moveTo>
                  <a:cubicBezTo>
                    <a:pt x="8" y="3"/>
                    <a:pt x="23" y="5"/>
                    <a:pt x="34" y="5"/>
                  </a:cubicBezTo>
                  <a:cubicBezTo>
                    <a:pt x="36" y="5"/>
                    <a:pt x="42" y="0"/>
                    <a:pt x="42" y="6"/>
                  </a:cubicBezTo>
                  <a:cubicBezTo>
                    <a:pt x="29" y="6"/>
                    <a:pt x="4" y="9"/>
                    <a:pt x="0" y="6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24" name="Freeform 145"/>
            <p:cNvSpPr>
              <a:spLocks/>
            </p:cNvSpPr>
            <p:nvPr/>
          </p:nvSpPr>
          <p:spPr bwMode="auto">
            <a:xfrm>
              <a:off x="5907944" y="4330700"/>
              <a:ext cx="97177" cy="14288"/>
            </a:xfrm>
            <a:custGeom>
              <a:avLst/>
              <a:gdLst>
                <a:gd name="T0" fmla="*/ 3 w 17"/>
                <a:gd name="T1" fmla="*/ 2 h 4"/>
                <a:gd name="T2" fmla="*/ 17 w 17"/>
                <a:gd name="T3" fmla="*/ 3 h 4"/>
                <a:gd name="T4" fmla="*/ 3 w 17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4">
                  <a:moveTo>
                    <a:pt x="3" y="2"/>
                  </a:moveTo>
                  <a:cubicBezTo>
                    <a:pt x="4" y="2"/>
                    <a:pt x="14" y="0"/>
                    <a:pt x="17" y="3"/>
                  </a:cubicBezTo>
                  <a:cubicBezTo>
                    <a:pt x="15" y="4"/>
                    <a:pt x="0" y="3"/>
                    <a:pt x="3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25" name="Freeform 146"/>
            <p:cNvSpPr>
              <a:spLocks/>
            </p:cNvSpPr>
            <p:nvPr/>
          </p:nvSpPr>
          <p:spPr bwMode="auto">
            <a:xfrm>
              <a:off x="5466489" y="4357688"/>
              <a:ext cx="397033" cy="9525"/>
            </a:xfrm>
            <a:custGeom>
              <a:avLst/>
              <a:gdLst>
                <a:gd name="T0" fmla="*/ 70 w 70"/>
                <a:gd name="T1" fmla="*/ 1 h 3"/>
                <a:gd name="T2" fmla="*/ 0 w 70"/>
                <a:gd name="T3" fmla="*/ 2 h 3"/>
                <a:gd name="T4" fmla="*/ 70 w 70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" h="3">
                  <a:moveTo>
                    <a:pt x="70" y="1"/>
                  </a:moveTo>
                  <a:cubicBezTo>
                    <a:pt x="40" y="2"/>
                    <a:pt x="28" y="3"/>
                    <a:pt x="0" y="2"/>
                  </a:cubicBezTo>
                  <a:cubicBezTo>
                    <a:pt x="22" y="1"/>
                    <a:pt x="51" y="0"/>
                    <a:pt x="70" y="1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27" name="Freeform 148"/>
            <p:cNvSpPr>
              <a:spLocks/>
            </p:cNvSpPr>
            <p:nvPr/>
          </p:nvSpPr>
          <p:spPr bwMode="auto">
            <a:xfrm>
              <a:off x="4808469" y="4354513"/>
              <a:ext cx="435904" cy="15875"/>
            </a:xfrm>
            <a:custGeom>
              <a:avLst/>
              <a:gdLst>
                <a:gd name="T0" fmla="*/ 14 w 77"/>
                <a:gd name="T1" fmla="*/ 0 h 5"/>
                <a:gd name="T2" fmla="*/ 21 w 77"/>
                <a:gd name="T3" fmla="*/ 3 h 5"/>
                <a:gd name="T4" fmla="*/ 62 w 77"/>
                <a:gd name="T5" fmla="*/ 3 h 5"/>
                <a:gd name="T6" fmla="*/ 53 w 77"/>
                <a:gd name="T7" fmla="*/ 5 h 5"/>
                <a:gd name="T8" fmla="*/ 0 w 77"/>
                <a:gd name="T9" fmla="*/ 3 h 5"/>
                <a:gd name="T10" fmla="*/ 14 w 77"/>
                <a:gd name="T11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" h="5">
                  <a:moveTo>
                    <a:pt x="14" y="0"/>
                  </a:moveTo>
                  <a:cubicBezTo>
                    <a:pt x="16" y="2"/>
                    <a:pt x="18" y="3"/>
                    <a:pt x="21" y="3"/>
                  </a:cubicBezTo>
                  <a:cubicBezTo>
                    <a:pt x="35" y="3"/>
                    <a:pt x="47" y="3"/>
                    <a:pt x="62" y="3"/>
                  </a:cubicBezTo>
                  <a:cubicBezTo>
                    <a:pt x="77" y="4"/>
                    <a:pt x="56" y="5"/>
                    <a:pt x="53" y="5"/>
                  </a:cubicBezTo>
                  <a:cubicBezTo>
                    <a:pt x="41" y="5"/>
                    <a:pt x="12" y="5"/>
                    <a:pt x="0" y="3"/>
                  </a:cubicBezTo>
                  <a:cubicBezTo>
                    <a:pt x="8" y="3"/>
                    <a:pt x="12" y="5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28" name="Freeform 149"/>
            <p:cNvSpPr>
              <a:spLocks/>
            </p:cNvSpPr>
            <p:nvPr/>
          </p:nvSpPr>
          <p:spPr bwMode="auto">
            <a:xfrm>
              <a:off x="4466967" y="4479925"/>
              <a:ext cx="63859" cy="19050"/>
            </a:xfrm>
            <a:custGeom>
              <a:avLst/>
              <a:gdLst>
                <a:gd name="T0" fmla="*/ 8 w 11"/>
                <a:gd name="T1" fmla="*/ 3 h 6"/>
                <a:gd name="T2" fmla="*/ 7 w 11"/>
                <a:gd name="T3" fmla="*/ 4 h 6"/>
                <a:gd name="T4" fmla="*/ 9 w 11"/>
                <a:gd name="T5" fmla="*/ 5 h 6"/>
                <a:gd name="T6" fmla="*/ 3 w 11"/>
                <a:gd name="T7" fmla="*/ 2 h 6"/>
                <a:gd name="T8" fmla="*/ 8 w 11"/>
                <a:gd name="T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8" y="3"/>
                  </a:moveTo>
                  <a:cubicBezTo>
                    <a:pt x="7" y="3"/>
                    <a:pt x="7" y="3"/>
                    <a:pt x="7" y="4"/>
                  </a:cubicBezTo>
                  <a:cubicBezTo>
                    <a:pt x="8" y="4"/>
                    <a:pt x="9" y="4"/>
                    <a:pt x="9" y="5"/>
                  </a:cubicBezTo>
                  <a:cubicBezTo>
                    <a:pt x="6" y="6"/>
                    <a:pt x="0" y="4"/>
                    <a:pt x="3" y="2"/>
                  </a:cubicBezTo>
                  <a:cubicBezTo>
                    <a:pt x="4" y="5"/>
                    <a:pt x="11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29" name="Freeform 150"/>
            <p:cNvSpPr>
              <a:spLocks/>
            </p:cNvSpPr>
            <p:nvPr/>
          </p:nvSpPr>
          <p:spPr bwMode="auto">
            <a:xfrm>
              <a:off x="3770077" y="4475163"/>
              <a:ext cx="169364" cy="14288"/>
            </a:xfrm>
            <a:custGeom>
              <a:avLst/>
              <a:gdLst>
                <a:gd name="T0" fmla="*/ 0 w 30"/>
                <a:gd name="T1" fmla="*/ 2 h 4"/>
                <a:gd name="T2" fmla="*/ 30 w 30"/>
                <a:gd name="T3" fmla="*/ 4 h 4"/>
                <a:gd name="T4" fmla="*/ 0 w 30"/>
                <a:gd name="T5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" h="4">
                  <a:moveTo>
                    <a:pt x="0" y="2"/>
                  </a:moveTo>
                  <a:cubicBezTo>
                    <a:pt x="8" y="0"/>
                    <a:pt x="22" y="2"/>
                    <a:pt x="30" y="4"/>
                  </a:cubicBezTo>
                  <a:cubicBezTo>
                    <a:pt x="20" y="3"/>
                    <a:pt x="8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30" name="Freeform 151"/>
            <p:cNvSpPr>
              <a:spLocks/>
            </p:cNvSpPr>
            <p:nvPr/>
          </p:nvSpPr>
          <p:spPr bwMode="auto">
            <a:xfrm>
              <a:off x="2481804" y="4249738"/>
              <a:ext cx="77741" cy="15875"/>
            </a:xfrm>
            <a:custGeom>
              <a:avLst/>
              <a:gdLst>
                <a:gd name="T0" fmla="*/ 14 w 14"/>
                <a:gd name="T1" fmla="*/ 2 h 5"/>
                <a:gd name="T2" fmla="*/ 14 w 14"/>
                <a:gd name="T3" fmla="*/ 4 h 5"/>
                <a:gd name="T4" fmla="*/ 1 w 14"/>
                <a:gd name="T5" fmla="*/ 5 h 5"/>
                <a:gd name="T6" fmla="*/ 14 w 14"/>
                <a:gd name="T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5">
                  <a:moveTo>
                    <a:pt x="14" y="2"/>
                  </a:moveTo>
                  <a:cubicBezTo>
                    <a:pt x="13" y="3"/>
                    <a:pt x="13" y="3"/>
                    <a:pt x="14" y="4"/>
                  </a:cubicBezTo>
                  <a:cubicBezTo>
                    <a:pt x="9" y="2"/>
                    <a:pt x="7" y="5"/>
                    <a:pt x="1" y="5"/>
                  </a:cubicBezTo>
                  <a:cubicBezTo>
                    <a:pt x="0" y="0"/>
                    <a:pt x="12" y="4"/>
                    <a:pt x="14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32" name="Freeform 153"/>
            <p:cNvSpPr>
              <a:spLocks/>
            </p:cNvSpPr>
            <p:nvPr/>
          </p:nvSpPr>
          <p:spPr bwMode="auto">
            <a:xfrm>
              <a:off x="7526615" y="4327525"/>
              <a:ext cx="44423" cy="20638"/>
            </a:xfrm>
            <a:custGeom>
              <a:avLst/>
              <a:gdLst>
                <a:gd name="T0" fmla="*/ 8 w 8"/>
                <a:gd name="T1" fmla="*/ 3 h 6"/>
                <a:gd name="T2" fmla="*/ 2 w 8"/>
                <a:gd name="T3" fmla="*/ 6 h 6"/>
                <a:gd name="T4" fmla="*/ 0 w 8"/>
                <a:gd name="T5" fmla="*/ 2 h 6"/>
                <a:gd name="T6" fmla="*/ 8 w 8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6">
                  <a:moveTo>
                    <a:pt x="8" y="3"/>
                  </a:moveTo>
                  <a:cubicBezTo>
                    <a:pt x="6" y="5"/>
                    <a:pt x="5" y="3"/>
                    <a:pt x="2" y="6"/>
                  </a:cubicBezTo>
                  <a:cubicBezTo>
                    <a:pt x="2" y="4"/>
                    <a:pt x="1" y="3"/>
                    <a:pt x="0" y="2"/>
                  </a:cubicBezTo>
                  <a:cubicBezTo>
                    <a:pt x="2" y="2"/>
                    <a:pt x="7" y="0"/>
                    <a:pt x="8" y="3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33" name="Freeform 154"/>
            <p:cNvSpPr>
              <a:spLocks/>
            </p:cNvSpPr>
            <p:nvPr/>
          </p:nvSpPr>
          <p:spPr bwMode="auto">
            <a:xfrm>
              <a:off x="7371134" y="4330700"/>
              <a:ext cx="124941" cy="23813"/>
            </a:xfrm>
            <a:custGeom>
              <a:avLst/>
              <a:gdLst>
                <a:gd name="T0" fmla="*/ 22 w 22"/>
                <a:gd name="T1" fmla="*/ 2 h 7"/>
                <a:gd name="T2" fmla="*/ 22 w 22"/>
                <a:gd name="T3" fmla="*/ 4 h 7"/>
                <a:gd name="T4" fmla="*/ 0 w 22"/>
                <a:gd name="T5" fmla="*/ 7 h 7"/>
                <a:gd name="T6" fmla="*/ 0 w 22"/>
                <a:gd name="T7" fmla="*/ 2 h 7"/>
                <a:gd name="T8" fmla="*/ 22 w 22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7">
                  <a:moveTo>
                    <a:pt x="22" y="2"/>
                  </a:moveTo>
                  <a:cubicBezTo>
                    <a:pt x="21" y="2"/>
                    <a:pt x="22" y="3"/>
                    <a:pt x="22" y="4"/>
                  </a:cubicBezTo>
                  <a:cubicBezTo>
                    <a:pt x="15" y="5"/>
                    <a:pt x="7" y="5"/>
                    <a:pt x="0" y="7"/>
                  </a:cubicBezTo>
                  <a:cubicBezTo>
                    <a:pt x="0" y="5"/>
                    <a:pt x="0" y="4"/>
                    <a:pt x="0" y="2"/>
                  </a:cubicBezTo>
                  <a:cubicBezTo>
                    <a:pt x="5" y="4"/>
                    <a:pt x="16" y="0"/>
                    <a:pt x="22" y="2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  <p:sp>
          <p:nvSpPr>
            <p:cNvPr id="134" name="Freeform 155"/>
            <p:cNvSpPr>
              <a:spLocks/>
            </p:cNvSpPr>
            <p:nvPr/>
          </p:nvSpPr>
          <p:spPr bwMode="auto">
            <a:xfrm>
              <a:off x="2645616" y="4449763"/>
              <a:ext cx="1043945" cy="42863"/>
            </a:xfrm>
            <a:custGeom>
              <a:avLst/>
              <a:gdLst>
                <a:gd name="T0" fmla="*/ 65 w 184"/>
                <a:gd name="T1" fmla="*/ 4 h 13"/>
                <a:gd name="T2" fmla="*/ 158 w 184"/>
                <a:gd name="T3" fmla="*/ 8 h 13"/>
                <a:gd name="T4" fmla="*/ 184 w 184"/>
                <a:gd name="T5" fmla="*/ 8 h 13"/>
                <a:gd name="T6" fmla="*/ 116 w 184"/>
                <a:gd name="T7" fmla="*/ 9 h 13"/>
                <a:gd name="T8" fmla="*/ 83 w 184"/>
                <a:gd name="T9" fmla="*/ 12 h 13"/>
                <a:gd name="T10" fmla="*/ 45 w 184"/>
                <a:gd name="T11" fmla="*/ 10 h 13"/>
                <a:gd name="T12" fmla="*/ 0 w 184"/>
                <a:gd name="T13" fmla="*/ 6 h 13"/>
                <a:gd name="T14" fmla="*/ 65 w 184"/>
                <a:gd name="T1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4" h="13">
                  <a:moveTo>
                    <a:pt x="65" y="4"/>
                  </a:moveTo>
                  <a:cubicBezTo>
                    <a:pt x="97" y="12"/>
                    <a:pt x="129" y="5"/>
                    <a:pt x="158" y="8"/>
                  </a:cubicBezTo>
                  <a:cubicBezTo>
                    <a:pt x="160" y="4"/>
                    <a:pt x="177" y="7"/>
                    <a:pt x="184" y="8"/>
                  </a:cubicBezTo>
                  <a:cubicBezTo>
                    <a:pt x="167" y="13"/>
                    <a:pt x="142" y="9"/>
                    <a:pt x="116" y="9"/>
                  </a:cubicBezTo>
                  <a:cubicBezTo>
                    <a:pt x="104" y="10"/>
                    <a:pt x="93" y="12"/>
                    <a:pt x="83" y="12"/>
                  </a:cubicBezTo>
                  <a:cubicBezTo>
                    <a:pt x="71" y="11"/>
                    <a:pt x="60" y="10"/>
                    <a:pt x="45" y="10"/>
                  </a:cubicBezTo>
                  <a:cubicBezTo>
                    <a:pt x="31" y="10"/>
                    <a:pt x="12" y="12"/>
                    <a:pt x="0" y="6"/>
                  </a:cubicBezTo>
                  <a:cubicBezTo>
                    <a:pt x="19" y="0"/>
                    <a:pt x="44" y="11"/>
                    <a:pt x="65" y="4"/>
                  </a:cubicBezTo>
                  <a:close/>
                </a:path>
              </a:pathLst>
            </a:custGeom>
            <a:grpFill/>
            <a:ln>
              <a:noFill/>
            </a:ln>
            <a:extLst/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>
                <a:solidFill>
                  <a:srgbClr val="FFFF00"/>
                </a:solidFill>
                <a:latin typeface="+mn-lt"/>
                <a:ea typeface="+mn-ea"/>
              </a:endParaRPr>
            </a:p>
          </p:txBody>
        </p:sp>
      </p:grpSp>
      <p:pic>
        <p:nvPicPr>
          <p:cNvPr id="68" name="图片 6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0110" y="3167646"/>
            <a:ext cx="3241776" cy="140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16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197594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Java</a:t>
            </a: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的地位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2960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https://upload-images.jianshu.io/upload_images/3375812-0e2c081fadd54fcd.jpg?imageMogr2/auto-orient/strip|imageView2/2/w/268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s://upload-images.jianshu.io/upload_images/3375812-0e2c081fadd54fcd.jpg?imageMogr2/auto-orient/strip|imageView2/2/w/268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https://upload-images.jianshu.io/upload_images/3375812-0e2c081fadd54fcd.jp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106373" y="943660"/>
            <a:ext cx="87898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ava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非常适合企业网络和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环境，现在已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成为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Internet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最受欢迎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有影响的编程语言之一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5" y="1651546"/>
            <a:ext cx="3537281" cy="201922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595" y="1349682"/>
            <a:ext cx="3266637" cy="190514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450" y="3339043"/>
            <a:ext cx="2575214" cy="173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48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85785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Java</a:t>
            </a: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的地位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691415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https://upload-images.jianshu.io/upload_images/3375812-0e2c081fadd54fcd.jpg?imageMogr2/auto-orient/strip|imageView2/2/w/268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s://upload-images.jianshu.io/upload_images/3375812-0e2c081fadd54fcd.jpg?imageMogr2/auto-orient/strip|imageView2/2/w/268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https://upload-images.jianshu.io/upload_images/3375812-0e2c081fadd54fcd.jp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文本框 8"/>
          <p:cNvSpPr txBox="1"/>
          <p:nvPr/>
        </p:nvSpPr>
        <p:spPr>
          <a:xfrm>
            <a:off x="257295" y="745112"/>
            <a:ext cx="761054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TIOBE P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rogramming Community Index for </a:t>
            </a:r>
            <a:r>
              <a:rPr 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February 2021</a:t>
            </a:r>
          </a:p>
          <a:p>
            <a:r>
              <a:rPr lang="en-US" altLang="zh-CN" dirty="0" smtClean="0"/>
              <a:t> </a:t>
            </a:r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91" y="1172824"/>
            <a:ext cx="5247684" cy="348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443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197594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Java</a:t>
            </a: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的地位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2960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https://upload-images.jianshu.io/upload_images/3375812-0e2c081fadd54fcd.jpg?imageMogr2/auto-orient/strip|imageView2/2/w/268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s://upload-images.jianshu.io/upload_images/3375812-0e2c081fadd54fcd.jpg?imageMogr2/auto-orient/strip|imageView2/2/w/268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https://upload-images.jianshu.io/upload_images/3375812-0e2c081fadd54fcd.jp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106373" y="903555"/>
            <a:ext cx="34147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的先导知识与后继技术 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2" name="Picture 2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71" y="1418656"/>
            <a:ext cx="3588334" cy="2161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801980" y="1536032"/>
            <a:ext cx="196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801980" y="1905364"/>
            <a:ext cx="196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</a:t>
            </a:r>
            <a:r>
              <a:rPr lang="zh-CN" altLang="en-US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801980" y="2586349"/>
            <a:ext cx="196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网络信息交换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3801980" y="2951668"/>
            <a:ext cx="196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网络中间件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801980" y="2217017"/>
            <a:ext cx="1965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手机程序</a:t>
            </a:r>
            <a:endParaRPr lang="en-US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80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197594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Java</a:t>
            </a: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的特点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2960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2" descr="https://upload-images.jianshu.io/upload_images/3375812-0e2c081fadd54fcd.jpg?imageMogr2/auto-orient/strip|imageView2/2/w/268/format/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https://upload-images.jianshu.io/upload_images/3375812-0e2c081fadd54fcd.jpg?imageMogr2/auto-orient/strip|imageView2/2/w/268/format/webp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https://upload-images.jianshu.io/upload_images/3375812-0e2c081fadd54fcd.jpg?imageMogr2/auto-orient/strip|imageView2/2/format/webp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612775" y="1108092"/>
            <a:ext cx="1949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∙ 平台无关性</a:t>
            </a: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12774" y="1854050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∙ 面向对象</a:t>
            </a: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12773" y="2600008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∙ 多线程</a:t>
            </a: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12773" y="3378050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∙ 安全</a:t>
            </a: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12772" y="4091924"/>
            <a:ext cx="1026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∙ 动态</a:t>
            </a: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3535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197594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Java</a:t>
            </a: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的特点</a:t>
            </a:r>
            <a:r>
              <a:rPr lang="en-US" altLang="zh-CN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---</a:t>
            </a: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平台无关性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2960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232611" y="950494"/>
            <a:ext cx="90415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平台与机器指令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无论哪种编程语言编写的应用程序都需要经过操作系统（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Operating System</a:t>
            </a:r>
          </a:p>
          <a:p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）和处理器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(Central Processing)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来完成程序的运行。</a:t>
            </a:r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与平台无关是指软件</a:t>
            </a:r>
            <a:endParaRPr lang="en-US" altLang="zh-CN" sz="2000" b="1" dirty="0" smtClean="0">
              <a:solidFill>
                <a:srgbClr val="FFC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的运行不因操作系统、处理器的变化导致发生无法运行和运行错误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346" y="2401466"/>
            <a:ext cx="3000059" cy="2015913"/>
          </a:xfrm>
          <a:prstGeom prst="rect">
            <a:avLst/>
          </a:prstGeom>
        </p:spPr>
      </p:pic>
      <p:sp>
        <p:nvSpPr>
          <p:cNvPr id="56" name="文本框 55"/>
          <p:cNvSpPr txBox="1"/>
          <p:nvPr/>
        </p:nvSpPr>
        <p:spPr>
          <a:xfrm>
            <a:off x="4572000" y="4502928"/>
            <a:ext cx="30191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注：</a:t>
            </a:r>
            <a:r>
              <a:rPr lang="en-US" altLang="zh-CN" sz="11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语言提供的编译器</a:t>
            </a:r>
            <a:r>
              <a:rPr lang="zh-CN" altLang="en-US" sz="11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1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11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源程序进行编译时，将针对当前</a:t>
            </a:r>
            <a:r>
              <a:rPr lang="en-US" altLang="zh-CN" sz="11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C/C++</a:t>
            </a:r>
            <a:r>
              <a:rPr lang="zh-CN" altLang="en-US" sz="11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源程序所在的特定平台进行编译。</a:t>
            </a:r>
            <a:endParaRPr lang="en-US" sz="11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9" name="图片 6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9899" y="2359482"/>
            <a:ext cx="3057724" cy="2057897"/>
          </a:xfrm>
          <a:prstGeom prst="rect">
            <a:avLst/>
          </a:prstGeom>
        </p:spPr>
      </p:pic>
      <p:sp>
        <p:nvSpPr>
          <p:cNvPr id="70" name="矩形 69"/>
          <p:cNvSpPr/>
          <p:nvPr/>
        </p:nvSpPr>
        <p:spPr>
          <a:xfrm>
            <a:off x="1507524" y="2932670"/>
            <a:ext cx="963827" cy="31715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矩形 70"/>
          <p:cNvSpPr/>
          <p:nvPr/>
        </p:nvSpPr>
        <p:spPr>
          <a:xfrm>
            <a:off x="789346" y="3649362"/>
            <a:ext cx="1381324" cy="24713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文本框 9"/>
          <p:cNvSpPr txBox="1"/>
          <p:nvPr/>
        </p:nvSpPr>
        <p:spPr>
          <a:xfrm>
            <a:off x="699999" y="4465898"/>
            <a:ext cx="301916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</a:t>
            </a:r>
            <a:r>
              <a:rPr lang="zh-CN" altLang="en-US" sz="11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11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1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运行环境是由</a:t>
            </a:r>
            <a:r>
              <a:rPr lang="en-US" altLang="zh-CN" sz="11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1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</a:t>
            </a:r>
            <a:r>
              <a:rPr lang="en-US" altLang="zh-CN" sz="11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(JVM)</a:t>
            </a:r>
            <a:r>
              <a:rPr lang="zh-CN" altLang="en-US" sz="11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类库以及一些核心文件组成。</a:t>
            </a:r>
            <a:r>
              <a:rPr lang="en-US" altLang="zh-CN" sz="11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11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虚拟机的核心是所谓的字节码指令，可以被虚拟机识别。</a:t>
            </a:r>
            <a:endParaRPr lang="en-US" sz="11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71921" y="2674332"/>
            <a:ext cx="105990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针对</a:t>
            </a:r>
            <a:r>
              <a:rPr lang="en-US" altLang="zh-CN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11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</a:t>
            </a:r>
            <a:endParaRPr lang="en-US" sz="11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279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6373" y="197594"/>
            <a:ext cx="90376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Java</a:t>
            </a:r>
            <a:r>
              <a:rPr lang="zh-CN" altLang="en-US" sz="3200" b="1" dirty="0" smtClean="0">
                <a:blipFill>
                  <a:blip r:embed="rId3"/>
                  <a:stretch>
                    <a:fillRect/>
                  </a:stretch>
                </a:blipFill>
              </a:rPr>
              <a:t>的特点</a:t>
            </a:r>
            <a:endParaRPr lang="zh-CN" altLang="en-US" sz="3200" b="1" dirty="0">
              <a:blipFill>
                <a:blip r:embed="rId3"/>
                <a:stretch>
                  <a:fillRect/>
                </a:stretch>
              </a:blipFill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0" y="822960"/>
            <a:ext cx="9144000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16323" y="936599"/>
            <a:ext cx="862364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∙ 面向对象</a:t>
            </a:r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：是一种先进的编程思想，更加容易解决复杂的问题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个特性：封装、继承、多态。</a:t>
            </a: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b="1" dirty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∙ 多线程：</a:t>
            </a:r>
            <a:r>
              <a:rPr lang="en-US" altLang="zh-CN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的特点之一就是内置多线程的支持。多线程允许同时完成多</a:t>
            </a: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accent6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个任务。</a:t>
            </a:r>
            <a:endParaRPr lang="en-US" altLang="zh-CN" sz="2000" b="1" dirty="0" smtClean="0">
              <a:solidFill>
                <a:schemeClr val="accent6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∙ 安全：</a:t>
            </a:r>
            <a:r>
              <a:rPr lang="en-US" altLang="zh-CN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 applet</a:t>
            </a:r>
          </a:p>
          <a:p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∙ </a:t>
            </a: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动态：动态装载类，因此可以动态维护程序及库类。</a:t>
            </a:r>
            <a:endParaRPr 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756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10062</TotalTime>
  <Words>2512</Words>
  <Application>Microsoft Office PowerPoint</Application>
  <PresentationFormat>全屏显示(16:9)</PresentationFormat>
  <Paragraphs>318</Paragraphs>
  <Slides>38</Slides>
  <Notes>35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0" baseType="lpstr">
      <vt:lpstr>-apple-system</vt:lpstr>
      <vt:lpstr>MingLiU</vt:lpstr>
      <vt:lpstr>等线</vt:lpstr>
      <vt:lpstr>等线 Light</vt:lpstr>
      <vt:lpstr>隶书</vt:lpstr>
      <vt:lpstr>宋体</vt:lpstr>
      <vt:lpstr>微软雅黑</vt:lpstr>
      <vt:lpstr>Arial</vt:lpstr>
      <vt:lpstr>Calibri</vt:lpstr>
      <vt:lpstr>Calibri Light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繁夕设计</dc:creator>
  <cp:lastModifiedBy>张靓靓</cp:lastModifiedBy>
  <cp:revision>612</cp:revision>
  <dcterms:created xsi:type="dcterms:W3CDTF">2015-10-14T14:36:20Z</dcterms:created>
  <dcterms:modified xsi:type="dcterms:W3CDTF">2021-03-09T08:02:55Z</dcterms:modified>
</cp:coreProperties>
</file>