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7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7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8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0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3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4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7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F8D455-6F84-4F90-B367-F14B2191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000" dirty="0"/>
              <a:t>Lending Club - Case Study</a:t>
            </a:r>
            <a:br>
              <a:rPr lang="en-AU" sz="6000" dirty="0"/>
            </a:br>
            <a:br>
              <a:rPr lang="en-AU" dirty="0"/>
            </a:br>
            <a:r>
              <a:rPr lang="en-AU" sz="4800" i="1" dirty="0"/>
              <a:t>EDA - Presentation</a:t>
            </a:r>
            <a:endParaRPr lang="en-AU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BA9B0-AB57-4DE5-9A5F-6FEBFE46F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Contributors: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Uday </a:t>
            </a:r>
            <a:r>
              <a:rPr lang="en-AU" dirty="0" err="1"/>
              <a:t>kumar</a:t>
            </a:r>
            <a:r>
              <a:rPr lang="en-AU" dirty="0"/>
              <a:t> </a:t>
            </a:r>
            <a:r>
              <a:rPr lang="en-AU" dirty="0" err="1"/>
              <a:t>adavi</a:t>
            </a:r>
            <a:r>
              <a:rPr lang="en-AU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/>
              <a:t>bibhu</a:t>
            </a:r>
            <a:r>
              <a:rPr lang="en-AU" dirty="0"/>
              <a:t> </a:t>
            </a:r>
            <a:r>
              <a:rPr lang="en-AU" dirty="0" err="1"/>
              <a:t>sundar</a:t>
            </a:r>
            <a:r>
              <a:rPr lang="en-AU" dirty="0"/>
              <a:t> </a:t>
            </a:r>
            <a:r>
              <a:rPr lang="en-AU" dirty="0" err="1"/>
              <a:t>sahoo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2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Lending Club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822960" y="1737361"/>
            <a:ext cx="7744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Business Understanding:</a:t>
            </a:r>
          </a:p>
          <a:p>
            <a:r>
              <a:rPr lang="en-AU" dirty="0"/>
              <a:t>Lending Club is a </a:t>
            </a:r>
            <a:r>
              <a:rPr lang="en-US" dirty="0"/>
              <a:t>consumer finance company which specializes in  lending various types of loans. The company receives a loan application, the company must decide for loan approval based on the applicant’s profile. Certain factors of risks are associated while making this decision.</a:t>
            </a:r>
          </a:p>
          <a:p>
            <a:endParaRPr lang="en-US" sz="1400" dirty="0"/>
          </a:p>
          <a:p>
            <a:pPr lvl="1"/>
            <a:r>
              <a:rPr lang="en-US" b="1" dirty="0"/>
              <a:t>Loss of business - </a:t>
            </a:r>
            <a:r>
              <a:rPr lang="en-US" dirty="0"/>
              <a:t>Applicant is likely to pay the loan, and company is  not approving the loan. </a:t>
            </a:r>
          </a:p>
          <a:p>
            <a:pPr lvl="1"/>
            <a:r>
              <a:rPr lang="en-US" b="1" dirty="0"/>
              <a:t>Financial Loss </a:t>
            </a:r>
            <a:r>
              <a:rPr lang="en-US" dirty="0"/>
              <a:t>-  Applicant may default on the loan, i.e. not pay.</a:t>
            </a:r>
          </a:p>
          <a:p>
            <a:endParaRPr lang="en-US" sz="1400" dirty="0"/>
          </a:p>
          <a:p>
            <a:r>
              <a:rPr lang="en-US" b="1" dirty="0"/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driving factors(strong indicators) behind loan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risky loan applicants.</a:t>
            </a:r>
          </a:p>
          <a:p>
            <a:endParaRPr lang="en-US" sz="1400" dirty="0">
              <a:solidFill>
                <a:srgbClr val="091E42"/>
              </a:solidFill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44651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8C08-651A-4275-A680-4C9FB5BD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1957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0CC92-EA88-4B3C-B0FF-803964217A90}"/>
              </a:ext>
            </a:extLst>
          </p:cNvPr>
          <p:cNvSpPr txBox="1"/>
          <p:nvPr/>
        </p:nvSpPr>
        <p:spPr>
          <a:xfrm>
            <a:off x="822960" y="1836649"/>
            <a:ext cx="7191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do, exploratory data analysis to </a:t>
            </a:r>
            <a:r>
              <a:rPr lang="en-AU" dirty="0"/>
              <a:t>the </a:t>
            </a:r>
            <a:r>
              <a:rPr lang="en-US" sz="1800" dirty="0"/>
              <a:t>past loan applicant’s dataset to understand consumer attributes and loan attributes that influence loan defaults.</a:t>
            </a:r>
            <a:endParaRPr lang="en-AU" dirty="0"/>
          </a:p>
          <a:p>
            <a:endParaRPr lang="en-AU" dirty="0"/>
          </a:p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When a person applies for a loan,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there are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two types of decisions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that could be taken by the company: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Loan accepted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Loan rejected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91E42"/>
              </a:solidFill>
              <a:latin typeface="freight-text-pro"/>
            </a:endParaRPr>
          </a:p>
          <a:p>
            <a:pPr algn="l" rtl="0"/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Finding Default!!</a:t>
            </a:r>
          </a:p>
          <a:p>
            <a:pPr algn="l" rtl="0"/>
            <a:r>
              <a:rPr lang="en-US" i="0" dirty="0">
                <a:solidFill>
                  <a:srgbClr val="091E42"/>
                </a:solidFill>
                <a:effectLst/>
                <a:latin typeface="freight-text-pro"/>
              </a:rPr>
              <a:t>aka defaulters, someone</a:t>
            </a:r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i="0" dirty="0">
                <a:solidFill>
                  <a:srgbClr val="091E42"/>
                </a:solidFill>
                <a:effectLst/>
                <a:latin typeface="freight-text-pro"/>
              </a:rPr>
              <a:t>not paying installments.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AFA-20E7-4BDC-A2D9-89ECEE28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4" y="3583416"/>
            <a:ext cx="5578608" cy="27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75764"/>
          </a:xfrm>
        </p:spPr>
        <p:txBody>
          <a:bodyPr/>
          <a:lstStyle/>
          <a:p>
            <a:r>
              <a:rPr lang="en-AU" dirty="0"/>
              <a:t>Indicator of loan defaults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0EAD9-24C2-4D5D-8316-4E8B22F18C30}"/>
              </a:ext>
            </a:extLst>
          </p:cNvPr>
          <p:cNvSpPr txBox="1"/>
          <p:nvPr/>
        </p:nvSpPr>
        <p:spPr>
          <a:xfrm>
            <a:off x="950353" y="2282510"/>
            <a:ext cx="297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Consumer Attributes</a:t>
            </a:r>
          </a:p>
          <a:p>
            <a:pPr marL="285750" indent="-285750">
              <a:buFontTx/>
              <a:buChar char="-"/>
            </a:pPr>
            <a:r>
              <a:rPr lang="en-AU" dirty="0"/>
              <a:t>Employee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8F882-69FA-4583-A395-0FF93BC7FBC1}"/>
              </a:ext>
            </a:extLst>
          </p:cNvPr>
          <p:cNvSpPr txBox="1"/>
          <p:nvPr/>
        </p:nvSpPr>
        <p:spPr>
          <a:xfrm>
            <a:off x="4983190" y="2282510"/>
            <a:ext cx="297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Loan Attributes</a:t>
            </a:r>
          </a:p>
          <a:p>
            <a:pPr marL="285750" indent="-285750">
              <a:buFontTx/>
              <a:buChar char="-"/>
            </a:pPr>
            <a:r>
              <a:rPr lang="en-AU" dirty="0"/>
              <a:t>Loan Purpose</a:t>
            </a:r>
          </a:p>
          <a:p>
            <a:pPr marL="285750" indent="-285750">
              <a:buFontTx/>
              <a:buChar char="-"/>
            </a:pPr>
            <a:r>
              <a:rPr lang="en-AU" dirty="0"/>
              <a:t>Interest rate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60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and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71A8F-11E9-4591-81FE-429CACCDD67B}"/>
              </a:ext>
            </a:extLst>
          </p:cNvPr>
          <p:cNvSpPr txBox="1"/>
          <p:nvPr/>
        </p:nvSpPr>
        <p:spPr>
          <a:xfrm>
            <a:off x="1018663" y="2075465"/>
            <a:ext cx="5897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Any loan applicant with </a:t>
            </a:r>
            <a:r>
              <a:rPr lang="en-US" b="1" dirty="0"/>
              <a:t>annual income less than 100K </a:t>
            </a:r>
            <a:r>
              <a:rPr lang="en-US" dirty="0"/>
              <a:t>should go through heightened scrutiny</a:t>
            </a:r>
          </a:p>
          <a:p>
            <a:pPr marL="285750" indent="-285750">
              <a:buFontTx/>
              <a:buChar char="-"/>
            </a:pPr>
            <a:r>
              <a:rPr lang="en-US" dirty="0"/>
              <a:t>It's </a:t>
            </a:r>
            <a:r>
              <a:rPr lang="en-US" b="1" dirty="0"/>
              <a:t>risky</a:t>
            </a:r>
            <a:r>
              <a:rPr lang="en-US" dirty="0"/>
              <a:t> to offer loan to applicants with </a:t>
            </a:r>
            <a:r>
              <a:rPr lang="en-US" b="1" dirty="0"/>
              <a:t>higher DTI and Loan to income ratio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higher default rate in </a:t>
            </a:r>
            <a:r>
              <a:rPr lang="en-US" b="1" dirty="0"/>
              <a:t>high interest rate </a:t>
            </a:r>
            <a:r>
              <a:rPr lang="en-US" dirty="0"/>
              <a:t>category evidently says it's </a:t>
            </a:r>
            <a:r>
              <a:rPr lang="en-US" b="1" dirty="0"/>
              <a:t>risky to offer high interest </a:t>
            </a:r>
            <a:r>
              <a:rPr lang="en-US" dirty="0"/>
              <a:t>loan to customers.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loan applicant who has a credit age  below 5 years should go through heightened scrutiny.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0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78597"/>
            <a:ext cx="7543800" cy="912105"/>
          </a:xfrm>
        </p:spPr>
        <p:txBody>
          <a:bodyPr/>
          <a:lstStyle/>
          <a:p>
            <a:r>
              <a:rPr lang="en-AU" dirty="0"/>
              <a:t>Data Analysis- Numerical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1149292" y="2843868"/>
            <a:ext cx="589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of numerical variable and how we analysed it, came up with findings, insights &amp; recommendation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All related charts form python notebook</a:t>
            </a:r>
          </a:p>
          <a:p>
            <a:pPr marL="285750" indent="-285750">
              <a:buFontTx/>
              <a:buChar char="-"/>
            </a:pPr>
            <a:r>
              <a:rPr lang="en-AU" dirty="0"/>
              <a:t>Write some text box comments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46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07038"/>
            <a:ext cx="7543800" cy="906717"/>
          </a:xfrm>
        </p:spPr>
        <p:txBody>
          <a:bodyPr/>
          <a:lstStyle/>
          <a:p>
            <a:r>
              <a:rPr lang="en-AU" dirty="0"/>
              <a:t>Data Analysis- Categorical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1149292" y="2843868"/>
            <a:ext cx="589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of numerical variable and how we analysed it, came up with findings, insights &amp; recommendation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All related charts form python notebook</a:t>
            </a:r>
          </a:p>
          <a:p>
            <a:pPr marL="285750" indent="-285750">
              <a:buFontTx/>
              <a:buChar char="-"/>
            </a:pPr>
            <a:r>
              <a:rPr lang="en-AU" dirty="0"/>
              <a:t>Write some text box comments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71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491878" y="2508308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 summary slide – can be the same as the summary table in the python note book</a:t>
            </a:r>
          </a:p>
        </p:txBody>
      </p:sp>
    </p:spTree>
    <p:extLst>
      <p:ext uri="{BB962C8B-B14F-4D97-AF65-F5344CB8AC3E}">
        <p14:creationId xmlns:p14="http://schemas.microsoft.com/office/powerpoint/2010/main" val="3255103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356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freight-text-pro</vt:lpstr>
      <vt:lpstr>Retrospect</vt:lpstr>
      <vt:lpstr>Lending Club - Case Study  EDA - Presentation</vt:lpstr>
      <vt:lpstr>Lending Club business</vt:lpstr>
      <vt:lpstr>Problem statement</vt:lpstr>
      <vt:lpstr>Indicator of loan defaults</vt:lpstr>
      <vt:lpstr>Finding and recommendation</vt:lpstr>
      <vt:lpstr>Data Analysis- Numerical</vt:lpstr>
      <vt:lpstr>Data Analysis- Categorical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EDA - Presentation</dc:title>
  <dc:creator>Yukay</dc:creator>
  <cp:lastModifiedBy>Bibhu Sahoo</cp:lastModifiedBy>
  <cp:revision>9</cp:revision>
  <dcterms:created xsi:type="dcterms:W3CDTF">2021-11-09T09:20:50Z</dcterms:created>
  <dcterms:modified xsi:type="dcterms:W3CDTF">2021-11-09T23:10:09Z</dcterms:modified>
</cp:coreProperties>
</file>