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58" r:id="rId6"/>
    <p:sldId id="260" r:id="rId7"/>
    <p:sldId id="265" r:id="rId8"/>
    <p:sldId id="263" r:id="rId9"/>
    <p:sldId id="266" r:id="rId10"/>
    <p:sldId id="259" r:id="rId11"/>
    <p:sldId id="267"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D84A7-5BC0-47C8-AC2D-A5F818EA97D8}"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AU"/>
        </a:p>
      </dgm:t>
    </dgm:pt>
    <dgm:pt modelId="{E09D69F1-83A1-4262-BF1E-582D2FE1E818}">
      <dgm:prSet phldrT="[Text]" custT="1"/>
      <dgm:spPr/>
      <dgm:t>
        <a:bodyPr/>
        <a:lstStyle/>
        <a:p>
          <a:r>
            <a:rPr lang="en-AU" sz="1500" dirty="0"/>
            <a:t>Business problem framing</a:t>
          </a:r>
        </a:p>
      </dgm:t>
    </dgm:pt>
    <dgm:pt modelId="{56BEA9F5-5B5F-4859-B9A1-1515DE3DF445}" type="parTrans" cxnId="{48DA1BDF-A931-400A-BD0F-6A4235B57F83}">
      <dgm:prSet/>
      <dgm:spPr/>
      <dgm:t>
        <a:bodyPr/>
        <a:lstStyle/>
        <a:p>
          <a:endParaRPr lang="en-AU" sz="1200"/>
        </a:p>
      </dgm:t>
    </dgm:pt>
    <dgm:pt modelId="{A03DBBB1-8EFC-4D6B-B004-EEB0E8B542DA}" type="sibTrans" cxnId="{48DA1BDF-A931-400A-BD0F-6A4235B57F83}">
      <dgm:prSet/>
      <dgm:spPr/>
      <dgm:t>
        <a:bodyPr/>
        <a:lstStyle/>
        <a:p>
          <a:endParaRPr lang="en-AU" sz="1200"/>
        </a:p>
      </dgm:t>
    </dgm:pt>
    <dgm:pt modelId="{5604A66B-D8EB-4080-AF10-18555A4408D1}">
      <dgm:prSet phldrT="[Text]" custT="1"/>
      <dgm:spPr/>
      <dgm:t>
        <a:bodyPr/>
        <a:lstStyle/>
        <a:p>
          <a:r>
            <a:rPr lang="en-AU" sz="1500" dirty="0"/>
            <a:t>Data Sourcing &amp; understanding</a:t>
          </a:r>
        </a:p>
      </dgm:t>
    </dgm:pt>
    <dgm:pt modelId="{ECD3FEBE-4113-4A65-90F8-1F098F532A41}" type="parTrans" cxnId="{B73C6DF8-0CAD-471A-8642-F3DD074BCAA2}">
      <dgm:prSet/>
      <dgm:spPr/>
      <dgm:t>
        <a:bodyPr/>
        <a:lstStyle/>
        <a:p>
          <a:endParaRPr lang="en-AU" sz="1200"/>
        </a:p>
      </dgm:t>
    </dgm:pt>
    <dgm:pt modelId="{0A70B360-C839-4FA8-A4CA-B94A05C18172}" type="sibTrans" cxnId="{B73C6DF8-0CAD-471A-8642-F3DD074BCAA2}">
      <dgm:prSet/>
      <dgm:spPr/>
      <dgm:t>
        <a:bodyPr/>
        <a:lstStyle/>
        <a:p>
          <a:endParaRPr lang="en-AU" sz="1200"/>
        </a:p>
      </dgm:t>
    </dgm:pt>
    <dgm:pt modelId="{033FA196-D399-41E9-B701-E1E8F15A27DF}">
      <dgm:prSet phldrT="[Text]" custT="1"/>
      <dgm:spPr/>
      <dgm:t>
        <a:bodyPr/>
        <a:lstStyle/>
        <a:p>
          <a:r>
            <a:rPr lang="en-AU" sz="1500" dirty="0"/>
            <a:t>Data cleaning &amp; handling</a:t>
          </a:r>
        </a:p>
      </dgm:t>
    </dgm:pt>
    <dgm:pt modelId="{A3F8E8FD-6C78-4333-B545-42702163C682}" type="parTrans" cxnId="{86EA5A51-F1EC-4C76-9178-72049953B888}">
      <dgm:prSet/>
      <dgm:spPr/>
      <dgm:t>
        <a:bodyPr/>
        <a:lstStyle/>
        <a:p>
          <a:endParaRPr lang="en-AU" sz="1200"/>
        </a:p>
      </dgm:t>
    </dgm:pt>
    <dgm:pt modelId="{44AEE0EF-B606-4250-85BB-D3DD5B84030F}" type="sibTrans" cxnId="{86EA5A51-F1EC-4C76-9178-72049953B888}">
      <dgm:prSet/>
      <dgm:spPr/>
      <dgm:t>
        <a:bodyPr/>
        <a:lstStyle/>
        <a:p>
          <a:endParaRPr lang="en-AU" sz="1200"/>
        </a:p>
      </dgm:t>
    </dgm:pt>
    <dgm:pt modelId="{A2231D13-9892-4647-A340-948F9E635F3F}">
      <dgm:prSet custT="1"/>
      <dgm:spPr/>
      <dgm:t>
        <a:bodyPr/>
        <a:lstStyle/>
        <a:p>
          <a:r>
            <a:rPr lang="en-AU" sz="1500" dirty="0"/>
            <a:t>Exploratory</a:t>
          </a:r>
        </a:p>
        <a:p>
          <a:r>
            <a:rPr lang="en-AU" sz="1500" dirty="0"/>
            <a:t>Analysis - univariates </a:t>
          </a:r>
        </a:p>
      </dgm:t>
    </dgm:pt>
    <dgm:pt modelId="{1F4D6E0F-CCA8-46EB-8E98-2D1DEC8FC197}" type="parTrans" cxnId="{60B3D954-9D57-4983-821D-AFB0BD0467D5}">
      <dgm:prSet/>
      <dgm:spPr/>
      <dgm:t>
        <a:bodyPr/>
        <a:lstStyle/>
        <a:p>
          <a:endParaRPr lang="en-AU" sz="1200"/>
        </a:p>
      </dgm:t>
    </dgm:pt>
    <dgm:pt modelId="{658850A3-A2D0-4764-8F44-2327F9628D8E}" type="sibTrans" cxnId="{60B3D954-9D57-4983-821D-AFB0BD0467D5}">
      <dgm:prSet/>
      <dgm:spPr/>
      <dgm:t>
        <a:bodyPr/>
        <a:lstStyle/>
        <a:p>
          <a:endParaRPr lang="en-AU" sz="1200"/>
        </a:p>
      </dgm:t>
    </dgm:pt>
    <dgm:pt modelId="{02D83235-B9E8-4C4F-A658-A273EF3C65CD}">
      <dgm:prSet custT="1"/>
      <dgm:spPr/>
      <dgm:t>
        <a:bodyPr/>
        <a:lstStyle/>
        <a:p>
          <a:r>
            <a:rPr lang="en-AU" sz="1500" dirty="0"/>
            <a:t>Exploratory analysis of Target variable relationships</a:t>
          </a:r>
        </a:p>
      </dgm:t>
    </dgm:pt>
    <dgm:pt modelId="{A9F91AEE-9055-46B7-BDDE-0ED2C8120822}" type="parTrans" cxnId="{DA7D5A93-9879-49BD-B9FC-CDFA9D73A3DD}">
      <dgm:prSet/>
      <dgm:spPr/>
      <dgm:t>
        <a:bodyPr/>
        <a:lstStyle/>
        <a:p>
          <a:endParaRPr lang="en-AU" sz="1200"/>
        </a:p>
      </dgm:t>
    </dgm:pt>
    <dgm:pt modelId="{C38DEA3D-3BD8-4CF7-826A-4F55AB6EA0B9}" type="sibTrans" cxnId="{DA7D5A93-9879-49BD-B9FC-CDFA9D73A3DD}">
      <dgm:prSet/>
      <dgm:spPr/>
      <dgm:t>
        <a:bodyPr/>
        <a:lstStyle/>
        <a:p>
          <a:endParaRPr lang="en-AU" sz="1200"/>
        </a:p>
      </dgm:t>
    </dgm:pt>
    <dgm:pt modelId="{A737A7A5-523E-4CDB-94CC-32037395ECFC}">
      <dgm:prSet custT="1"/>
      <dgm:spPr/>
      <dgm:t>
        <a:bodyPr/>
        <a:lstStyle/>
        <a:p>
          <a:r>
            <a:rPr lang="en-AU" sz="1500" dirty="0"/>
            <a:t>Summary of findings, insights &amp; recommendations</a:t>
          </a:r>
        </a:p>
      </dgm:t>
    </dgm:pt>
    <dgm:pt modelId="{D0855ACC-4048-459D-B8DB-C13F814805DE}" type="parTrans" cxnId="{43726C77-8FEF-4BDF-B17F-0F2C02263398}">
      <dgm:prSet/>
      <dgm:spPr/>
      <dgm:t>
        <a:bodyPr/>
        <a:lstStyle/>
        <a:p>
          <a:endParaRPr lang="en-AU" sz="1200"/>
        </a:p>
      </dgm:t>
    </dgm:pt>
    <dgm:pt modelId="{E8F9B60C-4821-46DD-AC35-BA2EBBD0C7B7}" type="sibTrans" cxnId="{43726C77-8FEF-4BDF-B17F-0F2C02263398}">
      <dgm:prSet/>
      <dgm:spPr/>
      <dgm:t>
        <a:bodyPr/>
        <a:lstStyle/>
        <a:p>
          <a:endParaRPr lang="en-AU" sz="1200"/>
        </a:p>
      </dgm:t>
    </dgm:pt>
    <dgm:pt modelId="{CA1D5615-313E-4537-A64D-FAB114E23519}" type="pres">
      <dgm:prSet presAssocID="{54ED84A7-5BC0-47C8-AC2D-A5F818EA97D8}" presName="CompostProcess" presStyleCnt="0">
        <dgm:presLayoutVars>
          <dgm:dir/>
          <dgm:resizeHandles val="exact"/>
        </dgm:presLayoutVars>
      </dgm:prSet>
      <dgm:spPr/>
    </dgm:pt>
    <dgm:pt modelId="{B11908C9-4E3A-41FC-ABF2-0739056ED29B}" type="pres">
      <dgm:prSet presAssocID="{54ED84A7-5BC0-47C8-AC2D-A5F818EA97D8}" presName="arrow" presStyleLbl="bgShp" presStyleIdx="0" presStyleCnt="1"/>
      <dgm:spPr/>
    </dgm:pt>
    <dgm:pt modelId="{444983D7-CB36-4FAB-AE19-D4AA48F6EBF3}" type="pres">
      <dgm:prSet presAssocID="{54ED84A7-5BC0-47C8-AC2D-A5F818EA97D8}" presName="linearProcess" presStyleCnt="0"/>
      <dgm:spPr/>
    </dgm:pt>
    <dgm:pt modelId="{8FD3C57E-B26D-418E-9791-99574964FEAA}" type="pres">
      <dgm:prSet presAssocID="{E09D69F1-83A1-4262-BF1E-582D2FE1E818}" presName="textNode" presStyleLbl="node1" presStyleIdx="0" presStyleCnt="6">
        <dgm:presLayoutVars>
          <dgm:bulletEnabled val="1"/>
        </dgm:presLayoutVars>
      </dgm:prSet>
      <dgm:spPr/>
    </dgm:pt>
    <dgm:pt modelId="{65F3CCB6-45CF-43C0-9943-05EC8CCCD1D4}" type="pres">
      <dgm:prSet presAssocID="{A03DBBB1-8EFC-4D6B-B004-EEB0E8B542DA}" presName="sibTrans" presStyleCnt="0"/>
      <dgm:spPr/>
    </dgm:pt>
    <dgm:pt modelId="{3A35E088-BB8E-4D1B-A02D-166C92EDFCFA}" type="pres">
      <dgm:prSet presAssocID="{5604A66B-D8EB-4080-AF10-18555A4408D1}" presName="textNode" presStyleLbl="node1" presStyleIdx="1" presStyleCnt="6">
        <dgm:presLayoutVars>
          <dgm:bulletEnabled val="1"/>
        </dgm:presLayoutVars>
      </dgm:prSet>
      <dgm:spPr/>
    </dgm:pt>
    <dgm:pt modelId="{958738BB-8084-47EF-9069-FF255387C2E7}" type="pres">
      <dgm:prSet presAssocID="{0A70B360-C839-4FA8-A4CA-B94A05C18172}" presName="sibTrans" presStyleCnt="0"/>
      <dgm:spPr/>
    </dgm:pt>
    <dgm:pt modelId="{9C1DAC3F-FD53-4F9B-95F9-39D4A69AF5FA}" type="pres">
      <dgm:prSet presAssocID="{033FA196-D399-41E9-B701-E1E8F15A27DF}" presName="textNode" presStyleLbl="node1" presStyleIdx="2" presStyleCnt="6">
        <dgm:presLayoutVars>
          <dgm:bulletEnabled val="1"/>
        </dgm:presLayoutVars>
      </dgm:prSet>
      <dgm:spPr/>
    </dgm:pt>
    <dgm:pt modelId="{DCC6A584-C960-4424-AF68-69302278067F}" type="pres">
      <dgm:prSet presAssocID="{44AEE0EF-B606-4250-85BB-D3DD5B84030F}" presName="sibTrans" presStyleCnt="0"/>
      <dgm:spPr/>
    </dgm:pt>
    <dgm:pt modelId="{1FE91EF7-A279-44BD-A04C-A4A1538228B5}" type="pres">
      <dgm:prSet presAssocID="{A2231D13-9892-4647-A340-948F9E635F3F}" presName="textNode" presStyleLbl="node1" presStyleIdx="3" presStyleCnt="6">
        <dgm:presLayoutVars>
          <dgm:bulletEnabled val="1"/>
        </dgm:presLayoutVars>
      </dgm:prSet>
      <dgm:spPr/>
    </dgm:pt>
    <dgm:pt modelId="{29F6A122-29E4-4AC7-B5A7-D1BC38E5D24E}" type="pres">
      <dgm:prSet presAssocID="{658850A3-A2D0-4764-8F44-2327F9628D8E}" presName="sibTrans" presStyleCnt="0"/>
      <dgm:spPr/>
    </dgm:pt>
    <dgm:pt modelId="{1168554E-AC7C-458F-A981-F191BFFC548C}" type="pres">
      <dgm:prSet presAssocID="{02D83235-B9E8-4C4F-A658-A273EF3C65CD}" presName="textNode" presStyleLbl="node1" presStyleIdx="4" presStyleCnt="6">
        <dgm:presLayoutVars>
          <dgm:bulletEnabled val="1"/>
        </dgm:presLayoutVars>
      </dgm:prSet>
      <dgm:spPr/>
    </dgm:pt>
    <dgm:pt modelId="{041C9A3D-28A4-41AE-AC08-457E2CDA7A3A}" type="pres">
      <dgm:prSet presAssocID="{C38DEA3D-3BD8-4CF7-826A-4F55AB6EA0B9}" presName="sibTrans" presStyleCnt="0"/>
      <dgm:spPr/>
    </dgm:pt>
    <dgm:pt modelId="{75361385-C9E3-4303-9FA4-AFE3B317D60B}" type="pres">
      <dgm:prSet presAssocID="{A737A7A5-523E-4CDB-94CC-32037395ECFC}" presName="textNode" presStyleLbl="node1" presStyleIdx="5" presStyleCnt="6">
        <dgm:presLayoutVars>
          <dgm:bulletEnabled val="1"/>
        </dgm:presLayoutVars>
      </dgm:prSet>
      <dgm:spPr/>
    </dgm:pt>
  </dgm:ptLst>
  <dgm:cxnLst>
    <dgm:cxn modelId="{912CD92D-6F9B-45E0-AD83-11FEBDDDCD65}" type="presOf" srcId="{A2231D13-9892-4647-A340-948F9E635F3F}" destId="{1FE91EF7-A279-44BD-A04C-A4A1538228B5}" srcOrd="0" destOrd="0" presId="urn:microsoft.com/office/officeart/2005/8/layout/hProcess9"/>
    <dgm:cxn modelId="{D5D0A55C-4E5F-431C-8C42-694C6A0BBD55}" type="presOf" srcId="{E09D69F1-83A1-4262-BF1E-582D2FE1E818}" destId="{8FD3C57E-B26D-418E-9791-99574964FEAA}" srcOrd="0" destOrd="0" presId="urn:microsoft.com/office/officeart/2005/8/layout/hProcess9"/>
    <dgm:cxn modelId="{86EA5A51-F1EC-4C76-9178-72049953B888}" srcId="{54ED84A7-5BC0-47C8-AC2D-A5F818EA97D8}" destId="{033FA196-D399-41E9-B701-E1E8F15A27DF}" srcOrd="2" destOrd="0" parTransId="{A3F8E8FD-6C78-4333-B545-42702163C682}" sibTransId="{44AEE0EF-B606-4250-85BB-D3DD5B84030F}"/>
    <dgm:cxn modelId="{60B3D954-9D57-4983-821D-AFB0BD0467D5}" srcId="{54ED84A7-5BC0-47C8-AC2D-A5F818EA97D8}" destId="{A2231D13-9892-4647-A340-948F9E635F3F}" srcOrd="3" destOrd="0" parTransId="{1F4D6E0F-CCA8-46EB-8E98-2D1DEC8FC197}" sibTransId="{658850A3-A2D0-4764-8F44-2327F9628D8E}"/>
    <dgm:cxn modelId="{43726C77-8FEF-4BDF-B17F-0F2C02263398}" srcId="{54ED84A7-5BC0-47C8-AC2D-A5F818EA97D8}" destId="{A737A7A5-523E-4CDB-94CC-32037395ECFC}" srcOrd="5" destOrd="0" parTransId="{D0855ACC-4048-459D-B8DB-C13F814805DE}" sibTransId="{E8F9B60C-4821-46DD-AC35-BA2EBBD0C7B7}"/>
    <dgm:cxn modelId="{560B9689-05D2-4DF6-8270-0B9016B6CC2C}" type="presOf" srcId="{54ED84A7-5BC0-47C8-AC2D-A5F818EA97D8}" destId="{CA1D5615-313E-4537-A64D-FAB114E23519}" srcOrd="0" destOrd="0" presId="urn:microsoft.com/office/officeart/2005/8/layout/hProcess9"/>
    <dgm:cxn modelId="{DA7D5A93-9879-49BD-B9FC-CDFA9D73A3DD}" srcId="{54ED84A7-5BC0-47C8-AC2D-A5F818EA97D8}" destId="{02D83235-B9E8-4C4F-A658-A273EF3C65CD}" srcOrd="4" destOrd="0" parTransId="{A9F91AEE-9055-46B7-BDDE-0ED2C8120822}" sibTransId="{C38DEA3D-3BD8-4CF7-826A-4F55AB6EA0B9}"/>
    <dgm:cxn modelId="{A58D2DAA-B95E-4B75-936E-FFD396EBAB2B}" type="presOf" srcId="{5604A66B-D8EB-4080-AF10-18555A4408D1}" destId="{3A35E088-BB8E-4D1B-A02D-166C92EDFCFA}" srcOrd="0" destOrd="0" presId="urn:microsoft.com/office/officeart/2005/8/layout/hProcess9"/>
    <dgm:cxn modelId="{BC3247AB-EC64-4F55-AF41-EDB701E02953}" type="presOf" srcId="{A737A7A5-523E-4CDB-94CC-32037395ECFC}" destId="{75361385-C9E3-4303-9FA4-AFE3B317D60B}" srcOrd="0" destOrd="0" presId="urn:microsoft.com/office/officeart/2005/8/layout/hProcess9"/>
    <dgm:cxn modelId="{A7632CCE-2C46-4F61-BA2B-A68175BF03E5}" type="presOf" srcId="{02D83235-B9E8-4C4F-A658-A273EF3C65CD}" destId="{1168554E-AC7C-458F-A981-F191BFFC548C}" srcOrd="0" destOrd="0" presId="urn:microsoft.com/office/officeart/2005/8/layout/hProcess9"/>
    <dgm:cxn modelId="{48DA1BDF-A931-400A-BD0F-6A4235B57F83}" srcId="{54ED84A7-5BC0-47C8-AC2D-A5F818EA97D8}" destId="{E09D69F1-83A1-4262-BF1E-582D2FE1E818}" srcOrd="0" destOrd="0" parTransId="{56BEA9F5-5B5F-4859-B9A1-1515DE3DF445}" sibTransId="{A03DBBB1-8EFC-4D6B-B004-EEB0E8B542DA}"/>
    <dgm:cxn modelId="{144C3DF7-09D4-409A-A646-14EEE5120354}" type="presOf" srcId="{033FA196-D399-41E9-B701-E1E8F15A27DF}" destId="{9C1DAC3F-FD53-4F9B-95F9-39D4A69AF5FA}" srcOrd="0" destOrd="0" presId="urn:microsoft.com/office/officeart/2005/8/layout/hProcess9"/>
    <dgm:cxn modelId="{B73C6DF8-0CAD-471A-8642-F3DD074BCAA2}" srcId="{54ED84A7-5BC0-47C8-AC2D-A5F818EA97D8}" destId="{5604A66B-D8EB-4080-AF10-18555A4408D1}" srcOrd="1" destOrd="0" parTransId="{ECD3FEBE-4113-4A65-90F8-1F098F532A41}" sibTransId="{0A70B360-C839-4FA8-A4CA-B94A05C18172}"/>
    <dgm:cxn modelId="{BD715CFD-ACB4-480E-A17A-27B4DA46E90A}" type="presParOf" srcId="{CA1D5615-313E-4537-A64D-FAB114E23519}" destId="{B11908C9-4E3A-41FC-ABF2-0739056ED29B}" srcOrd="0" destOrd="0" presId="urn:microsoft.com/office/officeart/2005/8/layout/hProcess9"/>
    <dgm:cxn modelId="{AF921AFB-EF7D-4061-B607-0A76131CFCD7}" type="presParOf" srcId="{CA1D5615-313E-4537-A64D-FAB114E23519}" destId="{444983D7-CB36-4FAB-AE19-D4AA48F6EBF3}" srcOrd="1" destOrd="0" presId="urn:microsoft.com/office/officeart/2005/8/layout/hProcess9"/>
    <dgm:cxn modelId="{AFFBAC12-DF40-4E3E-8315-260CAA375A7F}" type="presParOf" srcId="{444983D7-CB36-4FAB-AE19-D4AA48F6EBF3}" destId="{8FD3C57E-B26D-418E-9791-99574964FEAA}" srcOrd="0" destOrd="0" presId="urn:microsoft.com/office/officeart/2005/8/layout/hProcess9"/>
    <dgm:cxn modelId="{D564CBD0-8845-441B-B807-4EFB1668941C}" type="presParOf" srcId="{444983D7-CB36-4FAB-AE19-D4AA48F6EBF3}" destId="{65F3CCB6-45CF-43C0-9943-05EC8CCCD1D4}" srcOrd="1" destOrd="0" presId="urn:microsoft.com/office/officeart/2005/8/layout/hProcess9"/>
    <dgm:cxn modelId="{88FE4491-8A7F-41C7-AEFC-7AC94AAB017D}" type="presParOf" srcId="{444983D7-CB36-4FAB-AE19-D4AA48F6EBF3}" destId="{3A35E088-BB8E-4D1B-A02D-166C92EDFCFA}" srcOrd="2" destOrd="0" presId="urn:microsoft.com/office/officeart/2005/8/layout/hProcess9"/>
    <dgm:cxn modelId="{88FA4EAE-10E7-4F97-859C-C95B49F7B278}" type="presParOf" srcId="{444983D7-CB36-4FAB-AE19-D4AA48F6EBF3}" destId="{958738BB-8084-47EF-9069-FF255387C2E7}" srcOrd="3" destOrd="0" presId="urn:microsoft.com/office/officeart/2005/8/layout/hProcess9"/>
    <dgm:cxn modelId="{3372FFF7-CF17-47A1-9916-DA3A14DED5F0}" type="presParOf" srcId="{444983D7-CB36-4FAB-AE19-D4AA48F6EBF3}" destId="{9C1DAC3F-FD53-4F9B-95F9-39D4A69AF5FA}" srcOrd="4" destOrd="0" presId="urn:microsoft.com/office/officeart/2005/8/layout/hProcess9"/>
    <dgm:cxn modelId="{543FAE43-B408-4FBC-AC38-1EF3F1E2AEDE}" type="presParOf" srcId="{444983D7-CB36-4FAB-AE19-D4AA48F6EBF3}" destId="{DCC6A584-C960-4424-AF68-69302278067F}" srcOrd="5" destOrd="0" presId="urn:microsoft.com/office/officeart/2005/8/layout/hProcess9"/>
    <dgm:cxn modelId="{A1716077-6FDE-46E0-AF46-15C4AF276836}" type="presParOf" srcId="{444983D7-CB36-4FAB-AE19-D4AA48F6EBF3}" destId="{1FE91EF7-A279-44BD-A04C-A4A1538228B5}" srcOrd="6" destOrd="0" presId="urn:microsoft.com/office/officeart/2005/8/layout/hProcess9"/>
    <dgm:cxn modelId="{50E9A4F7-8119-45B5-AAB7-4C682144534C}" type="presParOf" srcId="{444983D7-CB36-4FAB-AE19-D4AA48F6EBF3}" destId="{29F6A122-29E4-4AC7-B5A7-D1BC38E5D24E}" srcOrd="7" destOrd="0" presId="urn:microsoft.com/office/officeart/2005/8/layout/hProcess9"/>
    <dgm:cxn modelId="{50D90E63-E4CC-47DC-875F-8E2488C72658}" type="presParOf" srcId="{444983D7-CB36-4FAB-AE19-D4AA48F6EBF3}" destId="{1168554E-AC7C-458F-A981-F191BFFC548C}" srcOrd="8" destOrd="0" presId="urn:microsoft.com/office/officeart/2005/8/layout/hProcess9"/>
    <dgm:cxn modelId="{40DDF3C5-EFAD-4848-A145-17A623E19799}" type="presParOf" srcId="{444983D7-CB36-4FAB-AE19-D4AA48F6EBF3}" destId="{041C9A3D-28A4-41AE-AC08-457E2CDA7A3A}" srcOrd="9" destOrd="0" presId="urn:microsoft.com/office/officeart/2005/8/layout/hProcess9"/>
    <dgm:cxn modelId="{14E5C8FB-FAB8-4FA6-9865-DE1829F8545D}" type="presParOf" srcId="{444983D7-CB36-4FAB-AE19-D4AA48F6EBF3}" destId="{75361385-C9E3-4303-9FA4-AFE3B317D60B}"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908C9-4E3A-41FC-ABF2-0739056ED29B}">
      <dsp:nvSpPr>
        <dsp:cNvPr id="0" name=""/>
        <dsp:cNvSpPr/>
      </dsp:nvSpPr>
      <dsp:spPr>
        <a:xfrm>
          <a:off x="668812" y="0"/>
          <a:ext cx="7579871" cy="393359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3C57E-B26D-418E-9791-99574964FEAA}">
      <dsp:nvSpPr>
        <dsp:cNvPr id="0" name=""/>
        <dsp:cNvSpPr/>
      </dsp:nvSpPr>
      <dsp:spPr>
        <a:xfrm>
          <a:off x="108" y="1180079"/>
          <a:ext cx="1304967" cy="15734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Business problem framing</a:t>
          </a:r>
        </a:p>
      </dsp:txBody>
      <dsp:txXfrm>
        <a:off x="63811" y="1243782"/>
        <a:ext cx="1177561" cy="1446032"/>
      </dsp:txXfrm>
    </dsp:sp>
    <dsp:sp modelId="{3A35E088-BB8E-4D1B-A02D-166C92EDFCFA}">
      <dsp:nvSpPr>
        <dsp:cNvPr id="0" name=""/>
        <dsp:cNvSpPr/>
      </dsp:nvSpPr>
      <dsp:spPr>
        <a:xfrm>
          <a:off x="1522571" y="1180079"/>
          <a:ext cx="1304967" cy="157343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Data Sourcing &amp; understanding</a:t>
          </a:r>
        </a:p>
      </dsp:txBody>
      <dsp:txXfrm>
        <a:off x="1586274" y="1243782"/>
        <a:ext cx="1177561" cy="1446032"/>
      </dsp:txXfrm>
    </dsp:sp>
    <dsp:sp modelId="{9C1DAC3F-FD53-4F9B-95F9-39D4A69AF5FA}">
      <dsp:nvSpPr>
        <dsp:cNvPr id="0" name=""/>
        <dsp:cNvSpPr/>
      </dsp:nvSpPr>
      <dsp:spPr>
        <a:xfrm>
          <a:off x="3045033" y="1180079"/>
          <a:ext cx="1304967" cy="157343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Data cleaning &amp; handling</a:t>
          </a:r>
        </a:p>
      </dsp:txBody>
      <dsp:txXfrm>
        <a:off x="3108736" y="1243782"/>
        <a:ext cx="1177561" cy="1446032"/>
      </dsp:txXfrm>
    </dsp:sp>
    <dsp:sp modelId="{1FE91EF7-A279-44BD-A04C-A4A1538228B5}">
      <dsp:nvSpPr>
        <dsp:cNvPr id="0" name=""/>
        <dsp:cNvSpPr/>
      </dsp:nvSpPr>
      <dsp:spPr>
        <a:xfrm>
          <a:off x="4567495" y="1180079"/>
          <a:ext cx="1304967" cy="1573438"/>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Exploratory</a:t>
          </a:r>
        </a:p>
        <a:p>
          <a:pPr marL="0" lvl="0" indent="0" algn="ctr" defTabSz="666750">
            <a:lnSpc>
              <a:spcPct val="90000"/>
            </a:lnSpc>
            <a:spcBef>
              <a:spcPct val="0"/>
            </a:spcBef>
            <a:spcAft>
              <a:spcPct val="35000"/>
            </a:spcAft>
            <a:buNone/>
          </a:pPr>
          <a:r>
            <a:rPr lang="en-AU" sz="1500" kern="1200" dirty="0"/>
            <a:t>Analysis - univariates </a:t>
          </a:r>
        </a:p>
      </dsp:txBody>
      <dsp:txXfrm>
        <a:off x="4631198" y="1243782"/>
        <a:ext cx="1177561" cy="1446032"/>
      </dsp:txXfrm>
    </dsp:sp>
    <dsp:sp modelId="{1168554E-AC7C-458F-A981-F191BFFC548C}">
      <dsp:nvSpPr>
        <dsp:cNvPr id="0" name=""/>
        <dsp:cNvSpPr/>
      </dsp:nvSpPr>
      <dsp:spPr>
        <a:xfrm>
          <a:off x="6089957" y="1180079"/>
          <a:ext cx="1304967" cy="1573438"/>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Exploratory analysis of Target variable relationships</a:t>
          </a:r>
        </a:p>
      </dsp:txBody>
      <dsp:txXfrm>
        <a:off x="6153660" y="1243782"/>
        <a:ext cx="1177561" cy="1446032"/>
      </dsp:txXfrm>
    </dsp:sp>
    <dsp:sp modelId="{75361385-C9E3-4303-9FA4-AFE3B317D60B}">
      <dsp:nvSpPr>
        <dsp:cNvPr id="0" name=""/>
        <dsp:cNvSpPr/>
      </dsp:nvSpPr>
      <dsp:spPr>
        <a:xfrm>
          <a:off x="7612419" y="1180079"/>
          <a:ext cx="1304967" cy="15734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Summary of findings, insights &amp; recommendations</a:t>
          </a:r>
        </a:p>
      </dsp:txBody>
      <dsp:txXfrm>
        <a:off x="7676122" y="1243782"/>
        <a:ext cx="1177561" cy="14460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82A51-A9A2-4F03-BE00-F5898417753D}" type="datetimeFigureOut">
              <a:rPr lang="en-AU" smtClean="0"/>
              <a:t>10/11/2021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44A4D8B-7B81-4E43-937D-6C244B91EF71}" type="slidenum">
              <a:rPr lang="en-AU" smtClean="0"/>
              <a:t>‹#›</a:t>
            </a:fld>
            <a:endParaRPr lang="en-A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01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A51-A9A2-4F03-BE00-F5898417753D}" type="datetimeFigureOut">
              <a:rPr lang="en-AU" smtClean="0"/>
              <a:t>10/11/2021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262649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A51-A9A2-4F03-BE00-F5898417753D}" type="datetimeFigureOut">
              <a:rPr lang="en-AU" smtClean="0"/>
              <a:t>10/11/2021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148947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2A51-A9A2-4F03-BE00-F5898417753D}" type="datetimeFigureOut">
              <a:rPr lang="en-AU" smtClean="0"/>
              <a:t>10/11/2021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178507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82A51-A9A2-4F03-BE00-F5898417753D}" type="datetimeFigureOut">
              <a:rPr lang="en-AU" smtClean="0"/>
              <a:t>10/11/2021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44A4D8B-7B81-4E43-937D-6C244B91EF71}" type="slidenum">
              <a:rPr lang="en-AU" smtClean="0"/>
              <a:t>‹#›</a:t>
            </a:fld>
            <a:endParaRPr lang="en-A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8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82A51-A9A2-4F03-BE00-F5898417753D}" type="datetimeFigureOut">
              <a:rPr lang="en-AU" smtClean="0"/>
              <a:t>10/11/2021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185901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82A51-A9A2-4F03-BE00-F5898417753D}" type="datetimeFigureOut">
              <a:rPr lang="en-AU" smtClean="0"/>
              <a:t>10/11/2021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42526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82A51-A9A2-4F03-BE00-F5898417753D}" type="datetimeFigureOut">
              <a:rPr lang="en-AU" smtClean="0"/>
              <a:t>10/11/2021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42083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182A51-A9A2-4F03-BE00-F5898417753D}" type="datetimeFigureOut">
              <a:rPr lang="en-AU" smtClean="0"/>
              <a:t>10/11/2021</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108333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B182A51-A9A2-4F03-BE00-F5898417753D}" type="datetimeFigureOut">
              <a:rPr lang="en-AU" smtClean="0"/>
              <a:t>10/11/2021</a:t>
            </a:fld>
            <a:endParaRPr lang="en-AU"/>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4A4D8B-7B81-4E43-937D-6C244B91EF71}" type="slidenum">
              <a:rPr lang="en-AU" smtClean="0"/>
              <a:t>‹#›</a:t>
            </a:fld>
            <a:endParaRPr lang="en-AU"/>
          </a:p>
        </p:txBody>
      </p:sp>
    </p:spTree>
    <p:extLst>
      <p:ext uri="{BB962C8B-B14F-4D97-AF65-F5344CB8AC3E}">
        <p14:creationId xmlns:p14="http://schemas.microsoft.com/office/powerpoint/2010/main" val="339547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82A51-A9A2-4F03-BE00-F5898417753D}" type="datetimeFigureOut">
              <a:rPr lang="en-AU" smtClean="0"/>
              <a:t>10/11/2021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44A4D8B-7B81-4E43-937D-6C244B91EF71}" type="slidenum">
              <a:rPr lang="en-AU" smtClean="0"/>
              <a:t>‹#›</a:t>
            </a:fld>
            <a:endParaRPr lang="en-AU"/>
          </a:p>
        </p:txBody>
      </p:sp>
    </p:spTree>
    <p:extLst>
      <p:ext uri="{BB962C8B-B14F-4D97-AF65-F5344CB8AC3E}">
        <p14:creationId xmlns:p14="http://schemas.microsoft.com/office/powerpoint/2010/main" val="294173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B182A51-A9A2-4F03-BE00-F5898417753D}" type="datetimeFigureOut">
              <a:rPr lang="en-AU" smtClean="0"/>
              <a:t>10/11/2021</a:t>
            </a:fld>
            <a:endParaRPr lang="en-AU"/>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44A4D8B-7B81-4E43-937D-6C244B91EF71}" type="slidenum">
              <a:rPr lang="en-AU" smtClean="0"/>
              <a:t>‹#›</a:t>
            </a:fld>
            <a:endParaRPr lang="en-AU"/>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302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F8D455-6F84-4F90-B367-F14B2191192C}"/>
              </a:ext>
            </a:extLst>
          </p:cNvPr>
          <p:cNvSpPr>
            <a:spLocks noGrp="1"/>
          </p:cNvSpPr>
          <p:nvPr>
            <p:ph type="ctrTitle"/>
          </p:nvPr>
        </p:nvSpPr>
        <p:spPr/>
        <p:txBody>
          <a:bodyPr>
            <a:normAutofit/>
          </a:bodyPr>
          <a:lstStyle/>
          <a:p>
            <a:r>
              <a:rPr lang="en-AU" sz="6000" dirty="0"/>
              <a:t>Lending Club - Case Study</a:t>
            </a:r>
            <a:br>
              <a:rPr lang="en-AU" sz="6000" dirty="0"/>
            </a:br>
            <a:br>
              <a:rPr lang="en-AU" dirty="0"/>
            </a:br>
            <a:r>
              <a:rPr lang="en-AU" sz="4800" i="1" dirty="0"/>
              <a:t>EDA - Presentation</a:t>
            </a:r>
            <a:endParaRPr lang="en-AU" i="1" dirty="0"/>
          </a:p>
        </p:txBody>
      </p:sp>
      <p:sp>
        <p:nvSpPr>
          <p:cNvPr id="5" name="Subtitle 4">
            <a:extLst>
              <a:ext uri="{FF2B5EF4-FFF2-40B4-BE49-F238E27FC236}">
                <a16:creationId xmlns:a16="http://schemas.microsoft.com/office/drawing/2014/main" id="{604BA9B0-AB57-4DE5-9A5F-6FEBFE46FD30}"/>
              </a:ext>
            </a:extLst>
          </p:cNvPr>
          <p:cNvSpPr>
            <a:spLocks noGrp="1"/>
          </p:cNvSpPr>
          <p:nvPr>
            <p:ph type="subTitle" idx="1"/>
          </p:nvPr>
        </p:nvSpPr>
        <p:spPr/>
        <p:txBody>
          <a:bodyPr>
            <a:normAutofit fontScale="85000" lnSpcReduction="20000"/>
          </a:bodyPr>
          <a:lstStyle/>
          <a:p>
            <a:r>
              <a:rPr lang="en-AU" dirty="0"/>
              <a:t>Contributors: </a:t>
            </a:r>
          </a:p>
          <a:p>
            <a:pPr marL="342900" indent="-342900">
              <a:buFont typeface="Arial" panose="020B0604020202020204" pitchFamily="34" charset="0"/>
              <a:buChar char="•"/>
            </a:pPr>
            <a:r>
              <a:rPr lang="en-AU" dirty="0"/>
              <a:t>Uday </a:t>
            </a:r>
            <a:r>
              <a:rPr lang="en-AU" dirty="0" err="1"/>
              <a:t>kumar</a:t>
            </a:r>
            <a:r>
              <a:rPr lang="en-AU" dirty="0"/>
              <a:t> </a:t>
            </a:r>
            <a:r>
              <a:rPr lang="en-AU" dirty="0" err="1"/>
              <a:t>adavi</a:t>
            </a:r>
            <a:r>
              <a:rPr lang="en-AU" dirty="0"/>
              <a:t> </a:t>
            </a:r>
          </a:p>
          <a:p>
            <a:pPr marL="342900" indent="-342900">
              <a:buFont typeface="Arial" panose="020B0604020202020204" pitchFamily="34" charset="0"/>
              <a:buChar char="•"/>
            </a:pPr>
            <a:r>
              <a:rPr lang="en-AU" dirty="0" err="1"/>
              <a:t>bibhu</a:t>
            </a:r>
            <a:r>
              <a:rPr lang="en-AU" dirty="0"/>
              <a:t> </a:t>
            </a:r>
            <a:r>
              <a:rPr lang="en-AU" dirty="0" err="1"/>
              <a:t>sundar</a:t>
            </a:r>
            <a:r>
              <a:rPr lang="en-AU" dirty="0"/>
              <a:t> </a:t>
            </a:r>
            <a:r>
              <a:rPr lang="en-AU" dirty="0" err="1"/>
              <a:t>sahoo</a:t>
            </a:r>
            <a:endParaRPr lang="en-AU" dirty="0"/>
          </a:p>
        </p:txBody>
      </p:sp>
    </p:spTree>
    <p:extLst>
      <p:ext uri="{BB962C8B-B14F-4D97-AF65-F5344CB8AC3E}">
        <p14:creationId xmlns:p14="http://schemas.microsoft.com/office/powerpoint/2010/main" val="212621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p:txBody>
          <a:bodyPr/>
          <a:lstStyle/>
          <a:p>
            <a:r>
              <a:rPr lang="en-AU" dirty="0"/>
              <a:t>Key findings &amp; recommendations</a:t>
            </a:r>
          </a:p>
        </p:txBody>
      </p:sp>
      <p:sp>
        <p:nvSpPr>
          <p:cNvPr id="4" name="TextBox 3">
            <a:extLst>
              <a:ext uri="{FF2B5EF4-FFF2-40B4-BE49-F238E27FC236}">
                <a16:creationId xmlns:a16="http://schemas.microsoft.com/office/drawing/2014/main" id="{02B71A8F-11E9-4591-81FE-429CACCDD67B}"/>
              </a:ext>
            </a:extLst>
          </p:cNvPr>
          <p:cNvSpPr txBox="1"/>
          <p:nvPr/>
        </p:nvSpPr>
        <p:spPr>
          <a:xfrm>
            <a:off x="1018663" y="2075465"/>
            <a:ext cx="5897460" cy="3139321"/>
          </a:xfrm>
          <a:prstGeom prst="rect">
            <a:avLst/>
          </a:prstGeom>
          <a:noFill/>
        </p:spPr>
        <p:txBody>
          <a:bodyPr wrap="square" rtlCol="0">
            <a:spAutoFit/>
          </a:bodyPr>
          <a:lstStyle/>
          <a:p>
            <a:pPr marL="285750" indent="-285750">
              <a:buFontTx/>
              <a:buChar char="-"/>
            </a:pPr>
            <a:r>
              <a:rPr lang="en-US" dirty="0"/>
              <a:t>Any loan applicant with </a:t>
            </a:r>
            <a:r>
              <a:rPr lang="en-US" b="1" dirty="0"/>
              <a:t>annual income less than 100K </a:t>
            </a:r>
            <a:r>
              <a:rPr lang="en-US" dirty="0"/>
              <a:t>should go through heightened scrutiny</a:t>
            </a:r>
          </a:p>
          <a:p>
            <a:pPr marL="285750" indent="-285750">
              <a:buFontTx/>
              <a:buChar char="-"/>
            </a:pPr>
            <a:r>
              <a:rPr lang="en-US" dirty="0"/>
              <a:t>It's </a:t>
            </a:r>
            <a:r>
              <a:rPr lang="en-US" b="1" dirty="0"/>
              <a:t>risky</a:t>
            </a:r>
            <a:r>
              <a:rPr lang="en-US" dirty="0"/>
              <a:t> to offer loan to applicants with </a:t>
            </a:r>
            <a:r>
              <a:rPr lang="en-US" b="1" dirty="0"/>
              <a:t>higher DTI and Loan to income ratio</a:t>
            </a:r>
            <a:r>
              <a:rPr lang="en-US" dirty="0"/>
              <a:t>.</a:t>
            </a:r>
          </a:p>
          <a:p>
            <a:pPr marL="285750" indent="-285750">
              <a:buFontTx/>
              <a:buChar char="-"/>
            </a:pPr>
            <a:r>
              <a:rPr lang="en-US" dirty="0"/>
              <a:t>The higher default rate in </a:t>
            </a:r>
            <a:r>
              <a:rPr lang="en-US" b="1" dirty="0"/>
              <a:t>high interest rate </a:t>
            </a:r>
            <a:r>
              <a:rPr lang="en-US" dirty="0"/>
              <a:t>category evidently says it's </a:t>
            </a:r>
            <a:r>
              <a:rPr lang="en-US" b="1" dirty="0"/>
              <a:t>risky to offer high interest </a:t>
            </a:r>
            <a:r>
              <a:rPr lang="en-US" dirty="0"/>
              <a:t>loan to customers.</a:t>
            </a:r>
          </a:p>
          <a:p>
            <a:pPr marL="285750" indent="-285750">
              <a:buFontTx/>
              <a:buChar char="-"/>
            </a:pPr>
            <a:r>
              <a:rPr lang="en-US" dirty="0"/>
              <a:t>Any loan applicant who has a credit age  below 5 years should go through heightened scrutiny.</a:t>
            </a:r>
          </a:p>
          <a:p>
            <a:pPr marL="285750" indent="-285750">
              <a:buFontTx/>
              <a:buChar char="-"/>
            </a:pPr>
            <a:endParaRPr lang="en-US" dirty="0"/>
          </a:p>
          <a:p>
            <a:endParaRPr lang="en-AU" dirty="0"/>
          </a:p>
        </p:txBody>
      </p:sp>
    </p:spTree>
    <p:extLst>
      <p:ext uri="{BB962C8B-B14F-4D97-AF65-F5344CB8AC3E}">
        <p14:creationId xmlns:p14="http://schemas.microsoft.com/office/powerpoint/2010/main" val="15170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p:txBody>
          <a:bodyPr/>
          <a:lstStyle/>
          <a:p>
            <a:r>
              <a:rPr lang="en-AU" dirty="0"/>
              <a:t>Summary of analysis across all data -1</a:t>
            </a:r>
          </a:p>
        </p:txBody>
      </p:sp>
      <p:pic>
        <p:nvPicPr>
          <p:cNvPr id="3" name="Picture 2">
            <a:extLst>
              <a:ext uri="{FF2B5EF4-FFF2-40B4-BE49-F238E27FC236}">
                <a16:creationId xmlns:a16="http://schemas.microsoft.com/office/drawing/2014/main" id="{A4438724-79CC-4304-AD2C-DF348FB5E9FE}"/>
              </a:ext>
            </a:extLst>
          </p:cNvPr>
          <p:cNvPicPr>
            <a:picLocks noChangeAspect="1"/>
          </p:cNvPicPr>
          <p:nvPr/>
        </p:nvPicPr>
        <p:blipFill>
          <a:blip r:embed="rId2"/>
          <a:stretch>
            <a:fillRect/>
          </a:stretch>
        </p:blipFill>
        <p:spPr>
          <a:xfrm>
            <a:off x="822960" y="1810748"/>
            <a:ext cx="7424257" cy="4464217"/>
          </a:xfrm>
          <a:prstGeom prst="rect">
            <a:avLst/>
          </a:prstGeom>
        </p:spPr>
      </p:pic>
    </p:spTree>
    <p:extLst>
      <p:ext uri="{BB962C8B-B14F-4D97-AF65-F5344CB8AC3E}">
        <p14:creationId xmlns:p14="http://schemas.microsoft.com/office/powerpoint/2010/main" val="26042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p:txBody>
          <a:bodyPr/>
          <a:lstStyle/>
          <a:p>
            <a:r>
              <a:rPr lang="en-AU" dirty="0"/>
              <a:t>Summary of analysis across all data -2</a:t>
            </a:r>
          </a:p>
        </p:txBody>
      </p:sp>
      <p:pic>
        <p:nvPicPr>
          <p:cNvPr id="5" name="Picture 4">
            <a:extLst>
              <a:ext uri="{FF2B5EF4-FFF2-40B4-BE49-F238E27FC236}">
                <a16:creationId xmlns:a16="http://schemas.microsoft.com/office/drawing/2014/main" id="{54D8E500-D471-4292-9CB4-2472769722BA}"/>
              </a:ext>
            </a:extLst>
          </p:cNvPr>
          <p:cNvPicPr>
            <a:picLocks noChangeAspect="1"/>
          </p:cNvPicPr>
          <p:nvPr/>
        </p:nvPicPr>
        <p:blipFill>
          <a:blip r:embed="rId2"/>
          <a:stretch>
            <a:fillRect/>
          </a:stretch>
        </p:blipFill>
        <p:spPr>
          <a:xfrm>
            <a:off x="1000338" y="1754139"/>
            <a:ext cx="7143323" cy="4966282"/>
          </a:xfrm>
          <a:prstGeom prst="rect">
            <a:avLst/>
          </a:prstGeom>
        </p:spPr>
      </p:pic>
    </p:spTree>
    <p:extLst>
      <p:ext uri="{BB962C8B-B14F-4D97-AF65-F5344CB8AC3E}">
        <p14:creationId xmlns:p14="http://schemas.microsoft.com/office/powerpoint/2010/main" val="325510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p:txBody>
          <a:bodyPr/>
          <a:lstStyle/>
          <a:p>
            <a:r>
              <a:rPr lang="en-AU" dirty="0"/>
              <a:t>Lending Club business</a:t>
            </a:r>
          </a:p>
        </p:txBody>
      </p:sp>
      <p:sp>
        <p:nvSpPr>
          <p:cNvPr id="8" name="TextBox 7">
            <a:extLst>
              <a:ext uri="{FF2B5EF4-FFF2-40B4-BE49-F238E27FC236}">
                <a16:creationId xmlns:a16="http://schemas.microsoft.com/office/drawing/2014/main" id="{99BE0F2E-B999-487B-82E5-0F284D8437BE}"/>
              </a:ext>
            </a:extLst>
          </p:cNvPr>
          <p:cNvSpPr txBox="1"/>
          <p:nvPr/>
        </p:nvSpPr>
        <p:spPr>
          <a:xfrm>
            <a:off x="822960" y="1737361"/>
            <a:ext cx="7744353" cy="4339650"/>
          </a:xfrm>
          <a:prstGeom prst="rect">
            <a:avLst/>
          </a:prstGeom>
          <a:noFill/>
        </p:spPr>
        <p:txBody>
          <a:bodyPr wrap="square" rtlCol="0">
            <a:spAutoFit/>
          </a:bodyPr>
          <a:lstStyle/>
          <a:p>
            <a:r>
              <a:rPr lang="en-AU" b="1" dirty="0"/>
              <a:t>Business Understanding:</a:t>
            </a:r>
          </a:p>
          <a:p>
            <a:r>
              <a:rPr lang="en-AU" dirty="0"/>
              <a:t>Lending Club is a </a:t>
            </a:r>
            <a:r>
              <a:rPr lang="en-US" dirty="0"/>
              <a:t>consumer finance company which specializes in  lending various types of loans. The company receives a loan application, the company must decide for loan approval based on the applicant’s profile. Certain factors of risks are associated while making this decision.</a:t>
            </a:r>
          </a:p>
          <a:p>
            <a:endParaRPr lang="en-US" sz="1400" dirty="0"/>
          </a:p>
          <a:p>
            <a:pPr lvl="1"/>
            <a:r>
              <a:rPr lang="en-US" b="1" dirty="0"/>
              <a:t>Loss of business - </a:t>
            </a:r>
            <a:r>
              <a:rPr lang="en-US" dirty="0"/>
              <a:t>Applicant is likely to pay the loan, and company is  not approving the loan. </a:t>
            </a:r>
          </a:p>
          <a:p>
            <a:pPr lvl="1"/>
            <a:r>
              <a:rPr lang="en-US" b="1" dirty="0"/>
              <a:t>Financial Loss </a:t>
            </a:r>
            <a:r>
              <a:rPr lang="en-US" dirty="0"/>
              <a:t>-  Applicant may default on the loan, i.e. not pay.</a:t>
            </a:r>
          </a:p>
          <a:p>
            <a:endParaRPr lang="en-US" sz="1400" dirty="0"/>
          </a:p>
          <a:p>
            <a:r>
              <a:rPr lang="en-US" b="1" dirty="0"/>
              <a:t>Business Objective: </a:t>
            </a:r>
          </a:p>
          <a:p>
            <a:pPr marL="285750" indent="-285750">
              <a:buFont typeface="Arial" panose="020B0604020202020204" pitchFamily="34" charset="0"/>
              <a:buChar char="•"/>
            </a:pPr>
            <a:r>
              <a:rPr lang="en-US" dirty="0"/>
              <a:t>Improve loan approval process to balance revenue from customer who fully pay their loans and financial loss due to customers defaulting</a:t>
            </a:r>
          </a:p>
          <a:p>
            <a:pPr marL="285750" indent="-285750">
              <a:buFont typeface="Arial" panose="020B0604020202020204" pitchFamily="34" charset="0"/>
              <a:buChar char="•"/>
            </a:pPr>
            <a:endParaRPr lang="en-US" dirty="0"/>
          </a:p>
          <a:p>
            <a:endParaRPr lang="en-US" b="1" dirty="0"/>
          </a:p>
          <a:p>
            <a:endParaRPr lang="en-US" sz="1400" dirty="0">
              <a:solidFill>
                <a:srgbClr val="091E42"/>
              </a:solidFill>
              <a:latin typeface="freight-text-pro"/>
            </a:endParaRPr>
          </a:p>
        </p:txBody>
      </p:sp>
    </p:spTree>
    <p:extLst>
      <p:ext uri="{BB962C8B-B14F-4D97-AF65-F5344CB8AC3E}">
        <p14:creationId xmlns:p14="http://schemas.microsoft.com/office/powerpoint/2010/main" val="44651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088AFA-20E7-4BDC-A2D9-89ECEE284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093" y="4076580"/>
            <a:ext cx="4343451" cy="2117885"/>
          </a:xfrm>
          <a:prstGeom prst="rect">
            <a:avLst/>
          </a:prstGeom>
        </p:spPr>
      </p:pic>
      <p:sp>
        <p:nvSpPr>
          <p:cNvPr id="2" name="Title 1">
            <a:extLst>
              <a:ext uri="{FF2B5EF4-FFF2-40B4-BE49-F238E27FC236}">
                <a16:creationId xmlns:a16="http://schemas.microsoft.com/office/drawing/2014/main" id="{C2938C08-651A-4275-A680-4C9FB5BDE7FD}"/>
              </a:ext>
            </a:extLst>
          </p:cNvPr>
          <p:cNvSpPr>
            <a:spLocks noGrp="1"/>
          </p:cNvSpPr>
          <p:nvPr>
            <p:ph type="title"/>
          </p:nvPr>
        </p:nvSpPr>
        <p:spPr>
          <a:xfrm>
            <a:off x="822960" y="286605"/>
            <a:ext cx="7543800" cy="1119574"/>
          </a:xfrm>
        </p:spPr>
        <p:txBody>
          <a:bodyPr/>
          <a:lstStyle/>
          <a:p>
            <a:r>
              <a:rPr lang="en-US" dirty="0"/>
              <a:t>Problem statement</a:t>
            </a:r>
          </a:p>
        </p:txBody>
      </p:sp>
      <p:sp>
        <p:nvSpPr>
          <p:cNvPr id="3" name="TextBox 2">
            <a:extLst>
              <a:ext uri="{FF2B5EF4-FFF2-40B4-BE49-F238E27FC236}">
                <a16:creationId xmlns:a16="http://schemas.microsoft.com/office/drawing/2014/main" id="{8410CC92-EA88-4B3C-B0FF-803964217A90}"/>
              </a:ext>
            </a:extLst>
          </p:cNvPr>
          <p:cNvSpPr txBox="1"/>
          <p:nvPr/>
        </p:nvSpPr>
        <p:spPr>
          <a:xfrm>
            <a:off x="822960" y="1811482"/>
            <a:ext cx="7191487" cy="3416320"/>
          </a:xfrm>
          <a:prstGeom prst="rect">
            <a:avLst/>
          </a:prstGeom>
          <a:noFill/>
        </p:spPr>
        <p:txBody>
          <a:bodyPr wrap="square" rtlCol="0">
            <a:spAutoFit/>
          </a:bodyPr>
          <a:lstStyle/>
          <a:p>
            <a:pPr algn="l" rtl="0"/>
            <a:r>
              <a:rPr lang="en-US" b="0" i="0" dirty="0">
                <a:solidFill>
                  <a:srgbClr val="091E42"/>
                </a:solidFill>
                <a:effectLst/>
                <a:latin typeface="freight-text-pro"/>
              </a:rPr>
              <a:t>When a person applies for a loan,</a:t>
            </a:r>
            <a:r>
              <a:rPr lang="en-US" b="1" i="0" dirty="0">
                <a:solidFill>
                  <a:srgbClr val="091E42"/>
                </a:solidFill>
                <a:effectLst/>
                <a:latin typeface="freight-text-pro"/>
              </a:rPr>
              <a:t> </a:t>
            </a:r>
            <a:r>
              <a:rPr lang="en-US" b="0" i="0" dirty="0">
                <a:solidFill>
                  <a:srgbClr val="091E42"/>
                </a:solidFill>
                <a:effectLst/>
                <a:latin typeface="freight-text-pro"/>
              </a:rPr>
              <a:t>there are</a:t>
            </a:r>
            <a:r>
              <a:rPr lang="en-US" b="1" i="0" dirty="0">
                <a:solidFill>
                  <a:srgbClr val="091E42"/>
                </a:solidFill>
                <a:effectLst/>
                <a:latin typeface="freight-text-pro"/>
              </a:rPr>
              <a:t> two types of decisions</a:t>
            </a:r>
            <a:r>
              <a:rPr lang="en-US" b="0" i="0" dirty="0">
                <a:solidFill>
                  <a:srgbClr val="091E42"/>
                </a:solidFill>
                <a:effectLst/>
                <a:latin typeface="freight-text-pro"/>
              </a:rPr>
              <a:t> that could be taken by the company:</a:t>
            </a:r>
          </a:p>
          <a:p>
            <a:pPr marL="285750" indent="-285750" algn="l" rtl="0">
              <a:buFont typeface="Arial" panose="020B0604020202020204" pitchFamily="34" charset="0"/>
              <a:buChar char="•"/>
            </a:pPr>
            <a:r>
              <a:rPr lang="en-US" b="1" i="0" dirty="0">
                <a:solidFill>
                  <a:srgbClr val="091E42"/>
                </a:solidFill>
                <a:effectLst/>
                <a:latin typeface="freight-text-pro"/>
              </a:rPr>
              <a:t>Loan accepted</a:t>
            </a:r>
            <a:endParaRPr lang="en-US" b="0" i="0" dirty="0">
              <a:solidFill>
                <a:srgbClr val="091E42"/>
              </a:solidFill>
              <a:effectLst/>
              <a:latin typeface="freight-text-pro"/>
            </a:endParaRPr>
          </a:p>
          <a:p>
            <a:pPr marL="285750" indent="-285750" algn="l" rtl="0">
              <a:buFont typeface="Arial" panose="020B0604020202020204" pitchFamily="34" charset="0"/>
              <a:buChar char="•"/>
            </a:pPr>
            <a:r>
              <a:rPr lang="en-US" b="1" i="0" dirty="0">
                <a:solidFill>
                  <a:srgbClr val="091E42"/>
                </a:solidFill>
                <a:effectLst/>
                <a:latin typeface="freight-text-pro"/>
              </a:rPr>
              <a:t>Loan rejected</a:t>
            </a:r>
          </a:p>
          <a:p>
            <a:pPr marL="285750" indent="-285750" algn="l" rtl="0">
              <a:buFont typeface="Arial" panose="020B0604020202020204" pitchFamily="34" charset="0"/>
              <a:buChar char="•"/>
            </a:pPr>
            <a:endParaRPr lang="en-US" b="1" dirty="0">
              <a:solidFill>
                <a:srgbClr val="091E42"/>
              </a:solidFill>
              <a:latin typeface="freight-text-pro"/>
            </a:endParaRPr>
          </a:p>
          <a:p>
            <a:r>
              <a:rPr lang="en-US" sz="1800" dirty="0"/>
              <a:t>Lending Club would like for us to do an exploratory data analysis to </a:t>
            </a:r>
            <a:r>
              <a:rPr lang="en-AU" dirty="0"/>
              <a:t>the </a:t>
            </a:r>
            <a:r>
              <a:rPr lang="en-US" sz="1800" dirty="0"/>
              <a:t>past loan applicant’s dataset to understand consumer attributes and loan attributes that drive </a:t>
            </a:r>
            <a:r>
              <a:rPr lang="en-US" sz="1800" b="1" i="1" dirty="0"/>
              <a:t>loan default behavior </a:t>
            </a:r>
            <a:r>
              <a:rPr lang="en-US" sz="1800" dirty="0"/>
              <a:t>&amp; thereby the ability to identify risky loan applicants.</a:t>
            </a:r>
            <a:endParaRPr lang="en-AU" dirty="0"/>
          </a:p>
          <a:p>
            <a:pPr algn="l" rtl="0"/>
            <a:endParaRPr lang="en-US" b="0" i="0" dirty="0">
              <a:solidFill>
                <a:srgbClr val="091E42"/>
              </a:solidFill>
              <a:effectLst/>
              <a:latin typeface="freight-text-pro"/>
            </a:endParaRPr>
          </a:p>
          <a:p>
            <a:br>
              <a:rPr lang="en-US" b="0" i="0" dirty="0">
                <a:solidFill>
                  <a:srgbClr val="091E42"/>
                </a:solidFill>
                <a:effectLst/>
                <a:latin typeface="freight-text-pro"/>
              </a:rPr>
            </a:br>
            <a:endParaRPr lang="en-AU" dirty="0"/>
          </a:p>
        </p:txBody>
      </p:sp>
    </p:spTree>
    <p:extLst>
      <p:ext uri="{BB962C8B-B14F-4D97-AF65-F5344CB8AC3E}">
        <p14:creationId xmlns:p14="http://schemas.microsoft.com/office/powerpoint/2010/main" val="179712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01E3-AC4D-495E-9D2A-34850E54B90A}"/>
              </a:ext>
            </a:extLst>
          </p:cNvPr>
          <p:cNvSpPr>
            <a:spLocks noGrp="1"/>
          </p:cNvSpPr>
          <p:nvPr>
            <p:ph type="title"/>
          </p:nvPr>
        </p:nvSpPr>
        <p:spPr/>
        <p:txBody>
          <a:bodyPr/>
          <a:lstStyle/>
          <a:p>
            <a:r>
              <a:rPr lang="en-AU" dirty="0"/>
              <a:t>Structured process was followed to solve this problem</a:t>
            </a:r>
          </a:p>
        </p:txBody>
      </p:sp>
      <p:graphicFrame>
        <p:nvGraphicFramePr>
          <p:cNvPr id="3" name="Diagram 2">
            <a:extLst>
              <a:ext uri="{FF2B5EF4-FFF2-40B4-BE49-F238E27FC236}">
                <a16:creationId xmlns:a16="http://schemas.microsoft.com/office/drawing/2014/main" id="{D65FD5D4-8D7E-41B3-87C1-7FB9A221BF67}"/>
              </a:ext>
            </a:extLst>
          </p:cNvPr>
          <p:cNvGraphicFramePr/>
          <p:nvPr>
            <p:extLst>
              <p:ext uri="{D42A27DB-BD31-4B8C-83A1-F6EECF244321}">
                <p14:modId xmlns:p14="http://schemas.microsoft.com/office/powerpoint/2010/main" val="2501106864"/>
              </p:ext>
            </p:extLst>
          </p:nvPr>
        </p:nvGraphicFramePr>
        <p:xfrm>
          <a:off x="117447" y="1737361"/>
          <a:ext cx="8917496" cy="3933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86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a:xfrm>
            <a:off x="822960" y="286605"/>
            <a:ext cx="7543800" cy="1075764"/>
          </a:xfrm>
        </p:spPr>
        <p:txBody>
          <a:bodyPr/>
          <a:lstStyle/>
          <a:p>
            <a:r>
              <a:rPr lang="en-AU" dirty="0"/>
              <a:t>Data considered for the EDA</a:t>
            </a:r>
          </a:p>
        </p:txBody>
      </p:sp>
      <p:sp>
        <p:nvSpPr>
          <p:cNvPr id="5" name="TextBox 4">
            <a:extLst>
              <a:ext uri="{FF2B5EF4-FFF2-40B4-BE49-F238E27FC236}">
                <a16:creationId xmlns:a16="http://schemas.microsoft.com/office/drawing/2014/main" id="{3A60EAD9-24C2-4D5D-8316-4E8B22F18C30}"/>
              </a:ext>
            </a:extLst>
          </p:cNvPr>
          <p:cNvSpPr txBox="1"/>
          <p:nvPr/>
        </p:nvSpPr>
        <p:spPr>
          <a:xfrm>
            <a:off x="183132" y="2053824"/>
            <a:ext cx="3566760" cy="3170099"/>
          </a:xfrm>
          <a:prstGeom prst="rect">
            <a:avLst/>
          </a:prstGeom>
          <a:noFill/>
        </p:spPr>
        <p:txBody>
          <a:bodyPr wrap="square" rtlCol="0">
            <a:spAutoFit/>
          </a:bodyPr>
          <a:lstStyle/>
          <a:p>
            <a:r>
              <a:rPr lang="en-AU" sz="2000" b="1" dirty="0"/>
              <a:t>Consumer Attributes</a:t>
            </a:r>
          </a:p>
          <a:p>
            <a:pPr marL="285750" indent="-285750">
              <a:buFontTx/>
              <a:buChar char="-"/>
            </a:pPr>
            <a:r>
              <a:rPr lang="en-AU" dirty="0"/>
              <a:t>Annual income</a:t>
            </a:r>
          </a:p>
          <a:p>
            <a:pPr marL="285750" indent="-285750">
              <a:buFontTx/>
              <a:buChar char="-"/>
            </a:pPr>
            <a:r>
              <a:rPr lang="en-AU" dirty="0"/>
              <a:t>Employment  Length</a:t>
            </a:r>
          </a:p>
          <a:p>
            <a:pPr marL="285750" indent="-285750">
              <a:buFontTx/>
              <a:buChar char="-"/>
            </a:pPr>
            <a:r>
              <a:rPr lang="en-AU" dirty="0"/>
              <a:t>Home ownership</a:t>
            </a:r>
          </a:p>
          <a:p>
            <a:pPr marL="285750" indent="-285750">
              <a:buFontTx/>
              <a:buChar char="-"/>
            </a:pPr>
            <a:r>
              <a:rPr lang="en-AU" dirty="0"/>
              <a:t>Debt-to-income ratio</a:t>
            </a:r>
          </a:p>
          <a:p>
            <a:pPr marL="285750" indent="-285750">
              <a:buFontTx/>
              <a:buChar char="-"/>
            </a:pPr>
            <a:r>
              <a:rPr lang="en-AU" dirty="0"/>
              <a:t>Past delinquencies/bankruptcies</a:t>
            </a:r>
          </a:p>
          <a:p>
            <a:pPr marL="285750" indent="-285750">
              <a:buFontTx/>
              <a:buChar char="-"/>
            </a:pPr>
            <a:r>
              <a:rPr lang="en-AU" dirty="0"/>
              <a:t>Earliest credit line open</a:t>
            </a:r>
          </a:p>
          <a:p>
            <a:pPr marL="285750" indent="-285750">
              <a:buFontTx/>
              <a:buChar char="-"/>
            </a:pPr>
            <a:r>
              <a:rPr lang="en-AU" dirty="0"/>
              <a:t>State/Postcode</a:t>
            </a:r>
          </a:p>
          <a:p>
            <a:pPr marL="285750" indent="-285750">
              <a:buFontTx/>
              <a:buChar char="-"/>
            </a:pPr>
            <a:r>
              <a:rPr lang="en-AU" dirty="0"/>
              <a:t>Revolving balance &amp; utilisation</a:t>
            </a:r>
          </a:p>
          <a:p>
            <a:pPr marL="285750" indent="-285750">
              <a:buFontTx/>
              <a:buChar char="-"/>
            </a:pPr>
            <a:r>
              <a:rPr lang="en-AU" dirty="0"/>
              <a:t>Employment title</a:t>
            </a:r>
          </a:p>
          <a:p>
            <a:pPr marL="285750" indent="-285750">
              <a:buFontTx/>
              <a:buChar char="-"/>
            </a:pPr>
            <a:endParaRPr lang="en-AU" dirty="0"/>
          </a:p>
        </p:txBody>
      </p:sp>
      <p:sp>
        <p:nvSpPr>
          <p:cNvPr id="6" name="TextBox 5">
            <a:extLst>
              <a:ext uri="{FF2B5EF4-FFF2-40B4-BE49-F238E27FC236}">
                <a16:creationId xmlns:a16="http://schemas.microsoft.com/office/drawing/2014/main" id="{4C68F882-69FA-4583-A395-0FF93BC7FBC1}"/>
              </a:ext>
            </a:extLst>
          </p:cNvPr>
          <p:cNvSpPr txBox="1"/>
          <p:nvPr/>
        </p:nvSpPr>
        <p:spPr>
          <a:xfrm>
            <a:off x="3906016" y="2053824"/>
            <a:ext cx="2976188" cy="3416320"/>
          </a:xfrm>
          <a:prstGeom prst="rect">
            <a:avLst/>
          </a:prstGeom>
          <a:noFill/>
        </p:spPr>
        <p:txBody>
          <a:bodyPr wrap="square" rtlCol="0">
            <a:spAutoFit/>
          </a:bodyPr>
          <a:lstStyle/>
          <a:p>
            <a:r>
              <a:rPr lang="en-AU" sz="2000" b="1" dirty="0"/>
              <a:t>Loan Attributes</a:t>
            </a:r>
          </a:p>
          <a:p>
            <a:pPr marL="285750" indent="-285750">
              <a:buFontTx/>
              <a:buChar char="-"/>
            </a:pPr>
            <a:r>
              <a:rPr lang="en-AU" dirty="0"/>
              <a:t>Loan amount</a:t>
            </a:r>
          </a:p>
          <a:p>
            <a:pPr marL="285750" indent="-285750">
              <a:buFontTx/>
              <a:buChar char="-"/>
            </a:pPr>
            <a:r>
              <a:rPr lang="en-AU" dirty="0"/>
              <a:t>Funded amount</a:t>
            </a:r>
          </a:p>
          <a:p>
            <a:pPr marL="285750" indent="-285750">
              <a:buFontTx/>
              <a:buChar char="-"/>
            </a:pPr>
            <a:r>
              <a:rPr lang="en-AU" dirty="0"/>
              <a:t>Instalment</a:t>
            </a:r>
          </a:p>
          <a:p>
            <a:pPr marL="285750" indent="-285750">
              <a:buFontTx/>
              <a:buChar char="-"/>
            </a:pPr>
            <a:r>
              <a:rPr lang="en-AU" dirty="0"/>
              <a:t>Interest rate</a:t>
            </a:r>
          </a:p>
          <a:p>
            <a:pPr marL="285750" indent="-285750">
              <a:buFontTx/>
              <a:buChar char="-"/>
            </a:pPr>
            <a:r>
              <a:rPr lang="en-AU" dirty="0"/>
              <a:t>Term</a:t>
            </a:r>
          </a:p>
          <a:p>
            <a:pPr marL="285750" indent="-285750">
              <a:buFontTx/>
              <a:buChar char="-"/>
            </a:pPr>
            <a:r>
              <a:rPr lang="en-AU" dirty="0"/>
              <a:t>Grade</a:t>
            </a:r>
          </a:p>
          <a:p>
            <a:pPr marL="285750" indent="-285750">
              <a:buFontTx/>
              <a:buChar char="-"/>
            </a:pPr>
            <a:r>
              <a:rPr lang="en-AU" dirty="0"/>
              <a:t>Verification status</a:t>
            </a:r>
          </a:p>
          <a:p>
            <a:pPr marL="285750" indent="-285750">
              <a:buFontTx/>
              <a:buChar char="-"/>
            </a:pPr>
            <a:r>
              <a:rPr lang="en-AU" dirty="0"/>
              <a:t>Title</a:t>
            </a:r>
          </a:p>
          <a:p>
            <a:pPr marL="285750" indent="-285750">
              <a:buFontTx/>
              <a:buChar char="-"/>
            </a:pPr>
            <a:r>
              <a:rPr lang="en-AU" dirty="0"/>
              <a:t>Loan Purpose</a:t>
            </a:r>
          </a:p>
          <a:p>
            <a:pPr marL="285750" indent="-285750">
              <a:buFontTx/>
              <a:buChar char="-"/>
            </a:pPr>
            <a:endParaRPr lang="en-AU" dirty="0"/>
          </a:p>
          <a:p>
            <a:pPr marL="285750" indent="-285750">
              <a:buFontTx/>
              <a:buChar char="-"/>
            </a:pPr>
            <a:endParaRPr lang="en-AU" dirty="0"/>
          </a:p>
        </p:txBody>
      </p:sp>
      <p:sp>
        <p:nvSpPr>
          <p:cNvPr id="2" name="Right Brace 1">
            <a:extLst>
              <a:ext uri="{FF2B5EF4-FFF2-40B4-BE49-F238E27FC236}">
                <a16:creationId xmlns:a16="http://schemas.microsoft.com/office/drawing/2014/main" id="{1A99D15B-4B08-4E4D-AFBC-1C9E0AAA8C47}"/>
              </a:ext>
            </a:extLst>
          </p:cNvPr>
          <p:cNvSpPr/>
          <p:nvPr/>
        </p:nvSpPr>
        <p:spPr>
          <a:xfrm rot="5400000">
            <a:off x="2894736" y="3430064"/>
            <a:ext cx="427839" cy="36523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TextBox 7">
            <a:extLst>
              <a:ext uri="{FF2B5EF4-FFF2-40B4-BE49-F238E27FC236}">
                <a16:creationId xmlns:a16="http://schemas.microsoft.com/office/drawing/2014/main" id="{D583E2D7-D179-4E2F-8FEC-56952734BBB9}"/>
              </a:ext>
            </a:extLst>
          </p:cNvPr>
          <p:cNvSpPr txBox="1"/>
          <p:nvPr/>
        </p:nvSpPr>
        <p:spPr>
          <a:xfrm>
            <a:off x="6878666" y="2053824"/>
            <a:ext cx="1690568" cy="1508105"/>
          </a:xfrm>
          <a:prstGeom prst="rect">
            <a:avLst/>
          </a:prstGeom>
          <a:noFill/>
        </p:spPr>
        <p:txBody>
          <a:bodyPr wrap="square" rtlCol="0">
            <a:spAutoFit/>
          </a:bodyPr>
          <a:lstStyle/>
          <a:p>
            <a:r>
              <a:rPr lang="en-AU" sz="2000" b="1" dirty="0"/>
              <a:t>Loan Status</a:t>
            </a:r>
          </a:p>
          <a:p>
            <a:pPr marL="285750" indent="-285750">
              <a:buFontTx/>
              <a:buChar char="-"/>
            </a:pPr>
            <a:r>
              <a:rPr lang="en-AU" dirty="0"/>
              <a:t>Fully Paid</a:t>
            </a:r>
          </a:p>
          <a:p>
            <a:pPr marL="285750" indent="-285750">
              <a:buFontTx/>
              <a:buChar char="-"/>
            </a:pPr>
            <a:r>
              <a:rPr lang="en-AU" dirty="0">
                <a:solidFill>
                  <a:srgbClr val="FF0000"/>
                </a:solidFill>
              </a:rPr>
              <a:t>Charge-off</a:t>
            </a:r>
          </a:p>
          <a:p>
            <a:pPr marL="285750" indent="-285750">
              <a:buFontTx/>
              <a:buChar char="-"/>
            </a:pPr>
            <a:endParaRPr lang="en-AU" dirty="0"/>
          </a:p>
          <a:p>
            <a:pPr marL="285750" indent="-285750">
              <a:buFontTx/>
              <a:buChar char="-"/>
            </a:pPr>
            <a:endParaRPr lang="en-AU" dirty="0"/>
          </a:p>
        </p:txBody>
      </p:sp>
      <p:sp>
        <p:nvSpPr>
          <p:cNvPr id="9" name="TextBox 8">
            <a:extLst>
              <a:ext uri="{FF2B5EF4-FFF2-40B4-BE49-F238E27FC236}">
                <a16:creationId xmlns:a16="http://schemas.microsoft.com/office/drawing/2014/main" id="{ED61C809-0A90-424F-87D2-244A4B442013}"/>
              </a:ext>
            </a:extLst>
          </p:cNvPr>
          <p:cNvSpPr txBox="1"/>
          <p:nvPr/>
        </p:nvSpPr>
        <p:spPr>
          <a:xfrm>
            <a:off x="933366" y="5470144"/>
            <a:ext cx="5438435" cy="954107"/>
          </a:xfrm>
          <a:prstGeom prst="rect">
            <a:avLst/>
          </a:prstGeom>
          <a:noFill/>
        </p:spPr>
        <p:txBody>
          <a:bodyPr wrap="square" rtlCol="0">
            <a:spAutoFit/>
          </a:bodyPr>
          <a:lstStyle/>
          <a:p>
            <a:r>
              <a:rPr lang="en-AU" sz="2000" b="1" dirty="0"/>
              <a:t>Input variables of interest for analysis</a:t>
            </a:r>
            <a:endParaRPr lang="en-AU" dirty="0"/>
          </a:p>
          <a:p>
            <a:pPr marL="285750" indent="-285750">
              <a:buFontTx/>
              <a:buChar char="-"/>
            </a:pPr>
            <a:endParaRPr lang="en-AU" dirty="0"/>
          </a:p>
          <a:p>
            <a:pPr marL="285750" indent="-285750">
              <a:buFontTx/>
              <a:buChar char="-"/>
            </a:pPr>
            <a:endParaRPr lang="en-AU" dirty="0"/>
          </a:p>
        </p:txBody>
      </p:sp>
      <p:cxnSp>
        <p:nvCxnSpPr>
          <p:cNvPr id="4" name="Straight Connector 3">
            <a:extLst>
              <a:ext uri="{FF2B5EF4-FFF2-40B4-BE49-F238E27FC236}">
                <a16:creationId xmlns:a16="http://schemas.microsoft.com/office/drawing/2014/main" id="{F017D82B-0B7A-48FC-9F4D-1275774A5FBE}"/>
              </a:ext>
            </a:extLst>
          </p:cNvPr>
          <p:cNvCxnSpPr/>
          <p:nvPr/>
        </p:nvCxnSpPr>
        <p:spPr>
          <a:xfrm>
            <a:off x="6371801" y="2299063"/>
            <a:ext cx="0" cy="2625634"/>
          </a:xfrm>
          <a:prstGeom prst="line">
            <a:avLst/>
          </a:prstGeom>
        </p:spPr>
        <p:style>
          <a:lnRef idx="3">
            <a:schemeClr val="accent2"/>
          </a:lnRef>
          <a:fillRef idx="0">
            <a:schemeClr val="accent2"/>
          </a:fillRef>
          <a:effectRef idx="2">
            <a:schemeClr val="accent2"/>
          </a:effectRef>
          <a:fontRef idx="minor">
            <a:schemeClr val="tx1"/>
          </a:fontRef>
        </p:style>
      </p:cxnSp>
      <p:sp>
        <p:nvSpPr>
          <p:cNvPr id="10" name="Right Brace 9">
            <a:extLst>
              <a:ext uri="{FF2B5EF4-FFF2-40B4-BE49-F238E27FC236}">
                <a16:creationId xmlns:a16="http://schemas.microsoft.com/office/drawing/2014/main" id="{D4FA94D5-A825-4295-A0AC-C619E44FE2BE}"/>
              </a:ext>
            </a:extLst>
          </p:cNvPr>
          <p:cNvSpPr/>
          <p:nvPr/>
        </p:nvSpPr>
        <p:spPr>
          <a:xfrm rot="5400000">
            <a:off x="7451426" y="4629205"/>
            <a:ext cx="427839" cy="12540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a:extLst>
              <a:ext uri="{FF2B5EF4-FFF2-40B4-BE49-F238E27FC236}">
                <a16:creationId xmlns:a16="http://schemas.microsoft.com/office/drawing/2014/main" id="{3E8BC64C-3F4A-46AD-BF9D-6C05DC8C0039}"/>
              </a:ext>
            </a:extLst>
          </p:cNvPr>
          <p:cNvSpPr txBox="1"/>
          <p:nvPr/>
        </p:nvSpPr>
        <p:spPr>
          <a:xfrm>
            <a:off x="6025961" y="5470143"/>
            <a:ext cx="3352138" cy="954107"/>
          </a:xfrm>
          <a:prstGeom prst="rect">
            <a:avLst/>
          </a:prstGeom>
          <a:noFill/>
        </p:spPr>
        <p:txBody>
          <a:bodyPr wrap="square" rtlCol="0">
            <a:spAutoFit/>
          </a:bodyPr>
          <a:lstStyle/>
          <a:p>
            <a:r>
              <a:rPr lang="en-AU" sz="2000" b="1" dirty="0"/>
              <a:t>Target variable for analysis</a:t>
            </a:r>
            <a:endParaRPr lang="en-AU" dirty="0"/>
          </a:p>
          <a:p>
            <a:pPr marL="285750" indent="-285750">
              <a:buFontTx/>
              <a:buChar char="-"/>
            </a:pPr>
            <a:endParaRPr lang="en-AU" dirty="0"/>
          </a:p>
          <a:p>
            <a:pPr marL="285750" indent="-285750">
              <a:buFontTx/>
              <a:buChar char="-"/>
            </a:pPr>
            <a:endParaRPr lang="en-AU" dirty="0"/>
          </a:p>
        </p:txBody>
      </p:sp>
      <p:sp>
        <p:nvSpPr>
          <p:cNvPr id="12" name="TextBox 11">
            <a:extLst>
              <a:ext uri="{FF2B5EF4-FFF2-40B4-BE49-F238E27FC236}">
                <a16:creationId xmlns:a16="http://schemas.microsoft.com/office/drawing/2014/main" id="{0FA50E79-8BAC-4FA7-9ADB-7E6C8BE47EB2}"/>
              </a:ext>
            </a:extLst>
          </p:cNvPr>
          <p:cNvSpPr txBox="1"/>
          <p:nvPr/>
        </p:nvSpPr>
        <p:spPr>
          <a:xfrm>
            <a:off x="6842435" y="3165287"/>
            <a:ext cx="1980837" cy="1785104"/>
          </a:xfrm>
          <a:prstGeom prst="rect">
            <a:avLst/>
          </a:prstGeom>
          <a:noFill/>
        </p:spPr>
        <p:txBody>
          <a:bodyPr wrap="square" rtlCol="0">
            <a:spAutoFit/>
          </a:bodyPr>
          <a:lstStyle/>
          <a:p>
            <a:r>
              <a:rPr lang="en-AU" sz="2000" b="1" dirty="0"/>
              <a:t>Default Flag</a:t>
            </a:r>
          </a:p>
          <a:p>
            <a:pPr marL="285750" indent="-285750">
              <a:buFontTx/>
              <a:buChar char="-"/>
            </a:pPr>
            <a:r>
              <a:rPr lang="en-AU" dirty="0"/>
              <a:t>Loans for which status was </a:t>
            </a:r>
            <a:r>
              <a:rPr lang="en-AU" dirty="0">
                <a:solidFill>
                  <a:srgbClr val="FF0000"/>
                </a:solidFill>
              </a:rPr>
              <a:t>Charge-off</a:t>
            </a:r>
          </a:p>
          <a:p>
            <a:pPr marL="285750" indent="-285750">
              <a:buFontTx/>
              <a:buChar char="-"/>
            </a:pPr>
            <a:endParaRPr lang="en-AU" dirty="0"/>
          </a:p>
          <a:p>
            <a:pPr marL="285750" indent="-285750">
              <a:buFontTx/>
              <a:buChar char="-"/>
            </a:pPr>
            <a:endParaRPr lang="en-AU" dirty="0"/>
          </a:p>
        </p:txBody>
      </p:sp>
    </p:spTree>
    <p:extLst>
      <p:ext uri="{BB962C8B-B14F-4D97-AF65-F5344CB8AC3E}">
        <p14:creationId xmlns:p14="http://schemas.microsoft.com/office/powerpoint/2010/main" val="339960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a:xfrm>
            <a:off x="800100" y="578597"/>
            <a:ext cx="7543800" cy="912105"/>
          </a:xfrm>
        </p:spPr>
        <p:txBody>
          <a:bodyPr>
            <a:normAutofit fontScale="90000"/>
          </a:bodyPr>
          <a:lstStyle/>
          <a:p>
            <a:r>
              <a:rPr lang="en-AU" dirty="0"/>
              <a:t>Data analysis illustration -</a:t>
            </a:r>
            <a:br>
              <a:rPr lang="en-AU" dirty="0"/>
            </a:br>
            <a:r>
              <a:rPr lang="en-AU" dirty="0"/>
              <a:t>Numerical variable example#1</a:t>
            </a:r>
          </a:p>
        </p:txBody>
      </p:sp>
      <p:sp>
        <p:nvSpPr>
          <p:cNvPr id="8" name="TextBox 7">
            <a:extLst>
              <a:ext uri="{FF2B5EF4-FFF2-40B4-BE49-F238E27FC236}">
                <a16:creationId xmlns:a16="http://schemas.microsoft.com/office/drawing/2014/main" id="{99BE0F2E-B999-487B-82E5-0F284D8437BE}"/>
              </a:ext>
            </a:extLst>
          </p:cNvPr>
          <p:cNvSpPr txBox="1"/>
          <p:nvPr/>
        </p:nvSpPr>
        <p:spPr>
          <a:xfrm>
            <a:off x="6381749" y="2520018"/>
            <a:ext cx="2286001" cy="2246769"/>
          </a:xfrm>
          <a:prstGeom prst="rect">
            <a:avLst/>
          </a:prstGeom>
          <a:noFill/>
        </p:spPr>
        <p:txBody>
          <a:bodyPr wrap="square" rtlCol="0">
            <a:spAutoFit/>
          </a:bodyPr>
          <a:lstStyle/>
          <a:p>
            <a:pPr marL="285750" indent="-285750">
              <a:buFontTx/>
              <a:buChar char="-"/>
            </a:pPr>
            <a:endParaRPr lang="en-US" sz="1400" dirty="0"/>
          </a:p>
          <a:p>
            <a:pPr marL="285750" indent="-285750">
              <a:buFontTx/>
              <a:buChar char="-"/>
            </a:pPr>
            <a:r>
              <a:rPr lang="en-US" sz="1400" dirty="0"/>
              <a:t> As expected lower incomes have higher default rate, </a:t>
            </a:r>
            <a:r>
              <a:rPr lang="en-US" sz="1400" dirty="0" err="1"/>
              <a:t>atleast</a:t>
            </a:r>
            <a:r>
              <a:rPr lang="en-US" sz="1400" dirty="0"/>
              <a:t> until 80k</a:t>
            </a:r>
          </a:p>
          <a:p>
            <a:pPr marL="285750" indent="-285750">
              <a:buFontTx/>
              <a:buChar char="-"/>
            </a:pPr>
            <a:r>
              <a:rPr lang="en-US" sz="1400" dirty="0"/>
              <a:t>    And then onwards with higher annual income the default rate is on lower side</a:t>
            </a:r>
          </a:p>
          <a:p>
            <a:endParaRPr lang="en-AU" sz="1400" dirty="0"/>
          </a:p>
        </p:txBody>
      </p:sp>
      <p:pic>
        <p:nvPicPr>
          <p:cNvPr id="3" name="Picture 2">
            <a:extLst>
              <a:ext uri="{FF2B5EF4-FFF2-40B4-BE49-F238E27FC236}">
                <a16:creationId xmlns:a16="http://schemas.microsoft.com/office/drawing/2014/main" id="{DED23923-C4B8-422A-935E-581B3452DACC}"/>
              </a:ext>
            </a:extLst>
          </p:cNvPr>
          <p:cNvPicPr>
            <a:picLocks noChangeAspect="1"/>
          </p:cNvPicPr>
          <p:nvPr/>
        </p:nvPicPr>
        <p:blipFill>
          <a:blip r:embed="rId2"/>
          <a:stretch>
            <a:fillRect/>
          </a:stretch>
        </p:blipFill>
        <p:spPr>
          <a:xfrm>
            <a:off x="647700" y="2162175"/>
            <a:ext cx="5140643" cy="3333750"/>
          </a:xfrm>
          <a:prstGeom prst="rect">
            <a:avLst/>
          </a:prstGeom>
          <a:ln>
            <a:solidFill>
              <a:schemeClr val="bg1">
                <a:lumMod val="65000"/>
              </a:schemeClr>
            </a:solidFill>
          </a:ln>
        </p:spPr>
      </p:pic>
      <p:sp>
        <p:nvSpPr>
          <p:cNvPr id="6" name="TextBox 5">
            <a:extLst>
              <a:ext uri="{FF2B5EF4-FFF2-40B4-BE49-F238E27FC236}">
                <a16:creationId xmlns:a16="http://schemas.microsoft.com/office/drawing/2014/main" id="{06DCDAD8-1201-422C-904D-F72D7EB3A82C}"/>
              </a:ext>
            </a:extLst>
          </p:cNvPr>
          <p:cNvSpPr txBox="1"/>
          <p:nvPr/>
        </p:nvSpPr>
        <p:spPr>
          <a:xfrm>
            <a:off x="547950" y="1703020"/>
            <a:ext cx="3252263" cy="400110"/>
          </a:xfrm>
          <a:prstGeom prst="rect">
            <a:avLst/>
          </a:prstGeom>
          <a:noFill/>
        </p:spPr>
        <p:txBody>
          <a:bodyPr wrap="square" rtlCol="0">
            <a:spAutoFit/>
          </a:bodyPr>
          <a:lstStyle/>
          <a:p>
            <a:r>
              <a:rPr lang="en-AU" sz="2000" b="1" dirty="0"/>
              <a:t>Annual Income of customer</a:t>
            </a:r>
            <a:endParaRPr lang="en-AU" dirty="0"/>
          </a:p>
        </p:txBody>
      </p:sp>
    </p:spTree>
    <p:extLst>
      <p:ext uri="{BB962C8B-B14F-4D97-AF65-F5344CB8AC3E}">
        <p14:creationId xmlns:p14="http://schemas.microsoft.com/office/powerpoint/2010/main" val="288463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a:xfrm>
            <a:off x="800100" y="578597"/>
            <a:ext cx="7543800" cy="912105"/>
          </a:xfrm>
        </p:spPr>
        <p:txBody>
          <a:bodyPr>
            <a:normAutofit fontScale="90000"/>
          </a:bodyPr>
          <a:lstStyle/>
          <a:p>
            <a:r>
              <a:rPr lang="en-AU" dirty="0"/>
              <a:t>Data analysis illustration -</a:t>
            </a:r>
            <a:br>
              <a:rPr lang="en-AU" dirty="0"/>
            </a:br>
            <a:r>
              <a:rPr lang="en-AU" dirty="0"/>
              <a:t>Numerical variable example#2</a:t>
            </a:r>
          </a:p>
        </p:txBody>
      </p:sp>
      <p:sp>
        <p:nvSpPr>
          <p:cNvPr id="8" name="TextBox 7">
            <a:extLst>
              <a:ext uri="{FF2B5EF4-FFF2-40B4-BE49-F238E27FC236}">
                <a16:creationId xmlns:a16="http://schemas.microsoft.com/office/drawing/2014/main" id="{99BE0F2E-B999-487B-82E5-0F284D8437BE}"/>
              </a:ext>
            </a:extLst>
          </p:cNvPr>
          <p:cNvSpPr txBox="1"/>
          <p:nvPr/>
        </p:nvSpPr>
        <p:spPr>
          <a:xfrm>
            <a:off x="5680394" y="2791864"/>
            <a:ext cx="2286001" cy="1815882"/>
          </a:xfrm>
          <a:prstGeom prst="rect">
            <a:avLst/>
          </a:prstGeom>
          <a:noFill/>
        </p:spPr>
        <p:txBody>
          <a:bodyPr wrap="square" rtlCol="0">
            <a:spAutoFit/>
          </a:bodyPr>
          <a:lstStyle/>
          <a:p>
            <a:pPr marL="285750" indent="-285750">
              <a:buFontTx/>
              <a:buChar char="-"/>
            </a:pPr>
            <a:endParaRPr lang="en-US" sz="1400" dirty="0"/>
          </a:p>
          <a:p>
            <a:pPr marL="285750" indent="-285750">
              <a:buFontTx/>
              <a:buChar char="-"/>
            </a:pPr>
            <a:r>
              <a:rPr lang="en-US" sz="1400" dirty="0"/>
              <a:t> As expected, higher the DTI, higher the default rate</a:t>
            </a:r>
          </a:p>
          <a:p>
            <a:pPr marL="285750" indent="-285750">
              <a:buFontTx/>
              <a:buChar char="-"/>
            </a:pPr>
            <a:r>
              <a:rPr lang="en-US" sz="1400" dirty="0"/>
              <a:t>    Thus it's risky to offer loan to customers with high DTI, especially &gt;10</a:t>
            </a:r>
          </a:p>
          <a:p>
            <a:endParaRPr lang="en-AU" sz="1400" dirty="0"/>
          </a:p>
        </p:txBody>
      </p:sp>
      <p:pic>
        <p:nvPicPr>
          <p:cNvPr id="4" name="Picture 3">
            <a:extLst>
              <a:ext uri="{FF2B5EF4-FFF2-40B4-BE49-F238E27FC236}">
                <a16:creationId xmlns:a16="http://schemas.microsoft.com/office/drawing/2014/main" id="{1F5BA08A-A9FB-4AAC-8DF3-EA260A5EFADF}"/>
              </a:ext>
            </a:extLst>
          </p:cNvPr>
          <p:cNvPicPr>
            <a:picLocks noChangeAspect="1"/>
          </p:cNvPicPr>
          <p:nvPr/>
        </p:nvPicPr>
        <p:blipFill>
          <a:blip r:embed="rId2"/>
          <a:stretch>
            <a:fillRect/>
          </a:stretch>
        </p:blipFill>
        <p:spPr>
          <a:xfrm>
            <a:off x="701241" y="1850145"/>
            <a:ext cx="4275937" cy="4429258"/>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0CE2003-EFFF-40D5-9197-473F8DF6AEDC}"/>
              </a:ext>
            </a:extLst>
          </p:cNvPr>
          <p:cNvSpPr txBox="1"/>
          <p:nvPr/>
        </p:nvSpPr>
        <p:spPr>
          <a:xfrm>
            <a:off x="5091637" y="1850145"/>
            <a:ext cx="3800693" cy="400110"/>
          </a:xfrm>
          <a:prstGeom prst="rect">
            <a:avLst/>
          </a:prstGeom>
          <a:noFill/>
        </p:spPr>
        <p:txBody>
          <a:bodyPr wrap="square" rtlCol="0">
            <a:spAutoFit/>
          </a:bodyPr>
          <a:lstStyle/>
          <a:p>
            <a:r>
              <a:rPr lang="en-AU" sz="2000" b="1" dirty="0"/>
              <a:t>Debt to income ratio of customer</a:t>
            </a:r>
            <a:endParaRPr lang="en-AU" dirty="0"/>
          </a:p>
        </p:txBody>
      </p:sp>
    </p:spTree>
    <p:extLst>
      <p:ext uri="{BB962C8B-B14F-4D97-AF65-F5344CB8AC3E}">
        <p14:creationId xmlns:p14="http://schemas.microsoft.com/office/powerpoint/2010/main" val="2187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a:xfrm>
            <a:off x="800100" y="607038"/>
            <a:ext cx="7543800" cy="906717"/>
          </a:xfrm>
        </p:spPr>
        <p:txBody>
          <a:bodyPr>
            <a:normAutofit fontScale="90000"/>
          </a:bodyPr>
          <a:lstStyle/>
          <a:p>
            <a:r>
              <a:rPr lang="en-AU" dirty="0"/>
              <a:t>Data analysis illustration -</a:t>
            </a:r>
            <a:br>
              <a:rPr lang="en-AU" dirty="0"/>
            </a:br>
            <a:r>
              <a:rPr lang="en-AU" dirty="0"/>
              <a:t>Categorical variable example#1</a:t>
            </a:r>
          </a:p>
        </p:txBody>
      </p:sp>
      <p:sp>
        <p:nvSpPr>
          <p:cNvPr id="8" name="TextBox 7">
            <a:extLst>
              <a:ext uri="{FF2B5EF4-FFF2-40B4-BE49-F238E27FC236}">
                <a16:creationId xmlns:a16="http://schemas.microsoft.com/office/drawing/2014/main" id="{99BE0F2E-B999-487B-82E5-0F284D8437BE}"/>
              </a:ext>
            </a:extLst>
          </p:cNvPr>
          <p:cNvSpPr txBox="1"/>
          <p:nvPr/>
        </p:nvSpPr>
        <p:spPr>
          <a:xfrm>
            <a:off x="5616518" y="2305049"/>
            <a:ext cx="3134666" cy="1169551"/>
          </a:xfrm>
          <a:prstGeom prst="rect">
            <a:avLst/>
          </a:prstGeom>
          <a:noFill/>
        </p:spPr>
        <p:txBody>
          <a:bodyPr wrap="square" rtlCol="0">
            <a:spAutoFit/>
          </a:bodyPr>
          <a:lstStyle/>
          <a:p>
            <a:pPr marL="285750" indent="-285750">
              <a:buFontTx/>
              <a:buChar char="-"/>
            </a:pPr>
            <a:endParaRPr lang="en-US" sz="1400" dirty="0"/>
          </a:p>
          <a:p>
            <a:pPr marL="285750" indent="-285750">
              <a:buFontTx/>
              <a:buChar char="-"/>
            </a:pPr>
            <a:r>
              <a:rPr lang="en-US" sz="1400" dirty="0"/>
              <a:t>    Clearly, '60 months' term group has much higher default rate than 36 months</a:t>
            </a:r>
          </a:p>
          <a:p>
            <a:endParaRPr lang="en-AU" sz="1400" dirty="0"/>
          </a:p>
        </p:txBody>
      </p:sp>
      <p:pic>
        <p:nvPicPr>
          <p:cNvPr id="3" name="Picture 2">
            <a:extLst>
              <a:ext uri="{FF2B5EF4-FFF2-40B4-BE49-F238E27FC236}">
                <a16:creationId xmlns:a16="http://schemas.microsoft.com/office/drawing/2014/main" id="{C3E9FCD9-2DEE-424A-ABA0-A18200D17726}"/>
              </a:ext>
            </a:extLst>
          </p:cNvPr>
          <p:cNvPicPr>
            <a:picLocks noChangeAspect="1"/>
          </p:cNvPicPr>
          <p:nvPr/>
        </p:nvPicPr>
        <p:blipFill>
          <a:blip r:embed="rId2"/>
          <a:stretch>
            <a:fillRect/>
          </a:stretch>
        </p:blipFill>
        <p:spPr>
          <a:xfrm>
            <a:off x="392817" y="2305050"/>
            <a:ext cx="5107870" cy="3062287"/>
          </a:xfrm>
          <a:prstGeom prst="rect">
            <a:avLst/>
          </a:prstGeom>
          <a:ln>
            <a:solidFill>
              <a:schemeClr val="bg1">
                <a:lumMod val="65000"/>
              </a:schemeClr>
            </a:solidFill>
          </a:ln>
        </p:spPr>
      </p:pic>
      <p:sp>
        <p:nvSpPr>
          <p:cNvPr id="6" name="TextBox 5">
            <a:extLst>
              <a:ext uri="{FF2B5EF4-FFF2-40B4-BE49-F238E27FC236}">
                <a16:creationId xmlns:a16="http://schemas.microsoft.com/office/drawing/2014/main" id="{665212F3-C386-4414-83A2-253DE30A2768}"/>
              </a:ext>
            </a:extLst>
          </p:cNvPr>
          <p:cNvSpPr txBox="1"/>
          <p:nvPr/>
        </p:nvSpPr>
        <p:spPr>
          <a:xfrm>
            <a:off x="2099913" y="1828855"/>
            <a:ext cx="3252263" cy="400110"/>
          </a:xfrm>
          <a:prstGeom prst="rect">
            <a:avLst/>
          </a:prstGeom>
          <a:noFill/>
        </p:spPr>
        <p:txBody>
          <a:bodyPr wrap="square" rtlCol="0">
            <a:spAutoFit/>
          </a:bodyPr>
          <a:lstStyle/>
          <a:p>
            <a:r>
              <a:rPr lang="en-AU" sz="2000" b="1" dirty="0"/>
              <a:t>Term of loan</a:t>
            </a:r>
            <a:endParaRPr lang="en-AU" dirty="0"/>
          </a:p>
        </p:txBody>
      </p:sp>
    </p:spTree>
    <p:extLst>
      <p:ext uri="{BB962C8B-B14F-4D97-AF65-F5344CB8AC3E}">
        <p14:creationId xmlns:p14="http://schemas.microsoft.com/office/powerpoint/2010/main" val="148571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3CB3D9-D307-40FB-A6EA-7E4EB0B248AB}"/>
              </a:ext>
            </a:extLst>
          </p:cNvPr>
          <p:cNvSpPr>
            <a:spLocks noGrp="1"/>
          </p:cNvSpPr>
          <p:nvPr>
            <p:ph type="title"/>
          </p:nvPr>
        </p:nvSpPr>
        <p:spPr>
          <a:xfrm>
            <a:off x="800100" y="607038"/>
            <a:ext cx="7543800" cy="906717"/>
          </a:xfrm>
        </p:spPr>
        <p:txBody>
          <a:bodyPr>
            <a:normAutofit fontScale="90000"/>
          </a:bodyPr>
          <a:lstStyle/>
          <a:p>
            <a:r>
              <a:rPr lang="en-AU" dirty="0"/>
              <a:t>Data analysis illustration -</a:t>
            </a:r>
            <a:br>
              <a:rPr lang="en-AU" dirty="0"/>
            </a:br>
            <a:r>
              <a:rPr lang="en-AU" dirty="0"/>
              <a:t>Categorical variable example#2</a:t>
            </a:r>
          </a:p>
        </p:txBody>
      </p:sp>
      <p:sp>
        <p:nvSpPr>
          <p:cNvPr id="8" name="TextBox 7">
            <a:extLst>
              <a:ext uri="{FF2B5EF4-FFF2-40B4-BE49-F238E27FC236}">
                <a16:creationId xmlns:a16="http://schemas.microsoft.com/office/drawing/2014/main" id="{99BE0F2E-B999-487B-82E5-0F284D8437BE}"/>
              </a:ext>
            </a:extLst>
          </p:cNvPr>
          <p:cNvSpPr txBox="1"/>
          <p:nvPr/>
        </p:nvSpPr>
        <p:spPr>
          <a:xfrm>
            <a:off x="5616518" y="2305049"/>
            <a:ext cx="3134666" cy="3323987"/>
          </a:xfrm>
          <a:prstGeom prst="rect">
            <a:avLst/>
          </a:prstGeom>
          <a:noFill/>
        </p:spPr>
        <p:txBody>
          <a:bodyPr wrap="square" rtlCol="0">
            <a:spAutoFit/>
          </a:bodyPr>
          <a:lstStyle/>
          <a:p>
            <a:endParaRPr lang="en-US" sz="1400" dirty="0"/>
          </a:p>
          <a:p>
            <a:pPr marL="285750" indent="-285750">
              <a:buFont typeface="Arial" panose="020B0604020202020204" pitchFamily="34" charset="0"/>
              <a:buChar char="•"/>
            </a:pPr>
            <a:r>
              <a:rPr lang="en-US" sz="1400" dirty="0"/>
              <a:t>    It is unclear how the grade and subgrade are calculated, but there is definitely a positive correlation between default rate and grade, subgrade</a:t>
            </a:r>
          </a:p>
          <a:p>
            <a:pPr marL="285750" indent="-285750">
              <a:buFont typeface="Arial" panose="020B0604020202020204" pitchFamily="34" charset="0"/>
              <a:buChar char="•"/>
            </a:pPr>
            <a:r>
              <a:rPr lang="en-US" sz="1400" dirty="0"/>
              <a:t>    The lending club grade and sub grade are related. The grades are in an ordinal scale where starting scale like A1,B1 have lower default rate which further increases by the end of the ordinal scale. Lower alphabet grade(A,B...), subgrade(A1,B1) have lower default rates</a:t>
            </a:r>
          </a:p>
          <a:p>
            <a:endParaRPr lang="en-AU" sz="1400" dirty="0"/>
          </a:p>
        </p:txBody>
      </p:sp>
      <p:pic>
        <p:nvPicPr>
          <p:cNvPr id="4" name="Picture 3">
            <a:extLst>
              <a:ext uri="{FF2B5EF4-FFF2-40B4-BE49-F238E27FC236}">
                <a16:creationId xmlns:a16="http://schemas.microsoft.com/office/drawing/2014/main" id="{AC74B09B-5E8E-4B97-86BD-FDCF188558DD}"/>
              </a:ext>
            </a:extLst>
          </p:cNvPr>
          <p:cNvPicPr>
            <a:picLocks noChangeAspect="1"/>
          </p:cNvPicPr>
          <p:nvPr/>
        </p:nvPicPr>
        <p:blipFill>
          <a:blip r:embed="rId2"/>
          <a:stretch>
            <a:fillRect/>
          </a:stretch>
        </p:blipFill>
        <p:spPr>
          <a:xfrm>
            <a:off x="260236" y="2075519"/>
            <a:ext cx="5295900" cy="3547254"/>
          </a:xfrm>
          <a:prstGeom prst="rect">
            <a:avLst/>
          </a:prstGeom>
        </p:spPr>
      </p:pic>
      <p:sp>
        <p:nvSpPr>
          <p:cNvPr id="9" name="TextBox 8">
            <a:extLst>
              <a:ext uri="{FF2B5EF4-FFF2-40B4-BE49-F238E27FC236}">
                <a16:creationId xmlns:a16="http://schemas.microsoft.com/office/drawing/2014/main" id="{ED79F607-260D-43C3-B500-80168267E03B}"/>
              </a:ext>
            </a:extLst>
          </p:cNvPr>
          <p:cNvSpPr txBox="1"/>
          <p:nvPr/>
        </p:nvSpPr>
        <p:spPr>
          <a:xfrm>
            <a:off x="1974079" y="1770132"/>
            <a:ext cx="3252263" cy="400110"/>
          </a:xfrm>
          <a:prstGeom prst="rect">
            <a:avLst/>
          </a:prstGeom>
          <a:noFill/>
        </p:spPr>
        <p:txBody>
          <a:bodyPr wrap="square" rtlCol="0">
            <a:spAutoFit/>
          </a:bodyPr>
          <a:lstStyle/>
          <a:p>
            <a:r>
              <a:rPr lang="en-AU" sz="2000" b="1" dirty="0"/>
              <a:t>Grade of loan</a:t>
            </a:r>
            <a:endParaRPr lang="en-AU" dirty="0"/>
          </a:p>
        </p:txBody>
      </p:sp>
    </p:spTree>
    <p:extLst>
      <p:ext uri="{BB962C8B-B14F-4D97-AF65-F5344CB8AC3E}">
        <p14:creationId xmlns:p14="http://schemas.microsoft.com/office/powerpoint/2010/main" val="10974420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TotalTime>
  <Words>608</Words>
  <Application>Microsoft Office PowerPoint</Application>
  <PresentationFormat>On-screen Show (4:3)</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freight-text-pro</vt:lpstr>
      <vt:lpstr>Retrospect</vt:lpstr>
      <vt:lpstr>Lending Club - Case Study  EDA - Presentation</vt:lpstr>
      <vt:lpstr>Lending Club business</vt:lpstr>
      <vt:lpstr>Problem statement</vt:lpstr>
      <vt:lpstr>Structured process was followed to solve this problem</vt:lpstr>
      <vt:lpstr>Data considered for the EDA</vt:lpstr>
      <vt:lpstr>Data analysis illustration - Numerical variable example#1</vt:lpstr>
      <vt:lpstr>Data analysis illustration - Numerical variable example#2</vt:lpstr>
      <vt:lpstr>Data analysis illustration - Categorical variable example#1</vt:lpstr>
      <vt:lpstr>Data analysis illustration - Categorical variable example#2</vt:lpstr>
      <vt:lpstr>Key findings &amp; recommendations</vt:lpstr>
      <vt:lpstr>Summary of analysis across all data -1</vt:lpstr>
      <vt:lpstr>Summary of analysis across all data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EDA - Presentation</dc:title>
  <dc:creator>Yukay</dc:creator>
  <cp:lastModifiedBy>Yukay</cp:lastModifiedBy>
  <cp:revision>35</cp:revision>
  <dcterms:created xsi:type="dcterms:W3CDTF">2021-11-09T09:20:50Z</dcterms:created>
  <dcterms:modified xsi:type="dcterms:W3CDTF">2021-11-10T08:58:45Z</dcterms:modified>
</cp:coreProperties>
</file>