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7" r:id="rId4"/>
    <p:sldId id="308" r:id="rId5"/>
    <p:sldId id="327" r:id="rId6"/>
    <p:sldId id="328" r:id="rId7"/>
    <p:sldId id="311" r:id="rId8"/>
    <p:sldId id="329" r:id="rId9"/>
    <p:sldId id="322" r:id="rId10"/>
    <p:sldId id="280" r:id="rId11"/>
    <p:sldId id="331" r:id="rId12"/>
    <p:sldId id="283" r:id="rId13"/>
    <p:sldId id="326" r:id="rId14"/>
    <p:sldId id="330" r:id="rId15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FA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>
        <p:scale>
          <a:sx n="50" d="100"/>
          <a:sy n="50" d="100"/>
        </p:scale>
        <p:origin x="-167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4" name="Рисунок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Рисунок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Рисунок 1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Рисунок 1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13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Bookman Old Style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464653"/>
                </a:solidFill>
                <a:latin typeface="Gill Sans MT"/>
              </a:rPr>
              <a:t>18.4.16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E7E033D-A3C4-4D69-B6F8-61213E4E9A6A}" type="slidenum">
              <a:rPr lang="ru-RU" sz="140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727CA3"/>
          </a:solidFill>
          <a:ln w="648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9FB8CD"/>
          </a:solidFill>
          <a:ln w="6480">
            <a:noFill/>
          </a:ln>
        </p:spPr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2600">
                <a:latin typeface="Gill Sans MT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latin typeface="Gill Sans MT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Gill Sans MT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600">
                <a:latin typeface="Gill Sans MT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Gill Sans MT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Gill Sans MT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Gill Sans MT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29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54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18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81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81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81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1810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5495585-4836-4637-B42C-108876D02185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398788" y="1398756"/>
            <a:ext cx="6857640" cy="990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dirty="0" smtClean="0">
                <a:solidFill>
                  <a:srgbClr val="000000"/>
                </a:solidFill>
                <a:latin typeface="Times New Roman"/>
              </a:rPr>
              <a:t>Выпускная квалификационная работа: </a:t>
            </a:r>
          </a:p>
          <a:p>
            <a:pPr algn="ctr">
              <a:lnSpc>
                <a:spcPct val="100000"/>
              </a:lnSpc>
            </a:pPr>
            <a:r>
              <a:rPr lang="ru-RU" sz="4000" dirty="0" smtClean="0">
                <a:solidFill>
                  <a:srgbClr val="000000"/>
                </a:solidFill>
                <a:latin typeface="Times New Roman"/>
              </a:rPr>
              <a:t>Оптимизация </a:t>
            </a:r>
            <a:r>
              <a:rPr lang="ru-RU" sz="4000" dirty="0">
                <a:solidFill>
                  <a:srgbClr val="000000"/>
                </a:solidFill>
                <a:latin typeface="Times New Roman"/>
              </a:rPr>
              <a:t>результатных выражений в компиляторе 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</a:rPr>
              <a:t>языка Рефал</a:t>
            </a:r>
            <a:endParaRPr sz="4000" dirty="0"/>
          </a:p>
        </p:txBody>
      </p:sp>
      <p:sp>
        <p:nvSpPr>
          <p:cNvPr id="128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2600">
                <a:solidFill>
                  <a:srgbClr val="464653"/>
                </a:solidFill>
                <a:latin typeface="Times New Roman"/>
              </a:rPr>
              <a:t>Копьев Е.В.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Пример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выполнить преобразование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&lt;F 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(#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e.Arg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)&gt; 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ctr"/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(#Old 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e.Arg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(#New)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Стрелка: вниз 2"/>
          <p:cNvSpPr/>
          <p:nvPr/>
        </p:nvSpPr>
        <p:spPr>
          <a:xfrm>
            <a:off x="4368800" y="3416300"/>
            <a:ext cx="533400" cy="889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722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Пример найденного перекрытия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1412875"/>
            <a:ext cx="7700076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2828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Тестирование лексического анализатора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8552817"/>
              </p:ext>
            </p:extLst>
          </p:nvPr>
        </p:nvGraphicFramePr>
        <p:xfrm>
          <a:off x="457199" y="2180990"/>
          <a:ext cx="8369300" cy="289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xmlns="" val="583593537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xmlns="" val="2685852749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xmlns="" val="1812059729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xmlns="" val="3092869248"/>
                    </a:ext>
                  </a:extLst>
                </a:gridCol>
              </a:tblGrid>
              <a:tr h="120792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Процессор </a:t>
                      </a:r>
                    </a:p>
                    <a:p>
                      <a:pPr algn="ctr"/>
                      <a:r>
                        <a:rPr lang="ru-RU" b="1" dirty="0"/>
                        <a:t>и операционная система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Без оптимизации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оптимизацией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Сокращение времени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2655219"/>
                  </a:ext>
                </a:extLst>
              </a:tr>
              <a:tr h="845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i5</a:t>
                      </a:r>
                      <a:endParaRPr lang="ru-RU" dirty="0"/>
                    </a:p>
                    <a:p>
                      <a:pPr algn="ctr"/>
                      <a:r>
                        <a:rPr lang="en-US" dirty="0"/>
                        <a:t>Windows 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 </a:t>
                      </a: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0.651 </a:t>
                      </a: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15.3</a:t>
                      </a:r>
                      <a:r>
                        <a:rPr lang="ru-RU" baseline="0" dirty="0"/>
                        <a:t> 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0610017"/>
                  </a:ext>
                </a:extLst>
              </a:tr>
              <a:tr h="845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i7</a:t>
                      </a:r>
                    </a:p>
                    <a:p>
                      <a:pPr algn="ctr"/>
                      <a:r>
                        <a:rPr lang="en-US" dirty="0"/>
                        <a:t>Ubuntu 14.04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 </a:t>
                      </a: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0.767 </a:t>
                      </a:r>
                      <a:r>
                        <a:rPr lang="en-US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11.8</a:t>
                      </a:r>
                      <a:r>
                        <a:rPr lang="ru-RU" baseline="0" dirty="0"/>
                        <a:t> 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147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77818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Заключение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US" sz="3200" dirty="0">
                <a:latin typeface="Times New Roman"/>
              </a:rPr>
              <a:t>	</a:t>
            </a:r>
            <a:r>
              <a:rPr lang="ru-RU" sz="3200" dirty="0">
                <a:latin typeface="Times New Roman"/>
              </a:rPr>
              <a:t>Разработанный алгоритм успешно реализован на практике.	Время выполнения оптимизированной программы </a:t>
            </a:r>
            <a:r>
              <a:rPr lang="ru-RU" sz="3200" u="sng" dirty="0">
                <a:latin typeface="Times New Roman"/>
              </a:rPr>
              <a:t>сокращается на 8-14 процентов</a:t>
            </a:r>
            <a:r>
              <a:rPr lang="ru-RU" sz="3200" dirty="0">
                <a:latin typeface="Times New Roman"/>
              </a:rPr>
              <a:t> в зависимости от</a:t>
            </a:r>
            <a:r>
              <a:rPr lang="en-US" sz="3200" dirty="0">
                <a:latin typeface="Times New Roman"/>
              </a:rPr>
              <a:t> </a:t>
            </a:r>
            <a:r>
              <a:rPr lang="ru-RU" sz="3200" dirty="0">
                <a:latin typeface="Times New Roman"/>
              </a:rPr>
              <a:t>исходного кода программы.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733653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Цель работы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en-US" sz="3200" dirty="0">
                <a:latin typeface="Times New Roman"/>
              </a:rPr>
              <a:t>	</a:t>
            </a:r>
            <a:r>
              <a:rPr lang="ru-RU" sz="3200" dirty="0">
                <a:latin typeface="Times New Roman"/>
              </a:rPr>
              <a:t>Необходимо оптимизировать построение </a:t>
            </a:r>
            <a:r>
              <a:rPr lang="ru-RU" sz="3200" u="sng" dirty="0">
                <a:latin typeface="Times New Roman"/>
              </a:rPr>
              <a:t>результатных выражений</a:t>
            </a:r>
            <a:r>
              <a:rPr lang="ru-RU" sz="3200" dirty="0">
                <a:latin typeface="Times New Roman"/>
              </a:rPr>
              <a:t> в компиляторе Простого Рефала.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Постановка задачи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2104257"/>
            <a:ext cx="85090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</a:pPr>
            <a:r>
              <a:rPr lang="en-US" sz="3200" dirty="0">
                <a:latin typeface="Times New Roman"/>
              </a:rPr>
              <a:t>	</a:t>
            </a:r>
            <a:r>
              <a:rPr lang="ru-RU" sz="3200" u="sng" dirty="0">
                <a:latin typeface="Times New Roman"/>
              </a:rPr>
              <a:t>Дано</a:t>
            </a:r>
            <a:r>
              <a:rPr lang="en-US" sz="3200" u="sng" dirty="0">
                <a:latin typeface="Times New Roman"/>
              </a:rPr>
              <a:t>:</a:t>
            </a: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Входные данные</a:t>
            </a:r>
            <a:r>
              <a:rPr lang="en-US" sz="3200" dirty="0">
                <a:latin typeface="Times New Roman"/>
              </a:rPr>
              <a:t>: </a:t>
            </a:r>
            <a:r>
              <a:rPr lang="ru-RU" sz="3200" dirty="0">
                <a:latin typeface="Times New Roman"/>
              </a:rPr>
              <a:t>двусвязный список объектов</a:t>
            </a:r>
            <a:r>
              <a:rPr lang="en-US" sz="3200" dirty="0">
                <a:latin typeface="Times New Roman"/>
              </a:rPr>
              <a:t> (</a:t>
            </a:r>
            <a:r>
              <a:rPr lang="ru-RU" sz="3200" dirty="0">
                <a:latin typeface="Times New Roman"/>
              </a:rPr>
              <a:t>поле зрения)</a:t>
            </a:r>
            <a:r>
              <a:rPr lang="en-US" sz="3200" dirty="0">
                <a:latin typeface="Times New Roman"/>
              </a:rPr>
              <a:t>.</a:t>
            </a:r>
            <a:endParaRPr lang="ru-RU" sz="3200" dirty="0">
              <a:latin typeface="Times New Roman"/>
            </a:endParaRP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Выходные данные</a:t>
            </a:r>
            <a:r>
              <a:rPr lang="en-US" sz="3200" dirty="0">
                <a:latin typeface="Times New Roman"/>
              </a:rPr>
              <a:t>: </a:t>
            </a:r>
            <a:r>
              <a:rPr lang="ru-RU" sz="3200" dirty="0">
                <a:latin typeface="Times New Roman"/>
              </a:rPr>
              <a:t>необходимый образ этого списка (результатное выражение).</a:t>
            </a:r>
          </a:p>
          <a:p>
            <a:pPr>
              <a:buSzPct val="45000"/>
            </a:pPr>
            <a:r>
              <a:rPr lang="ru-RU" sz="3200" dirty="0">
                <a:latin typeface="Times New Roman"/>
              </a:rPr>
              <a:t>	</a:t>
            </a:r>
            <a:r>
              <a:rPr lang="ru-RU" sz="3200" u="sng" dirty="0">
                <a:latin typeface="Times New Roman"/>
              </a:rPr>
              <a:t>Требуется</a:t>
            </a:r>
            <a:r>
              <a:rPr lang="en-US" sz="3200" u="sng" dirty="0">
                <a:latin typeface="Times New Roman"/>
              </a:rPr>
              <a:t>:</a:t>
            </a:r>
            <a:r>
              <a:rPr lang="en-US" sz="3200" dirty="0">
                <a:latin typeface="Times New Roman"/>
              </a:rPr>
              <a:t> </a:t>
            </a: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Задать преобразование, отображающее заданный список в заданный образ.</a:t>
            </a: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Минимизировать вычислительные затраты на это преобразование.</a:t>
            </a:r>
            <a:endParaRPr lang="en-US" sz="32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027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Пример исходных данных</a:t>
            </a:r>
            <a:endParaRPr lang="ru-RU"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198783" y="1266589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</a:pPr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Times New Roman"/>
              </a:rPr>
              <a:t>	</a:t>
            </a:r>
            <a:endParaRPr lang="en-US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8786" y="1357871"/>
            <a:ext cx="570643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зрения (заданный список)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44144" y="3594157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(необходимый образ)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779734" y="4411150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‘b'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00574" y="4411150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821414" y="4411150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42254" y="4411150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863094" y="4411150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883933" y="4411150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/>
          <p:cNvCxnSpPr>
            <a:stCxn id="21" idx="3"/>
            <a:endCxn id="22" idx="1"/>
          </p:cNvCxnSpPr>
          <p:nvPr/>
        </p:nvCxnSpPr>
        <p:spPr>
          <a:xfrm>
            <a:off x="2554986" y="4719263"/>
            <a:ext cx="2455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2" idx="3"/>
            <a:endCxn id="23" idx="1"/>
          </p:cNvCxnSpPr>
          <p:nvPr/>
        </p:nvCxnSpPr>
        <p:spPr>
          <a:xfrm>
            <a:off x="3575826" y="4719263"/>
            <a:ext cx="2455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4" idx="1"/>
          </p:cNvCxnSpPr>
          <p:nvPr/>
        </p:nvCxnSpPr>
        <p:spPr>
          <a:xfrm>
            <a:off x="4596666" y="4719263"/>
            <a:ext cx="2455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4" idx="3"/>
            <a:endCxn id="25" idx="1"/>
          </p:cNvCxnSpPr>
          <p:nvPr/>
        </p:nvCxnSpPr>
        <p:spPr>
          <a:xfrm>
            <a:off x="5617506" y="4719263"/>
            <a:ext cx="2455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5" idx="3"/>
            <a:endCxn id="26" idx="1"/>
          </p:cNvCxnSpPr>
          <p:nvPr/>
        </p:nvCxnSpPr>
        <p:spPr>
          <a:xfrm>
            <a:off x="6638346" y="4719263"/>
            <a:ext cx="24558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1748219" y="2252559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769059" y="2252559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789899" y="2252559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810739" y="2252559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831579" y="2252559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852418" y="2252559"/>
            <a:ext cx="775252" cy="616226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Прямая со стрелкой 42"/>
          <p:cNvCxnSpPr>
            <a:stCxn id="37" idx="3"/>
            <a:endCxn id="38" idx="1"/>
          </p:cNvCxnSpPr>
          <p:nvPr/>
        </p:nvCxnSpPr>
        <p:spPr>
          <a:xfrm>
            <a:off x="2523471" y="2560672"/>
            <a:ext cx="2455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8" idx="3"/>
            <a:endCxn id="39" idx="1"/>
          </p:cNvCxnSpPr>
          <p:nvPr/>
        </p:nvCxnSpPr>
        <p:spPr>
          <a:xfrm>
            <a:off x="3544311" y="2560672"/>
            <a:ext cx="2455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9" idx="3"/>
            <a:endCxn id="40" idx="1"/>
          </p:cNvCxnSpPr>
          <p:nvPr/>
        </p:nvCxnSpPr>
        <p:spPr>
          <a:xfrm>
            <a:off x="4565151" y="2560672"/>
            <a:ext cx="2455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0" idx="3"/>
            <a:endCxn id="41" idx="1"/>
          </p:cNvCxnSpPr>
          <p:nvPr/>
        </p:nvCxnSpPr>
        <p:spPr>
          <a:xfrm>
            <a:off x="5585991" y="2560672"/>
            <a:ext cx="2455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1" idx="3"/>
            <a:endCxn id="42" idx="1"/>
          </p:cNvCxnSpPr>
          <p:nvPr/>
        </p:nvCxnSpPr>
        <p:spPr>
          <a:xfrm>
            <a:off x="6606831" y="2560672"/>
            <a:ext cx="24558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0758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Элементарные преобразования в текущей реализации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2104257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</a:pPr>
            <a:r>
              <a:rPr lang="en-US" sz="3200" dirty="0">
                <a:latin typeface="Times New Roman"/>
              </a:rPr>
              <a:t>	</a:t>
            </a:r>
            <a:endParaRPr lang="en-US" sz="3200" u="sng" dirty="0">
              <a:latin typeface="Times New Roman"/>
            </a:endParaRP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Создание элемента в списке свободных узлов.</a:t>
            </a: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Перенос диапазона элементов.</a:t>
            </a:r>
          </a:p>
          <a:p>
            <a:pPr>
              <a:buSzPct val="45000"/>
            </a:pPr>
            <a:endParaRPr lang="ru-RU" sz="3200" dirty="0">
              <a:latin typeface="Times New Roman"/>
            </a:endParaRPr>
          </a:p>
          <a:p>
            <a:pPr>
              <a:buSzPct val="45000"/>
            </a:pPr>
            <a:r>
              <a:rPr lang="ru-RU" sz="3200" dirty="0">
                <a:latin typeface="Times New Roman"/>
              </a:rPr>
              <a:t>	</a:t>
            </a:r>
            <a:endParaRPr lang="en-US" sz="32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709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Текущая реализация построения результатного выражения</a:t>
            </a:r>
            <a:endParaRPr lang="ru-RU"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177518" y="1359672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Times New Roman"/>
              </a:rPr>
              <a:t>	</a:t>
            </a:r>
            <a:endParaRPr lang="en-US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236" y="1388024"/>
            <a:ext cx="8329886" cy="52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8266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Элементарные преобразования в оптимизированной реализации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2104257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</a:pPr>
            <a:r>
              <a:rPr lang="en-US" sz="3200" dirty="0">
                <a:latin typeface="Times New Roman"/>
              </a:rPr>
              <a:t>	</a:t>
            </a:r>
            <a:endParaRPr lang="en-US" sz="3200" u="sng" dirty="0">
              <a:latin typeface="Times New Roman"/>
            </a:endParaRP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Создание элемента в списке свободных узлов.</a:t>
            </a: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Перенос диапазона элементов.</a:t>
            </a:r>
          </a:p>
          <a:p>
            <a:pPr marL="1408113" indent="-514350" algn="just">
              <a:buSzPct val="100000"/>
              <a:buFont typeface="+mj-lt"/>
              <a:buAutoNum type="arabicPeriod"/>
            </a:pPr>
            <a:r>
              <a:rPr lang="ru-RU" sz="3200" dirty="0">
                <a:latin typeface="Times New Roman"/>
              </a:rPr>
              <a:t>Переопределение содержимого узла.</a:t>
            </a:r>
          </a:p>
          <a:p>
            <a:pPr>
              <a:buSzPct val="45000"/>
            </a:pPr>
            <a:endParaRPr lang="ru-RU" sz="3200" dirty="0">
              <a:latin typeface="Times New Roman"/>
            </a:endParaRPr>
          </a:p>
          <a:p>
            <a:pPr>
              <a:buSzPct val="45000"/>
            </a:pPr>
            <a:r>
              <a:rPr lang="ru-RU" sz="3200" dirty="0">
                <a:latin typeface="Times New Roman"/>
              </a:rPr>
              <a:t>	</a:t>
            </a:r>
            <a:endParaRPr lang="en-US" sz="32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126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Оптимизированная генерация результатного выражения</a:t>
            </a:r>
            <a:endParaRPr lang="ru-RU"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198783" y="1266589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</a:pPr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Times New Roman"/>
              </a:rPr>
              <a:t>	</a:t>
            </a:r>
            <a:endParaRPr lang="en-US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81376"/>
            <a:ext cx="8590026" cy="40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4050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4000" b="1" dirty="0">
                <a:solidFill>
                  <a:srgbClr val="464653"/>
                </a:solidFill>
                <a:latin typeface="Times New Roman"/>
              </a:rPr>
              <a:t>Алгоритм</a:t>
            </a:r>
            <a:r>
              <a:rPr lang="en-US" sz="4000" b="1" dirty="0">
                <a:solidFill>
                  <a:srgbClr val="464653"/>
                </a:solidFill>
                <a:latin typeface="Times New Roman"/>
              </a:rPr>
              <a:t> GST</a:t>
            </a:r>
            <a:endParaRPr sz="4000" b="1" dirty="0"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tile_exists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Tiles = </a:t>
            </a:r>
            <a:r>
              <a:rPr lang="en-US" sz="3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ru-RU" sz="32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tile_exists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tile,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tile_exists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en-US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find_tile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(Pat, Res)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tile_exists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mark_tile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(Pat, Res, tile)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Tiles += tile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Tiles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550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135</Words>
  <Application>Microsoft Office PowerPoint</Application>
  <PresentationFormat>Экран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Женя</dc:creator>
  <cp:lastModifiedBy>Евгений К</cp:lastModifiedBy>
  <cp:revision>305</cp:revision>
  <dcterms:modified xsi:type="dcterms:W3CDTF">2016-06-27T15:07:32Z</dcterms:modified>
</cp:coreProperties>
</file>