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6" r:id="rId21"/>
    <p:sldId id="275" r:id="rId22"/>
    <p:sldId id="281" r:id="rId23"/>
    <p:sldId id="277" r:id="rId24"/>
    <p:sldId id="278" r:id="rId25"/>
    <p:sldId id="280" r:id="rId26"/>
    <p:sldId id="27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638" y="96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27C-61DA-45F7-B091-D2410C28FD2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5D8-F003-472D-936E-6CF5AF5F7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7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27C-61DA-45F7-B091-D2410C28FD2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5D8-F003-472D-936E-6CF5AF5F7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67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27C-61DA-45F7-B091-D2410C28FD2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5D8-F003-472D-936E-6CF5AF5F7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0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27C-61DA-45F7-B091-D2410C28FD2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5D8-F003-472D-936E-6CF5AF5F7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0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27C-61DA-45F7-B091-D2410C28FD2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5D8-F003-472D-936E-6CF5AF5F7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59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27C-61DA-45F7-B091-D2410C28FD2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5D8-F003-472D-936E-6CF5AF5F7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08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27C-61DA-45F7-B091-D2410C28FD2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5D8-F003-472D-936E-6CF5AF5F7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4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27C-61DA-45F7-B091-D2410C28FD2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5D8-F003-472D-936E-6CF5AF5F7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4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27C-61DA-45F7-B091-D2410C28FD2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5D8-F003-472D-936E-6CF5AF5F7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9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27C-61DA-45F7-B091-D2410C28FD2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5D8-F003-472D-936E-6CF5AF5F7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5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527C-61DA-45F7-B091-D2410C28FD2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A5D8-F003-472D-936E-6CF5AF5F7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6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527C-61DA-45F7-B091-D2410C28FD2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DA5D8-F003-472D-936E-6CF5AF5F7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86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88597"/>
            <a:ext cx="7772400" cy="926561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DearSurvival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5177" y="5743852"/>
            <a:ext cx="225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CaiO. Sungsoo Park</a:t>
            </a:r>
          </a:p>
          <a:p>
            <a:r>
              <a:rPr lang="en-US" altLang="ko-KR" dirty="0" smtClean="0"/>
              <a:t>Deargen Inc.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7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4488" y="941283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4489" y="1128028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Neural Networks in survival analysis – time encoded model</a:t>
            </a:r>
          </a:p>
        </p:txBody>
      </p:sp>
      <p:sp>
        <p:nvSpPr>
          <p:cNvPr id="5" name="타원 4"/>
          <p:cNvSpPr/>
          <p:nvPr/>
        </p:nvSpPr>
        <p:spPr>
          <a:xfrm>
            <a:off x="2801984" y="2163537"/>
            <a:ext cx="202474" cy="2155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>
            <a:off x="2801983" y="3133117"/>
            <a:ext cx="202474" cy="2155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>
            <a:off x="2801983" y="2493374"/>
            <a:ext cx="202474" cy="2155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>
            <a:off x="2801984" y="3810320"/>
            <a:ext cx="202474" cy="2155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>
            <a:off x="2801983" y="4879933"/>
            <a:ext cx="202474" cy="2155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>
            <a:off x="2801983" y="4140157"/>
            <a:ext cx="202474" cy="2155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2801983" y="4351561"/>
            <a:ext cx="2024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.</a:t>
            </a:r>
          </a:p>
          <a:p>
            <a:r>
              <a:rPr lang="en-US" altLang="ko-KR" sz="135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01982" y="2648369"/>
            <a:ext cx="2024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.</a:t>
            </a:r>
          </a:p>
          <a:p>
            <a:r>
              <a:rPr lang="en-US" altLang="ko-KR" sz="1350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49287" y="1582239"/>
            <a:ext cx="9862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Input Layer</a:t>
            </a:r>
            <a:endParaRPr lang="ko-KR" alt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2325187" y="2098222"/>
            <a:ext cx="476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Age</a:t>
            </a:r>
            <a:endParaRPr lang="ko-KR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1822272" y="2452846"/>
            <a:ext cx="9437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Tumor size</a:t>
            </a:r>
            <a:endParaRPr lang="ko-KR" alt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1665513" y="3768452"/>
            <a:ext cx="13389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Time group 1</a:t>
            </a:r>
            <a:endParaRPr lang="ko-KR" alt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1665513" y="4098289"/>
            <a:ext cx="13389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Time group 2</a:t>
            </a:r>
            <a:endParaRPr lang="ko-KR" altLang="en-US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4063774" y="1613462"/>
            <a:ext cx="12136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hidden Layer</a:t>
            </a:r>
            <a:endParaRPr lang="ko-KR" altLang="en-US" sz="1350" dirty="0"/>
          </a:p>
        </p:txBody>
      </p:sp>
      <p:sp>
        <p:nvSpPr>
          <p:cNvPr id="22" name="타원 21"/>
          <p:cNvSpPr/>
          <p:nvPr/>
        </p:nvSpPr>
        <p:spPr>
          <a:xfrm>
            <a:off x="4470764" y="2860335"/>
            <a:ext cx="202474" cy="2155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타원 22"/>
          <p:cNvSpPr/>
          <p:nvPr/>
        </p:nvSpPr>
        <p:spPr>
          <a:xfrm>
            <a:off x="4470763" y="3829915"/>
            <a:ext cx="202474" cy="2155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타원 23"/>
          <p:cNvSpPr/>
          <p:nvPr/>
        </p:nvSpPr>
        <p:spPr>
          <a:xfrm>
            <a:off x="4470763" y="3190172"/>
            <a:ext cx="202474" cy="2155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4470762" y="3345167"/>
            <a:ext cx="2024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.</a:t>
            </a:r>
          </a:p>
          <a:p>
            <a:r>
              <a:rPr lang="en-US" altLang="ko-KR" sz="135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77655" y="1623575"/>
            <a:ext cx="12136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output Layer</a:t>
            </a:r>
            <a:endParaRPr lang="ko-KR" alt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1637352" y="4817997"/>
            <a:ext cx="13389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Time group N</a:t>
            </a:r>
            <a:endParaRPr lang="ko-KR" altLang="en-US" sz="1350" dirty="0"/>
          </a:p>
        </p:txBody>
      </p:sp>
      <p:sp>
        <p:nvSpPr>
          <p:cNvPr id="28" name="타원 27"/>
          <p:cNvSpPr/>
          <p:nvPr/>
        </p:nvSpPr>
        <p:spPr>
          <a:xfrm>
            <a:off x="5982792" y="2849985"/>
            <a:ext cx="202474" cy="2155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9" name="타원 28"/>
          <p:cNvSpPr/>
          <p:nvPr/>
        </p:nvSpPr>
        <p:spPr>
          <a:xfrm>
            <a:off x="5982792" y="3919598"/>
            <a:ext cx="202474" cy="2155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0" name="타원 29"/>
          <p:cNvSpPr/>
          <p:nvPr/>
        </p:nvSpPr>
        <p:spPr>
          <a:xfrm>
            <a:off x="5982792" y="3179822"/>
            <a:ext cx="202474" cy="2155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TextBox 30"/>
          <p:cNvSpPr txBox="1"/>
          <p:nvPr/>
        </p:nvSpPr>
        <p:spPr>
          <a:xfrm>
            <a:off x="5982792" y="3391225"/>
            <a:ext cx="2024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.</a:t>
            </a:r>
          </a:p>
          <a:p>
            <a:r>
              <a:rPr lang="en-US" altLang="ko-KR" sz="1350" dirty="0"/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12628" y="2815401"/>
            <a:ext cx="13389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Time group 1</a:t>
            </a:r>
            <a:endParaRPr lang="ko-KR" altLang="en-US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6312628" y="3145238"/>
            <a:ext cx="13389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Time group 2</a:t>
            </a:r>
            <a:endParaRPr lang="ko-KR" altLang="en-US" sz="1350" dirty="0"/>
          </a:p>
        </p:txBody>
      </p:sp>
      <p:sp>
        <p:nvSpPr>
          <p:cNvPr id="34" name="TextBox 33"/>
          <p:cNvSpPr txBox="1"/>
          <p:nvPr/>
        </p:nvSpPr>
        <p:spPr>
          <a:xfrm>
            <a:off x="6284466" y="3864946"/>
            <a:ext cx="13389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Time group N</a:t>
            </a:r>
            <a:endParaRPr lang="ko-KR" altLang="en-US" sz="1350" dirty="0"/>
          </a:p>
        </p:txBody>
      </p:sp>
      <p:cxnSp>
        <p:nvCxnSpPr>
          <p:cNvPr id="35" name="직선 화살표 연결선 34"/>
          <p:cNvCxnSpPr>
            <a:stCxn id="5" idx="6"/>
            <a:endCxn id="22" idx="2"/>
          </p:cNvCxnSpPr>
          <p:nvPr/>
        </p:nvCxnSpPr>
        <p:spPr>
          <a:xfrm>
            <a:off x="3004458" y="2271305"/>
            <a:ext cx="1466306" cy="69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9" idx="6"/>
            <a:endCxn id="22" idx="2"/>
          </p:cNvCxnSpPr>
          <p:nvPr/>
        </p:nvCxnSpPr>
        <p:spPr>
          <a:xfrm>
            <a:off x="3004456" y="2601143"/>
            <a:ext cx="1466307" cy="36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8" idx="6"/>
            <a:endCxn id="22" idx="2"/>
          </p:cNvCxnSpPr>
          <p:nvPr/>
        </p:nvCxnSpPr>
        <p:spPr>
          <a:xfrm flipV="1">
            <a:off x="3004456" y="2968102"/>
            <a:ext cx="1466307" cy="27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0" idx="6"/>
            <a:endCxn id="22" idx="2"/>
          </p:cNvCxnSpPr>
          <p:nvPr/>
        </p:nvCxnSpPr>
        <p:spPr>
          <a:xfrm flipV="1">
            <a:off x="3004458" y="2968104"/>
            <a:ext cx="1466306" cy="94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2" idx="6"/>
            <a:endCxn id="22" idx="2"/>
          </p:cNvCxnSpPr>
          <p:nvPr/>
        </p:nvCxnSpPr>
        <p:spPr>
          <a:xfrm flipV="1">
            <a:off x="3004456" y="2968102"/>
            <a:ext cx="1466307" cy="127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7"/>
            <a:endCxn id="22" idx="2"/>
          </p:cNvCxnSpPr>
          <p:nvPr/>
        </p:nvCxnSpPr>
        <p:spPr>
          <a:xfrm flipV="1">
            <a:off x="2974806" y="2968103"/>
            <a:ext cx="1495958" cy="194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2" idx="6"/>
            <a:endCxn id="28" idx="2"/>
          </p:cNvCxnSpPr>
          <p:nvPr/>
        </p:nvCxnSpPr>
        <p:spPr>
          <a:xfrm flipV="1">
            <a:off x="4673238" y="2957753"/>
            <a:ext cx="1309555" cy="1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4" idx="6"/>
            <a:endCxn id="28" idx="2"/>
          </p:cNvCxnSpPr>
          <p:nvPr/>
        </p:nvCxnSpPr>
        <p:spPr>
          <a:xfrm flipV="1">
            <a:off x="4673236" y="2957754"/>
            <a:ext cx="1309556" cy="34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3" idx="6"/>
            <a:endCxn id="28" idx="2"/>
          </p:cNvCxnSpPr>
          <p:nvPr/>
        </p:nvCxnSpPr>
        <p:spPr>
          <a:xfrm flipV="1">
            <a:off x="4673236" y="2957752"/>
            <a:ext cx="1309556" cy="97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30094" y="2493373"/>
            <a:ext cx="13846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 ~ 1 probability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6124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4488" y="941283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4489" y="1128028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Neural Networks in survival analysis – time encoded model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2222320"/>
            <a:ext cx="6211745" cy="256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4488" y="941283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4489" y="1128028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Neural Networks in survival analysis  – time encoded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5515" y="1562645"/>
            <a:ext cx="627670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Advantage</a:t>
            </a:r>
          </a:p>
          <a:p>
            <a:pPr marL="214313" indent="-214313">
              <a:buFontTx/>
              <a:buChar char="-"/>
            </a:pPr>
            <a:r>
              <a:rPr lang="en-US" altLang="ko-KR" sz="1350" dirty="0"/>
              <a:t>network input</a:t>
            </a:r>
            <a:r>
              <a:rPr lang="ko-KR" altLang="en-US" sz="1350" dirty="0"/>
              <a:t>에 </a:t>
            </a:r>
            <a:r>
              <a:rPr lang="en-US" altLang="ko-KR" sz="1350" dirty="0"/>
              <a:t>time</a:t>
            </a:r>
            <a:r>
              <a:rPr lang="ko-KR" altLang="en-US" sz="1350" dirty="0"/>
              <a:t>값을 넣어서</a:t>
            </a:r>
            <a:r>
              <a:rPr lang="en-US" altLang="ko-KR" sz="1350" dirty="0"/>
              <a:t>, covariates</a:t>
            </a:r>
            <a:r>
              <a:rPr lang="ko-KR" altLang="en-US" sz="1350" dirty="0"/>
              <a:t>가 </a:t>
            </a:r>
            <a:r>
              <a:rPr lang="en-US" altLang="ko-KR" sz="1350" dirty="0"/>
              <a:t>time dependent</a:t>
            </a:r>
            <a:r>
              <a:rPr lang="ko-KR" altLang="en-US" sz="1350" dirty="0"/>
              <a:t>하게 만들 수 있음</a:t>
            </a:r>
            <a:endParaRPr lang="en-US" altLang="ko-KR" sz="1350" dirty="0"/>
          </a:p>
          <a:p>
            <a:endParaRPr lang="en-US" altLang="ko-KR" sz="1350" dirty="0"/>
          </a:p>
          <a:p>
            <a:pPr marL="214313" indent="-214313">
              <a:buFontTx/>
              <a:buChar char="-"/>
            </a:pPr>
            <a:r>
              <a:rPr lang="en-US" altLang="ko-KR" sz="1350" dirty="0"/>
              <a:t>The effect of covariates</a:t>
            </a:r>
            <a:r>
              <a:rPr lang="ko-KR" altLang="en-US" sz="1350" dirty="0"/>
              <a:t>의 </a:t>
            </a:r>
            <a:r>
              <a:rPr lang="en-US" altLang="ko-KR" sz="1350" dirty="0"/>
              <a:t>non-linearity</a:t>
            </a:r>
            <a:r>
              <a:rPr lang="ko-KR" altLang="en-US" sz="1350" dirty="0"/>
              <a:t>를 학습 할 수 있음</a:t>
            </a:r>
            <a:endParaRPr lang="en-US" altLang="ko-KR" sz="1350" dirty="0"/>
          </a:p>
          <a:p>
            <a:pPr marL="214313" indent="-214313">
              <a:buFontTx/>
              <a:buChar char="-"/>
            </a:pPr>
            <a:endParaRPr lang="en-US" altLang="ko-KR" sz="1350" dirty="0"/>
          </a:p>
          <a:p>
            <a:pPr marL="214313" indent="-214313">
              <a:buFontTx/>
              <a:buChar char="-"/>
            </a:pPr>
            <a:r>
              <a:rPr lang="en-US" altLang="ko-KR" sz="1350" dirty="0"/>
              <a:t>Do not need a baseline hazard function (quite flexible)</a:t>
            </a:r>
            <a:endParaRPr lang="ko-KR" alt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14489" y="3224893"/>
            <a:ext cx="6276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disadvantage</a:t>
            </a:r>
          </a:p>
          <a:p>
            <a:pPr marL="214313" indent="-214313">
              <a:buFontTx/>
              <a:buChar char="-"/>
            </a:pPr>
            <a:r>
              <a:rPr lang="en-US" altLang="ko-KR" sz="1350" dirty="0"/>
              <a:t>Outcome</a:t>
            </a:r>
            <a:r>
              <a:rPr lang="ko-KR" altLang="en-US" sz="1350" dirty="0"/>
              <a:t>과 </a:t>
            </a:r>
            <a:r>
              <a:rPr lang="en-US" altLang="ko-KR" sz="1350" dirty="0"/>
              <a:t>variable</a:t>
            </a:r>
            <a:r>
              <a:rPr lang="ko-KR" altLang="en-US" sz="1350" dirty="0"/>
              <a:t>간의 정확한 관계를 파악하기 어려움</a:t>
            </a:r>
            <a:endParaRPr lang="en-US" altLang="ko-KR" sz="1350" dirty="0"/>
          </a:p>
          <a:p>
            <a:pPr marL="214313" indent="-214313">
              <a:buFontTx/>
              <a:buChar char="-"/>
            </a:pPr>
            <a:endParaRPr lang="en-US" altLang="ko-KR" sz="1350" dirty="0"/>
          </a:p>
          <a:p>
            <a:pPr marL="214313" indent="-214313">
              <a:buFontTx/>
              <a:buChar char="-"/>
            </a:pPr>
            <a:r>
              <a:rPr lang="en-US" altLang="ko-KR" sz="1350" dirty="0"/>
              <a:t>Black-box</a:t>
            </a:r>
          </a:p>
        </p:txBody>
      </p:sp>
    </p:spTree>
    <p:extLst>
      <p:ext uri="{BB962C8B-B14F-4D97-AF65-F5344CB8AC3E}">
        <p14:creationId xmlns:p14="http://schemas.microsoft.com/office/powerpoint/2010/main" val="6812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4488" y="941283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4489" y="1128028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Survival model Comparison – time encoded model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104" y="1339454"/>
            <a:ext cx="5207794" cy="41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4488" y="941283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4489" y="1128028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Survival model Comparison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9994" y="3959678"/>
            <a:ext cx="29979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rgbClr val="FF0000"/>
                </a:solidFill>
              </a:rPr>
              <a:t>Concordance Index</a:t>
            </a:r>
            <a:endParaRPr lang="ko-KR" altLang="en-US" sz="21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4489" y="1908213"/>
            <a:ext cx="57933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General binary discrimination model evaluation =&gt; area under ROC curve</a:t>
            </a:r>
            <a:endParaRPr lang="ko-KR" alt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3219995" y="2379073"/>
            <a:ext cx="21945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+ continuous survival time</a:t>
            </a:r>
          </a:p>
          <a:p>
            <a:r>
              <a:rPr lang="en-US" altLang="ko-KR" sz="1350" dirty="0"/>
              <a:t>+ event-censor data</a:t>
            </a:r>
            <a:endParaRPr lang="ko-KR" altLang="en-US" sz="1350" dirty="0"/>
          </a:p>
        </p:txBody>
      </p:sp>
      <p:sp>
        <p:nvSpPr>
          <p:cNvPr id="8" name="아래쪽 화살표 7"/>
          <p:cNvSpPr/>
          <p:nvPr/>
        </p:nvSpPr>
        <p:spPr>
          <a:xfrm>
            <a:off x="4251961" y="3280411"/>
            <a:ext cx="378823" cy="378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1018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4488" y="941283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4489" y="1128028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Concordance 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0424" y="1601834"/>
            <a:ext cx="59305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X : Actual survival time</a:t>
            </a:r>
          </a:p>
          <a:p>
            <a:r>
              <a:rPr lang="en-US" altLang="ko-KR" sz="1350" dirty="0"/>
              <a:t>T : Predicted survival time</a:t>
            </a:r>
          </a:p>
          <a:p>
            <a:endParaRPr lang="en-US" altLang="ko-KR" sz="1350" dirty="0"/>
          </a:p>
          <a:p>
            <a:pPr marL="214313" indent="-214313">
              <a:buFontTx/>
              <a:buChar char="-"/>
            </a:pPr>
            <a:r>
              <a:rPr lang="en-US" altLang="ko-KR" sz="1350" dirty="0"/>
              <a:t>Any two subjects are concordant if:</a:t>
            </a:r>
          </a:p>
          <a:p>
            <a:r>
              <a:rPr lang="en-US" altLang="ko-KR" sz="1350" dirty="0"/>
              <a:t>	Xi &gt; </a:t>
            </a:r>
            <a:r>
              <a:rPr lang="en-US" altLang="ko-KR" sz="1350" dirty="0" err="1"/>
              <a:t>Xj</a:t>
            </a:r>
            <a:r>
              <a:rPr lang="en-US" altLang="ko-KR" sz="1350" dirty="0"/>
              <a:t> and </a:t>
            </a:r>
            <a:r>
              <a:rPr lang="en-US" altLang="ko-KR" sz="1350" dirty="0" err="1"/>
              <a:t>Ti</a:t>
            </a:r>
            <a:r>
              <a:rPr lang="en-US" altLang="ko-KR" sz="1350" dirty="0"/>
              <a:t> &gt; </a:t>
            </a:r>
            <a:r>
              <a:rPr lang="en-US" altLang="ko-KR" sz="1350" dirty="0" err="1"/>
              <a:t>Tj</a:t>
            </a:r>
            <a:endParaRPr lang="en-US" altLang="ko-KR" sz="1350" dirty="0"/>
          </a:p>
          <a:p>
            <a:r>
              <a:rPr lang="en-US" altLang="ko-KR" sz="1350" dirty="0"/>
              <a:t>	Xi &lt; </a:t>
            </a:r>
            <a:r>
              <a:rPr lang="en-US" altLang="ko-KR" sz="1350" dirty="0" err="1"/>
              <a:t>Xj</a:t>
            </a:r>
            <a:r>
              <a:rPr lang="en-US" altLang="ko-KR" sz="1350" dirty="0"/>
              <a:t> and </a:t>
            </a:r>
            <a:r>
              <a:rPr lang="en-US" altLang="ko-KR" sz="1350" dirty="0" err="1"/>
              <a:t>Ti</a:t>
            </a:r>
            <a:r>
              <a:rPr lang="en-US" altLang="ko-KR" sz="1350" dirty="0"/>
              <a:t> &lt; </a:t>
            </a:r>
            <a:r>
              <a:rPr lang="en-US" altLang="ko-KR" sz="1350" dirty="0" err="1"/>
              <a:t>Tj</a:t>
            </a:r>
            <a:r>
              <a:rPr lang="en-US" altLang="ko-KR" sz="1350" dirty="0"/>
              <a:t>   </a:t>
            </a:r>
          </a:p>
          <a:p>
            <a:r>
              <a:rPr lang="en-US" altLang="ko-KR" sz="1350" dirty="0"/>
              <a:t>    </a:t>
            </a:r>
          </a:p>
          <a:p>
            <a:pPr marL="214313" indent="-214313">
              <a:buFontTx/>
              <a:buChar char="-"/>
            </a:pPr>
            <a:r>
              <a:rPr lang="en-US" altLang="ko-KR" sz="1350" dirty="0"/>
              <a:t>Concordance score</a:t>
            </a:r>
          </a:p>
          <a:p>
            <a:r>
              <a:rPr lang="en-US" altLang="ko-KR" sz="1350" dirty="0"/>
              <a:t>	Xi &gt; </a:t>
            </a:r>
            <a:r>
              <a:rPr lang="en-US" altLang="ko-KR" sz="1350" dirty="0" err="1"/>
              <a:t>Xj</a:t>
            </a:r>
            <a:r>
              <a:rPr lang="en-US" altLang="ko-KR" sz="1350" dirty="0"/>
              <a:t> and </a:t>
            </a:r>
            <a:r>
              <a:rPr lang="en-US" altLang="ko-KR" sz="1350" dirty="0" err="1"/>
              <a:t>Ti</a:t>
            </a:r>
            <a:r>
              <a:rPr lang="en-US" altLang="ko-KR" sz="1350" dirty="0"/>
              <a:t> &gt; </a:t>
            </a:r>
            <a:r>
              <a:rPr lang="en-US" altLang="ko-KR" sz="1350" dirty="0" err="1"/>
              <a:t>Tj</a:t>
            </a:r>
            <a:r>
              <a:rPr lang="en-US" altLang="ko-KR" sz="1350" dirty="0"/>
              <a:t>      =&gt; +1</a:t>
            </a:r>
          </a:p>
          <a:p>
            <a:r>
              <a:rPr lang="en-US" altLang="ko-KR" sz="1350" dirty="0"/>
              <a:t>	Xi &gt; </a:t>
            </a:r>
            <a:r>
              <a:rPr lang="en-US" altLang="ko-KR" sz="1350" dirty="0" err="1"/>
              <a:t>Xj</a:t>
            </a:r>
            <a:r>
              <a:rPr lang="en-US" altLang="ko-KR" sz="1350" dirty="0"/>
              <a:t> and </a:t>
            </a:r>
            <a:r>
              <a:rPr lang="en-US" altLang="ko-KR" sz="1350" dirty="0" err="1"/>
              <a:t>Ti</a:t>
            </a:r>
            <a:r>
              <a:rPr lang="en-US" altLang="ko-KR" sz="1350" dirty="0"/>
              <a:t> == </a:t>
            </a:r>
            <a:r>
              <a:rPr lang="en-US" altLang="ko-KR" sz="1350" dirty="0" err="1"/>
              <a:t>Tj</a:t>
            </a:r>
            <a:r>
              <a:rPr lang="en-US" altLang="ko-KR" sz="1350" dirty="0"/>
              <a:t>    =&gt; +0.5</a:t>
            </a:r>
          </a:p>
          <a:p>
            <a:r>
              <a:rPr lang="en-US" altLang="ko-KR" sz="1350" dirty="0"/>
              <a:t>	Xi &gt; </a:t>
            </a:r>
            <a:r>
              <a:rPr lang="en-US" altLang="ko-KR" sz="1350" dirty="0" err="1"/>
              <a:t>Xj</a:t>
            </a:r>
            <a:r>
              <a:rPr lang="en-US" altLang="ko-KR" sz="1350" dirty="0"/>
              <a:t> and </a:t>
            </a:r>
            <a:r>
              <a:rPr lang="en-US" altLang="ko-KR" sz="1350" dirty="0" err="1"/>
              <a:t>Ti</a:t>
            </a:r>
            <a:r>
              <a:rPr lang="en-US" altLang="ko-KR" sz="1350" dirty="0"/>
              <a:t> &lt; </a:t>
            </a:r>
            <a:r>
              <a:rPr lang="en-US" altLang="ko-KR" sz="1350" dirty="0" err="1"/>
              <a:t>Tj</a:t>
            </a:r>
            <a:r>
              <a:rPr lang="en-US" altLang="ko-KR" sz="1350" dirty="0"/>
              <a:t>      =&gt; +0</a:t>
            </a:r>
          </a:p>
          <a:p>
            <a:pPr marL="214313" indent="-214313">
              <a:buFontTx/>
              <a:buChar char="-"/>
            </a:pPr>
            <a:endParaRPr lang="en-US" altLang="ko-KR" sz="1350" dirty="0"/>
          </a:p>
          <a:p>
            <a:pPr marL="214313" indent="-214313">
              <a:buFontTx/>
              <a:buChar char="-"/>
            </a:pPr>
            <a:r>
              <a:rPr lang="en-US" altLang="ko-KR" sz="1350" dirty="0"/>
              <a:t>c-index </a:t>
            </a:r>
            <a:r>
              <a:rPr lang="ko-KR" altLang="en-US" sz="1350" dirty="0"/>
              <a:t>계산</a:t>
            </a:r>
            <a:endParaRPr lang="en-US" altLang="ko-KR" sz="1350" dirty="0"/>
          </a:p>
          <a:p>
            <a:r>
              <a:rPr lang="en-US" altLang="ko-KR" sz="1350" dirty="0"/>
              <a:t>     comparable concordance score / all</a:t>
            </a:r>
            <a:r>
              <a:rPr lang="ko-KR" altLang="en-US" sz="1350" dirty="0"/>
              <a:t> </a:t>
            </a:r>
            <a:r>
              <a:rPr lang="en-US" altLang="ko-KR" sz="1350" dirty="0"/>
              <a:t>comparable pairs</a:t>
            </a:r>
          </a:p>
          <a:p>
            <a:endParaRPr lang="en-US" altLang="ko-KR" sz="1350" dirty="0"/>
          </a:p>
          <a:p>
            <a:pPr marL="214313" indent="-214313">
              <a:buFontTx/>
              <a:buChar char="-"/>
            </a:pPr>
            <a:r>
              <a:rPr lang="en-US" altLang="ko-KR" sz="1350" dirty="0"/>
              <a:t>Comparable</a:t>
            </a:r>
          </a:p>
          <a:p>
            <a:r>
              <a:rPr lang="en-US" altLang="ko-KR" sz="1350" dirty="0"/>
              <a:t>	1. Two subjects without events are not comparable</a:t>
            </a:r>
          </a:p>
          <a:p>
            <a:r>
              <a:rPr lang="en-US" altLang="ko-KR" sz="1350" dirty="0"/>
              <a:t>	2. Event vs Event comparisons are comparable</a:t>
            </a:r>
          </a:p>
          <a:p>
            <a:r>
              <a:rPr lang="en-US" altLang="ko-KR" sz="1350" dirty="0"/>
              <a:t>	3. Event vs non-event comparisons are comparable</a:t>
            </a:r>
          </a:p>
          <a:p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1553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205" y="310968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205" y="657512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smtClean="0"/>
              <a:t>Deep Surv</a:t>
            </a:r>
            <a:endParaRPr lang="en-US" altLang="ko-KR" sz="13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1" y="957594"/>
            <a:ext cx="5799014" cy="37355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092" y="5228901"/>
            <a:ext cx="2962275" cy="98107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731146" y="1518082"/>
            <a:ext cx="4128116" cy="266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779363" y="1544715"/>
            <a:ext cx="1624614" cy="630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21191" y="2201662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[V3]</a:t>
            </a:r>
            <a:r>
              <a:rPr lang="ko-KR" altLang="en-US" dirty="0" smtClean="0"/>
              <a:t>에서 추가됨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9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205" y="310968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205" y="657512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smtClean="0"/>
              <a:t>Deep Surv - introduction</a:t>
            </a:r>
            <a:endParaRPr lang="en-US" altLang="ko-KR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674703" y="1296140"/>
            <a:ext cx="7794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One standard survival model is the Cox proportional hazards model</a:t>
            </a:r>
          </a:p>
          <a:p>
            <a:r>
              <a:rPr lang="en-US" altLang="ko-KR" dirty="0" smtClean="0"/>
              <a:t>- The model assumes that a patient’s risk of failure is a linear combination</a:t>
            </a:r>
          </a:p>
          <a:p>
            <a:r>
              <a:rPr lang="en-US" altLang="ko-KR" dirty="0" smtClean="0"/>
              <a:t>of the patient’s covariates. </a:t>
            </a:r>
          </a:p>
          <a:p>
            <a:r>
              <a:rPr lang="en-US" altLang="ko-KR" dirty="0" smtClean="0"/>
              <a:t>- However, in many applications, such as providing personalized treatment recommendations, it may be too simplistic to assume that the risk function is linear. </a:t>
            </a:r>
          </a:p>
          <a:p>
            <a:r>
              <a:rPr lang="en-US" altLang="ko-KR" dirty="0" smtClean="0"/>
              <a:t>- As such, a richer family of survival models is needed to better fit survival data with nonlinear risk functions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57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205" y="310968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205" y="657512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smtClean="0"/>
              <a:t>Deep Surv - introduction</a:t>
            </a:r>
            <a:endParaRPr lang="en-US" altLang="ko-KR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346229" y="1296140"/>
            <a:ext cx="8717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researchers have attempted to apply the Faraggi-Simon network with various extensions,</a:t>
            </a:r>
          </a:p>
          <a:p>
            <a:r>
              <a:rPr lang="en-US" altLang="ko-KR" dirty="0" smtClean="0"/>
              <a:t>but they have failed to demonstrate improvements beyond the linear Cox model</a:t>
            </a:r>
          </a:p>
          <a:p>
            <a:endParaRPr lang="en-US" altLang="ko-KR" dirty="0"/>
          </a:p>
          <a:p>
            <a:r>
              <a:rPr lang="en-US" altLang="ko-KR" dirty="0" smtClean="0"/>
              <a:t>- One possible explanation is that the practice of NNs was not as developed as it is today. To</a:t>
            </a:r>
          </a:p>
          <a:p>
            <a:r>
              <a:rPr lang="en-US" altLang="ko-KR" dirty="0" smtClean="0"/>
              <a:t>the best of our knowledge, NNs have not outperformed standard methods for survival analysis (e.g. CPH)</a:t>
            </a:r>
          </a:p>
        </p:txBody>
      </p:sp>
    </p:spTree>
    <p:extLst>
      <p:ext uri="{BB962C8B-B14F-4D97-AF65-F5344CB8AC3E}">
        <p14:creationId xmlns:p14="http://schemas.microsoft.com/office/powerpoint/2010/main" val="5067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205" y="310968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205" y="657512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smtClean="0"/>
              <a:t>Deep Surv - Background</a:t>
            </a:r>
            <a:endParaRPr lang="en-US" altLang="ko-KR" sz="1350" dirty="0"/>
          </a:p>
        </p:txBody>
      </p:sp>
      <p:sp>
        <p:nvSpPr>
          <p:cNvPr id="3" name="아래쪽 화살표 2"/>
          <p:cNvSpPr/>
          <p:nvPr/>
        </p:nvSpPr>
        <p:spPr>
          <a:xfrm>
            <a:off x="4003829" y="1316114"/>
            <a:ext cx="497150" cy="335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83967" y="1299014"/>
            <a:ext cx="331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Needs Non-linear model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3530" y="2075023"/>
            <a:ext cx="8194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The Faraggi-Simon method is a feed-forward neural network that provides the basis for a nonlinear proportional hazards model.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23530" y="2994862"/>
            <a:ext cx="80831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the Faraggi-Simon network has not been shown to outperform the</a:t>
            </a:r>
          </a:p>
          <a:p>
            <a:r>
              <a:rPr lang="ko-KR" altLang="en-US" dirty="0" smtClean="0"/>
              <a:t>linear CPH</a:t>
            </a:r>
            <a:r>
              <a:rPr lang="en-US" altLang="ko-KR" dirty="0" smtClean="0"/>
              <a:t>.</a:t>
            </a:r>
            <a:r>
              <a:rPr lang="ko-KR" altLang="en-US" dirty="0" smtClean="0"/>
              <a:t> we were the first to attempt applying modern deep learning techniques to the Cox proportional hazards loss function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8119" y="4277649"/>
            <a:ext cx="7923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Another popular machine learning approach to modeling patients’ risk function is the random sur-vival forest (RSF)</a:t>
            </a:r>
            <a:r>
              <a:rPr lang="en-US" altLang="ko-KR" dirty="0" smtClean="0"/>
              <a:t>.</a:t>
            </a:r>
            <a:r>
              <a:rPr lang="ko-KR" altLang="en-US" dirty="0" smtClean="0"/>
              <a:t>  The random survival forest is a tree method that produces an ensemble estimate for the cumulative hazard function.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449" y="373112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352" y="556866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Survival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1236" y="1817371"/>
            <a:ext cx="6695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2400" dirty="0"/>
              <a:t>Usually Continuous</a:t>
            </a:r>
          </a:p>
          <a:p>
            <a:pPr marL="214313" indent="-214313">
              <a:buFontTx/>
              <a:buChar char="-"/>
            </a:pPr>
            <a:endParaRPr lang="en-US" altLang="ko-KR" sz="2400" dirty="0"/>
          </a:p>
          <a:p>
            <a:pPr marL="214313" indent="-214313">
              <a:buFontTx/>
              <a:buChar char="-"/>
            </a:pPr>
            <a:r>
              <a:rPr lang="en-US" altLang="ko-KR" sz="2400" dirty="0"/>
              <a:t>Always &gt;= 0</a:t>
            </a:r>
          </a:p>
          <a:p>
            <a:pPr marL="214313" indent="-214313">
              <a:buFontTx/>
              <a:buChar char="-"/>
            </a:pPr>
            <a:endParaRPr lang="en-US" altLang="ko-KR" sz="2400" dirty="0"/>
          </a:p>
          <a:p>
            <a:pPr marL="214313" indent="-214313">
              <a:buFontTx/>
              <a:buChar char="-"/>
            </a:pPr>
            <a:r>
              <a:rPr lang="en-US" altLang="ko-KR" sz="2400" dirty="0"/>
              <a:t>Incompletely observed responses are </a:t>
            </a:r>
            <a:r>
              <a:rPr lang="en-US" altLang="ko-KR" sz="2400" b="1" dirty="0">
                <a:solidFill>
                  <a:srgbClr val="FF0000"/>
                </a:solidFill>
              </a:rPr>
              <a:t>censored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205" y="310968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205" y="657512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smtClean="0"/>
              <a:t>Deep Surv - Background</a:t>
            </a:r>
            <a:endParaRPr lang="en-US" altLang="ko-KR" sz="1350" dirty="0"/>
          </a:p>
        </p:txBody>
      </p:sp>
      <p:sp>
        <p:nvSpPr>
          <p:cNvPr id="3" name="직사각형 2"/>
          <p:cNvSpPr/>
          <p:nvPr/>
        </p:nvSpPr>
        <p:spPr>
          <a:xfrm>
            <a:off x="386178" y="1958932"/>
            <a:ext cx="8216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T i </a:t>
            </a:r>
            <a:r>
              <a:rPr lang="en-US" altLang="ko-KR" dirty="0" smtClean="0"/>
              <a:t>:</a:t>
            </a:r>
            <a:r>
              <a:rPr lang="ko-KR" altLang="en-US" dirty="0" smtClean="0"/>
              <a:t> event time</a:t>
            </a:r>
            <a:endParaRPr lang="en-US" altLang="ko-KR" dirty="0" smtClean="0"/>
          </a:p>
          <a:p>
            <a:r>
              <a:rPr lang="ko-KR" altLang="en-US" dirty="0" smtClean="0"/>
              <a:t>E i </a:t>
            </a:r>
            <a:r>
              <a:rPr lang="en-US" altLang="ko-KR" dirty="0" smtClean="0"/>
              <a:t>:</a:t>
            </a:r>
            <a:r>
              <a:rPr lang="ko-KR" altLang="en-US" dirty="0" smtClean="0"/>
              <a:t> event indicator</a:t>
            </a:r>
            <a:endParaRPr lang="en-US" altLang="ko-KR" dirty="0" smtClean="0"/>
          </a:p>
          <a:p>
            <a:r>
              <a:rPr lang="ko-KR" altLang="en-US" dirty="0" smtClean="0"/>
              <a:t>x i </a:t>
            </a:r>
            <a:r>
              <a:rPr lang="en-US" altLang="ko-KR" dirty="0" smtClean="0"/>
              <a:t>: </a:t>
            </a:r>
            <a:r>
              <a:rPr lang="ko-KR" altLang="en-US" dirty="0" smtClean="0"/>
              <a:t>baseline data for the i th observation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178" y="1167730"/>
            <a:ext cx="30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CPH linear survival model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05603" y="1567126"/>
            <a:ext cx="3345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estimates the risk function </a:t>
            </a:r>
            <a:r>
              <a:rPr lang="ko-KR" altLang="en-US" dirty="0" smtClean="0"/>
              <a:t>h(x) by a linear function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8498" y="3274681"/>
            <a:ext cx="8527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 The partial likelihood is the product of the probability at each event time T i that the</a:t>
            </a:r>
          </a:p>
          <a:p>
            <a:r>
              <a:rPr lang="ko-KR" altLang="en-US" dirty="0" smtClean="0"/>
              <a:t>event has occurred to individual i, given the set of individuals still at risk at time T i . The Cox partial likelihood is parameterized by β and defined as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717" y="2268197"/>
            <a:ext cx="1285875" cy="3048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98871" y="5501190"/>
            <a:ext cx="8346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 The product is defined over the set of patients with an observable event E i = 1.</a:t>
            </a: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The risk set &lt;(t) = {i : T i ≥ t} is the set of patients still at risk of failure at time t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92" y="4385580"/>
            <a:ext cx="55245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205" y="310968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205" y="657512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smtClean="0"/>
              <a:t>Deep Surv - Method</a:t>
            </a:r>
            <a:endParaRPr lang="en-US" altLang="ko-KR" sz="1350" dirty="0"/>
          </a:p>
        </p:txBody>
      </p:sp>
      <p:sp>
        <p:nvSpPr>
          <p:cNvPr id="5" name="직사각형 4"/>
          <p:cNvSpPr/>
          <p:nvPr/>
        </p:nvSpPr>
        <p:spPr>
          <a:xfrm>
            <a:off x="256205" y="1117392"/>
            <a:ext cx="461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https://github.com/jaredleekatzman/DeepSurv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90" y="1486724"/>
            <a:ext cx="7366247" cy="511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205" y="106781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205" y="453325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smtClean="0"/>
              <a:t>Deep Surv - </a:t>
            </a:r>
            <a:r>
              <a:rPr lang="en-US" altLang="ko-KR" sz="1350" dirty="0" smtClean="0"/>
              <a:t>Result</a:t>
            </a:r>
            <a:endParaRPr lang="en-US" altLang="ko-KR" sz="13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28" y="857931"/>
            <a:ext cx="7409109" cy="37719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0328" y="4608619"/>
            <a:ext cx="6363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/>
              <a:t>Worcester Heart Attack Study (WHAS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1,638 </a:t>
            </a:r>
            <a:r>
              <a:rPr lang="ko-KR" altLang="en-US" sz="1600" dirty="0"/>
              <a:t>observations and 5 features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4718" y="5051697"/>
            <a:ext cx="8009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Study to Understand Prognoses Preferences Outcomes and Risks of Treatment</a:t>
            </a:r>
          </a:p>
          <a:p>
            <a:r>
              <a:rPr lang="en-US" altLang="ko-KR" sz="1600"/>
              <a:t>(SUPPORT)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834885" y="5267140"/>
            <a:ext cx="3095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9,105 patients and 14 features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834885" y="6062813"/>
            <a:ext cx="81588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4 </a:t>
            </a:r>
            <a:r>
              <a:rPr lang="en-US" altLang="ko-KR" sz="1400" dirty="0" smtClean="0"/>
              <a:t>gene indicators(MKI67</a:t>
            </a:r>
            <a:r>
              <a:rPr lang="en-US" altLang="ko-KR" sz="1400" dirty="0"/>
              <a:t>, EGFR,PGR, </a:t>
            </a:r>
            <a:r>
              <a:rPr lang="en-US" altLang="ko-KR" sz="1400" dirty="0" smtClean="0"/>
              <a:t>andERBB2)with the a patient’s clinical features</a:t>
            </a:r>
            <a:endParaRPr lang="en-US" altLang="ko-KR" sz="1400" dirty="0"/>
          </a:p>
          <a:p>
            <a:r>
              <a:rPr lang="en-US" altLang="ko-KR" sz="1400" dirty="0"/>
              <a:t>(hormonetreatmentindicator, radiotherapyindicator, chemotherapyindicator, ER-positiveindicator,</a:t>
            </a:r>
          </a:p>
          <a:p>
            <a:r>
              <a:rPr lang="en-US" altLang="ko-KR" sz="1400" dirty="0"/>
              <a:t>age at diagnosis)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74262" y="6247479"/>
            <a:ext cx="147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1,980patients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34718" y="5703106"/>
            <a:ext cx="800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Molecular Taxonomy of Breast Cancer International Consortium (METABRIC)</a:t>
            </a:r>
          </a:p>
        </p:txBody>
      </p:sp>
    </p:spTree>
    <p:extLst>
      <p:ext uri="{BB962C8B-B14F-4D97-AF65-F5344CB8AC3E}">
        <p14:creationId xmlns:p14="http://schemas.microsoft.com/office/powerpoint/2010/main" val="29320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205" y="310968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205" y="657512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smtClean="0"/>
              <a:t>A little experiment.</a:t>
            </a:r>
            <a:endParaRPr lang="en-US" altLang="ko-KR" sz="1350" dirty="0"/>
          </a:p>
        </p:txBody>
      </p:sp>
      <p:sp>
        <p:nvSpPr>
          <p:cNvPr id="3" name="직사각형 2"/>
          <p:cNvSpPr/>
          <p:nvPr/>
        </p:nvSpPr>
        <p:spPr>
          <a:xfrm>
            <a:off x="2955016" y="1291246"/>
            <a:ext cx="3966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https://github.com/deargen/wx-survival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927" y="1264613"/>
            <a:ext cx="17844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926" y="2180492"/>
            <a:ext cx="17844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Ref code.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55016" y="2180492"/>
            <a:ext cx="461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https://github.com/jaredleekatzman/DeepSurv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55016" y="2746572"/>
            <a:ext cx="5496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https://github.com/mexchy1000/DeepSurv_Keras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5925" y="3813410"/>
            <a:ext cx="17844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Setting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5925" y="4516394"/>
            <a:ext cx="6755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SLP( no hidden layer 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No preprocess (without data normalization / standardization)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No postprocess (use raw survival days)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RMSE loss function VS Negative log likelyhood loss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5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205" y="310968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205" y="657512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smtClean="0"/>
              <a:t>A little experiment.</a:t>
            </a:r>
            <a:endParaRPr lang="en-US" altLang="ko-KR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585927" y="1264613"/>
            <a:ext cx="17844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 the code.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5927" y="2131043"/>
            <a:ext cx="7954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c_index </a:t>
            </a:r>
            <a:r>
              <a:rPr lang="ko-KR" altLang="en-US" dirty="0"/>
              <a:t>= cindex(s_tst, c_tst, Y_pred) </a:t>
            </a:r>
            <a:r>
              <a:rPr lang="en-US" altLang="ko-KR" dirty="0" smtClean="0"/>
              <a:t>#our function</a:t>
            </a:r>
          </a:p>
          <a:p>
            <a:r>
              <a:rPr lang="ko-KR" altLang="en-US" dirty="0" smtClean="0"/>
              <a:t>c_index_lifeline </a:t>
            </a:r>
            <a:r>
              <a:rPr lang="ko-KR" altLang="en-US" dirty="0"/>
              <a:t>= concordance_index(s_tst, Y_pred, c_tst_reverse</a:t>
            </a:r>
            <a:r>
              <a:rPr lang="ko-KR" altLang="en-US" dirty="0" smtClean="0"/>
              <a:t>) </a:t>
            </a:r>
            <a:r>
              <a:rPr lang="en-US" altLang="ko-KR" dirty="0" smtClean="0"/>
              <a:t>#package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4005" y="3608318"/>
            <a:ext cx="53650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Def cindex(...):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  c </a:t>
            </a:r>
            <a:r>
              <a:rPr lang="ko-KR" altLang="en-US" dirty="0"/>
              <a:t>= c*1.0 / N_valid_sample    </a:t>
            </a:r>
            <a:endParaRPr lang="en-US" altLang="ko-KR" dirty="0" smtClean="0"/>
          </a:p>
          <a:p>
            <a:r>
              <a:rPr lang="ko-KR" altLang="en-US" dirty="0" smtClean="0"/>
              <a:t>   return </a:t>
            </a:r>
            <a:r>
              <a:rPr lang="ko-KR" altLang="en-US" dirty="0"/>
              <a:t>c#1-c ??</a:t>
            </a:r>
          </a:p>
        </p:txBody>
      </p:sp>
    </p:spTree>
    <p:extLst>
      <p:ext uri="{BB962C8B-B14F-4D97-AF65-F5344CB8AC3E}">
        <p14:creationId xmlns:p14="http://schemas.microsoft.com/office/powerpoint/2010/main" val="25659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205" y="310968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205" y="657512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smtClean="0"/>
              <a:t>A little experiment.</a:t>
            </a:r>
            <a:endParaRPr lang="en-US" altLang="ko-KR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585927" y="1264613"/>
            <a:ext cx="17844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Loss function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5926" y="1749225"/>
            <a:ext cx="81763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def negative_log_likelihood(E, NUM_E):   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def </a:t>
            </a:r>
            <a:r>
              <a:rPr lang="ko-KR" altLang="en-US" dirty="0"/>
              <a:t>loss(y_true,y_pred):        </a:t>
            </a:r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hazard_ratio </a:t>
            </a:r>
            <a:r>
              <a:rPr lang="ko-KR" altLang="en-US" dirty="0"/>
              <a:t>= K.exp(y_pred)        </a:t>
            </a:r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log_risk </a:t>
            </a:r>
            <a:r>
              <a:rPr lang="ko-KR" altLang="en-US" dirty="0"/>
              <a:t>= K.log(K.cumsum(hazard_ratio))        </a:t>
            </a:r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uncensored_likelihood </a:t>
            </a:r>
            <a:r>
              <a:rPr lang="ko-KR" altLang="en-US" dirty="0"/>
              <a:t>= K.transpose(y_pred) - log_risk        </a:t>
            </a:r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censored_likelihood </a:t>
            </a:r>
            <a:r>
              <a:rPr lang="ko-KR" altLang="en-US" dirty="0"/>
              <a:t>= uncensored_likelihood * E        </a:t>
            </a:r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neg_likelihood </a:t>
            </a:r>
            <a:r>
              <a:rPr lang="ko-KR" altLang="en-US" dirty="0"/>
              <a:t>= -K.sum(censored_likelihood)/NUM_E       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return </a:t>
            </a:r>
            <a:r>
              <a:rPr lang="ko-KR" altLang="en-US" dirty="0"/>
              <a:t>neg_likelihood   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return </a:t>
            </a:r>
            <a:r>
              <a:rPr lang="ko-KR" altLang="en-US" dirty="0"/>
              <a:t>loss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20612"/>
            <a:ext cx="4000500" cy="65722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2090691" y="5471552"/>
            <a:ext cx="559293" cy="41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62796" y="5218512"/>
            <a:ext cx="338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Label values have to be sorted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Batch_size = whole samples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No shuffle at 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0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205" y="133413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205" y="479957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smtClean="0"/>
              <a:t>A little experiment.</a:t>
            </a:r>
            <a:endParaRPr lang="en-US" altLang="ko-KR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3090348" y="594820"/>
            <a:ext cx="27577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 – mRNA only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9395" y="1150673"/>
            <a:ext cx="36398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LUAD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74864"/>
              </p:ext>
            </p:extLst>
          </p:nvPr>
        </p:nvGraphicFramePr>
        <p:xfrm>
          <a:off x="488272" y="1618932"/>
          <a:ext cx="3630966" cy="1843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01"/>
                <a:gridCol w="1207363"/>
                <a:gridCol w="1589102"/>
              </a:tblGrid>
              <a:tr h="43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Loss</a:t>
                      </a:r>
                      <a:r>
                        <a:rPr lang="en-US" altLang="ko-KR" sz="1200" baseline="0" dirty="0" smtClean="0"/>
                        <a:t> fucntion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 C-index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(mean of </a:t>
                      </a:r>
                      <a:r>
                        <a:rPr lang="en-US" altLang="ko-KR" sz="1200" dirty="0" smtClean="0"/>
                        <a:t>5 </a:t>
                      </a:r>
                      <a:r>
                        <a:rPr lang="en-US" altLang="ko-KR" sz="1200" dirty="0" smtClean="0"/>
                        <a:t>times )</a:t>
                      </a:r>
                      <a:endParaRPr lang="ko-KR" altLang="en-US" sz="1200" dirty="0"/>
                    </a:p>
                  </a:txBody>
                  <a:tcPr/>
                </a:tc>
              </a:tr>
              <a:tr h="17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SLP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RMSE(ALL)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0.5939</a:t>
                      </a:r>
                      <a:endParaRPr lang="ko-KR" altLang="en-US" sz="1200" dirty="0"/>
                    </a:p>
                  </a:txBody>
                  <a:tcPr/>
                </a:tc>
              </a:tr>
              <a:tr h="17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SLP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RMSE(Uncensor)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0.6282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9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SLP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NLLH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0.6092</a:t>
                      </a:r>
                      <a:endParaRPr lang="ko-KR" altLang="en-US" sz="1200" dirty="0"/>
                    </a:p>
                  </a:txBody>
                  <a:tcPr/>
                </a:tc>
              </a:tr>
              <a:tr h="349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MLP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(DeepSurv)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NLLH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0.4396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66444" y="1155202"/>
            <a:ext cx="36398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LUSC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94100"/>
              </p:ext>
            </p:extLst>
          </p:nvPr>
        </p:nvGraphicFramePr>
        <p:xfrm>
          <a:off x="4875321" y="1623461"/>
          <a:ext cx="3630966" cy="1812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01"/>
                <a:gridCol w="1207363"/>
                <a:gridCol w="1589102"/>
              </a:tblGrid>
              <a:tr h="43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Loss</a:t>
                      </a:r>
                      <a:r>
                        <a:rPr lang="en-US" altLang="ko-KR" sz="1200" baseline="0" dirty="0" smtClean="0"/>
                        <a:t> fucntion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 C-index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(mean of </a:t>
                      </a:r>
                      <a:r>
                        <a:rPr lang="en-US" altLang="ko-KR" sz="1200" dirty="0" smtClean="0"/>
                        <a:t>5 </a:t>
                      </a:r>
                      <a:r>
                        <a:rPr lang="en-US" altLang="ko-KR" sz="1200" dirty="0" smtClean="0"/>
                        <a:t>times )</a:t>
                      </a:r>
                      <a:endParaRPr lang="ko-KR" altLang="en-US" sz="1200" dirty="0"/>
                    </a:p>
                  </a:txBody>
                  <a:tcPr/>
                </a:tc>
              </a:tr>
              <a:tr h="17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SLP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RMSE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0.5170</a:t>
                      </a:r>
                      <a:endParaRPr lang="ko-KR" altLang="en-US" sz="1200" dirty="0"/>
                    </a:p>
                  </a:txBody>
                  <a:tcPr/>
                </a:tc>
              </a:tr>
              <a:tr h="17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SLP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RMSE(Uncensor)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0.5676</a:t>
                      </a:r>
                      <a:endParaRPr lang="ko-KR" altLang="en-US" sz="1200" dirty="0"/>
                    </a:p>
                  </a:txBody>
                  <a:tcPr/>
                </a:tc>
              </a:tr>
              <a:tr h="349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SLP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NLLH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0.5724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9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MLP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(DeepSurv)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NLLH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0.5287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9395" y="3571408"/>
            <a:ext cx="36398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GBMLGG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110552"/>
              </p:ext>
            </p:extLst>
          </p:nvPr>
        </p:nvGraphicFramePr>
        <p:xfrm>
          <a:off x="488272" y="4039667"/>
          <a:ext cx="3630966" cy="1812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01"/>
                <a:gridCol w="1207363"/>
                <a:gridCol w="1589102"/>
              </a:tblGrid>
              <a:tr h="43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Loss</a:t>
                      </a:r>
                      <a:r>
                        <a:rPr lang="en-US" altLang="ko-KR" sz="1200" baseline="0" dirty="0" smtClean="0"/>
                        <a:t> fucntion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 C-index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(mean of </a:t>
                      </a:r>
                      <a:r>
                        <a:rPr lang="en-US" altLang="ko-KR" sz="1200" dirty="0" smtClean="0"/>
                        <a:t>5 </a:t>
                      </a:r>
                      <a:r>
                        <a:rPr lang="en-US" altLang="ko-KR" sz="1200" dirty="0" smtClean="0"/>
                        <a:t>times )</a:t>
                      </a:r>
                      <a:endParaRPr lang="ko-KR" altLang="en-US" sz="1200" dirty="0"/>
                    </a:p>
                  </a:txBody>
                  <a:tcPr/>
                </a:tc>
              </a:tr>
              <a:tr h="17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SLP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RMSE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0.6794</a:t>
                      </a:r>
                      <a:endParaRPr lang="ko-KR" altLang="en-US" sz="1200" dirty="0"/>
                    </a:p>
                  </a:txBody>
                  <a:tcPr/>
                </a:tc>
              </a:tr>
              <a:tr h="17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SLP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RMSE(Uncensor)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0.8015</a:t>
                      </a:r>
                      <a:endParaRPr lang="ko-KR" altLang="en-US" sz="1200" dirty="0"/>
                    </a:p>
                  </a:txBody>
                  <a:tcPr/>
                </a:tc>
              </a:tr>
              <a:tr h="349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SLP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NLLH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0.8185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9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MLP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(DeepSurv)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NLLH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0.6740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66444" y="3571408"/>
            <a:ext cx="36398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BRCA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74611"/>
              </p:ext>
            </p:extLst>
          </p:nvPr>
        </p:nvGraphicFramePr>
        <p:xfrm>
          <a:off x="4875321" y="4039667"/>
          <a:ext cx="3630966" cy="1812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01"/>
                <a:gridCol w="1207363"/>
                <a:gridCol w="1589102"/>
              </a:tblGrid>
              <a:tr h="43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Loss</a:t>
                      </a:r>
                      <a:r>
                        <a:rPr lang="en-US" altLang="ko-KR" sz="1200" baseline="0" dirty="0" smtClean="0"/>
                        <a:t> fucntion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 C-index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(mean of </a:t>
                      </a:r>
                      <a:r>
                        <a:rPr lang="en-US" altLang="ko-KR" sz="1200" dirty="0" smtClean="0"/>
                        <a:t>5 </a:t>
                      </a:r>
                      <a:r>
                        <a:rPr lang="en-US" altLang="ko-KR" sz="1200" dirty="0" smtClean="0"/>
                        <a:t>times )</a:t>
                      </a:r>
                      <a:endParaRPr lang="ko-KR" altLang="en-US" sz="1200" dirty="0"/>
                    </a:p>
                  </a:txBody>
                  <a:tcPr/>
                </a:tc>
              </a:tr>
              <a:tr h="17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SLP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RMSE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0.4696</a:t>
                      </a:r>
                      <a:endParaRPr lang="ko-KR" altLang="en-US" sz="1200" dirty="0"/>
                    </a:p>
                  </a:txBody>
                  <a:tcPr/>
                </a:tc>
              </a:tr>
              <a:tr h="17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SLP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RMSE(Uncensor)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0.6294</a:t>
                      </a:r>
                      <a:endParaRPr lang="ko-KR" altLang="en-US" sz="1200" dirty="0"/>
                    </a:p>
                  </a:txBody>
                  <a:tcPr/>
                </a:tc>
              </a:tr>
              <a:tr h="349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SLP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NLLH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0.7347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9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MLP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(DeepSurv)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NLLH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0.5470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736847" y="6165814"/>
            <a:ext cx="461638" cy="332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99898" y="5979665"/>
            <a:ext cx="7781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200" b="1" dirty="0" smtClean="0">
                <a:solidFill>
                  <a:srgbClr val="FF0000"/>
                </a:solidFill>
              </a:rPr>
              <a:t>RMSE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모든 데이터 사용시 가끔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loss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가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inf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로 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Uncensor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데이터만 사용시 그런 현상 없음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200" b="1" dirty="0" smtClean="0">
                <a:solidFill>
                  <a:srgbClr val="FF0000"/>
                </a:solidFill>
              </a:rPr>
              <a:t>MLP DeepSurv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는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Input data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정규화 후 수행함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200" b="1" dirty="0" smtClean="0">
                <a:solidFill>
                  <a:srgbClr val="FF0000"/>
                </a:solidFill>
              </a:rPr>
              <a:t>CPH(</a:t>
            </a:r>
            <a:r>
              <a:rPr lang="en-US" altLang="ko-KR" sz="1200" b="1" dirty="0">
                <a:solidFill>
                  <a:srgbClr val="FF0000"/>
                </a:solidFill>
              </a:rPr>
              <a:t>Cox’s Proportional Hazard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model)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은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Running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중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..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언제끝날지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?(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피쳐수가 많아지면 급격하게 느림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837" y="270477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740" y="454231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Censoring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6938" y="1045611"/>
            <a:ext cx="81518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600" dirty="0"/>
              <a:t>Censoring is present when we have some information about a subject’s event time, but we don’t know the exact event time.</a:t>
            </a:r>
          </a:p>
          <a:p>
            <a:pPr marL="214313" indent="-214313">
              <a:buFontTx/>
              <a:buChar char="-"/>
            </a:pP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>
                <a:solidFill>
                  <a:srgbClr val="FF0000"/>
                </a:solidFill>
              </a:rPr>
              <a:t>right-censoring</a:t>
            </a:r>
          </a:p>
          <a:p>
            <a:pPr marL="214313" indent="-214313">
              <a:buFontTx/>
              <a:buChar char="-"/>
            </a:pPr>
            <a:r>
              <a:rPr lang="en-US" altLang="ko-KR" sz="1600" dirty="0"/>
              <a:t>A subject does not experience the event before the study ends</a:t>
            </a:r>
          </a:p>
          <a:p>
            <a:pPr marL="214313" indent="-214313">
              <a:buFontTx/>
              <a:buChar char="-"/>
            </a:pPr>
            <a:r>
              <a:rPr lang="en-US" altLang="ko-KR" sz="1600" dirty="0"/>
              <a:t>A person is lost to follow-up during the study period</a:t>
            </a:r>
          </a:p>
          <a:p>
            <a:pPr marL="214313" indent="-214313">
              <a:buFontTx/>
              <a:buChar char="-"/>
            </a:pPr>
            <a:r>
              <a:rPr lang="en-US" altLang="ko-KR" sz="1600" dirty="0"/>
              <a:t>A person withdraws from the study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53" y="3650484"/>
            <a:ext cx="4466273" cy="20528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24761" y="4412202"/>
            <a:ext cx="1704513" cy="479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02640" y="4634147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Right-censored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426780" y="5086905"/>
            <a:ext cx="115410" cy="683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98307" y="5717680"/>
            <a:ext cx="8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Event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112885" y="5086905"/>
            <a:ext cx="443884" cy="443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82529" y="5534090"/>
            <a:ext cx="160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Start observation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16938" y="6143351"/>
            <a:ext cx="788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We assume that sample aquisition happened at diagnosis in TCGA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4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449" y="319846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352" y="503600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Censoring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0728" y="1397675"/>
            <a:ext cx="8225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If one opts to use standard regression methods, the right-censored data is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considered to be a type of missing data</a:t>
            </a:r>
            <a:r>
              <a:rPr lang="ko-KR" altLang="en-US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This </a:t>
            </a:r>
            <a:r>
              <a:rPr lang="ko-KR" altLang="en-US" dirty="0"/>
              <a:t>is typically discarded which can introduce </a:t>
            </a:r>
            <a:r>
              <a:rPr lang="ko-KR" altLang="en-US" dirty="0">
                <a:solidFill>
                  <a:srgbClr val="FF0000"/>
                </a:solidFill>
              </a:rPr>
              <a:t>a bias </a:t>
            </a:r>
            <a:r>
              <a:rPr lang="ko-KR" altLang="en-US" dirty="0" smtClean="0"/>
              <a:t>in the </a:t>
            </a:r>
            <a:r>
              <a:rPr lang="ko-KR" altLang="en-US" dirty="0"/>
              <a:t>model.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Therefore</a:t>
            </a:r>
            <a:r>
              <a:rPr lang="ko-KR" altLang="en-US" dirty="0"/>
              <a:t>, modeling right-censored data </a:t>
            </a:r>
            <a:r>
              <a:rPr lang="ko-KR" altLang="en-US" dirty="0">
                <a:solidFill>
                  <a:srgbClr val="FF0000"/>
                </a:solidFill>
              </a:rPr>
              <a:t>requires special consideration </a:t>
            </a:r>
            <a:r>
              <a:rPr lang="ko-KR" altLang="en-US" dirty="0"/>
              <a:t>or the use of </a:t>
            </a:r>
            <a:r>
              <a:rPr lang="ko-KR" altLang="en-US" dirty="0" smtClean="0"/>
              <a:t>a survival </a:t>
            </a:r>
            <a:r>
              <a:rPr lang="ko-KR" altLang="en-US" dirty="0"/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41852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4488" y="941283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9391" y="1125037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Survival Function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49633" y="1654012"/>
            <a:ext cx="545700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“the probability of survival at least until time t.”</a:t>
            </a:r>
          </a:p>
          <a:p>
            <a:endParaRPr lang="en-US" altLang="ko-KR" sz="1350" dirty="0"/>
          </a:p>
          <a:p>
            <a:r>
              <a:rPr lang="en-US" altLang="ko-KR" sz="1350" dirty="0"/>
              <a:t>• T denotes the response variable, T ≥ 0. </a:t>
            </a:r>
          </a:p>
          <a:p>
            <a:endParaRPr lang="en-US" altLang="ko-KR" sz="1350" dirty="0"/>
          </a:p>
          <a:p>
            <a:r>
              <a:rPr lang="en-US" altLang="ko-KR" sz="1350" dirty="0"/>
              <a:t>• The survival function is S(t) = P r(T &gt; t) = 1 − F(t).</a:t>
            </a:r>
            <a:endParaRPr lang="ko-KR" altLang="en-US" sz="135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968" y="3110287"/>
            <a:ext cx="2714625" cy="17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4488" y="941283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9391" y="1125037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Hazard Function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49633" y="1654012"/>
            <a:ext cx="545700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“the instantaneous rate of failure at time”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524" y="2791370"/>
            <a:ext cx="4150519" cy="857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9632" y="2514371"/>
            <a:ext cx="14369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Hazard function</a:t>
            </a:r>
            <a:endParaRPr lang="ko-KR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1949632" y="4039460"/>
            <a:ext cx="25048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Cumulative Hazard function</a:t>
            </a:r>
            <a:endParaRPr lang="ko-KR" altLang="en-US" sz="13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496" y="4630335"/>
            <a:ext cx="1950244" cy="3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4488" y="941283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9391" y="1125037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relations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3" y="2543175"/>
            <a:ext cx="23145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5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4488" y="941283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4489" y="1128030"/>
            <a:ext cx="58848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Standard statistical methods for survival analysis</a:t>
            </a:r>
          </a:p>
          <a:p>
            <a:r>
              <a:rPr lang="en-US" altLang="ko-KR" sz="1350" dirty="0"/>
              <a:t>-&gt; Cox Regression Model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95" y="2312330"/>
            <a:ext cx="4164806" cy="300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9295" y="1987187"/>
            <a:ext cx="18222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The hazard function</a:t>
            </a:r>
            <a:endParaRPr lang="ko-KR" altLang="en-US" sz="13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971" y="2717790"/>
            <a:ext cx="442913" cy="3643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25" y="3222445"/>
            <a:ext cx="235744" cy="25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308" y="3612799"/>
            <a:ext cx="128588" cy="2071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45673" y="2718706"/>
            <a:ext cx="25733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The baseline hazard function</a:t>
            </a:r>
            <a:endParaRPr lang="ko-KR" alt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2922813" y="3172642"/>
            <a:ext cx="34714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Variable/covariates. Age, sex, tumor size etc.</a:t>
            </a:r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2945672" y="3577883"/>
            <a:ext cx="25733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The coefficients for each covariate</a:t>
            </a:r>
            <a:endParaRPr lang="ko-KR" alt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2081891" y="4070824"/>
            <a:ext cx="51532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Cox model is mainly used to study </a:t>
            </a:r>
            <a:r>
              <a:rPr lang="en-US" altLang="ko-KR" sz="1350" dirty="0">
                <a:solidFill>
                  <a:srgbClr val="FF0000"/>
                </a:solidFill>
              </a:rPr>
              <a:t>the importance of covariates </a:t>
            </a:r>
            <a:r>
              <a:rPr lang="en-US" altLang="ko-KR" sz="1350" dirty="0"/>
              <a:t>for survival </a:t>
            </a:r>
            <a:r>
              <a:rPr lang="en-US" altLang="ko-KR" sz="1350" b="1" dirty="0">
                <a:solidFill>
                  <a:srgbClr val="FF0000"/>
                </a:solidFill>
              </a:rPr>
              <a:t>but seldom used to estimate survival times.</a:t>
            </a:r>
            <a:endParaRPr lang="ko-KR" altLang="en-US" sz="1350" b="1" dirty="0">
              <a:solidFill>
                <a:srgbClr val="FF000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4382588" y="4625886"/>
            <a:ext cx="333104" cy="248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2081891" y="5009507"/>
            <a:ext cx="5677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To predict survival for new case the value of coefficient have to be estimated</a:t>
            </a:r>
          </a:p>
          <a:p>
            <a:r>
              <a:rPr lang="en-US" altLang="ko-KR" sz="1350" b="1" dirty="0">
                <a:solidFill>
                  <a:srgbClr val="FF0000"/>
                </a:solidFill>
              </a:rPr>
              <a:t>Also the baseline hazard function has to be computed. (non-trivial task)</a:t>
            </a:r>
            <a:endParaRPr lang="ko-KR" altLang="en-US" sz="13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5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4488" y="941283"/>
            <a:ext cx="5915025" cy="186746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Survival Analysis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4489" y="1128028"/>
            <a:ext cx="58848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Neural Networks in survival analysis – study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98173" y="1745523"/>
            <a:ext cx="288270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Classification method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98173" y="2999185"/>
            <a:ext cx="2882705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Time encoded method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98172" y="4360988"/>
            <a:ext cx="288270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Faraggi</a:t>
            </a:r>
            <a:r>
              <a:rPr lang="en-US" altLang="ko-KR" b="1" dirty="0">
                <a:solidFill>
                  <a:schemeClr val="tx1"/>
                </a:solidFill>
              </a:rPr>
              <a:t>-Simon network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1" y="2287633"/>
            <a:ext cx="544190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350" dirty="0"/>
              <a:t>Classification good vs poor survival</a:t>
            </a:r>
          </a:p>
          <a:p>
            <a:pPr marL="214313" indent="-214313">
              <a:buFontTx/>
              <a:buChar char="-"/>
            </a:pPr>
            <a:r>
              <a:rPr lang="en-US" altLang="ko-KR" sz="1350" dirty="0"/>
              <a:t>“A neural Network Model for prognostic prediction”, </a:t>
            </a:r>
            <a:r>
              <a:rPr lang="en-US" altLang="ko-KR" sz="1350" dirty="0" err="1"/>
              <a:t>W.Nick</a:t>
            </a:r>
            <a:r>
              <a:rPr lang="en-US" altLang="ko-KR" sz="1350" dirty="0"/>
              <a:t> Street 1998</a:t>
            </a:r>
            <a:endParaRPr lang="ko-KR" alt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2057400" y="3456385"/>
            <a:ext cx="53492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350" dirty="0"/>
              <a:t>Time data is used as input data</a:t>
            </a:r>
          </a:p>
          <a:p>
            <a:pPr marL="214313" indent="-214313">
              <a:buFontTx/>
              <a:buChar char="-"/>
            </a:pPr>
            <a:r>
              <a:rPr lang="en-US" altLang="ko-KR" sz="1350" dirty="0"/>
              <a:t>“Artificial neural networks and prognosis in medicine. Survival analysis in breast cancer patients”, Franco 2005</a:t>
            </a:r>
            <a:endParaRPr lang="ko-KR" altLang="en-US" sz="1350" dirty="0"/>
          </a:p>
        </p:txBody>
      </p:sp>
      <p:sp>
        <p:nvSpPr>
          <p:cNvPr id="48" name="TextBox 47"/>
          <p:cNvSpPr txBox="1"/>
          <p:nvPr/>
        </p:nvSpPr>
        <p:spPr>
          <a:xfrm>
            <a:off x="2057400" y="4832886"/>
            <a:ext cx="6545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350" dirty="0"/>
              <a:t>Estimate an individual’s risk of death. =&gt; produce Survival Function</a:t>
            </a:r>
          </a:p>
          <a:p>
            <a:pPr marL="214313" indent="-214313">
              <a:buFontTx/>
              <a:buChar char="-"/>
            </a:pPr>
            <a:r>
              <a:rPr lang="en-US" altLang="ko-KR" sz="1350" dirty="0"/>
              <a:t>“A neural network model for survival data”, </a:t>
            </a:r>
            <a:r>
              <a:rPr lang="en-US" altLang="ko-KR" sz="1350" dirty="0" err="1"/>
              <a:t>Faraggi</a:t>
            </a:r>
            <a:r>
              <a:rPr lang="en-US" altLang="ko-KR" sz="1350" dirty="0"/>
              <a:t> and </a:t>
            </a:r>
            <a:r>
              <a:rPr lang="en-US" altLang="ko-KR" sz="1350" dirty="0" err="1"/>
              <a:t>simon</a:t>
            </a:r>
            <a:r>
              <a:rPr lang="en-US" altLang="ko-KR" sz="1350" dirty="0"/>
              <a:t> 1995</a:t>
            </a:r>
          </a:p>
          <a:p>
            <a:pPr marL="214313" indent="-214313">
              <a:buFontTx/>
              <a:buChar char="-"/>
            </a:pPr>
            <a:r>
              <a:rPr lang="en-US" altLang="ko-KR" sz="1350" dirty="0"/>
              <a:t>“Deep Survival: A Deep Cox Proportional Hazards Network” </a:t>
            </a:r>
          </a:p>
          <a:p>
            <a:r>
              <a:rPr lang="en-US" altLang="ko-KR" sz="1350" dirty="0"/>
              <a:t>      , </a:t>
            </a:r>
            <a:r>
              <a:rPr lang="en-US" altLang="ko-KR" sz="1350" dirty="0" err="1"/>
              <a:t>Katzman</a:t>
            </a:r>
            <a:r>
              <a:rPr lang="en-US" altLang="ko-KR" sz="1350" dirty="0"/>
              <a:t> 2016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8493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2844</TotalTime>
  <Words>1345</Words>
  <Application>Microsoft Office PowerPoint</Application>
  <PresentationFormat>화면 슬라이드 쇼(4:3)</PresentationFormat>
  <Paragraphs>300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Office 테마</vt:lpstr>
      <vt:lpstr>DearSurvival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</dc:title>
  <dc:creator>Windows 사용자</dc:creator>
  <cp:lastModifiedBy>Windows 사용자</cp:lastModifiedBy>
  <cp:revision>49</cp:revision>
  <dcterms:created xsi:type="dcterms:W3CDTF">2018-04-16T05:59:09Z</dcterms:created>
  <dcterms:modified xsi:type="dcterms:W3CDTF">2018-04-19T00:12:24Z</dcterms:modified>
</cp:coreProperties>
</file>