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60" r:id="rId4"/>
    <p:sldId id="273" r:id="rId5"/>
    <p:sldId id="271" r:id="rId6"/>
    <p:sldId id="272" r:id="rId7"/>
    <p:sldId id="262" r:id="rId8"/>
    <p:sldId id="264" r:id="rId9"/>
    <p:sldId id="267" r:id="rId10"/>
    <p:sldId id="266" r:id="rId11"/>
    <p:sldId id="263" r:id="rId12"/>
    <p:sldId id="269" r:id="rId13"/>
    <p:sldId id="265" r:id="rId14"/>
    <p:sldId id="258" r:id="rId15"/>
    <p:sldId id="261" r:id="rId16"/>
    <p:sldId id="259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3650-890B-5447-AA88-E2C676798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F59D7-3AFC-4E43-8C73-A4E02EDAD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045D-CB60-BF4C-94E3-E9F831A9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4BD2-37D7-F342-9F94-82B2B84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34D6-D4D0-9F40-9606-76057CA9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B44E-C9FA-6E45-9BE9-32FB5D75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0F306-C59E-C240-82AF-01F0C6817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3888-4167-2C45-B73B-84077E9F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54038-27CF-874A-B7CA-27AD963E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AB9D-77FC-3B45-8787-E9259F36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1F5DB-2527-3541-9585-0D721CA4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FD411-1585-6A4C-A1A4-5898E5D4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94D98-B6EC-C445-B30A-6CC0D2E9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A512C-FA56-8340-B96E-35BF6478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D810-9DFA-D949-8C46-6EAC351A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F2A4-8D02-DC4C-A689-30D041E3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5F73-6DED-964F-968E-040F5928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996C-1184-A64A-A9D2-DCF3B12D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FF46-8097-F74B-9DBB-4EDEDF89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478D-B6D1-C646-ACC0-94CD55BF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8DA8-B11A-C649-9B18-ADA7AF98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D79D0-4F07-EF48-A688-B79C6462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C16FA-EBFB-2E44-BD6A-6883E18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680C-AF48-EA49-868A-9042943E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C2C1-66C7-1342-B16D-4E9EB8C5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9526-39C8-B247-9D0E-52042906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B77-5F91-F94F-9856-196C2B90B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F3246-2721-7B4E-9371-B49E8658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06B5-FD5F-2B4B-8E54-02E77C1C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93BB-7431-414C-B7CD-275B3CF0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3C3B6-6BB8-6D43-B85B-32A195B9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68BE-44D9-2E45-B375-54ED5D65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8ED6E-BC14-084D-A0AD-7236A27B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E879A-7D52-7E46-BCB8-23BD26E3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88B13-65A0-9B4D-8ACE-CF16653EE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81B0D-77A6-9747-976E-FCD26B204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258A0-10C8-6B4C-9FB2-6FB91ADB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1AC91-69E1-5C40-B08B-A653F073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25604-3D16-8B49-8A49-5E1D9604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D72-5E85-CF44-824D-0771060A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39A04-8E84-C242-B94B-5C49E15C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AF70B-92FC-B348-966C-9C197080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9E029-789E-4B4A-BEE0-CD950CEE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9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CB647-6FAC-6344-8CD6-8109CD0B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2D21E-DE4D-B94E-861C-1260ADFA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D568E-6AED-CE4E-AA7F-01BD8D17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D35E-A5A9-3042-8720-DC084BDD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0A28-6626-B84F-AEF1-D67AFB09F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346B-DDE2-5B4B-BB06-E8F37B06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8181D-6449-F143-972F-389E1044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4728E-1AA5-1445-A145-BACFCA5A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92958-E33F-4641-8B19-87BE0C8B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220C-7B4C-CA4D-AB09-1289BE98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43DF5-55F6-4B4C-9285-D65987E5B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6495D-CDD6-074D-8D6F-5BA9F3E76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63321-3B6D-4B48-958E-F0A0AA45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A50B-1B09-F44F-BB28-41985842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A415-6AC8-E042-AF2A-86E8AAF3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1E72B-5F72-7D41-8498-B770EEB5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C04A-44E6-9641-AB24-FD8A4A731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10E8-BAA9-A449-A315-8ADB693D6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29B5-D0C7-DF4B-95F6-0F080E609A4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806A-63AD-5142-8BD1-FA91B58C5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D58F-F0EB-EC44-9370-115745EA3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1631-3473-0F42-8A9A-6718618C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5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olidity.readthedocs.io/en/v0.7.1/grammar.html#:~:text=Solidity%20is%20a%20statically%20typed,contracts%20on%20the%20Ethereum%20platform.&amp;text=On%20top%20level%2C%20Solidity%20allows,%2C%20libraries%2C%20structs%20and%20enum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C2C6-61AE-C047-9FC1-A6BCE7BCC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Sprinkles design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CDA52-5A2E-0641-9BD8-71029B702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- Circuit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1B8D9-73C3-574B-BE61-EE35D6115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20023"/>
              </p:ext>
            </p:extLst>
          </p:nvPr>
        </p:nvGraphicFramePr>
        <p:xfrm>
          <a:off x="1302026" y="1300925"/>
          <a:ext cx="9660835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227505">
                  <a:extLst>
                    <a:ext uri="{9D8B030D-6E8A-4147-A177-3AD203B41FA5}">
                      <a16:colId xmlns:a16="http://schemas.microsoft.com/office/drawing/2014/main" val="3280475034"/>
                    </a:ext>
                  </a:extLst>
                </a:gridCol>
                <a:gridCol w="7433330">
                  <a:extLst>
                    <a:ext uri="{9D8B030D-6E8A-4147-A177-3AD203B41FA5}">
                      <a16:colId xmlns:a16="http://schemas.microsoft.com/office/drawing/2014/main" val="3621771404"/>
                    </a:ext>
                  </a:extLst>
                </a:gridCol>
              </a:tblGrid>
              <a:tr h="248025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 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09678"/>
                  </a:ext>
                </a:extLst>
              </a:tr>
              <a:tr h="795038">
                <a:tc>
                  <a:txBody>
                    <a:bodyPr/>
                    <a:lstStyle/>
                    <a:p>
                      <a:r>
                        <a:rPr lang="en-US" dirty="0"/>
                        <a:t>secret []</a:t>
                      </a:r>
                    </a:p>
                    <a:p>
                      <a:br>
                        <a:rPr lang="en-US" sz="1200" dirty="0"/>
                      </a:br>
                      <a:r>
                        <a:rPr lang="en-US" sz="1200" dirty="0"/>
                        <a:t>or any ‘secret’ variable in LHS or RHS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Prove knowledge inputs of a commitment holding the secret variable by opening it (balance/token value being one of them)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Prove ownership of public key of commitment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Prove that this commitment exists in merkle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54470"/>
                  </a:ext>
                </a:extLst>
              </a:tr>
              <a:tr h="248025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Prove that balance/token value &gt;=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648"/>
                  </a:ext>
                </a:extLst>
              </a:tr>
              <a:tr h="428097"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br>
                        <a:rPr lang="en-US" dirty="0"/>
                      </a:br>
                      <a:r>
                        <a:rPr lang="en-US" sz="1200" dirty="0"/>
                        <a:t>if no unknown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Update relevant input of a commitment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Overflow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90776"/>
                  </a:ext>
                </a:extLst>
              </a:tr>
              <a:tr h="428097"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  <a:br>
                        <a:rPr lang="en-US" dirty="0"/>
                      </a:br>
                      <a:r>
                        <a:rPr lang="en-US" sz="1200" dirty="0"/>
                        <a:t>If it has no ‘unknown’ on RHS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Nullify old commitment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Create a new commitment with the updated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11703"/>
                  </a:ext>
                </a:extLst>
              </a:tr>
              <a:tr h="672724">
                <a:tc>
                  <a:txBody>
                    <a:bodyPr/>
                    <a:lstStyle/>
                    <a:p>
                      <a:r>
                        <a:rPr lang="en-US" dirty="0"/>
                        <a:t>Unknown []</a:t>
                      </a:r>
                    </a:p>
                    <a:p>
                      <a:br>
                        <a:rPr lang="en-US" sz="1800" dirty="0"/>
                      </a:br>
                      <a:r>
                        <a:rPr lang="en-US" sz="1200" dirty="0"/>
                        <a:t>balances[recipient]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or any ‘unknown’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Can’t perform steps of secret [], nothing 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08698"/>
                  </a:ext>
                </a:extLst>
              </a:tr>
              <a:tr h="57079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br>
                        <a:rPr lang="en-US" dirty="0"/>
                      </a:br>
                      <a:r>
                        <a:rPr lang="en-US" sz="1200" dirty="0"/>
                        <a:t>if it has ‘unknown’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No update required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/>
                        <a:t>User operand value as 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4306"/>
                  </a:ext>
                </a:extLst>
              </a:tr>
              <a:tr h="248025"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  <a:br>
                        <a:rPr lang="en-US" dirty="0"/>
                      </a:br>
                      <a:r>
                        <a:rPr lang="en-US" sz="1200" dirty="0"/>
                        <a:t>If it has ‘unknown’ on RHS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No nullifier required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Create new commitment for recipient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47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6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– </a:t>
            </a:r>
            <a:r>
              <a:rPr lang="en-US" dirty="0" err="1"/>
              <a:t>Lexer</a:t>
            </a:r>
            <a:r>
              <a:rPr lang="en-US" dirty="0"/>
              <a:t> output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2B7E1E-9C26-534B-92B1-CC4F01DA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75463"/>
              </p:ext>
            </p:extLst>
          </p:nvPr>
        </p:nvGraphicFramePr>
        <p:xfrm>
          <a:off x="1237864" y="1537940"/>
          <a:ext cx="2355574" cy="33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7787">
                  <a:extLst>
                    <a:ext uri="{9D8B030D-6E8A-4147-A177-3AD203B41FA5}">
                      <a16:colId xmlns:a16="http://schemas.microsoft.com/office/drawing/2014/main" val="3736060887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166700138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Lexer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0773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0051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2535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445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09615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478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3871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99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60806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Recipient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68868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893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EAF1D3-70D6-7A46-9264-923FE8BC26B5}"/>
              </a:ext>
            </a:extLst>
          </p:cNvPr>
          <p:cNvSpPr txBox="1"/>
          <p:nvPr/>
        </p:nvSpPr>
        <p:spPr>
          <a:xfrm>
            <a:off x="1237864" y="4890740"/>
            <a:ext cx="4410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*not exhaustive. Missed out type of variables, exists keyword</a:t>
            </a:r>
          </a:p>
          <a:p>
            <a:r>
              <a:rPr lang="en-US" sz="1000" dirty="0" err="1"/>
              <a:t>Lexer</a:t>
            </a:r>
            <a:r>
              <a:rPr lang="en-US" sz="1000" dirty="0"/>
              <a:t> output varies by defined on what tokens to be recognized or not.</a:t>
            </a:r>
          </a:p>
          <a:p>
            <a:r>
              <a:rPr lang="en-US" sz="1000" dirty="0"/>
              <a:t>Maybe not all solidity tokens are required to be interpreted for circuit generation</a:t>
            </a:r>
          </a:p>
        </p:txBody>
      </p:sp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691EC32D-F208-F643-A1FC-E905C341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42962"/>
              </p:ext>
            </p:extLst>
          </p:nvPr>
        </p:nvGraphicFramePr>
        <p:xfrm>
          <a:off x="8745550" y="1537940"/>
          <a:ext cx="2355574" cy="2438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7787">
                  <a:extLst>
                    <a:ext uri="{9D8B030D-6E8A-4147-A177-3AD203B41FA5}">
                      <a16:colId xmlns:a16="http://schemas.microsoft.com/office/drawing/2014/main" val="3736060887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1667001387"/>
                    </a:ext>
                  </a:extLst>
                </a:gridCol>
              </a:tblGrid>
              <a:tr h="2138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Lexer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contd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0773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1363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9554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5099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8564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recipient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217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40944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03565"/>
                  </a:ext>
                </a:extLst>
              </a:tr>
            </a:tbl>
          </a:graphicData>
        </a:graphic>
      </p:graphicFrame>
      <p:graphicFrame>
        <p:nvGraphicFramePr>
          <p:cNvPr id="119" name="Table 4">
            <a:extLst>
              <a:ext uri="{FF2B5EF4-FFF2-40B4-BE49-F238E27FC236}">
                <a16:creationId xmlns:a16="http://schemas.microsoft.com/office/drawing/2014/main" id="{80A71C93-1EC4-6E4D-8135-E6BBD0B85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4680"/>
              </p:ext>
            </p:extLst>
          </p:nvPr>
        </p:nvGraphicFramePr>
        <p:xfrm>
          <a:off x="3740426" y="1537940"/>
          <a:ext cx="2355574" cy="33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7787">
                  <a:extLst>
                    <a:ext uri="{9D8B030D-6E8A-4147-A177-3AD203B41FA5}">
                      <a16:colId xmlns:a16="http://schemas.microsoft.com/office/drawing/2014/main" val="3736060887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166700138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Lexer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0773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2535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445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09615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478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3871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99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60806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68868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9898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47856"/>
                  </a:ext>
                </a:extLst>
              </a:tr>
            </a:tbl>
          </a:graphicData>
        </a:graphic>
      </p:graphicFrame>
      <p:graphicFrame>
        <p:nvGraphicFramePr>
          <p:cNvPr id="120" name="Table 4">
            <a:extLst>
              <a:ext uri="{FF2B5EF4-FFF2-40B4-BE49-F238E27FC236}">
                <a16:creationId xmlns:a16="http://schemas.microsoft.com/office/drawing/2014/main" id="{07FBC934-8DB7-8E44-BF3F-F492F1629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82000"/>
              </p:ext>
            </p:extLst>
          </p:nvPr>
        </p:nvGraphicFramePr>
        <p:xfrm>
          <a:off x="6242988" y="1537940"/>
          <a:ext cx="2355574" cy="33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7787">
                  <a:extLst>
                    <a:ext uri="{9D8B030D-6E8A-4147-A177-3AD203B41FA5}">
                      <a16:colId xmlns:a16="http://schemas.microsoft.com/office/drawing/2014/main" val="3736060887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166700138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Lexer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0773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2535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445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09615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478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3871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recipient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99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60806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68868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recipient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9898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4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– Parser output AST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E19CD4-4400-CF47-B6B4-B1A6B0CE81C0}"/>
              </a:ext>
            </a:extLst>
          </p:cNvPr>
          <p:cNvSpPr/>
          <p:nvPr/>
        </p:nvSpPr>
        <p:spPr>
          <a:xfrm>
            <a:off x="5766556" y="1536631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13DB59-9D08-6445-A07C-D5699B4C13DE}"/>
              </a:ext>
            </a:extLst>
          </p:cNvPr>
          <p:cNvSpPr/>
          <p:nvPr/>
        </p:nvSpPr>
        <p:spPr>
          <a:xfrm>
            <a:off x="5687039" y="2482435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9C9BD5-A103-2C4B-89C3-87327ADA587F}"/>
              </a:ext>
            </a:extLst>
          </p:cNvPr>
          <p:cNvSpPr/>
          <p:nvPr/>
        </p:nvSpPr>
        <p:spPr>
          <a:xfrm>
            <a:off x="8158572" y="2482435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3BC8C-8B2C-B840-9373-C9268C5182B5}"/>
              </a:ext>
            </a:extLst>
          </p:cNvPr>
          <p:cNvSpPr/>
          <p:nvPr/>
        </p:nvSpPr>
        <p:spPr>
          <a:xfrm>
            <a:off x="6107794" y="3120887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5F832E-2C12-2842-A148-CC0AFD16FBF5}"/>
              </a:ext>
            </a:extLst>
          </p:cNvPr>
          <p:cNvSpPr/>
          <p:nvPr/>
        </p:nvSpPr>
        <p:spPr>
          <a:xfrm>
            <a:off x="8751606" y="3120886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76CD3-EEA1-0D46-BB3C-7DEC0277FF71}"/>
              </a:ext>
            </a:extLst>
          </p:cNvPr>
          <p:cNvSpPr txBox="1"/>
          <p:nvPr/>
        </p:nvSpPr>
        <p:spPr>
          <a:xfrm>
            <a:off x="6545117" y="3907418"/>
            <a:ext cx="6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47880B-8D17-9743-9984-76FA5555AFBA}"/>
              </a:ext>
            </a:extLst>
          </p:cNvPr>
          <p:cNvSpPr txBox="1"/>
          <p:nvPr/>
        </p:nvSpPr>
        <p:spPr>
          <a:xfrm>
            <a:off x="9063032" y="3891215"/>
            <a:ext cx="6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amount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D56F21-3A83-5949-AC5D-68A51727EEB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846065" y="1844744"/>
            <a:ext cx="79517" cy="63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69423B-C482-1B47-82A0-61622247BE1C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084608" y="1690688"/>
            <a:ext cx="2120542" cy="83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4C28DA-8F74-9543-B2C9-564475476C6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441874" y="2636492"/>
            <a:ext cx="245165" cy="48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E889F8-4890-6447-B2AB-3AFFFEFD9EAF}"/>
              </a:ext>
            </a:extLst>
          </p:cNvPr>
          <p:cNvCxnSpPr>
            <a:stCxn id="8" idx="6"/>
            <a:endCxn id="10" idx="0"/>
          </p:cNvCxnSpPr>
          <p:nvPr/>
        </p:nvCxnSpPr>
        <p:spPr>
          <a:xfrm>
            <a:off x="6005091" y="2636492"/>
            <a:ext cx="261729" cy="48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289FA4-BCD0-BF4E-BF82-D914C60B79CC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02385" y="3383878"/>
            <a:ext cx="251987" cy="5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E8E1D6-E37B-9D4F-8752-FBBD7BC635E5}"/>
              </a:ext>
            </a:extLst>
          </p:cNvPr>
          <p:cNvCxnSpPr>
            <a:stCxn id="10" idx="5"/>
            <a:endCxn id="17" idx="0"/>
          </p:cNvCxnSpPr>
          <p:nvPr/>
        </p:nvCxnSpPr>
        <p:spPr>
          <a:xfrm>
            <a:off x="6379268" y="3383878"/>
            <a:ext cx="512062" cy="52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B2B76F-4D16-544F-ACF3-ADE34D125E2F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7890216" y="2745426"/>
            <a:ext cx="314934" cy="37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8AB477-1F96-7641-B0FD-B16DFF31AA3C}"/>
              </a:ext>
            </a:extLst>
          </p:cNvPr>
          <p:cNvCxnSpPr>
            <a:stCxn id="9" idx="6"/>
            <a:endCxn id="11" idx="0"/>
          </p:cNvCxnSpPr>
          <p:nvPr/>
        </p:nvCxnSpPr>
        <p:spPr>
          <a:xfrm>
            <a:off x="8476624" y="2636492"/>
            <a:ext cx="434008" cy="48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B94E2F-8279-5849-ABFC-A28AACF98925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8317598" y="3383877"/>
            <a:ext cx="480586" cy="51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A693A90-F52A-FE48-BF52-91D1457CF20A}"/>
              </a:ext>
            </a:extLst>
          </p:cNvPr>
          <p:cNvCxnSpPr>
            <a:stCxn id="11" idx="5"/>
            <a:endCxn id="21" idx="0"/>
          </p:cNvCxnSpPr>
          <p:nvPr/>
        </p:nvCxnSpPr>
        <p:spPr>
          <a:xfrm>
            <a:off x="9023080" y="3383877"/>
            <a:ext cx="386165" cy="50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629493E-B140-D141-8953-C7C05D99E798}"/>
              </a:ext>
            </a:extLst>
          </p:cNvPr>
          <p:cNvSpPr/>
          <p:nvPr/>
        </p:nvSpPr>
        <p:spPr>
          <a:xfrm>
            <a:off x="5229838" y="3123506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C88730-3173-7142-BF37-852F3E757ED6}"/>
              </a:ext>
            </a:extLst>
          </p:cNvPr>
          <p:cNvSpPr txBox="1"/>
          <p:nvPr/>
        </p:nvSpPr>
        <p:spPr>
          <a:xfrm>
            <a:off x="5229839" y="3090277"/>
            <a:ext cx="3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3FFDC1-A88A-B746-A3A9-46A8357EA354}"/>
              </a:ext>
            </a:extLst>
          </p:cNvPr>
          <p:cNvSpPr txBox="1"/>
          <p:nvPr/>
        </p:nvSpPr>
        <p:spPr>
          <a:xfrm>
            <a:off x="4504280" y="3923512"/>
            <a:ext cx="66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balances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35B301-E4CA-D949-B5A5-D0857D6DB0FE}"/>
              </a:ext>
            </a:extLst>
          </p:cNvPr>
          <p:cNvSpPr txBox="1"/>
          <p:nvPr/>
        </p:nvSpPr>
        <p:spPr>
          <a:xfrm>
            <a:off x="5256149" y="3920224"/>
            <a:ext cx="57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80FC30E-F072-F945-A946-0EB6867D0CD8}"/>
              </a:ext>
            </a:extLst>
          </p:cNvPr>
          <p:cNvSpPr/>
          <p:nvPr/>
        </p:nvSpPr>
        <p:spPr>
          <a:xfrm>
            <a:off x="5749991" y="3925086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3241D2-B9C3-0444-99D6-FF21D1E97201}"/>
              </a:ext>
            </a:extLst>
          </p:cNvPr>
          <p:cNvSpPr txBox="1"/>
          <p:nvPr/>
        </p:nvSpPr>
        <p:spPr>
          <a:xfrm>
            <a:off x="5749992" y="3891857"/>
            <a:ext cx="3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CF624C-C5F6-7649-A966-764E8D563F7D}"/>
              </a:ext>
            </a:extLst>
          </p:cNvPr>
          <p:cNvSpPr txBox="1"/>
          <p:nvPr/>
        </p:nvSpPr>
        <p:spPr>
          <a:xfrm>
            <a:off x="5289273" y="4648168"/>
            <a:ext cx="66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balances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47EA39-E569-B845-9782-4365BBF35B81}"/>
              </a:ext>
            </a:extLst>
          </p:cNvPr>
          <p:cNvSpPr txBox="1"/>
          <p:nvPr/>
        </p:nvSpPr>
        <p:spPr>
          <a:xfrm>
            <a:off x="5981508" y="4644880"/>
            <a:ext cx="57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0436B6-B1C0-D44F-922B-F9B36A1D27EA}"/>
              </a:ext>
            </a:extLst>
          </p:cNvPr>
          <p:cNvSpPr txBox="1"/>
          <p:nvPr/>
        </p:nvSpPr>
        <p:spPr>
          <a:xfrm>
            <a:off x="6989060" y="3915479"/>
            <a:ext cx="66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balances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587ACB-9CAD-0140-AFAC-BE1A9E824276}"/>
              </a:ext>
            </a:extLst>
          </p:cNvPr>
          <p:cNvSpPr txBox="1"/>
          <p:nvPr/>
        </p:nvSpPr>
        <p:spPr>
          <a:xfrm>
            <a:off x="7539031" y="3912191"/>
            <a:ext cx="712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recipient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FB7928-1B78-2C49-BC86-C6DFC065144E}"/>
              </a:ext>
            </a:extLst>
          </p:cNvPr>
          <p:cNvSpPr/>
          <p:nvPr/>
        </p:nvSpPr>
        <p:spPr>
          <a:xfrm>
            <a:off x="7688122" y="3123506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A7BDCE-2654-8D45-B62B-0D594C1A4A03}"/>
              </a:ext>
            </a:extLst>
          </p:cNvPr>
          <p:cNvSpPr txBox="1"/>
          <p:nvPr/>
        </p:nvSpPr>
        <p:spPr>
          <a:xfrm>
            <a:off x="7688123" y="3090277"/>
            <a:ext cx="3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E5420E4-AAC9-1846-8CC8-C035BDAF103B}"/>
              </a:ext>
            </a:extLst>
          </p:cNvPr>
          <p:cNvSpPr/>
          <p:nvPr/>
        </p:nvSpPr>
        <p:spPr>
          <a:xfrm>
            <a:off x="8098935" y="3926152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39C39B-95BB-9647-83A3-A23C3CB90E9E}"/>
              </a:ext>
            </a:extLst>
          </p:cNvPr>
          <p:cNvSpPr txBox="1"/>
          <p:nvPr/>
        </p:nvSpPr>
        <p:spPr>
          <a:xfrm>
            <a:off x="8098936" y="3892923"/>
            <a:ext cx="3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4C0741-5D0D-5045-9F28-49406C106DAD}"/>
              </a:ext>
            </a:extLst>
          </p:cNvPr>
          <p:cNvSpPr txBox="1"/>
          <p:nvPr/>
        </p:nvSpPr>
        <p:spPr>
          <a:xfrm>
            <a:off x="7654984" y="4673725"/>
            <a:ext cx="66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balances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EC37A2-1094-0B4D-8787-F2744B30E704}"/>
              </a:ext>
            </a:extLst>
          </p:cNvPr>
          <p:cNvSpPr txBox="1"/>
          <p:nvPr/>
        </p:nvSpPr>
        <p:spPr>
          <a:xfrm>
            <a:off x="8205151" y="4670437"/>
            <a:ext cx="712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recipient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DEFF2F2-F85E-E043-86BB-E77692835339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 flipH="1">
            <a:off x="5622235" y="4261189"/>
            <a:ext cx="318256" cy="38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C519E7D-4D24-864A-8A7A-A2CA8A13E2B1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>
            <a:off x="5940491" y="4261189"/>
            <a:ext cx="326037" cy="38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BA2C35C-7716-4D46-AB40-34DDF40012F1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4896876" y="3459609"/>
            <a:ext cx="523462" cy="46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11D39B-5E1F-3E4E-8D01-3201CBF130B8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5420338" y="3459609"/>
            <a:ext cx="120831" cy="46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F72C13-819A-6341-8BB1-38222CFFE611}"/>
              </a:ext>
            </a:extLst>
          </p:cNvPr>
          <p:cNvCxnSpPr>
            <a:stCxn id="69" idx="2"/>
            <a:endCxn id="65" idx="0"/>
          </p:cNvCxnSpPr>
          <p:nvPr/>
        </p:nvCxnSpPr>
        <p:spPr>
          <a:xfrm flipH="1">
            <a:off x="7322022" y="3459609"/>
            <a:ext cx="556600" cy="45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36E1D9-232F-F04B-BCA3-4B42D064ABAE}"/>
              </a:ext>
            </a:extLst>
          </p:cNvPr>
          <p:cNvCxnSpPr>
            <a:cxnSpLocks/>
            <a:stCxn id="69" idx="2"/>
            <a:endCxn id="66" idx="0"/>
          </p:cNvCxnSpPr>
          <p:nvPr/>
        </p:nvCxnSpPr>
        <p:spPr>
          <a:xfrm>
            <a:off x="7878622" y="3459609"/>
            <a:ext cx="16561" cy="45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2DF613-2048-2C42-90DC-D6B463593ACE}"/>
              </a:ext>
            </a:extLst>
          </p:cNvPr>
          <p:cNvCxnSpPr>
            <a:stCxn id="71" idx="2"/>
            <a:endCxn id="74" idx="0"/>
          </p:cNvCxnSpPr>
          <p:nvPr/>
        </p:nvCxnSpPr>
        <p:spPr>
          <a:xfrm flipH="1">
            <a:off x="7987946" y="4262255"/>
            <a:ext cx="301489" cy="41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DC597F-19C8-EB4C-9C48-61E6CC07759D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>
            <a:off x="8289435" y="4262255"/>
            <a:ext cx="271770" cy="40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A318631F-8D5C-A545-9E52-72DFD492A9AB}"/>
              </a:ext>
            </a:extLst>
          </p:cNvPr>
          <p:cNvSpPr/>
          <p:nvPr/>
        </p:nvSpPr>
        <p:spPr>
          <a:xfrm>
            <a:off x="4342823" y="2497186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7E46D54-DAEE-A849-886D-0712AA29F873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097658" y="2651243"/>
            <a:ext cx="245165" cy="48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BAD095-C00F-FC40-B108-9738A643E0D7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4660875" y="2651243"/>
            <a:ext cx="261729" cy="48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8E7EAF7-1994-AC46-9A64-B4A585CD4733}"/>
              </a:ext>
            </a:extLst>
          </p:cNvPr>
          <p:cNvSpPr/>
          <p:nvPr/>
        </p:nvSpPr>
        <p:spPr>
          <a:xfrm>
            <a:off x="3885622" y="3138257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F0AF4D2-16ED-6B44-8E4A-993DF9B48542}"/>
              </a:ext>
            </a:extLst>
          </p:cNvPr>
          <p:cNvSpPr txBox="1"/>
          <p:nvPr/>
        </p:nvSpPr>
        <p:spPr>
          <a:xfrm>
            <a:off x="3885623" y="3105028"/>
            <a:ext cx="3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29A59D-DE9F-6B42-BAEC-F5EC252FC112}"/>
              </a:ext>
            </a:extLst>
          </p:cNvPr>
          <p:cNvSpPr txBox="1"/>
          <p:nvPr/>
        </p:nvSpPr>
        <p:spPr>
          <a:xfrm>
            <a:off x="3219698" y="3938263"/>
            <a:ext cx="66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balances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CF2A39-F021-494E-A17A-657571029F31}"/>
              </a:ext>
            </a:extLst>
          </p:cNvPr>
          <p:cNvSpPr txBox="1"/>
          <p:nvPr/>
        </p:nvSpPr>
        <p:spPr>
          <a:xfrm>
            <a:off x="3911933" y="3934975"/>
            <a:ext cx="57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sender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0A161AF-34F5-4C44-A2CA-C14828D8E95D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 flipH="1">
            <a:off x="3552660" y="3474360"/>
            <a:ext cx="523462" cy="46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D6F2A7-672B-1D46-86ED-078C94629335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>
            <a:off x="4076122" y="3474360"/>
            <a:ext cx="120831" cy="46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E4B1EF-97EB-A941-AE7F-3EED2D65654D}"/>
              </a:ext>
            </a:extLst>
          </p:cNvPr>
          <p:cNvSpPr txBox="1"/>
          <p:nvPr/>
        </p:nvSpPr>
        <p:spPr>
          <a:xfrm>
            <a:off x="4289872" y="2451826"/>
            <a:ext cx="4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&gt;=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7398E53-6D8A-2045-B386-6AA8FE8E3AE4}"/>
              </a:ext>
            </a:extLst>
          </p:cNvPr>
          <p:cNvSpPr txBox="1"/>
          <p:nvPr/>
        </p:nvSpPr>
        <p:spPr>
          <a:xfrm>
            <a:off x="4586538" y="3119724"/>
            <a:ext cx="6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amount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EC228D2-2EA4-3E4D-A20B-88B1847DE429}"/>
              </a:ext>
            </a:extLst>
          </p:cNvPr>
          <p:cNvCxnSpPr>
            <a:cxnSpLocks/>
            <a:stCxn id="6" idx="2"/>
            <a:endCxn id="112" idx="0"/>
          </p:cNvCxnSpPr>
          <p:nvPr/>
        </p:nvCxnSpPr>
        <p:spPr>
          <a:xfrm flipH="1">
            <a:off x="4501849" y="1690688"/>
            <a:ext cx="1264707" cy="76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7B1743E-50F8-4444-A07B-0150B372DF02}"/>
              </a:ext>
            </a:extLst>
          </p:cNvPr>
          <p:cNvSpPr/>
          <p:nvPr/>
        </p:nvSpPr>
        <p:spPr>
          <a:xfrm>
            <a:off x="679174" y="2482435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7EC14-5C3E-2B46-ACAC-92F1DB3A3159}"/>
              </a:ext>
            </a:extLst>
          </p:cNvPr>
          <p:cNvSpPr txBox="1"/>
          <p:nvPr/>
        </p:nvSpPr>
        <p:spPr>
          <a:xfrm>
            <a:off x="554365" y="2493251"/>
            <a:ext cx="62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secret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CAE8D1E-F5D5-5144-8ED0-5905E1CCFCBC}"/>
              </a:ext>
            </a:extLst>
          </p:cNvPr>
          <p:cNvSpPr/>
          <p:nvPr/>
        </p:nvSpPr>
        <p:spPr>
          <a:xfrm>
            <a:off x="1617366" y="2485056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E9CAA5-C1C3-9544-9C30-90C83CFA3CAC}"/>
              </a:ext>
            </a:extLst>
          </p:cNvPr>
          <p:cNvSpPr txBox="1"/>
          <p:nvPr/>
        </p:nvSpPr>
        <p:spPr>
          <a:xfrm>
            <a:off x="1492557" y="2495872"/>
            <a:ext cx="62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secret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C660B6E-A6B2-7341-AD20-F6DE4348E0A6}"/>
              </a:ext>
            </a:extLst>
          </p:cNvPr>
          <p:cNvSpPr/>
          <p:nvPr/>
        </p:nvSpPr>
        <p:spPr>
          <a:xfrm>
            <a:off x="2558870" y="2484848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D0174F-526F-8F46-AA00-0B2137CE059A}"/>
              </a:ext>
            </a:extLst>
          </p:cNvPr>
          <p:cNvSpPr txBox="1"/>
          <p:nvPr/>
        </p:nvSpPr>
        <p:spPr>
          <a:xfrm>
            <a:off x="2434061" y="2495664"/>
            <a:ext cx="62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secret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B658D2-4045-1142-B0F4-8766FEFE9CA5}"/>
              </a:ext>
            </a:extLst>
          </p:cNvPr>
          <p:cNvSpPr txBox="1"/>
          <p:nvPr/>
        </p:nvSpPr>
        <p:spPr>
          <a:xfrm>
            <a:off x="556010" y="3105028"/>
            <a:ext cx="57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0331CA-5171-3E45-8F09-E47A4FBC898B}"/>
              </a:ext>
            </a:extLst>
          </p:cNvPr>
          <p:cNvSpPr txBox="1"/>
          <p:nvPr/>
        </p:nvSpPr>
        <p:spPr>
          <a:xfrm>
            <a:off x="1469154" y="3105027"/>
            <a:ext cx="712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recipient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4351EB-CF67-B543-B694-78AD27FF4D7C}"/>
              </a:ext>
            </a:extLst>
          </p:cNvPr>
          <p:cNvSpPr txBox="1"/>
          <p:nvPr/>
        </p:nvSpPr>
        <p:spPr>
          <a:xfrm>
            <a:off x="2437725" y="3111264"/>
            <a:ext cx="6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amount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B93CBF-5AC6-C44C-85AD-561D78C41954}"/>
              </a:ext>
            </a:extLst>
          </p:cNvPr>
          <p:cNvCxnSpPr>
            <a:stCxn id="67" idx="4"/>
            <a:endCxn id="82" idx="0"/>
          </p:cNvCxnSpPr>
          <p:nvPr/>
        </p:nvCxnSpPr>
        <p:spPr>
          <a:xfrm>
            <a:off x="838200" y="2790548"/>
            <a:ext cx="2830" cy="31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8E6ABE-E9D1-C74A-A549-5964E218E8C9}"/>
              </a:ext>
            </a:extLst>
          </p:cNvPr>
          <p:cNvCxnSpPr>
            <a:stCxn id="78" idx="2"/>
            <a:endCxn id="84" idx="0"/>
          </p:cNvCxnSpPr>
          <p:nvPr/>
        </p:nvCxnSpPr>
        <p:spPr>
          <a:xfrm>
            <a:off x="1802627" y="2772871"/>
            <a:ext cx="22679" cy="33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684B32-93E5-E542-8031-595F40256B0B}"/>
              </a:ext>
            </a:extLst>
          </p:cNvPr>
          <p:cNvCxnSpPr>
            <a:stCxn id="80" idx="2"/>
            <a:endCxn id="86" idx="0"/>
          </p:cNvCxnSpPr>
          <p:nvPr/>
        </p:nvCxnSpPr>
        <p:spPr>
          <a:xfrm>
            <a:off x="2744131" y="2772663"/>
            <a:ext cx="39807" cy="33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BC9D11-A8E2-B74D-8422-6F9ABCBC706E}"/>
              </a:ext>
            </a:extLst>
          </p:cNvPr>
          <p:cNvCxnSpPr>
            <a:stCxn id="6" idx="2"/>
            <a:endCxn id="3" idx="0"/>
          </p:cNvCxnSpPr>
          <p:nvPr/>
        </p:nvCxnSpPr>
        <p:spPr>
          <a:xfrm flipH="1">
            <a:off x="864435" y="1690688"/>
            <a:ext cx="4902121" cy="80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80F27-7A65-1141-901C-4EEAF322ED00}"/>
              </a:ext>
            </a:extLst>
          </p:cNvPr>
          <p:cNvCxnSpPr>
            <a:stCxn id="6" idx="2"/>
            <a:endCxn id="78" idx="0"/>
          </p:cNvCxnSpPr>
          <p:nvPr/>
        </p:nvCxnSpPr>
        <p:spPr>
          <a:xfrm flipH="1">
            <a:off x="1802627" y="1690688"/>
            <a:ext cx="3963929" cy="80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6D20E0-D3B3-DD42-967D-C0F203162DB7}"/>
              </a:ext>
            </a:extLst>
          </p:cNvPr>
          <p:cNvCxnSpPr>
            <a:stCxn id="6" idx="2"/>
            <a:endCxn id="80" idx="0"/>
          </p:cNvCxnSpPr>
          <p:nvPr/>
        </p:nvCxnSpPr>
        <p:spPr>
          <a:xfrm flipH="1">
            <a:off x="2744131" y="1690688"/>
            <a:ext cx="3022425" cy="80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F00121A-3F20-EC4D-89C5-B1DD82E606E6}"/>
              </a:ext>
            </a:extLst>
          </p:cNvPr>
          <p:cNvSpPr txBox="1"/>
          <p:nvPr/>
        </p:nvSpPr>
        <p:spPr>
          <a:xfrm>
            <a:off x="7479582" y="5241519"/>
            <a:ext cx="66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unknown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EA109D-C9D7-0647-8C4F-306CB011382C}"/>
              </a:ext>
            </a:extLst>
          </p:cNvPr>
          <p:cNvCxnSpPr>
            <a:stCxn id="74" idx="2"/>
            <a:endCxn id="88" idx="0"/>
          </p:cNvCxnSpPr>
          <p:nvPr/>
        </p:nvCxnSpPr>
        <p:spPr>
          <a:xfrm flipH="1">
            <a:off x="7812544" y="4919946"/>
            <a:ext cx="175402" cy="32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AC9F49E-A219-3848-B933-10F0F47D7C30}"/>
              </a:ext>
            </a:extLst>
          </p:cNvPr>
          <p:cNvSpPr/>
          <p:nvPr/>
        </p:nvSpPr>
        <p:spPr>
          <a:xfrm>
            <a:off x="10620275" y="2451826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0C47F1C-E821-7D41-BC2D-8005F0319B5B}"/>
              </a:ext>
            </a:extLst>
          </p:cNvPr>
          <p:cNvCxnSpPr>
            <a:cxnSpLocks/>
            <a:stCxn id="33" idx="2"/>
            <a:endCxn id="116" idx="0"/>
          </p:cNvCxnSpPr>
          <p:nvPr/>
        </p:nvCxnSpPr>
        <p:spPr>
          <a:xfrm flipH="1">
            <a:off x="10802489" y="2737402"/>
            <a:ext cx="44931" cy="59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D8E0CE3-E3F7-9340-85C0-4061BC54CA90}"/>
              </a:ext>
            </a:extLst>
          </p:cNvPr>
          <p:cNvCxnSpPr>
            <a:cxnSpLocks/>
            <a:stCxn id="116" idx="2"/>
            <a:endCxn id="121" idx="0"/>
          </p:cNvCxnSpPr>
          <p:nvPr/>
        </p:nvCxnSpPr>
        <p:spPr>
          <a:xfrm flipH="1">
            <a:off x="10751138" y="3583319"/>
            <a:ext cx="51351" cy="2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7ED7BDC-1317-EC43-8AB8-53E423F1B13D}"/>
              </a:ext>
            </a:extLst>
          </p:cNvPr>
          <p:cNvSpPr txBox="1"/>
          <p:nvPr/>
        </p:nvSpPr>
        <p:spPr>
          <a:xfrm>
            <a:off x="10446337" y="3337098"/>
            <a:ext cx="712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transfer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33F9344-6178-A04D-BD95-6B6F28DDF9AE}"/>
              </a:ext>
            </a:extLst>
          </p:cNvPr>
          <p:cNvSpPr/>
          <p:nvPr/>
        </p:nvSpPr>
        <p:spPr>
          <a:xfrm>
            <a:off x="10560638" y="3895543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DFEC862-7BA6-1E4D-8E79-FCBD9CC325DB}"/>
              </a:ext>
            </a:extLst>
          </p:cNvPr>
          <p:cNvSpPr txBox="1"/>
          <p:nvPr/>
        </p:nvSpPr>
        <p:spPr>
          <a:xfrm>
            <a:off x="10560639" y="3862314"/>
            <a:ext cx="3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4EBD34D-DD5E-BC4E-A589-E6DD9BC680B2}"/>
              </a:ext>
            </a:extLst>
          </p:cNvPr>
          <p:cNvSpPr txBox="1"/>
          <p:nvPr/>
        </p:nvSpPr>
        <p:spPr>
          <a:xfrm>
            <a:off x="9808575" y="4653055"/>
            <a:ext cx="66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4BFD5EB-A801-9343-BFE5-48A60E623453}"/>
              </a:ext>
            </a:extLst>
          </p:cNvPr>
          <p:cNvSpPr txBox="1"/>
          <p:nvPr/>
        </p:nvSpPr>
        <p:spPr>
          <a:xfrm>
            <a:off x="10358742" y="4649767"/>
            <a:ext cx="712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recipient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33EDF74-8EAD-3947-8283-791667EBFDFF}"/>
              </a:ext>
            </a:extLst>
          </p:cNvPr>
          <p:cNvCxnSpPr>
            <a:stCxn id="121" idx="2"/>
            <a:endCxn id="122" idx="0"/>
          </p:cNvCxnSpPr>
          <p:nvPr/>
        </p:nvCxnSpPr>
        <p:spPr>
          <a:xfrm flipH="1">
            <a:off x="10141537" y="4231646"/>
            <a:ext cx="609601" cy="42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76FC823-6D5B-224D-9075-6D1EA6F2DF29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 flipH="1">
            <a:off x="10714796" y="4231646"/>
            <a:ext cx="36342" cy="41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D600B05-D8AC-B245-8DEB-6FC65AB10C09}"/>
              </a:ext>
            </a:extLst>
          </p:cNvPr>
          <p:cNvSpPr txBox="1"/>
          <p:nvPr/>
        </p:nvSpPr>
        <p:spPr>
          <a:xfrm>
            <a:off x="10905295" y="4642583"/>
            <a:ext cx="66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amount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34D485-DB45-E549-B29B-C114BFFABDED}"/>
              </a:ext>
            </a:extLst>
          </p:cNvPr>
          <p:cNvSpPr txBox="1"/>
          <p:nvPr/>
        </p:nvSpPr>
        <p:spPr>
          <a:xfrm>
            <a:off x="10559182" y="2460403"/>
            <a:ext cx="57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755E3A-63E4-E34F-9417-23EFE83D8F5C}"/>
              </a:ext>
            </a:extLst>
          </p:cNvPr>
          <p:cNvCxnSpPr>
            <a:stCxn id="121" idx="2"/>
            <a:endCxn id="128" idx="0"/>
          </p:cNvCxnSpPr>
          <p:nvPr/>
        </p:nvCxnSpPr>
        <p:spPr>
          <a:xfrm>
            <a:off x="10751138" y="4231646"/>
            <a:ext cx="487119" cy="4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2EE2AE-A2E3-3C4B-BDAD-E73BC998FE12}"/>
              </a:ext>
            </a:extLst>
          </p:cNvPr>
          <p:cNvCxnSpPr>
            <a:stCxn id="6" idx="6"/>
            <a:endCxn id="94" idx="0"/>
          </p:cNvCxnSpPr>
          <p:nvPr/>
        </p:nvCxnSpPr>
        <p:spPr>
          <a:xfrm>
            <a:off x="6084608" y="1690688"/>
            <a:ext cx="4694693" cy="76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14CF789-1F8A-9042-B29F-3154C7672005}"/>
              </a:ext>
            </a:extLst>
          </p:cNvPr>
          <p:cNvSpPr txBox="1"/>
          <p:nvPr/>
        </p:nvSpPr>
        <p:spPr>
          <a:xfrm>
            <a:off x="9750306" y="6526383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*missed out exists keyword</a:t>
            </a:r>
          </a:p>
        </p:txBody>
      </p:sp>
    </p:spTree>
    <p:extLst>
      <p:ext uri="{BB962C8B-B14F-4D97-AF65-F5344CB8AC3E}">
        <p14:creationId xmlns:p14="http://schemas.microsoft.com/office/powerpoint/2010/main" val="426504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DB9C-B121-9A49-963A-460C73AC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function </a:t>
            </a:r>
            <a:r>
              <a:rPr lang="en-US" sz="1400" b="1" dirty="0">
                <a:solidFill>
                  <a:srgbClr val="002060"/>
                </a:solidFill>
              </a:rPr>
              <a:t>withdraw</a:t>
            </a:r>
            <a:r>
              <a:rPr lang="en-US" sz="1400" dirty="0">
                <a:solidFill>
                  <a:srgbClr val="002060"/>
                </a:solidFill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uint256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)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400" dirty="0">
                <a:solidFill>
                  <a:srgbClr val="002060"/>
                </a:solidFill>
              </a:rPr>
              <a:t> external {</a:t>
            </a:r>
            <a:br>
              <a:rPr lang="en-US" sz="1400" dirty="0">
                <a:solidFill>
                  <a:srgbClr val="002060"/>
                </a:solidFill>
              </a:rPr>
            </a:b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balances[</a:t>
            </a:r>
            <a:r>
              <a:rPr lang="en-US" sz="1400" dirty="0" err="1">
                <a:solidFill>
                  <a:srgbClr val="002060"/>
                </a:solidFill>
              </a:rPr>
              <a:t>msg.sender</a:t>
            </a:r>
            <a:r>
              <a:rPr lang="en-US" sz="1400" dirty="0">
                <a:solidFill>
                  <a:srgbClr val="002060"/>
                </a:solidFill>
              </a:rPr>
              <a:t>] = balances[</a:t>
            </a:r>
            <a:r>
              <a:rPr lang="en-US" sz="1400" dirty="0" err="1">
                <a:solidFill>
                  <a:srgbClr val="002060"/>
                </a:solidFill>
              </a:rPr>
              <a:t>msg.sender</a:t>
            </a:r>
            <a:r>
              <a:rPr lang="en-US" sz="1400" dirty="0">
                <a:solidFill>
                  <a:srgbClr val="002060"/>
                </a:solidFill>
              </a:rPr>
              <a:t>].sub(amount, "ERC20: burn amount exceeds balance");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bool success = erc20.transfer(</a:t>
            </a:r>
            <a:r>
              <a:rPr lang="en-US" sz="1400" dirty="0" err="1">
                <a:solidFill>
                  <a:srgbClr val="002060"/>
                </a:solidFill>
              </a:rPr>
              <a:t>msg.sender</a:t>
            </a:r>
            <a:r>
              <a:rPr lang="en-US" sz="1400" dirty="0">
                <a:solidFill>
                  <a:srgbClr val="002060"/>
                </a:solidFill>
              </a:rPr>
              <a:t>, amount);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require(success, "Transfer request rejected");</a:t>
            </a:r>
            <a:br>
              <a:rPr lang="en-US" sz="1400" dirty="0">
                <a:solidFill>
                  <a:srgbClr val="002060"/>
                </a:solidFill>
              </a:rPr>
            </a:b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199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451F-4E8E-7249-A61B-696D4865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– </a:t>
            </a:r>
            <a:r>
              <a:rPr lang="en-US" dirty="0" err="1"/>
              <a:t>Lexer</a:t>
            </a:r>
            <a:r>
              <a:rPr lang="en-US" dirty="0"/>
              <a:t> keeps track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CCA4-878B-194E-B3C2-48A966D8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4E29D1-A86C-DB44-8F55-9D3B9BB1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58389"/>
              </p:ext>
            </p:extLst>
          </p:nvPr>
        </p:nvGraphicFramePr>
        <p:xfrm>
          <a:off x="1594678" y="2518649"/>
          <a:ext cx="8128000" cy="34036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38686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037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3003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448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Secret 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9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Secret function names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[,]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2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Secret function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8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4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3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51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92A3-C317-BB4F-AFD0-488A1C17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BABA-D1C5-B147-BB30-31F2ABC1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AST</a:t>
            </a:r>
          </a:p>
        </p:txBody>
      </p:sp>
    </p:spTree>
    <p:extLst>
      <p:ext uri="{BB962C8B-B14F-4D97-AF65-F5344CB8AC3E}">
        <p14:creationId xmlns:p14="http://schemas.microsoft.com/office/powerpoint/2010/main" val="229867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451F-4E8E-7249-A61B-696D4865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CCA4-878B-194E-B3C2-48A966D8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B78BF-AC3C-2A4B-A2F5-9E2B14F08085}"/>
              </a:ext>
            </a:extLst>
          </p:cNvPr>
          <p:cNvSpPr/>
          <p:nvPr/>
        </p:nvSpPr>
        <p:spPr>
          <a:xfrm>
            <a:off x="983974" y="1477762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https://solidity.readthedocs.io/en/v0.7.1/grammar.html#:~:text=Solidity%20is%20a%20statically%20typed,contracts%20on%20the%20Ethereum%20platform.&amp;text=On%20top%20level%2C%20Solidity%20allows,%2C%20libraries%2C%20structs%20and%20enums</a:t>
            </a:r>
            <a:r>
              <a:rPr lang="en-US" dirty="0"/>
              <a:t> + keywords ‘secret’ and ‘unknown’ to be added</a:t>
            </a:r>
          </a:p>
          <a:p>
            <a:endParaRPr lang="en-US" dirty="0"/>
          </a:p>
          <a:p>
            <a:r>
              <a:rPr lang="en-US" dirty="0"/>
              <a:t>Check/update with grammar which is needed for a parsing algorithm to output an AST or a parser tree. Preferably former. </a:t>
            </a:r>
          </a:p>
          <a:p>
            <a:endParaRPr lang="en-US" dirty="0"/>
          </a:p>
          <a:p>
            <a:r>
              <a:rPr lang="en-US" dirty="0"/>
              <a:t>To define an AST based on circuit output required rather than defining grammar that might produce part irrelevant AST.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Sprinkle Developers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AF1D3-70D6-7A46-9264-923FE8BC26B5}"/>
              </a:ext>
            </a:extLst>
          </p:cNvPr>
          <p:cNvSpPr txBox="1"/>
          <p:nvPr/>
        </p:nvSpPr>
        <p:spPr>
          <a:xfrm>
            <a:off x="1043609" y="6457890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*not exhaustive</a:t>
            </a:r>
          </a:p>
          <a:p>
            <a:r>
              <a:rPr lang="en-US" sz="1000" dirty="0"/>
              <a:t>Check with grammar which defines parsing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16678-DA3C-944A-AE19-ED4C95DCF0A2}"/>
              </a:ext>
            </a:extLst>
          </p:cNvPr>
          <p:cNvSpPr txBox="1"/>
          <p:nvPr/>
        </p:nvSpPr>
        <p:spPr>
          <a:xfrm>
            <a:off x="838200" y="224624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Don’t use </a:t>
            </a:r>
            <a:r>
              <a:rPr lang="en-US" sz="1400" dirty="0" err="1"/>
              <a:t>msg.sender</a:t>
            </a:r>
            <a:r>
              <a:rPr lang="en-US" sz="1400" dirty="0"/>
              <a:t> in sprinkled contract. It is not relevant inside circuits. The address can as well be passed as a function argument. It is not relevant inside shield contract for the most part because anonymity is a criteria for always. Where anonymity of </a:t>
            </a:r>
            <a:r>
              <a:rPr lang="en-US" sz="1400" dirty="0" err="1"/>
              <a:t>msg.sender</a:t>
            </a:r>
            <a:r>
              <a:rPr lang="en-US" sz="1400" dirty="0"/>
              <a:t> is not a criteria on shield contract, then still pass sender as a function argument and check sender == </a:t>
            </a:r>
            <a:r>
              <a:rPr lang="en-US" sz="1400" dirty="0" err="1"/>
              <a:t>msg.sender</a:t>
            </a:r>
            <a:r>
              <a:rPr lang="en-US" sz="1400" dirty="0"/>
              <a:t> inside shield contract. This way keywords such as ‘anon’ can be avoided. Instead replaced by ‘secret’ visibility for sender argument.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‘Emit’ could mean send private details of commitment to recipient privately in most cases. It doesn’t translate to anything on </a:t>
            </a:r>
            <a:r>
              <a:rPr lang="en-US" sz="1400" dirty="0" err="1"/>
              <a:t>shield.sol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NOTES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‘=’ assignment operator could mean creation of a new commitment. But it is not always mandatory that an old commitment exists that needs to be nullified. Is a keyword needed to show existence of an old commitment? If not, how can this be identified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‘Exists’ as keyword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Developers need to be taught how to write in this solidity-based DSL</a:t>
            </a:r>
          </a:p>
        </p:txBody>
      </p:sp>
    </p:spTree>
    <p:extLst>
      <p:ext uri="{BB962C8B-B14F-4D97-AF65-F5344CB8AC3E}">
        <p14:creationId xmlns:p14="http://schemas.microsoft.com/office/powerpoint/2010/main" val="389082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92A3-C317-BB4F-AFD0-488A1C17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BABA-D1C5-B147-BB30-31F2ABC1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the language need to be in solidity? Technical reason not developer reason. Developers can easily learn a DSL if there is no technical reason. Continuing to use solidity DSL would add redundant code that needs to be ignored by compiler</a:t>
            </a:r>
          </a:p>
          <a:p>
            <a:r>
              <a:rPr lang="en-US" dirty="0"/>
              <a:t>Maintenance of compiler might be critical and hard. Because compiler needs to be updated with cryptographic primitives or newly discovered hashes, cryptography schemes such as polynomial commitments, accumulators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7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DB9C-B121-9A49-963A-460C73AC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Traditional way to define a DSL</a:t>
            </a:r>
          </a:p>
          <a:p>
            <a:r>
              <a:rPr lang="en-US" sz="1800" dirty="0"/>
              <a:t>Define Grammar </a:t>
            </a:r>
          </a:p>
          <a:p>
            <a:r>
              <a:rPr lang="en-US" sz="1800" dirty="0"/>
              <a:t>Generate </a:t>
            </a:r>
            <a:r>
              <a:rPr lang="en-US" sz="1800" dirty="0" err="1"/>
              <a:t>Lexer</a:t>
            </a:r>
            <a:endParaRPr lang="en-US" sz="1800" dirty="0"/>
          </a:p>
          <a:p>
            <a:r>
              <a:rPr lang="en-US" sz="1800" dirty="0"/>
              <a:t>Generate Parser</a:t>
            </a:r>
          </a:p>
          <a:p>
            <a:r>
              <a:rPr lang="en-US" sz="1800" dirty="0"/>
              <a:t>Generate Code </a:t>
            </a:r>
            <a:r>
              <a:rPr lang="en-US" sz="1800" dirty="0" err="1"/>
              <a:t>Optimiser</a:t>
            </a:r>
            <a:endParaRPr lang="en-US" sz="1800" dirty="0"/>
          </a:p>
          <a:p>
            <a:r>
              <a:rPr lang="en-US" sz="1800" dirty="0"/>
              <a:t>Write Code Generator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What we are doing:</a:t>
            </a:r>
          </a:p>
          <a:p>
            <a:pPr marL="0" indent="0">
              <a:buNone/>
            </a:pPr>
            <a:r>
              <a:rPr lang="en-US" sz="1800" dirty="0"/>
              <a:t>Reverse engineering the design for DSL and its compiler from a predefined approach to how the DSL looks</a:t>
            </a:r>
          </a:p>
          <a:p>
            <a:r>
              <a:rPr lang="en-US" sz="1800" dirty="0"/>
              <a:t>From sprinkled contract to circuit, identify grammar, then </a:t>
            </a:r>
            <a:r>
              <a:rPr lang="en-US" sz="1800" dirty="0" err="1"/>
              <a:t>lexer</a:t>
            </a:r>
            <a:r>
              <a:rPr lang="en-US" sz="1800" dirty="0"/>
              <a:t> and parser can be created to work according to this definition</a:t>
            </a:r>
          </a:p>
          <a:p>
            <a:r>
              <a:rPr lang="en-US" sz="1800" dirty="0"/>
              <a:t>Write code generation algorithm for this AST</a:t>
            </a:r>
          </a:p>
        </p:txBody>
      </p:sp>
    </p:spTree>
    <p:extLst>
      <p:ext uri="{BB962C8B-B14F-4D97-AF65-F5344CB8AC3E}">
        <p14:creationId xmlns:p14="http://schemas.microsoft.com/office/powerpoint/2010/main" val="30244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CreateMSA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DB9C-B121-9A49-963A-460C73AC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 </a:t>
            </a:r>
            <a:r>
              <a:rPr lang="en-US" sz="1500" dirty="0">
                <a:solidFill>
                  <a:srgbClr val="002060"/>
                </a:solidFill>
              </a:rPr>
              <a:t>function </a:t>
            </a:r>
            <a:r>
              <a:rPr lang="en-US" sz="1500" b="1" dirty="0" err="1">
                <a:solidFill>
                  <a:srgbClr val="002060"/>
                </a:solidFill>
              </a:rPr>
              <a:t>createMSA</a:t>
            </a:r>
            <a:r>
              <a:rPr lang="en-US" sz="1500" dirty="0">
                <a:solidFill>
                  <a:srgbClr val="002060"/>
                </a:solidFill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//id = hash of all the inputs or replace a random number that could be salt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uint256 id,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address supplier,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address buyer,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bytes32 </a:t>
            </a:r>
            <a:r>
              <a:rPr lang="en-US" sz="1500" dirty="0" err="1">
                <a:solidFill>
                  <a:srgbClr val="002060"/>
                </a:solidFill>
              </a:rPr>
              <a:t>sku</a:t>
            </a:r>
            <a:r>
              <a:rPr lang="en-US" sz="1500" dirty="0">
                <a:solidFill>
                  <a:srgbClr val="00206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uint256[] </a:t>
            </a:r>
            <a:r>
              <a:rPr lang="en-US" sz="1500" dirty="0" err="1">
                <a:solidFill>
                  <a:srgbClr val="002060"/>
                </a:solidFill>
              </a:rPr>
              <a:t>calldata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dirty="0" err="1">
                <a:solidFill>
                  <a:srgbClr val="002060"/>
                </a:solidFill>
              </a:rPr>
              <a:t>tierBounds</a:t>
            </a:r>
            <a:r>
              <a:rPr lang="en-US" sz="1500" dirty="0">
                <a:solidFill>
                  <a:srgbClr val="00206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uint256[] </a:t>
            </a:r>
            <a:r>
              <a:rPr lang="en-US" sz="1500" dirty="0" err="1">
                <a:solidFill>
                  <a:srgbClr val="002060"/>
                </a:solidFill>
              </a:rPr>
              <a:t>calldata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dirty="0" err="1">
                <a:solidFill>
                  <a:srgbClr val="002060"/>
                </a:solidFill>
              </a:rPr>
              <a:t>pricesByTier</a:t>
            </a:r>
            <a:r>
              <a:rPr lang="en-US" sz="1500" dirty="0">
                <a:solidFill>
                  <a:srgbClr val="00206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address currency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) external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// require(supplier == </a:t>
            </a:r>
            <a:r>
              <a:rPr lang="en-US" sz="1500" dirty="0" err="1">
                <a:solidFill>
                  <a:srgbClr val="002060"/>
                </a:solidFill>
              </a:rPr>
              <a:t>msg.sender</a:t>
            </a:r>
            <a:r>
              <a:rPr lang="en-US" sz="1500" dirty="0">
                <a:solidFill>
                  <a:srgbClr val="002060"/>
                </a:solidFill>
              </a:rPr>
              <a:t> || buyer == </a:t>
            </a:r>
            <a:r>
              <a:rPr lang="en-US" sz="1500" dirty="0" err="1">
                <a:solidFill>
                  <a:srgbClr val="002060"/>
                </a:solidFill>
              </a:rPr>
              <a:t>msg.sender</a:t>
            </a:r>
            <a:r>
              <a:rPr lang="en-US" sz="1500" dirty="0">
                <a:solidFill>
                  <a:srgbClr val="002060"/>
                </a:solidFill>
              </a:rPr>
              <a:t>); // Look at slide 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[id] = MSA(supplier, buyer, </a:t>
            </a:r>
            <a:r>
              <a:rPr lang="en-US" sz="1500" dirty="0" err="1">
                <a:solidFill>
                  <a:srgbClr val="002060"/>
                </a:solidFill>
              </a:rPr>
              <a:t>sku</a:t>
            </a:r>
            <a:r>
              <a:rPr lang="en-US" sz="1500" dirty="0">
                <a:solidFill>
                  <a:srgbClr val="002060"/>
                </a:solidFill>
              </a:rPr>
              <a:t>, </a:t>
            </a:r>
            <a:r>
              <a:rPr lang="en-US" sz="1500" dirty="0" err="1">
                <a:solidFill>
                  <a:srgbClr val="002060"/>
                </a:solidFill>
              </a:rPr>
              <a:t>tierBounds</a:t>
            </a:r>
            <a:r>
              <a:rPr lang="en-US" sz="1500" dirty="0">
                <a:solidFill>
                  <a:srgbClr val="002060"/>
                </a:solidFill>
              </a:rPr>
              <a:t>, </a:t>
            </a:r>
            <a:r>
              <a:rPr lang="en-US" sz="1500" dirty="0" err="1">
                <a:solidFill>
                  <a:srgbClr val="002060"/>
                </a:solidFill>
              </a:rPr>
              <a:t>pricesByTier</a:t>
            </a:r>
            <a:r>
              <a:rPr lang="en-US" sz="1500" dirty="0">
                <a:solidFill>
                  <a:srgbClr val="002060"/>
                </a:solidFill>
              </a:rPr>
              <a:t>, currency, </a:t>
            </a:r>
            <a:r>
              <a:rPr lang="en-US" sz="1500" dirty="0" err="1">
                <a:solidFill>
                  <a:srgbClr val="002060"/>
                </a:solidFill>
              </a:rPr>
              <a:t>accumulatedVolumeOrdered</a:t>
            </a:r>
            <a:r>
              <a:rPr lang="en-US" sz="1500" dirty="0">
                <a:solidFill>
                  <a:srgbClr val="002060"/>
                </a:solidFill>
              </a:rPr>
              <a:t> = 0);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9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createMSA</a:t>
            </a:r>
            <a:r>
              <a:rPr lang="en-US" dirty="0"/>
              <a:t> - Circuit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1B8D9-73C3-574B-BE61-EE35D6115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31821"/>
              </p:ext>
            </p:extLst>
          </p:nvPr>
        </p:nvGraphicFramePr>
        <p:xfrm>
          <a:off x="1302026" y="1300925"/>
          <a:ext cx="9660835" cy="914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227505">
                  <a:extLst>
                    <a:ext uri="{9D8B030D-6E8A-4147-A177-3AD203B41FA5}">
                      <a16:colId xmlns:a16="http://schemas.microsoft.com/office/drawing/2014/main" val="3280475034"/>
                    </a:ext>
                  </a:extLst>
                </a:gridCol>
                <a:gridCol w="7433330">
                  <a:extLst>
                    <a:ext uri="{9D8B030D-6E8A-4147-A177-3AD203B41FA5}">
                      <a16:colId xmlns:a16="http://schemas.microsoft.com/office/drawing/2014/main" val="3621771404"/>
                    </a:ext>
                  </a:extLst>
                </a:gridCol>
              </a:tblGrid>
              <a:tr h="170392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 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09678"/>
                  </a:ext>
                </a:extLst>
              </a:tr>
              <a:tr h="370374">
                <a:tc>
                  <a:txBody>
                    <a:bodyPr/>
                    <a:lstStyle/>
                    <a:p>
                      <a:r>
                        <a:rPr lang="en-US" sz="1800" dirty="0"/>
                        <a:t>=</a:t>
                      </a:r>
                      <a:br>
                        <a:rPr lang="en-US" sz="1800" dirty="0"/>
                      </a:br>
                      <a:r>
                        <a:rPr lang="en-US" sz="1200" dirty="0"/>
                        <a:t>If LHS or RHS has secret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Create a commitment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544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11CA18-D994-B744-A708-8AB05CE87290}"/>
              </a:ext>
            </a:extLst>
          </p:cNvPr>
          <p:cNvSpPr txBox="1"/>
          <p:nvPr/>
        </p:nvSpPr>
        <p:spPr>
          <a:xfrm>
            <a:off x="1406829" y="4602505"/>
            <a:ext cx="8262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  <a:r>
              <a:rPr lang="en-US" sz="1000" dirty="0" err="1"/>
              <a:t>optimisations</a:t>
            </a:r>
            <a:r>
              <a:rPr lang="en-US" sz="1000" dirty="0"/>
              <a:t> not considered for array variables inside ().</a:t>
            </a:r>
          </a:p>
          <a:p>
            <a:r>
              <a:rPr lang="en-US" sz="1000" dirty="0"/>
              <a:t>Hence array separators not considered as tokens. Might need to be recognized as token and in AST and optimization can be implemented in later iteration</a:t>
            </a:r>
          </a:p>
        </p:txBody>
      </p:sp>
    </p:spTree>
    <p:extLst>
      <p:ext uri="{BB962C8B-B14F-4D97-AF65-F5344CB8AC3E}">
        <p14:creationId xmlns:p14="http://schemas.microsoft.com/office/powerpoint/2010/main" val="378511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CreateMSA</a:t>
            </a:r>
            <a:r>
              <a:rPr lang="en-US" dirty="0"/>
              <a:t> – </a:t>
            </a:r>
            <a:r>
              <a:rPr lang="en-US" dirty="0" err="1"/>
              <a:t>Lexer</a:t>
            </a:r>
            <a:r>
              <a:rPr lang="en-US" dirty="0"/>
              <a:t> output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2B7E1E-9C26-534B-92B1-CC4F01DA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79086"/>
              </p:ext>
            </p:extLst>
          </p:nvPr>
        </p:nvGraphicFramePr>
        <p:xfrm>
          <a:off x="1237864" y="1537940"/>
          <a:ext cx="2355574" cy="33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7787">
                  <a:extLst>
                    <a:ext uri="{9D8B030D-6E8A-4147-A177-3AD203B41FA5}">
                      <a16:colId xmlns:a16="http://schemas.microsoft.com/office/drawing/2014/main" val="3736060887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166700138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Lexer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0773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23448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0051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createMSA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2535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445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uint256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09615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478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3871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99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60806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68868"/>
                  </a:ext>
                </a:extLst>
              </a:tr>
            </a:tbl>
          </a:graphicData>
        </a:graphic>
      </p:graphicFrame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691EC32D-F208-F643-A1FC-E905C341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50061"/>
              </p:ext>
            </p:extLst>
          </p:nvPr>
        </p:nvGraphicFramePr>
        <p:xfrm>
          <a:off x="8745550" y="1537940"/>
          <a:ext cx="2095045" cy="2438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17258">
                  <a:extLst>
                    <a:ext uri="{9D8B030D-6E8A-4147-A177-3AD203B41FA5}">
                      <a16:colId xmlns:a16="http://schemas.microsoft.com/office/drawing/2014/main" val="3736060887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1667001387"/>
                    </a:ext>
                  </a:extLst>
                </a:gridCol>
              </a:tblGrid>
              <a:tr h="2138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Lexer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contd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0773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1363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sku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9554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tierBounds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5099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pricesByTier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8564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40944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03565"/>
                  </a:ext>
                </a:extLst>
              </a:tr>
            </a:tbl>
          </a:graphicData>
        </a:graphic>
      </p:graphicFrame>
      <p:graphicFrame>
        <p:nvGraphicFramePr>
          <p:cNvPr id="119" name="Table 4">
            <a:extLst>
              <a:ext uri="{FF2B5EF4-FFF2-40B4-BE49-F238E27FC236}">
                <a16:creationId xmlns:a16="http://schemas.microsoft.com/office/drawing/2014/main" id="{80A71C93-1EC4-6E4D-8135-E6BBD0B85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58136"/>
              </p:ext>
            </p:extLst>
          </p:nvPr>
        </p:nvGraphicFramePr>
        <p:xfrm>
          <a:off x="3740426" y="1537940"/>
          <a:ext cx="2355574" cy="33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7787">
                  <a:extLst>
                    <a:ext uri="{9D8B030D-6E8A-4147-A177-3AD203B41FA5}">
                      <a16:colId xmlns:a16="http://schemas.microsoft.com/office/drawing/2014/main" val="3736060887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166700138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Lexer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0773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2535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445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09615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bytes32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478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sku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3871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99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uint256[]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60806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tierBounds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68868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9898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uint256[]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47856"/>
                  </a:ext>
                </a:extLst>
              </a:tr>
            </a:tbl>
          </a:graphicData>
        </a:graphic>
      </p:graphicFrame>
      <p:graphicFrame>
        <p:nvGraphicFramePr>
          <p:cNvPr id="120" name="Table 4">
            <a:extLst>
              <a:ext uri="{FF2B5EF4-FFF2-40B4-BE49-F238E27FC236}">
                <a16:creationId xmlns:a16="http://schemas.microsoft.com/office/drawing/2014/main" id="{07FBC934-8DB7-8E44-BF3F-F492F1629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95338"/>
              </p:ext>
            </p:extLst>
          </p:nvPr>
        </p:nvGraphicFramePr>
        <p:xfrm>
          <a:off x="6242988" y="1537940"/>
          <a:ext cx="2355574" cy="33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7787">
                  <a:extLst>
                    <a:ext uri="{9D8B030D-6E8A-4147-A177-3AD203B41FA5}">
                      <a16:colId xmlns:a16="http://schemas.microsoft.com/office/drawing/2014/main" val="3736060887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166700138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Lexer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0773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pricesByTier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2535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445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09615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MSAlist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47859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38711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990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60806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68868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9898"/>
                  </a:ext>
                </a:extLst>
              </a:tr>
              <a:tr h="213823"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478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5351DF8-FF5F-D441-A4F7-CCDDEE32EC63}"/>
              </a:ext>
            </a:extLst>
          </p:cNvPr>
          <p:cNvSpPr txBox="1"/>
          <p:nvPr/>
        </p:nvSpPr>
        <p:spPr>
          <a:xfrm>
            <a:off x="1237864" y="4890740"/>
            <a:ext cx="4410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*not exhaustive</a:t>
            </a:r>
          </a:p>
          <a:p>
            <a:r>
              <a:rPr lang="en-US" sz="1000" dirty="0" err="1"/>
              <a:t>Lexer</a:t>
            </a:r>
            <a:r>
              <a:rPr lang="en-US" sz="1000" dirty="0"/>
              <a:t> output varies by defined on what tokens to be recognized or not.</a:t>
            </a:r>
          </a:p>
          <a:p>
            <a:r>
              <a:rPr lang="en-US" sz="1000" dirty="0"/>
              <a:t>Maybe not all solidity tokens are required to be interpreted for circuit generation</a:t>
            </a:r>
          </a:p>
        </p:txBody>
      </p:sp>
    </p:spTree>
    <p:extLst>
      <p:ext uri="{BB962C8B-B14F-4D97-AF65-F5344CB8AC3E}">
        <p14:creationId xmlns:p14="http://schemas.microsoft.com/office/powerpoint/2010/main" val="394321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createMSA</a:t>
            </a:r>
            <a:r>
              <a:rPr lang="en-US" dirty="0"/>
              <a:t> – Parser output AST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E19CD4-4400-CF47-B6B4-B1A6B0CE81C0}"/>
              </a:ext>
            </a:extLst>
          </p:cNvPr>
          <p:cNvSpPr/>
          <p:nvPr/>
        </p:nvSpPr>
        <p:spPr>
          <a:xfrm>
            <a:off x="4992155" y="1690688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13DB59-9D08-6445-A07C-D5699B4C13DE}"/>
              </a:ext>
            </a:extLst>
          </p:cNvPr>
          <p:cNvSpPr/>
          <p:nvPr/>
        </p:nvSpPr>
        <p:spPr>
          <a:xfrm>
            <a:off x="7838661" y="2735870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9C9BD5-A103-2C4B-89C3-87327ADA587F}"/>
              </a:ext>
            </a:extLst>
          </p:cNvPr>
          <p:cNvSpPr/>
          <p:nvPr/>
        </p:nvSpPr>
        <p:spPr>
          <a:xfrm>
            <a:off x="6297934" y="2704540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D56F21-3A83-5949-AC5D-68A51727EEB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321599" y="1844745"/>
            <a:ext cx="2676088" cy="89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69423B-C482-1B47-82A0-61622247BE1C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310207" y="1844745"/>
            <a:ext cx="1034305" cy="90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4C28DA-8F74-9543-B2C9-564475476C6B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576296" y="3043983"/>
            <a:ext cx="421391" cy="44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629493E-B140-D141-8953-C7C05D99E798}"/>
              </a:ext>
            </a:extLst>
          </p:cNvPr>
          <p:cNvSpPr/>
          <p:nvPr/>
        </p:nvSpPr>
        <p:spPr>
          <a:xfrm>
            <a:off x="7028892" y="4604703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C88730-3173-7142-BF37-852F3E757ED6}"/>
              </a:ext>
            </a:extLst>
          </p:cNvPr>
          <p:cNvSpPr txBox="1"/>
          <p:nvPr/>
        </p:nvSpPr>
        <p:spPr>
          <a:xfrm>
            <a:off x="7028893" y="4571474"/>
            <a:ext cx="3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3FFDC1-A88A-B746-A3A9-46A8357EA354}"/>
              </a:ext>
            </a:extLst>
          </p:cNvPr>
          <p:cNvSpPr txBox="1"/>
          <p:nvPr/>
        </p:nvSpPr>
        <p:spPr>
          <a:xfrm>
            <a:off x="7870864" y="4830141"/>
            <a:ext cx="66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supplier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35B301-E4CA-D949-B5A5-D0857D6DB0FE}"/>
              </a:ext>
            </a:extLst>
          </p:cNvPr>
          <p:cNvSpPr txBox="1"/>
          <p:nvPr/>
        </p:nvSpPr>
        <p:spPr>
          <a:xfrm>
            <a:off x="6102329" y="5415567"/>
            <a:ext cx="57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buyer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BA2C35C-7716-4D46-AB40-34DDF40012F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6387349" y="4940806"/>
            <a:ext cx="832043" cy="47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11D39B-5E1F-3E4E-8D01-3201CBF130B8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6659643" y="4940806"/>
            <a:ext cx="559749" cy="47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A318631F-8D5C-A545-9E52-72DFD492A9AB}"/>
              </a:ext>
            </a:extLst>
          </p:cNvPr>
          <p:cNvSpPr/>
          <p:nvPr/>
        </p:nvSpPr>
        <p:spPr>
          <a:xfrm>
            <a:off x="5161307" y="2771860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EC228D2-2EA4-3E4D-A20B-88B1847DE42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992155" y="1844745"/>
            <a:ext cx="369565" cy="8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7B1743E-50F8-4444-A07B-0150B372DF02}"/>
              </a:ext>
            </a:extLst>
          </p:cNvPr>
          <p:cNvSpPr/>
          <p:nvPr/>
        </p:nvSpPr>
        <p:spPr>
          <a:xfrm>
            <a:off x="2729409" y="2758138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7EC14-5C3E-2B46-ACAC-92F1DB3A3159}"/>
              </a:ext>
            </a:extLst>
          </p:cNvPr>
          <p:cNvSpPr txBox="1"/>
          <p:nvPr/>
        </p:nvSpPr>
        <p:spPr>
          <a:xfrm>
            <a:off x="2604600" y="2768954"/>
            <a:ext cx="62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secret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CAE8D1E-F5D5-5144-8ED0-5905E1CCFCBC}"/>
              </a:ext>
            </a:extLst>
          </p:cNvPr>
          <p:cNvSpPr/>
          <p:nvPr/>
        </p:nvSpPr>
        <p:spPr>
          <a:xfrm>
            <a:off x="3667601" y="2760759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E9CAA5-C1C3-9544-9C30-90C83CFA3CAC}"/>
              </a:ext>
            </a:extLst>
          </p:cNvPr>
          <p:cNvSpPr txBox="1"/>
          <p:nvPr/>
        </p:nvSpPr>
        <p:spPr>
          <a:xfrm>
            <a:off x="3542792" y="2771575"/>
            <a:ext cx="62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secret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C660B6E-A6B2-7341-AD20-F6DE4348E0A6}"/>
              </a:ext>
            </a:extLst>
          </p:cNvPr>
          <p:cNvSpPr/>
          <p:nvPr/>
        </p:nvSpPr>
        <p:spPr>
          <a:xfrm>
            <a:off x="4300994" y="2760551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D0174F-526F-8F46-AA00-0B2137CE059A}"/>
              </a:ext>
            </a:extLst>
          </p:cNvPr>
          <p:cNvSpPr txBox="1"/>
          <p:nvPr/>
        </p:nvSpPr>
        <p:spPr>
          <a:xfrm>
            <a:off x="4176185" y="2771367"/>
            <a:ext cx="62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secret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B93CBF-5AC6-C44C-85AD-561D78C41954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2888435" y="3066251"/>
            <a:ext cx="2830" cy="31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8E6ABE-E9D1-C74A-A549-5964E218E8C9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3852862" y="3048574"/>
            <a:ext cx="22679" cy="33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684B32-93E5-E542-8031-595F40256B0B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4486255" y="3048366"/>
            <a:ext cx="39807" cy="33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BC9D11-A8E2-B74D-8422-6F9ABCBC706E}"/>
              </a:ext>
            </a:extLst>
          </p:cNvPr>
          <p:cNvCxnSpPr>
            <a:stCxn id="6" idx="2"/>
            <a:endCxn id="3" idx="0"/>
          </p:cNvCxnSpPr>
          <p:nvPr/>
        </p:nvCxnSpPr>
        <p:spPr>
          <a:xfrm flipH="1">
            <a:off x="2914670" y="1844745"/>
            <a:ext cx="2077485" cy="92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80F27-7A65-1141-901C-4EEAF322ED00}"/>
              </a:ext>
            </a:extLst>
          </p:cNvPr>
          <p:cNvCxnSpPr>
            <a:stCxn id="6" idx="2"/>
            <a:endCxn id="78" idx="0"/>
          </p:cNvCxnSpPr>
          <p:nvPr/>
        </p:nvCxnSpPr>
        <p:spPr>
          <a:xfrm flipH="1">
            <a:off x="3852862" y="1844745"/>
            <a:ext cx="1139293" cy="9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6D20E0-D3B3-DD42-967D-C0F203162DB7}"/>
              </a:ext>
            </a:extLst>
          </p:cNvPr>
          <p:cNvCxnSpPr>
            <a:stCxn id="6" idx="2"/>
            <a:endCxn id="80" idx="0"/>
          </p:cNvCxnSpPr>
          <p:nvPr/>
        </p:nvCxnSpPr>
        <p:spPr>
          <a:xfrm flipH="1">
            <a:off x="4486255" y="1844745"/>
            <a:ext cx="505900" cy="92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AC9F49E-A219-3848-B933-10F0F47D7C30}"/>
              </a:ext>
            </a:extLst>
          </p:cNvPr>
          <p:cNvSpPr/>
          <p:nvPr/>
        </p:nvSpPr>
        <p:spPr>
          <a:xfrm>
            <a:off x="7005319" y="2705122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34D485-DB45-E549-B29B-C114BFFABDED}"/>
              </a:ext>
            </a:extLst>
          </p:cNvPr>
          <p:cNvSpPr txBox="1"/>
          <p:nvPr/>
        </p:nvSpPr>
        <p:spPr>
          <a:xfrm>
            <a:off x="6897602" y="2722073"/>
            <a:ext cx="57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secret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2EE2AE-A2E3-3C4B-BDAD-E73BC998FE12}"/>
              </a:ext>
            </a:extLst>
          </p:cNvPr>
          <p:cNvCxnSpPr>
            <a:stCxn id="6" idx="6"/>
            <a:endCxn id="94" idx="0"/>
          </p:cNvCxnSpPr>
          <p:nvPr/>
        </p:nvCxnSpPr>
        <p:spPr>
          <a:xfrm>
            <a:off x="5310207" y="1844745"/>
            <a:ext cx="1854138" cy="86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136979C-7B43-3243-8A0D-2CE70C79F3FF}"/>
              </a:ext>
            </a:extLst>
          </p:cNvPr>
          <p:cNvSpPr txBox="1"/>
          <p:nvPr/>
        </p:nvSpPr>
        <p:spPr>
          <a:xfrm>
            <a:off x="6568186" y="5415567"/>
            <a:ext cx="57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sku</a:t>
            </a:r>
            <a:endParaRPr 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AD1FCA-AD0F-C443-A4E6-2757BBB728BB}"/>
              </a:ext>
            </a:extLst>
          </p:cNvPr>
          <p:cNvSpPr txBox="1"/>
          <p:nvPr/>
        </p:nvSpPr>
        <p:spPr>
          <a:xfrm>
            <a:off x="6898197" y="5415182"/>
            <a:ext cx="783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tierBounds</a:t>
            </a:r>
            <a:endParaRPr 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F1AB80-4C59-AD4F-9BB6-214D8A88732A}"/>
              </a:ext>
            </a:extLst>
          </p:cNvPr>
          <p:cNvSpPr txBox="1"/>
          <p:nvPr/>
        </p:nvSpPr>
        <p:spPr>
          <a:xfrm>
            <a:off x="7539464" y="5414797"/>
            <a:ext cx="83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pricesByTier</a:t>
            </a:r>
            <a:endParaRPr 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BD076E-C17C-0644-913C-E9F190DC1F02}"/>
              </a:ext>
            </a:extLst>
          </p:cNvPr>
          <p:cNvSpPr txBox="1"/>
          <p:nvPr/>
        </p:nvSpPr>
        <p:spPr>
          <a:xfrm>
            <a:off x="8242664" y="5414412"/>
            <a:ext cx="647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currency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F0BF9E-E77B-9E44-B20D-E63DCE97CE9F}"/>
              </a:ext>
            </a:extLst>
          </p:cNvPr>
          <p:cNvSpPr txBox="1"/>
          <p:nvPr/>
        </p:nvSpPr>
        <p:spPr>
          <a:xfrm>
            <a:off x="8772746" y="5414412"/>
            <a:ext cx="17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EB8044-FE39-444A-A8D4-745A5653B56F}"/>
              </a:ext>
            </a:extLst>
          </p:cNvPr>
          <p:cNvSpPr txBox="1"/>
          <p:nvPr/>
        </p:nvSpPr>
        <p:spPr>
          <a:xfrm>
            <a:off x="2572385" y="3442868"/>
            <a:ext cx="66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supplier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8B2731-99D9-E247-8045-1671C4FC53FA}"/>
              </a:ext>
            </a:extLst>
          </p:cNvPr>
          <p:cNvSpPr txBox="1"/>
          <p:nvPr/>
        </p:nvSpPr>
        <p:spPr>
          <a:xfrm>
            <a:off x="3652220" y="3452082"/>
            <a:ext cx="57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buyer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21B96C-4BAF-5A4C-90CC-EFAA77EFC1BC}"/>
              </a:ext>
            </a:extLst>
          </p:cNvPr>
          <p:cNvSpPr txBox="1"/>
          <p:nvPr/>
        </p:nvSpPr>
        <p:spPr>
          <a:xfrm>
            <a:off x="4326072" y="3452082"/>
            <a:ext cx="57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sku</a:t>
            </a:r>
            <a:endParaRPr 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7EBEFB0-7AAC-7340-91A8-D7CDCE667929}"/>
              </a:ext>
            </a:extLst>
          </p:cNvPr>
          <p:cNvSpPr txBox="1"/>
          <p:nvPr/>
        </p:nvSpPr>
        <p:spPr>
          <a:xfrm>
            <a:off x="4855689" y="3442868"/>
            <a:ext cx="783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tierBounds</a:t>
            </a:r>
            <a:endParaRPr lang="en-US" sz="1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A1BE61-A02A-CA4A-A46C-C876D375C318}"/>
              </a:ext>
            </a:extLst>
          </p:cNvPr>
          <p:cNvSpPr txBox="1"/>
          <p:nvPr/>
        </p:nvSpPr>
        <p:spPr>
          <a:xfrm>
            <a:off x="6001579" y="3389083"/>
            <a:ext cx="83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pricesByTier</a:t>
            </a:r>
            <a:endParaRPr lang="en-US" sz="1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510149B-B7B6-4E48-9B34-E19D8FCE2FEA}"/>
              </a:ext>
            </a:extLst>
          </p:cNvPr>
          <p:cNvSpPr txBox="1"/>
          <p:nvPr/>
        </p:nvSpPr>
        <p:spPr>
          <a:xfrm>
            <a:off x="6854459" y="3379167"/>
            <a:ext cx="647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currency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70CB9E3-DB1C-0241-8559-9506F1760E73}"/>
              </a:ext>
            </a:extLst>
          </p:cNvPr>
          <p:cNvSpPr txBox="1"/>
          <p:nvPr/>
        </p:nvSpPr>
        <p:spPr>
          <a:xfrm>
            <a:off x="2110245" y="3402364"/>
            <a:ext cx="312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ED0B76E-E2B5-C540-A1C3-18119E3D2BCD}"/>
              </a:ext>
            </a:extLst>
          </p:cNvPr>
          <p:cNvSpPr/>
          <p:nvPr/>
        </p:nvSpPr>
        <p:spPr>
          <a:xfrm>
            <a:off x="2118695" y="2760641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4001222-DE9D-B043-992F-3C2E22E5C7F5}"/>
              </a:ext>
            </a:extLst>
          </p:cNvPr>
          <p:cNvSpPr txBox="1"/>
          <p:nvPr/>
        </p:nvSpPr>
        <p:spPr>
          <a:xfrm>
            <a:off x="1993886" y="2771457"/>
            <a:ext cx="62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secret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689E6F-5117-C048-899F-DDC52C540965}"/>
              </a:ext>
            </a:extLst>
          </p:cNvPr>
          <p:cNvCxnSpPr>
            <a:stCxn id="6" idx="2"/>
            <a:endCxn id="129" idx="0"/>
          </p:cNvCxnSpPr>
          <p:nvPr/>
        </p:nvCxnSpPr>
        <p:spPr>
          <a:xfrm flipH="1">
            <a:off x="2277721" y="1844745"/>
            <a:ext cx="2714434" cy="9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4CAFAB-04AE-1C44-A057-434212D9302A}"/>
              </a:ext>
            </a:extLst>
          </p:cNvPr>
          <p:cNvCxnSpPr>
            <a:stCxn id="130" idx="2"/>
            <a:endCxn id="125" idx="0"/>
          </p:cNvCxnSpPr>
          <p:nvPr/>
        </p:nvCxnSpPr>
        <p:spPr>
          <a:xfrm flipH="1">
            <a:off x="2266745" y="3048456"/>
            <a:ext cx="37211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98097C-D883-DE4C-B771-75E2D853AB9F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5247357" y="3105911"/>
            <a:ext cx="114363" cy="33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B5738C-8BE4-CB45-80BF-BB3D41893411}"/>
              </a:ext>
            </a:extLst>
          </p:cNvPr>
          <p:cNvCxnSpPr>
            <a:stCxn id="9" idx="4"/>
            <a:endCxn id="119" idx="0"/>
          </p:cNvCxnSpPr>
          <p:nvPr/>
        </p:nvCxnSpPr>
        <p:spPr>
          <a:xfrm flipH="1">
            <a:off x="6417601" y="3012653"/>
            <a:ext cx="39359" cy="37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0362E5-8A78-164C-882A-E10C801FEE6E}"/>
              </a:ext>
            </a:extLst>
          </p:cNvPr>
          <p:cNvCxnSpPr>
            <a:stCxn id="33" idx="2"/>
            <a:endCxn id="124" idx="0"/>
          </p:cNvCxnSpPr>
          <p:nvPr/>
        </p:nvCxnSpPr>
        <p:spPr>
          <a:xfrm flipH="1">
            <a:off x="7178038" y="2999072"/>
            <a:ext cx="7802" cy="38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94D8FF-D8F5-AB47-A1DA-FBC163EE5F92}"/>
              </a:ext>
            </a:extLst>
          </p:cNvPr>
          <p:cNvCxnSpPr>
            <a:cxnSpLocks/>
            <a:stCxn id="58" idx="2"/>
            <a:endCxn id="96" idx="0"/>
          </p:cNvCxnSpPr>
          <p:nvPr/>
        </p:nvCxnSpPr>
        <p:spPr>
          <a:xfrm>
            <a:off x="7219392" y="4940806"/>
            <a:ext cx="70473" cy="47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5AB69E-F537-4A41-B5EA-C970F0DC45D5}"/>
              </a:ext>
            </a:extLst>
          </p:cNvPr>
          <p:cNvCxnSpPr>
            <a:cxnSpLocks/>
            <a:stCxn id="58" idx="2"/>
            <a:endCxn id="97" idx="0"/>
          </p:cNvCxnSpPr>
          <p:nvPr/>
        </p:nvCxnSpPr>
        <p:spPr>
          <a:xfrm>
            <a:off x="7219392" y="4940806"/>
            <a:ext cx="736094" cy="47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870525-D5EA-F642-ACB2-87D740BA1F36}"/>
              </a:ext>
            </a:extLst>
          </p:cNvPr>
          <p:cNvCxnSpPr>
            <a:cxnSpLocks/>
            <a:stCxn id="58" idx="2"/>
            <a:endCxn id="102" idx="0"/>
          </p:cNvCxnSpPr>
          <p:nvPr/>
        </p:nvCxnSpPr>
        <p:spPr>
          <a:xfrm>
            <a:off x="7219392" y="4940806"/>
            <a:ext cx="1643113" cy="47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A179270-D3B2-AB4E-B7E3-49B7A774F7D1}"/>
              </a:ext>
            </a:extLst>
          </p:cNvPr>
          <p:cNvCxnSpPr>
            <a:cxnSpLocks/>
            <a:stCxn id="58" idx="2"/>
            <a:endCxn id="59" idx="1"/>
          </p:cNvCxnSpPr>
          <p:nvPr/>
        </p:nvCxnSpPr>
        <p:spPr>
          <a:xfrm>
            <a:off x="7219392" y="4940806"/>
            <a:ext cx="651472" cy="1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D050291-EEF8-5243-AEAB-B21D96303FED}"/>
              </a:ext>
            </a:extLst>
          </p:cNvPr>
          <p:cNvCxnSpPr>
            <a:cxnSpLocks/>
            <a:stCxn id="58" idx="2"/>
            <a:endCxn id="99" idx="0"/>
          </p:cNvCxnSpPr>
          <p:nvPr/>
        </p:nvCxnSpPr>
        <p:spPr>
          <a:xfrm>
            <a:off x="7219392" y="4940806"/>
            <a:ext cx="1346851" cy="47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A554A5F-30CD-7542-9D1D-16A796545F60}"/>
              </a:ext>
            </a:extLst>
          </p:cNvPr>
          <p:cNvSpPr txBox="1"/>
          <p:nvPr/>
        </p:nvSpPr>
        <p:spPr>
          <a:xfrm>
            <a:off x="5054787" y="2775495"/>
            <a:ext cx="62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secret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8372A47-7A8B-E54A-8415-3CCE72C492BA}"/>
              </a:ext>
            </a:extLst>
          </p:cNvPr>
          <p:cNvSpPr txBox="1"/>
          <p:nvPr/>
        </p:nvSpPr>
        <p:spPr>
          <a:xfrm>
            <a:off x="6197359" y="2713699"/>
            <a:ext cx="62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secret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555EB72-8FB6-B542-8775-A6C4D64DBEB1}"/>
              </a:ext>
            </a:extLst>
          </p:cNvPr>
          <p:cNvSpPr txBox="1"/>
          <p:nvPr/>
        </p:nvSpPr>
        <p:spPr>
          <a:xfrm>
            <a:off x="7309377" y="3469677"/>
            <a:ext cx="58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MSA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8559534-544B-BF45-8E63-229696B68EC6}"/>
              </a:ext>
            </a:extLst>
          </p:cNvPr>
          <p:cNvCxnSpPr>
            <a:stCxn id="147" idx="2"/>
            <a:endCxn id="58" idx="0"/>
          </p:cNvCxnSpPr>
          <p:nvPr/>
        </p:nvCxnSpPr>
        <p:spPr>
          <a:xfrm flipH="1">
            <a:off x="7219392" y="3746676"/>
            <a:ext cx="381333" cy="82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0B372133-8A83-454D-8B2E-ECE4F57D2DE6}"/>
              </a:ext>
            </a:extLst>
          </p:cNvPr>
          <p:cNvSpPr/>
          <p:nvPr/>
        </p:nvSpPr>
        <p:spPr>
          <a:xfrm>
            <a:off x="8772745" y="3333981"/>
            <a:ext cx="318052" cy="30811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A467409-3A43-CA4D-A2A7-A6C604C9B27D}"/>
              </a:ext>
            </a:extLst>
          </p:cNvPr>
          <p:cNvSpPr txBox="1"/>
          <p:nvPr/>
        </p:nvSpPr>
        <p:spPr>
          <a:xfrm>
            <a:off x="8772746" y="3300752"/>
            <a:ext cx="3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6D59284-4A0F-5A43-84C3-D3CC94C9D037}"/>
              </a:ext>
            </a:extLst>
          </p:cNvPr>
          <p:cNvSpPr txBox="1"/>
          <p:nvPr/>
        </p:nvSpPr>
        <p:spPr>
          <a:xfrm>
            <a:off x="8106821" y="4133987"/>
            <a:ext cx="66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MSAlist</a:t>
            </a:r>
            <a:endParaRPr lang="en-US" sz="10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6DD1EB8-211E-DE4F-8F34-0FD1FC1713CC}"/>
              </a:ext>
            </a:extLst>
          </p:cNvPr>
          <p:cNvSpPr txBox="1"/>
          <p:nvPr/>
        </p:nvSpPr>
        <p:spPr>
          <a:xfrm>
            <a:off x="8937938" y="4115700"/>
            <a:ext cx="57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12F32EA-53B9-6C4E-A34B-D1C670A79E20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 flipH="1">
            <a:off x="8439783" y="3670084"/>
            <a:ext cx="523462" cy="46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BA1790-A875-0F48-8B0D-DF536CB2FF19}"/>
              </a:ext>
            </a:extLst>
          </p:cNvPr>
          <p:cNvCxnSpPr>
            <a:cxnSpLocks/>
            <a:stCxn id="153" idx="2"/>
            <a:endCxn id="155" idx="0"/>
          </p:cNvCxnSpPr>
          <p:nvPr/>
        </p:nvCxnSpPr>
        <p:spPr>
          <a:xfrm>
            <a:off x="8963245" y="3670084"/>
            <a:ext cx="259713" cy="44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FA471CB-245B-F24B-B883-17B2E38D4E05}"/>
              </a:ext>
            </a:extLst>
          </p:cNvPr>
          <p:cNvCxnSpPr>
            <a:stCxn id="8" idx="3"/>
            <a:endCxn id="153" idx="0"/>
          </p:cNvCxnSpPr>
          <p:nvPr/>
        </p:nvCxnSpPr>
        <p:spPr>
          <a:xfrm>
            <a:off x="7885239" y="2998861"/>
            <a:ext cx="1078006" cy="30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DB9C-B121-9A49-963A-460C73AC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 </a:t>
            </a:r>
            <a:r>
              <a:rPr lang="en-US" sz="1500" dirty="0">
                <a:solidFill>
                  <a:srgbClr val="002060"/>
                </a:solidFill>
              </a:rPr>
              <a:t>function </a:t>
            </a:r>
            <a:r>
              <a:rPr lang="en-US" sz="1500" b="1" dirty="0" err="1">
                <a:solidFill>
                  <a:srgbClr val="002060"/>
                </a:solidFill>
              </a:rPr>
              <a:t>createPO</a:t>
            </a:r>
            <a:r>
              <a:rPr lang="en-US" sz="1500" dirty="0">
                <a:solidFill>
                  <a:srgbClr val="002060"/>
                </a:solidFill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//id = hash of all the inputs or replace a random number that could be salt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uint256 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uint156 id,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address supplier,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address buyer,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bytes32 </a:t>
            </a:r>
            <a:r>
              <a:rPr lang="en-US" sz="1500" dirty="0" err="1">
                <a:solidFill>
                  <a:srgbClr val="002060"/>
                </a:solidFill>
              </a:rPr>
              <a:t>sku</a:t>
            </a:r>
            <a:r>
              <a:rPr lang="en-US" sz="1500" dirty="0">
                <a:solidFill>
                  <a:srgbClr val="00206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uint256 volume,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    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500" dirty="0">
                <a:solidFill>
                  <a:srgbClr val="002060"/>
                </a:solidFill>
              </a:rPr>
              <a:t> address currency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) external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 require(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].supplier == supplier);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 require(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].buyer == buyer);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 require(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</a:t>
            </a:r>
            <a:r>
              <a:rPr lang="en-US" sz="1500" dirty="0" err="1">
                <a:solidFill>
                  <a:srgbClr val="002060"/>
                </a:solidFill>
              </a:rPr>
              <a:t>sku</a:t>
            </a:r>
            <a:r>
              <a:rPr lang="en-US" sz="1500" dirty="0">
                <a:solidFill>
                  <a:srgbClr val="002060"/>
                </a:solidFill>
              </a:rPr>
              <a:t> == </a:t>
            </a:r>
            <a:r>
              <a:rPr lang="en-US" sz="1500" dirty="0" err="1">
                <a:solidFill>
                  <a:srgbClr val="002060"/>
                </a:solidFill>
              </a:rPr>
              <a:t>sku</a:t>
            </a:r>
            <a:r>
              <a:rPr lang="en-US" sz="1500" dirty="0">
                <a:solidFill>
                  <a:srgbClr val="00206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 require(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].currency == currency);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 require(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</a:t>
            </a:r>
            <a:r>
              <a:rPr lang="en-US" sz="1500" dirty="0" err="1">
                <a:solidFill>
                  <a:srgbClr val="002060"/>
                </a:solidFill>
              </a:rPr>
              <a:t>accumulatedVolumeOrdered</a:t>
            </a:r>
            <a:r>
              <a:rPr lang="en-US" sz="1500" dirty="0">
                <a:solidFill>
                  <a:srgbClr val="002060"/>
                </a:solidFill>
              </a:rPr>
              <a:t> + volume &gt;= 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</a:t>
            </a:r>
            <a:r>
              <a:rPr lang="en-US" sz="1500" dirty="0" err="1">
                <a:solidFill>
                  <a:srgbClr val="002060"/>
                </a:solidFill>
              </a:rPr>
              <a:t>tierBounds</a:t>
            </a:r>
            <a:r>
              <a:rPr lang="en-US" sz="1500" dirty="0">
                <a:solidFill>
                  <a:srgbClr val="002060"/>
                </a:solidFill>
              </a:rPr>
              <a:t>[0]);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 require(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</a:t>
            </a:r>
            <a:r>
              <a:rPr lang="en-US" sz="1500" dirty="0" err="1">
                <a:solidFill>
                  <a:srgbClr val="002060"/>
                </a:solidFill>
              </a:rPr>
              <a:t>accumulatedVolumeOrdered</a:t>
            </a:r>
            <a:r>
              <a:rPr lang="en-US" sz="1500" dirty="0">
                <a:solidFill>
                  <a:srgbClr val="002060"/>
                </a:solidFill>
              </a:rPr>
              <a:t> + volume &lt;= 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</a:t>
            </a:r>
            <a:r>
              <a:rPr lang="en-US" sz="1500" dirty="0" err="1">
                <a:solidFill>
                  <a:srgbClr val="002060"/>
                </a:solidFill>
              </a:rPr>
              <a:t>tierBounds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].tierBounds.length-1]);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 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</a:t>
            </a:r>
            <a:r>
              <a:rPr lang="en-US" sz="1500" dirty="0" err="1">
                <a:solidFill>
                  <a:srgbClr val="002060"/>
                </a:solidFill>
              </a:rPr>
              <a:t>accumulatedVolumeOrdered</a:t>
            </a:r>
            <a:r>
              <a:rPr lang="en-US" sz="1500" dirty="0">
                <a:solidFill>
                  <a:srgbClr val="002060"/>
                </a:solidFill>
              </a:rPr>
              <a:t> = 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</a:t>
            </a:r>
            <a:r>
              <a:rPr lang="en-US" sz="1500" dirty="0" err="1">
                <a:solidFill>
                  <a:srgbClr val="002060"/>
                </a:solidFill>
              </a:rPr>
              <a:t>accumulatedVolumeOrdered</a:t>
            </a:r>
            <a:r>
              <a:rPr lang="en-US" sz="1500" dirty="0">
                <a:solidFill>
                  <a:srgbClr val="002060"/>
                </a:solidFill>
              </a:rPr>
              <a:t> + volume;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 uint256 price = </a:t>
            </a:r>
            <a:r>
              <a:rPr lang="en-US" sz="1500" dirty="0" err="1">
                <a:solidFill>
                  <a:srgbClr val="002060"/>
                </a:solidFill>
              </a:rPr>
              <a:t>calculateAmountOwed</a:t>
            </a:r>
            <a:r>
              <a:rPr lang="en-US" sz="1500" dirty="0">
                <a:solidFill>
                  <a:srgbClr val="002060"/>
                </a:solidFill>
              </a:rPr>
              <a:t>(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</a:t>
            </a:r>
            <a:r>
              <a:rPr lang="en-US" sz="1500" dirty="0" err="1">
                <a:solidFill>
                  <a:srgbClr val="002060"/>
                </a:solidFill>
              </a:rPr>
              <a:t>tierBounds</a:t>
            </a:r>
            <a:r>
              <a:rPr lang="en-US" sz="1500" dirty="0">
                <a:solidFill>
                  <a:srgbClr val="002060"/>
                </a:solidFill>
              </a:rPr>
              <a:t>, 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</a:t>
            </a:r>
            <a:r>
              <a:rPr lang="en-US" sz="1500" dirty="0" err="1">
                <a:solidFill>
                  <a:srgbClr val="002060"/>
                </a:solidFill>
              </a:rPr>
              <a:t>pricesByTier</a:t>
            </a:r>
            <a:r>
              <a:rPr lang="en-US" sz="1500" dirty="0">
                <a:solidFill>
                  <a:srgbClr val="002060"/>
                </a:solidFill>
              </a:rPr>
              <a:t>,    </a:t>
            </a:r>
            <a:r>
              <a:rPr lang="en-US" sz="1500" dirty="0" err="1">
                <a:solidFill>
                  <a:srgbClr val="002060"/>
                </a:solidFill>
              </a:rPr>
              <a:t>MSAlist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msaID</a:t>
            </a:r>
            <a:r>
              <a:rPr lang="en-US" sz="1500" dirty="0">
                <a:solidFill>
                  <a:srgbClr val="002060"/>
                </a:solidFill>
              </a:rPr>
              <a:t>].</a:t>
            </a:r>
            <a:r>
              <a:rPr lang="en-US" sz="1500" dirty="0" err="1">
                <a:solidFill>
                  <a:srgbClr val="002060"/>
                </a:solidFill>
              </a:rPr>
              <a:t>accumulatedVolumeOrdered</a:t>
            </a:r>
            <a:r>
              <a:rPr lang="en-US" sz="1500" dirty="0">
                <a:solidFill>
                  <a:srgbClr val="002060"/>
                </a:solidFill>
              </a:rPr>
              <a:t>, volume);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        </a:t>
            </a:r>
            <a:r>
              <a:rPr lang="en-US" sz="1500" dirty="0" err="1">
                <a:solidFill>
                  <a:srgbClr val="002060"/>
                </a:solidFill>
              </a:rPr>
              <a:t>POlist</a:t>
            </a:r>
            <a:r>
              <a:rPr lang="en-US" sz="1500" dirty="0">
                <a:solidFill>
                  <a:srgbClr val="002060"/>
                </a:solidFill>
              </a:rPr>
              <a:t>[id] = PO(supplier, buyer, </a:t>
            </a:r>
            <a:r>
              <a:rPr lang="en-US" sz="1500" dirty="0" err="1">
                <a:solidFill>
                  <a:srgbClr val="002060"/>
                </a:solidFill>
              </a:rPr>
              <a:t>sku</a:t>
            </a:r>
            <a:r>
              <a:rPr lang="en-US" sz="1500" dirty="0">
                <a:solidFill>
                  <a:srgbClr val="002060"/>
                </a:solidFill>
              </a:rPr>
              <a:t>, volume, price, currency);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2060"/>
                </a:solidFill>
              </a:rPr>
              <a:t>   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1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DB9C-B121-9A49-963A-460C73AC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function </a:t>
            </a:r>
            <a:r>
              <a:rPr lang="en-US" sz="1400" b="1" dirty="0">
                <a:solidFill>
                  <a:srgbClr val="002060"/>
                </a:solidFill>
              </a:rPr>
              <a:t>deposit</a:t>
            </a:r>
            <a:r>
              <a:rPr lang="en-US" sz="1400" dirty="0">
                <a:solidFill>
                  <a:srgbClr val="002060"/>
                </a:solidFill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uint256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)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400" dirty="0">
                <a:solidFill>
                  <a:srgbClr val="002060"/>
                </a:solidFill>
              </a:rPr>
              <a:t> external {</a:t>
            </a:r>
            <a:br>
              <a:rPr lang="en-US" sz="1400" dirty="0">
                <a:solidFill>
                  <a:srgbClr val="002060"/>
                </a:solidFill>
              </a:rPr>
            </a:b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bool success = erc20.transferFrom(</a:t>
            </a:r>
            <a:r>
              <a:rPr lang="en-US" sz="1400" dirty="0" err="1">
                <a:solidFill>
                  <a:srgbClr val="002060"/>
                </a:solidFill>
              </a:rPr>
              <a:t>msg.sender</a:t>
            </a:r>
            <a:r>
              <a:rPr lang="en-US" sz="1400" dirty="0">
                <a:solidFill>
                  <a:srgbClr val="002060"/>
                </a:solidFill>
              </a:rPr>
              <a:t>, address(this), amount);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require(success, "Transfer request rejected");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balances[</a:t>
            </a:r>
            <a:r>
              <a:rPr lang="en-US" sz="1400" dirty="0" err="1">
                <a:solidFill>
                  <a:srgbClr val="002060"/>
                </a:solidFill>
              </a:rPr>
              <a:t>msg.sender</a:t>
            </a:r>
            <a:r>
              <a:rPr lang="en-US" sz="1400" dirty="0">
                <a:solidFill>
                  <a:srgbClr val="002060"/>
                </a:solidFill>
              </a:rPr>
              <a:t>] = balances[</a:t>
            </a:r>
            <a:r>
              <a:rPr lang="en-US" sz="1400" dirty="0" err="1">
                <a:solidFill>
                  <a:srgbClr val="002060"/>
                </a:solidFill>
              </a:rPr>
              <a:t>msg.sender</a:t>
            </a:r>
            <a:r>
              <a:rPr lang="en-US" sz="1400" dirty="0">
                <a:solidFill>
                  <a:srgbClr val="002060"/>
                </a:solidFill>
              </a:rPr>
              <a:t>].add(amount);</a:t>
            </a:r>
            <a:br>
              <a:rPr lang="en-US" sz="1400" dirty="0">
                <a:solidFill>
                  <a:srgbClr val="002060"/>
                </a:solidFill>
              </a:rPr>
            </a:b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761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6BDB-9DE9-D344-A402-804F000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- Sprinkled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DB9C-B121-9A49-963A-460C73AC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secret mapping (address =&gt; uint256) balances;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secret </a:t>
            </a:r>
            <a:r>
              <a:rPr lang="en-US" sz="1400" dirty="0">
                <a:solidFill>
                  <a:srgbClr val="002060"/>
                </a:solidFill>
              </a:rPr>
              <a:t>function </a:t>
            </a:r>
            <a:r>
              <a:rPr lang="en-US" sz="1400" b="1" dirty="0">
                <a:solidFill>
                  <a:srgbClr val="002060"/>
                </a:solidFill>
              </a:rPr>
              <a:t>transfer</a:t>
            </a:r>
            <a:r>
              <a:rPr lang="en-US" sz="1400" dirty="0">
                <a:solidFill>
                  <a:srgbClr val="00206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400" dirty="0">
                <a:solidFill>
                  <a:srgbClr val="002060"/>
                </a:solidFill>
              </a:rPr>
              <a:t> address sender,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400" dirty="0">
                <a:solidFill>
                  <a:srgbClr val="002060"/>
                </a:solidFill>
              </a:rPr>
              <a:t> address recipient,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1400" dirty="0">
                <a:solidFill>
                  <a:srgbClr val="002060"/>
                </a:solidFill>
              </a:rPr>
              <a:t> uint256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) external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require(balances[sender] &gt;= amount);	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        balances[sender] =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exists </a:t>
            </a:r>
            <a:r>
              <a:rPr lang="en-US" sz="1400" dirty="0">
                <a:solidFill>
                  <a:srgbClr val="002060"/>
                </a:solidFill>
              </a:rPr>
              <a:t>balances[sender].sub(amount, "ERC20: transfer amount exceeds balance");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balances[recipient] =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unknown</a:t>
            </a:r>
            <a:r>
              <a:rPr lang="en-US" sz="1400" dirty="0">
                <a:solidFill>
                  <a:srgbClr val="002060"/>
                </a:solidFill>
              </a:rPr>
              <a:t> balances[recipient].add(amount);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      emit Transfer(sender, recipient, amount);</a:t>
            </a:r>
            <a:br>
              <a:rPr lang="en-US" sz="1400" dirty="0">
                <a:solidFill>
                  <a:srgbClr val="002060"/>
                </a:solidFill>
              </a:rPr>
            </a:b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Question: Does transfer (add and sub) always be considered as two in and two out commitment structure?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212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1749</Words>
  <Application>Microsoft Macintosh PowerPoint</Application>
  <PresentationFormat>Widescreen</PresentationFormat>
  <Paragraphs>392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Sprinkles design document</vt:lpstr>
      <vt:lpstr>Approach</vt:lpstr>
      <vt:lpstr>CreateMSA</vt:lpstr>
      <vt:lpstr>createMSA - Circuit</vt:lpstr>
      <vt:lpstr>CreateMSA – Lexer output</vt:lpstr>
      <vt:lpstr>createMSA – Parser output AST</vt:lpstr>
      <vt:lpstr>CreatePO</vt:lpstr>
      <vt:lpstr>Deposit</vt:lpstr>
      <vt:lpstr>Transfer - Sprinkled Contract</vt:lpstr>
      <vt:lpstr>Transfer - Circuit</vt:lpstr>
      <vt:lpstr>Transfer – Lexer output</vt:lpstr>
      <vt:lpstr>Transfer – Parser output AST</vt:lpstr>
      <vt:lpstr>Withdraw</vt:lpstr>
      <vt:lpstr>Tokens – Lexer keeps track of</vt:lpstr>
      <vt:lpstr>Code Generation Algorithm </vt:lpstr>
      <vt:lpstr>Grammar</vt:lpstr>
      <vt:lpstr>Rules for Sprinkle Developers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Sprinkles design document</dc:title>
  <dc:creator>Chaitanya Konda</dc:creator>
  <cp:lastModifiedBy>Chaitanya Konda</cp:lastModifiedBy>
  <cp:revision>104</cp:revision>
  <dcterms:created xsi:type="dcterms:W3CDTF">2020-09-15T21:16:23Z</dcterms:created>
  <dcterms:modified xsi:type="dcterms:W3CDTF">2020-09-16T14:27:55Z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9c8c59-981d-4e47-a4b7-2afab8fccc3c_Enabled">
    <vt:lpwstr>true</vt:lpwstr>
  </property>
  <property fmtid="{D5CDD505-2E9C-101B-9397-08002B2CF9AE}" pid="3" name="MSIP_Label_cb9c8c59-981d-4e47-a4b7-2afab8fccc3c_SetDate">
    <vt:lpwstr>2020-09-15T21:16:24Z</vt:lpwstr>
  </property>
  <property fmtid="{D5CDD505-2E9C-101B-9397-08002B2CF9AE}" pid="4" name="MSIP_Label_cb9c8c59-981d-4e47-a4b7-2afab8fccc3c_Method">
    <vt:lpwstr>Standard</vt:lpwstr>
  </property>
  <property fmtid="{D5CDD505-2E9C-101B-9397-08002B2CF9AE}" pid="5" name="MSIP_Label_cb9c8c59-981d-4e47-a4b7-2afab8fccc3c_Name">
    <vt:lpwstr>Internal</vt:lpwstr>
  </property>
  <property fmtid="{D5CDD505-2E9C-101B-9397-08002B2CF9AE}" pid="6" name="MSIP_Label_cb9c8c59-981d-4e47-a4b7-2afab8fccc3c_SiteId">
    <vt:lpwstr>5b973f99-77df-4beb-b27d-aa0c70b8482c</vt:lpwstr>
  </property>
  <property fmtid="{D5CDD505-2E9C-101B-9397-08002B2CF9AE}" pid="7" name="MSIP_Label_cb9c8c59-981d-4e47-a4b7-2afab8fccc3c_ActionId">
    <vt:lpwstr>d0773932-e962-4788-a565-2d6689093238</vt:lpwstr>
  </property>
  <property fmtid="{D5CDD505-2E9C-101B-9397-08002B2CF9AE}" pid="8" name="MSIP_Label_cb9c8c59-981d-4e47-a4b7-2afab8fccc3c_ContentBits">
    <vt:lpwstr>0</vt:lpwstr>
  </property>
</Properties>
</file>