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ABF40"/>
    <a:srgbClr val="9ABF4E"/>
    <a:srgbClr val="FFC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 snapToGrid="0" snapToObjects="1">
      <p:cViewPr>
        <p:scale>
          <a:sx n="33" d="100"/>
          <a:sy n="33" d="100"/>
        </p:scale>
        <p:origin x="-848" y="2512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DFA1-11E0-AC4F-B82E-E4156D0C46C6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3E2A-9055-CC4E-B377-5CEA3A89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3E2A-9055-CC4E-B377-5CEA3A8949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7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CAE-5A64-144B-B638-52047A26C15E}" type="datetimeFigureOut">
              <a:rPr lang="en-US" smtClean="0"/>
              <a:t>12/05/16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0275212" cy="5699270"/>
          </a:xfrm>
          <a:solidFill>
            <a:schemeClr val="tx2">
              <a:lumMod val="50000"/>
            </a:schemeClr>
          </a:solidFill>
        </p:spPr>
        <p:txBody>
          <a:bodyPr lIns="1440000">
            <a:noAutofit/>
          </a:bodyPr>
          <a:lstStyle/>
          <a:p>
            <a:pPr algn="l"/>
            <a:r>
              <a:rPr lang="en-GB" sz="16000" i="1" dirty="0" err="1" smtClean="0">
                <a:solidFill>
                  <a:schemeClr val="bg1"/>
                </a:solidFill>
              </a:rPr>
              <a:t>fUML</a:t>
            </a:r>
            <a:r>
              <a:rPr lang="en-GB" sz="16000" i="1" dirty="0" smtClean="0">
                <a:solidFill>
                  <a:schemeClr val="bg1"/>
                </a:solidFill>
              </a:rPr>
              <a:t> Activity Diagrams</a:t>
            </a:r>
            <a:r>
              <a:rPr lang="en-GB" sz="16000" dirty="0" smtClean="0">
                <a:solidFill>
                  <a:schemeClr val="bg1"/>
                </a:solidFill>
              </a:rPr>
              <a:t> with</a:t>
            </a:r>
            <a:r>
              <a:rPr lang="en-GB" sz="16000" dirty="0">
                <a:solidFill>
                  <a:schemeClr val="bg1"/>
                </a:solidFill>
              </a:rPr>
              <a:t/>
            </a:r>
            <a:br>
              <a:rPr lang="en-GB" sz="16000" dirty="0">
                <a:solidFill>
                  <a:schemeClr val="bg1"/>
                </a:solidFill>
              </a:rPr>
            </a:br>
            <a:r>
              <a:rPr lang="en-GB" sz="16000" dirty="0" smtClean="0">
                <a:solidFill>
                  <a:schemeClr val="bg1"/>
                </a:solidFill>
              </a:rPr>
              <a:t>  RAG-controlled rewriting</a:t>
            </a:r>
            <a:endParaRPr lang="en-GB" sz="1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699270"/>
            <a:ext cx="30275212" cy="1920381"/>
          </a:xfrm>
          <a:solidFill>
            <a:schemeClr val="accent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sz="10000" dirty="0" smtClean="0">
                <a:solidFill>
                  <a:schemeClr val="bg1"/>
                </a:solidFill>
              </a:rPr>
              <a:t>A </a:t>
            </a:r>
            <a:r>
              <a:rPr lang="en-GB" sz="10000" i="1" smtClean="0">
                <a:solidFill>
                  <a:schemeClr val="bg1"/>
                </a:solidFill>
              </a:rPr>
              <a:t>RACR</a:t>
            </a:r>
            <a:r>
              <a:rPr lang="en-GB" sz="10000" smtClean="0">
                <a:solidFill>
                  <a:schemeClr val="bg1"/>
                </a:solidFill>
              </a:rPr>
              <a:t> solution </a:t>
            </a:r>
            <a:r>
              <a:rPr lang="en-GB" sz="10000" dirty="0" smtClean="0">
                <a:solidFill>
                  <a:schemeClr val="bg1"/>
                </a:solidFill>
              </a:rPr>
              <a:t>of the </a:t>
            </a:r>
            <a:r>
              <a:rPr lang="en-GB" sz="10000" i="1" dirty="0" smtClean="0">
                <a:solidFill>
                  <a:schemeClr val="bg1"/>
                </a:solidFill>
              </a:rPr>
              <a:t>8</a:t>
            </a:r>
            <a:r>
              <a:rPr lang="en-GB" sz="10000" i="1" baseline="30000" dirty="0" smtClean="0">
                <a:solidFill>
                  <a:schemeClr val="bg1"/>
                </a:solidFill>
              </a:rPr>
              <a:t>th</a:t>
            </a:r>
            <a:r>
              <a:rPr lang="en-GB" sz="10000" i="1" dirty="0" smtClean="0">
                <a:solidFill>
                  <a:schemeClr val="bg1"/>
                </a:solidFill>
              </a:rPr>
              <a:t> Transformation Tool Contest</a:t>
            </a:r>
            <a:endParaRPr lang="en-GB" sz="10000" i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455279" y="681198"/>
            <a:ext cx="4317762" cy="43142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4" name="Octagon 63"/>
          <p:cNvSpPr/>
          <p:nvPr/>
        </p:nvSpPr>
        <p:spPr bwMode="auto">
          <a:xfrm>
            <a:off x="27275923" y="68119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5" name="Octagon 64"/>
          <p:cNvSpPr/>
          <p:nvPr/>
        </p:nvSpPr>
        <p:spPr bwMode="auto">
          <a:xfrm>
            <a:off x="27738203" y="6989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6" name="Octagon 65"/>
          <p:cNvSpPr/>
          <p:nvPr/>
        </p:nvSpPr>
        <p:spPr bwMode="auto">
          <a:xfrm>
            <a:off x="28200483" y="80565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7" name="Octagon 66"/>
          <p:cNvSpPr/>
          <p:nvPr/>
        </p:nvSpPr>
        <p:spPr bwMode="auto">
          <a:xfrm>
            <a:off x="28609423" y="101901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8" name="Octagon 67"/>
          <p:cNvSpPr/>
          <p:nvPr/>
        </p:nvSpPr>
        <p:spPr bwMode="auto">
          <a:xfrm>
            <a:off x="28965023" y="13212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9" name="Octagon 68"/>
          <p:cNvSpPr/>
          <p:nvPr/>
        </p:nvSpPr>
        <p:spPr bwMode="auto">
          <a:xfrm>
            <a:off x="29208802" y="171382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0" name="Octagon 69"/>
          <p:cNvSpPr/>
          <p:nvPr/>
        </p:nvSpPr>
        <p:spPr bwMode="auto">
          <a:xfrm>
            <a:off x="29387297" y="31006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1" name="Octagon 70"/>
          <p:cNvSpPr/>
          <p:nvPr/>
        </p:nvSpPr>
        <p:spPr bwMode="auto">
          <a:xfrm>
            <a:off x="29434247" y="260921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2" name="Octagon 71"/>
          <p:cNvSpPr/>
          <p:nvPr/>
        </p:nvSpPr>
        <p:spPr bwMode="auto">
          <a:xfrm>
            <a:off x="29392298" y="2141241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3" name="Octagon 72"/>
          <p:cNvSpPr/>
          <p:nvPr/>
        </p:nvSpPr>
        <p:spPr bwMode="auto">
          <a:xfrm>
            <a:off x="29215192" y="35401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4" name="Octagon 73"/>
          <p:cNvSpPr/>
          <p:nvPr/>
        </p:nvSpPr>
        <p:spPr bwMode="auto">
          <a:xfrm>
            <a:off x="28609978" y="423997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5" name="Octagon 74"/>
          <p:cNvSpPr/>
          <p:nvPr/>
        </p:nvSpPr>
        <p:spPr bwMode="auto">
          <a:xfrm>
            <a:off x="28947103" y="391424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6" name="Octagon 75"/>
          <p:cNvSpPr/>
          <p:nvPr/>
        </p:nvSpPr>
        <p:spPr bwMode="auto">
          <a:xfrm>
            <a:off x="26850452" y="45814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7" name="Octagon 76"/>
          <p:cNvSpPr/>
          <p:nvPr/>
        </p:nvSpPr>
        <p:spPr bwMode="auto">
          <a:xfrm>
            <a:off x="26423732" y="43858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8" name="Octagon 77"/>
          <p:cNvSpPr/>
          <p:nvPr/>
        </p:nvSpPr>
        <p:spPr bwMode="auto">
          <a:xfrm>
            <a:off x="26050352" y="41369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9" name="Octagon 78"/>
          <p:cNvSpPr/>
          <p:nvPr/>
        </p:nvSpPr>
        <p:spPr bwMode="auto">
          <a:xfrm>
            <a:off x="25748092" y="3781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0" name="Octagon 79"/>
          <p:cNvSpPr/>
          <p:nvPr/>
        </p:nvSpPr>
        <p:spPr bwMode="auto">
          <a:xfrm>
            <a:off x="25534732" y="3354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1" name="Octagon 80"/>
          <p:cNvSpPr/>
          <p:nvPr/>
        </p:nvSpPr>
        <p:spPr bwMode="auto">
          <a:xfrm>
            <a:off x="25428052" y="2892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2" name="Octagon 81"/>
          <p:cNvSpPr/>
          <p:nvPr/>
        </p:nvSpPr>
        <p:spPr bwMode="auto">
          <a:xfrm>
            <a:off x="25392492" y="24300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3" name="Octagon 82"/>
          <p:cNvSpPr/>
          <p:nvPr/>
        </p:nvSpPr>
        <p:spPr bwMode="auto">
          <a:xfrm>
            <a:off x="25499172" y="196774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4" name="Octagon 83"/>
          <p:cNvSpPr/>
          <p:nvPr/>
        </p:nvSpPr>
        <p:spPr bwMode="auto">
          <a:xfrm>
            <a:off x="26388172" y="8831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5" name="Octagon 84"/>
          <p:cNvSpPr/>
          <p:nvPr/>
        </p:nvSpPr>
        <p:spPr bwMode="auto">
          <a:xfrm>
            <a:off x="26832672" y="7409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6" name="Octagon 85"/>
          <p:cNvSpPr/>
          <p:nvPr/>
        </p:nvSpPr>
        <p:spPr bwMode="auto">
          <a:xfrm>
            <a:off x="25694752" y="1576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7" name="Octagon 86"/>
          <p:cNvSpPr/>
          <p:nvPr/>
        </p:nvSpPr>
        <p:spPr bwMode="auto">
          <a:xfrm>
            <a:off x="26014792" y="11498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8" name="Octagon 87"/>
          <p:cNvSpPr/>
          <p:nvPr/>
        </p:nvSpPr>
        <p:spPr bwMode="auto">
          <a:xfrm>
            <a:off x="28242987" y="447681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9" name="Octagon 88"/>
          <p:cNvSpPr/>
          <p:nvPr/>
        </p:nvSpPr>
        <p:spPr bwMode="auto">
          <a:xfrm>
            <a:off x="27268005" y="466669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0" name="Octagon 89"/>
          <p:cNvSpPr/>
          <p:nvPr/>
        </p:nvSpPr>
        <p:spPr bwMode="auto">
          <a:xfrm>
            <a:off x="27796404" y="467878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5987979" y="1261962"/>
            <a:ext cx="3040380" cy="3484880"/>
            <a:chOff x="5445224" y="1518725"/>
            <a:chExt cx="575731" cy="704321"/>
          </a:xfrm>
        </p:grpSpPr>
        <p:grpSp>
          <p:nvGrpSpPr>
            <p:cNvPr id="92" name="Group 91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10253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  <p:sp>
        <p:nvSpPr>
          <p:cNvPr id="63" name="Donut 62"/>
          <p:cNvSpPr/>
          <p:nvPr/>
        </p:nvSpPr>
        <p:spPr bwMode="auto">
          <a:xfrm>
            <a:off x="25294565" y="515488"/>
            <a:ext cx="4648907" cy="4658080"/>
          </a:xfrm>
          <a:prstGeom prst="donut">
            <a:avLst>
              <a:gd name="adj" fmla="val 6622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20" name="Subtitle 2"/>
          <p:cNvSpPr txBox="1">
            <a:spLocks/>
          </p:cNvSpPr>
          <p:nvPr/>
        </p:nvSpPr>
        <p:spPr>
          <a:xfrm>
            <a:off x="0" y="40891319"/>
            <a:ext cx="30275212" cy="1920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17634" tIns="208817" rIns="417634" bIns="208817" rtlCol="0">
            <a:normAutofit fontScale="47500" lnSpcReduction="20000"/>
          </a:bodyPr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3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0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67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4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1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18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356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0" dirty="0" smtClean="0">
                <a:solidFill>
                  <a:schemeClr val="bg1"/>
                </a:solidFill>
              </a:rPr>
              <a:t>Christoff Bürger (</a:t>
            </a:r>
            <a:r>
              <a:rPr lang="en-GB" sz="10000" smtClean="0">
                <a:solidFill>
                  <a:schemeClr val="bg1"/>
                </a:solidFill>
              </a:rPr>
              <a:t>christoff.burger</a:t>
            </a:r>
            <a:r>
              <a:rPr lang="en-GB" sz="10000" dirty="0" err="1" smtClean="0">
                <a:solidFill>
                  <a:schemeClr val="bg1"/>
                </a:solidFill>
              </a:rPr>
              <a:t>@cs.lth.se</a:t>
            </a:r>
            <a:r>
              <a:rPr lang="en-GB" sz="10000" dirty="0" smtClean="0">
                <a:solidFill>
                  <a:schemeClr val="bg1"/>
                </a:solidFill>
              </a:rPr>
              <a:t>, https://</a:t>
            </a:r>
            <a:r>
              <a:rPr lang="en-GB" sz="10000" dirty="0" err="1" smtClean="0">
                <a:solidFill>
                  <a:schemeClr val="bg1"/>
                </a:solidFill>
              </a:rPr>
              <a:t>github.com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christoff-buerger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GB" sz="10000" dirty="0" smtClean="0">
                <a:solidFill>
                  <a:schemeClr val="bg1"/>
                </a:solidFill>
              </a:rPr>
              <a:t>Dept. of Computer Science, Faculty of Engineering, LTH, Lund University, Lund, Sweden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24355242" y="34239200"/>
            <a:ext cx="4383064" cy="580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835" y="34239200"/>
            <a:ext cx="21669254" cy="5800625"/>
            <a:chOff x="1503835" y="34517018"/>
            <a:chExt cx="21267092" cy="5522807"/>
          </a:xfrm>
        </p:grpSpPr>
        <p:sp>
          <p:nvSpPr>
            <p:cNvPr id="180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1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2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3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4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5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7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3" name="Picture 192" descr="solution-aw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15" y="34465276"/>
            <a:ext cx="3779520" cy="5347716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503836" y="8743063"/>
            <a:ext cx="272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TTC 2015</a:t>
            </a:r>
            <a:r>
              <a:rPr lang="en-GB" sz="6000" dirty="0" smtClean="0"/>
              <a:t> task: execution of </a:t>
            </a:r>
            <a:r>
              <a:rPr lang="en-GB" sz="6000" i="1" dirty="0" err="1" smtClean="0"/>
              <a:t>fUML</a:t>
            </a:r>
            <a:r>
              <a:rPr lang="en-GB" sz="6000" i="1" dirty="0" smtClean="0"/>
              <a:t> Activity Diagrams.</a:t>
            </a:r>
            <a:endParaRPr lang="en-GB" sz="6000" i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503836" y="16173211"/>
            <a:ext cx="2724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RACR</a:t>
            </a:r>
            <a:r>
              <a:rPr lang="en-GB" sz="6000" dirty="0" smtClean="0"/>
              <a:t> solution: diagram to Petri net interpreter, uses a reference attribute grammar to   </a:t>
            </a:r>
          </a:p>
          <a:p>
            <a:r>
              <a:rPr lang="en-GB" sz="6000" dirty="0" smtClean="0"/>
              <a:t>	deduce </a:t>
            </a:r>
            <a:r>
              <a:rPr lang="en-GB" sz="6000" dirty="0" err="1" smtClean="0"/>
              <a:t>memoized</a:t>
            </a:r>
            <a:r>
              <a:rPr lang="en-GB" sz="6000" dirty="0" smtClean="0"/>
              <a:t> abstract syntax graph well-suited for execution by rewriting.</a:t>
            </a:r>
            <a:endParaRPr lang="en-GB" sz="6000" i="1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1503836" y="30148444"/>
            <a:ext cx="272445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RAG-controlled rewriting: declarative, seamless combination of reference 	attribute 	grammars &amp; graph rewriting (</a:t>
            </a:r>
            <a:r>
              <a:rPr lang="en-GB" sz="6000" i="1" dirty="0" smtClean="0"/>
              <a:t>RACR</a:t>
            </a:r>
            <a:r>
              <a:rPr lang="en-GB" sz="6000" dirty="0" smtClean="0"/>
              <a:t>: reference implementation, </a:t>
            </a:r>
            <a:r>
              <a:rPr lang="en-GB" sz="6000" i="1" dirty="0" smtClean="0"/>
              <a:t>Scheme </a:t>
            </a:r>
            <a:r>
              <a:rPr lang="en-GB" sz="6000" dirty="0" smtClean="0"/>
              <a:t>library).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t</a:t>
            </a:r>
            <a:r>
              <a:rPr lang="en-GB" sz="5400" dirty="0" smtClean="0"/>
              <a:t>ransformation-aware RAG-based analyses (incremental evaluation)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a</a:t>
            </a:r>
            <a:r>
              <a:rPr lang="en-GB" sz="5400" dirty="0" smtClean="0"/>
              <a:t>nalyse-aware rewrite-based transformations (analyses deduce rewrites)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4461890" y="32472592"/>
            <a:ext cx="389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mutual control</a:t>
            </a:r>
            <a:endParaRPr lang="en-GB" sz="4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21685917" y="32542442"/>
            <a:ext cx="259330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23261759" y="33349124"/>
            <a:ext cx="101746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4247475" y="32535525"/>
            <a:ext cx="0" cy="837914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4" name="Picture 493" descr="poster-figur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0484803"/>
            <a:ext cx="14584680" cy="4945380"/>
          </a:xfrm>
          <a:prstGeom prst="rect">
            <a:avLst/>
          </a:prstGeom>
        </p:spPr>
      </p:pic>
      <p:pic>
        <p:nvPicPr>
          <p:cNvPr id="496" name="Picture 495" descr="poster-figure-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498" y="9847626"/>
            <a:ext cx="4406900" cy="5867400"/>
          </a:xfrm>
          <a:prstGeom prst="rect">
            <a:avLst/>
          </a:prstGeom>
        </p:spPr>
      </p:pic>
      <p:sp>
        <p:nvSpPr>
          <p:cNvPr id="497" name="Oval 496"/>
          <p:cNvSpPr/>
          <p:nvPr/>
        </p:nvSpPr>
        <p:spPr>
          <a:xfrm>
            <a:off x="2468778" y="11607800"/>
            <a:ext cx="298266" cy="304800"/>
          </a:xfrm>
          <a:prstGeom prst="ellipse">
            <a:avLst/>
          </a:prstGeom>
          <a:solidFill>
            <a:srgbClr val="FFC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Arrow Connector 498"/>
          <p:cNvCxnSpPr/>
          <p:nvPr/>
        </p:nvCxnSpPr>
        <p:spPr>
          <a:xfrm flipV="1">
            <a:off x="2443378" y="12044810"/>
            <a:ext cx="859516" cy="12953"/>
          </a:xfrm>
          <a:prstGeom prst="straightConnector1">
            <a:avLst/>
          </a:prstGeom>
          <a:ln w="73025">
            <a:solidFill>
              <a:srgbClr val="FFC12D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016283" y="10642600"/>
            <a:ext cx="808084" cy="400110"/>
          </a:xfrm>
          <a:prstGeom prst="rect">
            <a:avLst/>
          </a:prstGeom>
          <a:solidFill>
            <a:srgbClr val="7ABF40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= true</a:t>
            </a:r>
            <a:endParaRPr lang="en-GB" sz="2000" dirty="0"/>
          </a:p>
        </p:txBody>
      </p:sp>
      <p:pic>
        <p:nvPicPr>
          <p:cNvPr id="506" name="Picture 505" descr="poster-fig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89" y="9758726"/>
            <a:ext cx="4432300" cy="5956300"/>
          </a:xfrm>
          <a:prstGeom prst="rect">
            <a:avLst/>
          </a:prstGeom>
        </p:spPr>
      </p:pic>
      <p:pic>
        <p:nvPicPr>
          <p:cNvPr id="4" name="Picture 3" descr="poster-figure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18714984"/>
            <a:ext cx="4477766" cy="4989068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26453597" y="23655618"/>
            <a:ext cx="507973" cy="98393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758523" y="26630876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incremental</a:t>
            </a:r>
          </a:p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enabled analysis</a:t>
            </a:r>
            <a:endParaRPr lang="en-GB" sz="4800" dirty="0">
              <a:solidFill>
                <a:srgbClr val="008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758523" y="19444928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rgbClr val="660066"/>
                </a:solidFill>
              </a:rPr>
              <a:t>memoized</a:t>
            </a:r>
            <a:r>
              <a:rPr lang="en-GB" sz="4800" dirty="0" smtClean="0">
                <a:solidFill>
                  <a:srgbClr val="660066"/>
                </a:solidFill>
              </a:rPr>
              <a:t>, deduced abstract syntax graph</a:t>
            </a:r>
            <a:endParaRPr lang="en-GB" sz="4800" dirty="0">
              <a:solidFill>
                <a:srgbClr val="66006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58523" y="22238930"/>
            <a:ext cx="5703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50000"/>
                  </a:schemeClr>
                </a:solidFill>
              </a:rPr>
              <a:t>reuse of enabled analysis permits convenient, focused rewrite specification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 descr="example-asg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36" y="18829502"/>
            <a:ext cx="17136951" cy="10545816"/>
          </a:xfrm>
          <a:prstGeom prst="rect">
            <a:avLst/>
          </a:prstGeom>
        </p:spPr>
      </p:pic>
      <p:pic>
        <p:nvPicPr>
          <p:cNvPr id="7" name="Picture 6" descr="Pages from solution-presentation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24929822"/>
            <a:ext cx="4462272" cy="47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fUML Activity Diagrams with  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48</cp:revision>
  <dcterms:created xsi:type="dcterms:W3CDTF">2015-09-15T10:44:55Z</dcterms:created>
  <dcterms:modified xsi:type="dcterms:W3CDTF">2016-05-11T23:06:17Z</dcterms:modified>
</cp:coreProperties>
</file>