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112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03/02/16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77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03/02/16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27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03/02/16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20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03/02/16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83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03/02/16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71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03/02/16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31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03/02/16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2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03/02/16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9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03/02/16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42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03/02/16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01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03/02/16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54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DC64-DD91-EF40-BCE6-499D218257AE}" type="datetimeFigureOut">
              <a:rPr lang="de-DE" smtClean="0"/>
              <a:t>03/02/16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07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 descr=" 250"/>
          <p:cNvSpPr/>
          <p:nvPr/>
        </p:nvSpPr>
        <p:spPr bwMode="auto">
          <a:xfrm>
            <a:off x="504825" y="1484784"/>
            <a:ext cx="8137525" cy="19283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>
              <a:ea typeface="+mn-ea"/>
              <a:cs typeface="+mn-cs"/>
            </a:endParaRPr>
          </a:p>
        </p:txBody>
      </p:sp>
      <p:sp>
        <p:nvSpPr>
          <p:cNvPr id="279" name="Abgerundetes Rechteck 98" descr=" 99"/>
          <p:cNvSpPr>
            <a:spLocks noChangeArrowheads="1"/>
          </p:cNvSpPr>
          <p:nvPr/>
        </p:nvSpPr>
        <p:spPr bwMode="auto">
          <a:xfrm>
            <a:off x="5788025" y="1585118"/>
            <a:ext cx="2406649" cy="13676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6032228" y="2400050"/>
            <a:ext cx="426120" cy="206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0" name="Rechteck 199"/>
          <p:cNvSpPr/>
          <p:nvPr/>
        </p:nvSpPr>
        <p:spPr>
          <a:xfrm>
            <a:off x="6232377" y="2097078"/>
            <a:ext cx="426120" cy="777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0005" dist="22987" dir="2880000" algn="tl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0" name="Abgerundetes Rechteck 98" descr=" 99"/>
          <p:cNvSpPr>
            <a:spLocks noChangeArrowheads="1"/>
          </p:cNvSpPr>
          <p:nvPr/>
        </p:nvSpPr>
        <p:spPr bwMode="auto">
          <a:xfrm>
            <a:off x="3616326" y="1585118"/>
            <a:ext cx="2094934" cy="13549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1" name="Rechteck 190"/>
          <p:cNvSpPr/>
          <p:nvPr/>
        </p:nvSpPr>
        <p:spPr>
          <a:xfrm>
            <a:off x="3679760" y="2097078"/>
            <a:ext cx="681830" cy="5032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Abgerundetes Rechteck 98" descr=" 99"/>
          <p:cNvSpPr>
            <a:spLocks noChangeArrowheads="1"/>
          </p:cNvSpPr>
          <p:nvPr/>
        </p:nvSpPr>
        <p:spPr bwMode="auto">
          <a:xfrm>
            <a:off x="1552575" y="1608138"/>
            <a:ext cx="1978025" cy="131921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1628059" y="2097078"/>
            <a:ext cx="681830" cy="5032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0" name="Rectangle 3" descr=" 100"/>
          <p:cNvSpPr txBox="1">
            <a:spLocks noChangeArrowheads="1"/>
          </p:cNvSpPr>
          <p:nvPr/>
        </p:nvSpPr>
        <p:spPr bwMode="auto">
          <a:xfrm>
            <a:off x="5788026" y="1633556"/>
            <a:ext cx="240664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00"/>
                </a:solidFill>
                <a:cs typeface="Arial"/>
              </a:rPr>
              <a:t>a</a:t>
            </a:r>
            <a:r>
              <a:rPr lang="en-US" sz="1200" b="1" dirty="0" smtClean="0">
                <a:solidFill>
                  <a:srgbClr val="000000"/>
                </a:solidFill>
                <a:ea typeface="+mn-ea"/>
                <a:cs typeface="Arial"/>
              </a:rPr>
              <a:t>pply rewrite</a:t>
            </a:r>
            <a:endParaRPr lang="en-US" sz="1200" b="1" kern="0" dirty="0">
              <a:solidFill>
                <a:srgbClr val="000000"/>
              </a:solidFill>
              <a:ea typeface="+mn-ea"/>
              <a:cs typeface="Arial"/>
            </a:endParaRPr>
          </a:p>
        </p:txBody>
      </p:sp>
      <p:sp>
        <p:nvSpPr>
          <p:cNvPr id="275" name="Eine Ecke des Rechtecks schneiden 274"/>
          <p:cNvSpPr/>
          <p:nvPr/>
        </p:nvSpPr>
        <p:spPr>
          <a:xfrm rot="16200000">
            <a:off x="6529479" y="3199095"/>
            <a:ext cx="933987" cy="1741972"/>
          </a:xfrm>
          <a:prstGeom prst="snip1Rect">
            <a:avLst>
              <a:gd name="adj" fmla="val 178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78" name="Gerade Verbindung 62" descr=" 25629"/>
          <p:cNvCxnSpPr>
            <a:cxnSpLocks noChangeShapeType="1"/>
          </p:cNvCxnSpPr>
          <p:nvPr/>
        </p:nvCxnSpPr>
        <p:spPr bwMode="auto">
          <a:xfrm>
            <a:off x="7030367" y="3708724"/>
            <a:ext cx="0" cy="72568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1" name="Rectangle 3" descr=" 100"/>
          <p:cNvSpPr txBox="1">
            <a:spLocks noChangeArrowheads="1"/>
          </p:cNvSpPr>
          <p:nvPr/>
        </p:nvSpPr>
        <p:spPr bwMode="auto">
          <a:xfrm>
            <a:off x="3656685" y="1633556"/>
            <a:ext cx="2054573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00"/>
                </a:solidFill>
                <a:cs typeface="Arial"/>
              </a:rPr>
              <a:t>a</a:t>
            </a:r>
            <a:r>
              <a:rPr lang="en-US" sz="1200" b="1" dirty="0" smtClean="0">
                <a:solidFill>
                  <a:srgbClr val="000000"/>
                </a:solidFill>
                <a:ea typeface="+mn-ea"/>
                <a:cs typeface="Arial"/>
              </a:rPr>
              <a:t>pply rewrite</a:t>
            </a:r>
            <a:endParaRPr lang="en-US" sz="1200" b="1" kern="0" dirty="0">
              <a:solidFill>
                <a:srgbClr val="000000"/>
              </a:solidFill>
              <a:ea typeface="+mn-ea"/>
              <a:cs typeface="Arial"/>
            </a:endParaRPr>
          </a:p>
        </p:txBody>
      </p:sp>
      <p:sp>
        <p:nvSpPr>
          <p:cNvPr id="217" name="Eine Ecke des Rechtecks schneiden 216"/>
          <p:cNvSpPr/>
          <p:nvPr/>
        </p:nvSpPr>
        <p:spPr>
          <a:xfrm rot="16200000">
            <a:off x="4202204" y="3199095"/>
            <a:ext cx="933987" cy="1741972"/>
          </a:xfrm>
          <a:prstGeom prst="snip1Rect">
            <a:avLst>
              <a:gd name="adj" fmla="val 178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2" name="Eine Ecke des Rechtecks schneiden 131"/>
          <p:cNvSpPr/>
          <p:nvPr/>
        </p:nvSpPr>
        <p:spPr>
          <a:xfrm rot="16200000">
            <a:off x="2068604" y="3199095"/>
            <a:ext cx="933987" cy="1741972"/>
          </a:xfrm>
          <a:prstGeom prst="snip1Rect">
            <a:avLst>
              <a:gd name="adj" fmla="val 178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3" name="Rectangle 3" descr=" 100"/>
          <p:cNvSpPr txBox="1">
            <a:spLocks noChangeArrowheads="1"/>
          </p:cNvSpPr>
          <p:nvPr/>
        </p:nvSpPr>
        <p:spPr bwMode="auto">
          <a:xfrm rot="16200000">
            <a:off x="1087966" y="3942285"/>
            <a:ext cx="933988" cy="25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00"/>
                </a:solidFill>
                <a:cs typeface="Arial"/>
              </a:rPr>
              <a:t>r</a:t>
            </a:r>
            <a:r>
              <a:rPr lang="en-US" sz="1200" b="1" dirty="0" smtClean="0">
                <a:solidFill>
                  <a:srgbClr val="000000"/>
                </a:solidFill>
                <a:ea typeface="+mn-ea"/>
                <a:cs typeface="Arial"/>
              </a:rPr>
              <a:t>ewrite rule</a:t>
            </a:r>
            <a:endParaRPr lang="en-US" sz="1200" b="1" kern="0" dirty="0">
              <a:solidFill>
                <a:srgbClr val="000000"/>
              </a:solidFill>
              <a:ea typeface="+mn-ea"/>
              <a:cs typeface="Arial"/>
            </a:endParaRPr>
          </a:p>
        </p:txBody>
      </p:sp>
      <p:cxnSp>
        <p:nvCxnSpPr>
          <p:cNvPr id="6" name="Gerade Verbindung 62" descr=" 25610"/>
          <p:cNvCxnSpPr>
            <a:cxnSpLocks noChangeShapeType="1"/>
            <a:endCxn id="48" idx="0"/>
          </p:cNvCxnSpPr>
          <p:nvPr/>
        </p:nvCxnSpPr>
        <p:spPr bwMode="auto">
          <a:xfrm rot="10800000" flipV="1">
            <a:off x="4937125" y="2282825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Gerade Verbindung 62" descr=" 25611"/>
          <p:cNvCxnSpPr>
            <a:cxnSpLocks noChangeShapeType="1"/>
          </p:cNvCxnSpPr>
          <p:nvPr/>
        </p:nvCxnSpPr>
        <p:spPr bwMode="auto">
          <a:xfrm>
            <a:off x="2954338" y="2282825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Ellipse 85" descr=" 86"/>
          <p:cNvSpPr/>
          <p:nvPr/>
        </p:nvSpPr>
        <p:spPr bwMode="auto">
          <a:xfrm>
            <a:off x="865188" y="2138363"/>
            <a:ext cx="144462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9" name="Gerade Verbindung 62" descr=" 25613"/>
          <p:cNvCxnSpPr>
            <a:cxnSpLocks noChangeShapeType="1"/>
            <a:stCxn id="8" idx="4"/>
            <a:endCxn id="10" idx="0"/>
          </p:cNvCxnSpPr>
          <p:nvPr/>
        </p:nvCxnSpPr>
        <p:spPr bwMode="auto">
          <a:xfrm rot="5400000">
            <a:off x="865981" y="2355057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Ellipse 91" descr=" 92"/>
          <p:cNvSpPr/>
          <p:nvPr/>
        </p:nvSpPr>
        <p:spPr bwMode="auto">
          <a:xfrm>
            <a:off x="865188" y="2427288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1" name="Ellipse 95" descr=" 96"/>
          <p:cNvSpPr/>
          <p:nvPr/>
        </p:nvSpPr>
        <p:spPr bwMode="auto">
          <a:xfrm>
            <a:off x="1296988" y="2138363"/>
            <a:ext cx="144462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2" name="Ellipse 96" descr=" 97"/>
          <p:cNvSpPr/>
          <p:nvPr/>
        </p:nvSpPr>
        <p:spPr bwMode="auto">
          <a:xfrm>
            <a:off x="3097213" y="2427288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3" name="Ellipse 73" descr=" 74"/>
          <p:cNvSpPr/>
          <p:nvPr/>
        </p:nvSpPr>
        <p:spPr bwMode="auto">
          <a:xfrm>
            <a:off x="1081088" y="1851025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4" name="Gerade Verbindung 62" descr=" 25618"/>
          <p:cNvCxnSpPr>
            <a:cxnSpLocks noChangeShapeType="1"/>
          </p:cNvCxnSpPr>
          <p:nvPr/>
        </p:nvCxnSpPr>
        <p:spPr bwMode="auto">
          <a:xfrm>
            <a:off x="1154113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Gerade Verbindung 62" descr=" 25619"/>
          <p:cNvCxnSpPr>
            <a:cxnSpLocks noChangeShapeType="1"/>
            <a:endCxn id="13" idx="4"/>
          </p:cNvCxnSpPr>
          <p:nvPr/>
        </p:nvCxnSpPr>
        <p:spPr bwMode="auto">
          <a:xfrm flipV="1">
            <a:off x="938213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Ellipse 84" descr=" 85"/>
          <p:cNvSpPr/>
          <p:nvPr/>
        </p:nvSpPr>
        <p:spPr bwMode="auto">
          <a:xfrm>
            <a:off x="1657350" y="213836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7" name="Gerade Verbindung 62" descr=" 25621"/>
          <p:cNvCxnSpPr>
            <a:cxnSpLocks noChangeShapeType="1"/>
            <a:stCxn id="16" idx="4"/>
            <a:endCxn id="18" idx="0"/>
          </p:cNvCxnSpPr>
          <p:nvPr/>
        </p:nvCxnSpPr>
        <p:spPr bwMode="auto">
          <a:xfrm rot="5400000">
            <a:off x="1658143" y="2355057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Ellipse 90" descr=" 91"/>
          <p:cNvSpPr/>
          <p:nvPr/>
        </p:nvSpPr>
        <p:spPr bwMode="auto">
          <a:xfrm>
            <a:off x="1657350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9" name="Ellipse 92" descr=" 93"/>
          <p:cNvSpPr/>
          <p:nvPr/>
        </p:nvSpPr>
        <p:spPr bwMode="auto">
          <a:xfrm>
            <a:off x="2089150" y="213836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0" name="Ellipse 106" descr=" 107"/>
          <p:cNvSpPr/>
          <p:nvPr/>
        </p:nvSpPr>
        <p:spPr bwMode="auto">
          <a:xfrm>
            <a:off x="1873250" y="1851025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21" name="Gerade Verbindung 62" descr=" 25625"/>
          <p:cNvCxnSpPr>
            <a:cxnSpLocks noChangeShapeType="1"/>
          </p:cNvCxnSpPr>
          <p:nvPr/>
        </p:nvCxnSpPr>
        <p:spPr bwMode="auto">
          <a:xfrm>
            <a:off x="1946275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Gerade Verbindung 62" descr=" 25626"/>
          <p:cNvCxnSpPr>
            <a:cxnSpLocks noChangeShapeType="1"/>
            <a:endCxn id="20" idx="4"/>
          </p:cNvCxnSpPr>
          <p:nvPr/>
        </p:nvCxnSpPr>
        <p:spPr bwMode="auto">
          <a:xfrm flipV="1">
            <a:off x="1730375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Ellipse 119" descr=" 120"/>
          <p:cNvSpPr/>
          <p:nvPr/>
        </p:nvSpPr>
        <p:spPr bwMode="auto">
          <a:xfrm>
            <a:off x="2881313" y="2138363"/>
            <a:ext cx="144462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24" name="Gerade Verbindung 62" descr=" 25629"/>
          <p:cNvCxnSpPr>
            <a:cxnSpLocks noChangeShapeType="1"/>
            <a:stCxn id="23" idx="4"/>
            <a:endCxn id="25" idx="0"/>
          </p:cNvCxnSpPr>
          <p:nvPr/>
        </p:nvCxnSpPr>
        <p:spPr bwMode="auto">
          <a:xfrm rot="5400000">
            <a:off x="2882106" y="2355057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Ellipse 123" descr=" 124"/>
          <p:cNvSpPr/>
          <p:nvPr/>
        </p:nvSpPr>
        <p:spPr bwMode="auto">
          <a:xfrm>
            <a:off x="2881313" y="2427288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6" name="Ellipse 124" descr=" 125"/>
          <p:cNvSpPr/>
          <p:nvPr/>
        </p:nvSpPr>
        <p:spPr bwMode="auto">
          <a:xfrm>
            <a:off x="3313113" y="2138363"/>
            <a:ext cx="144462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7" name="Ellipse 126" descr=" 127"/>
          <p:cNvSpPr/>
          <p:nvPr/>
        </p:nvSpPr>
        <p:spPr bwMode="auto">
          <a:xfrm>
            <a:off x="3097213" y="1851025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28" name="Gerade Verbindung 62" descr=" 25633"/>
          <p:cNvCxnSpPr>
            <a:cxnSpLocks noChangeShapeType="1"/>
          </p:cNvCxnSpPr>
          <p:nvPr/>
        </p:nvCxnSpPr>
        <p:spPr bwMode="auto">
          <a:xfrm>
            <a:off x="3170238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Gerade Verbindung 62" descr=" 25634"/>
          <p:cNvCxnSpPr>
            <a:cxnSpLocks noChangeShapeType="1"/>
            <a:endCxn id="27" idx="4"/>
          </p:cNvCxnSpPr>
          <p:nvPr/>
        </p:nvCxnSpPr>
        <p:spPr bwMode="auto">
          <a:xfrm flipV="1">
            <a:off x="2954338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Gerade Verbindung 62" descr=" 25635"/>
          <p:cNvCxnSpPr>
            <a:cxnSpLocks noChangeShapeType="1"/>
          </p:cNvCxnSpPr>
          <p:nvPr/>
        </p:nvCxnSpPr>
        <p:spPr bwMode="auto">
          <a:xfrm>
            <a:off x="3783013" y="2282825"/>
            <a:ext cx="217487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Ellipse 139" descr=" 140"/>
          <p:cNvSpPr/>
          <p:nvPr/>
        </p:nvSpPr>
        <p:spPr bwMode="auto">
          <a:xfrm>
            <a:off x="3927475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32" name="Ellipse 140" descr=" 141"/>
          <p:cNvSpPr/>
          <p:nvPr/>
        </p:nvSpPr>
        <p:spPr bwMode="auto">
          <a:xfrm>
            <a:off x="3711575" y="213836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33" name="Gerade Verbindung 62" descr=" 25638"/>
          <p:cNvCxnSpPr>
            <a:cxnSpLocks noChangeShapeType="1"/>
            <a:stCxn id="32" idx="4"/>
            <a:endCxn id="34" idx="0"/>
          </p:cNvCxnSpPr>
          <p:nvPr/>
        </p:nvCxnSpPr>
        <p:spPr bwMode="auto">
          <a:xfrm rot="5400000">
            <a:off x="3712368" y="2355057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Ellipse 143" descr=" 144"/>
          <p:cNvSpPr/>
          <p:nvPr/>
        </p:nvSpPr>
        <p:spPr bwMode="auto">
          <a:xfrm>
            <a:off x="3711575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35" name="Ellipse 144" descr=" 145"/>
          <p:cNvSpPr/>
          <p:nvPr/>
        </p:nvSpPr>
        <p:spPr bwMode="auto">
          <a:xfrm>
            <a:off x="4143375" y="213836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36" name="Ellipse 147" descr=" 148"/>
          <p:cNvSpPr/>
          <p:nvPr/>
        </p:nvSpPr>
        <p:spPr bwMode="auto">
          <a:xfrm>
            <a:off x="3927475" y="1851025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37" name="Gerade Verbindung 62" descr=" 25642"/>
          <p:cNvCxnSpPr>
            <a:cxnSpLocks noChangeShapeType="1"/>
          </p:cNvCxnSpPr>
          <p:nvPr/>
        </p:nvCxnSpPr>
        <p:spPr bwMode="auto">
          <a:xfrm>
            <a:off x="4000500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Gerade Verbindung 62" descr=" 25643"/>
          <p:cNvCxnSpPr>
            <a:cxnSpLocks noChangeShapeType="1"/>
            <a:endCxn id="36" idx="4"/>
          </p:cNvCxnSpPr>
          <p:nvPr/>
        </p:nvCxnSpPr>
        <p:spPr bwMode="auto">
          <a:xfrm flipV="1">
            <a:off x="3783013" y="1993900"/>
            <a:ext cx="217487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Gerade Verbindung 62" descr=" 25645"/>
          <p:cNvCxnSpPr>
            <a:cxnSpLocks noChangeShapeType="1"/>
          </p:cNvCxnSpPr>
          <p:nvPr/>
        </p:nvCxnSpPr>
        <p:spPr bwMode="auto">
          <a:xfrm>
            <a:off x="5153025" y="2282825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Ellipse 157" descr=" 158"/>
          <p:cNvSpPr/>
          <p:nvPr/>
        </p:nvSpPr>
        <p:spPr bwMode="auto">
          <a:xfrm>
            <a:off x="5295900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41" name="Ellipse 158" descr=" 159"/>
          <p:cNvSpPr/>
          <p:nvPr/>
        </p:nvSpPr>
        <p:spPr bwMode="auto">
          <a:xfrm>
            <a:off x="5080000" y="213836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42" name="Gerade Verbindung 62" descr=" 25648"/>
          <p:cNvCxnSpPr>
            <a:cxnSpLocks noChangeShapeType="1"/>
            <a:stCxn id="41" idx="4"/>
            <a:endCxn id="43" idx="0"/>
          </p:cNvCxnSpPr>
          <p:nvPr/>
        </p:nvCxnSpPr>
        <p:spPr bwMode="auto">
          <a:xfrm rot="5400000">
            <a:off x="5080793" y="2355057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Ellipse 167" descr=" 168"/>
          <p:cNvSpPr/>
          <p:nvPr/>
        </p:nvSpPr>
        <p:spPr bwMode="auto">
          <a:xfrm>
            <a:off x="5080000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44" name="Ellipse 168" descr=" 169"/>
          <p:cNvSpPr/>
          <p:nvPr/>
        </p:nvSpPr>
        <p:spPr bwMode="auto">
          <a:xfrm>
            <a:off x="5511800" y="213836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45" name="Ellipse 170" descr=" 171"/>
          <p:cNvSpPr/>
          <p:nvPr/>
        </p:nvSpPr>
        <p:spPr bwMode="auto">
          <a:xfrm>
            <a:off x="5295900" y="1851025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46" name="Gerade Verbindung 62" descr=" 25652"/>
          <p:cNvCxnSpPr>
            <a:cxnSpLocks noChangeShapeType="1"/>
          </p:cNvCxnSpPr>
          <p:nvPr/>
        </p:nvCxnSpPr>
        <p:spPr bwMode="auto">
          <a:xfrm>
            <a:off x="5368925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Gerade Verbindung 62" descr=" 25653"/>
          <p:cNvCxnSpPr>
            <a:cxnSpLocks noChangeShapeType="1"/>
            <a:endCxn id="45" idx="4"/>
          </p:cNvCxnSpPr>
          <p:nvPr/>
        </p:nvCxnSpPr>
        <p:spPr bwMode="auto">
          <a:xfrm flipV="1">
            <a:off x="5153025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Ellipse 173" descr=" 174"/>
          <p:cNvSpPr/>
          <p:nvPr/>
        </p:nvSpPr>
        <p:spPr bwMode="auto">
          <a:xfrm>
            <a:off x="4864100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49" name="Gerade Verbindung 62" descr=" 25655"/>
          <p:cNvCxnSpPr>
            <a:cxnSpLocks noChangeShapeType="1"/>
            <a:endCxn id="59" idx="0"/>
          </p:cNvCxnSpPr>
          <p:nvPr/>
        </p:nvCxnSpPr>
        <p:spPr bwMode="auto">
          <a:xfrm rot="10800000" flipV="1">
            <a:off x="5910263" y="2282825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Gerade Verbindung 62" descr=" 25656"/>
          <p:cNvCxnSpPr>
            <a:cxnSpLocks noChangeShapeType="1"/>
          </p:cNvCxnSpPr>
          <p:nvPr/>
        </p:nvCxnSpPr>
        <p:spPr bwMode="auto">
          <a:xfrm>
            <a:off x="6126163" y="2282825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Ellipse 178" descr=" 179"/>
          <p:cNvSpPr/>
          <p:nvPr/>
        </p:nvSpPr>
        <p:spPr bwMode="auto">
          <a:xfrm>
            <a:off x="6270625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52" name="Ellipse 179" descr=" 180"/>
          <p:cNvSpPr/>
          <p:nvPr/>
        </p:nvSpPr>
        <p:spPr bwMode="auto">
          <a:xfrm>
            <a:off x="6054725" y="213836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53" name="Gerade Verbindung 62" descr=" 25659"/>
          <p:cNvCxnSpPr>
            <a:cxnSpLocks noChangeShapeType="1"/>
            <a:stCxn id="52" idx="4"/>
            <a:endCxn id="54" idx="0"/>
          </p:cNvCxnSpPr>
          <p:nvPr/>
        </p:nvCxnSpPr>
        <p:spPr bwMode="auto">
          <a:xfrm rot="5400000">
            <a:off x="6055518" y="2355057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Ellipse 182" descr=" 183"/>
          <p:cNvSpPr/>
          <p:nvPr/>
        </p:nvSpPr>
        <p:spPr bwMode="auto">
          <a:xfrm>
            <a:off x="6054725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55" name="Ellipse 183" descr=" 184"/>
          <p:cNvSpPr/>
          <p:nvPr/>
        </p:nvSpPr>
        <p:spPr bwMode="auto">
          <a:xfrm>
            <a:off x="6486525" y="213836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56" name="Ellipse 185" descr=" 186"/>
          <p:cNvSpPr/>
          <p:nvPr/>
        </p:nvSpPr>
        <p:spPr bwMode="auto">
          <a:xfrm>
            <a:off x="6270625" y="1851025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57" name="Gerade Verbindung 62" descr=" 25663"/>
          <p:cNvCxnSpPr>
            <a:cxnSpLocks noChangeShapeType="1"/>
          </p:cNvCxnSpPr>
          <p:nvPr/>
        </p:nvCxnSpPr>
        <p:spPr bwMode="auto">
          <a:xfrm>
            <a:off x="6342063" y="1993900"/>
            <a:ext cx="217487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Gerade Verbindung 62" descr=" 25664"/>
          <p:cNvCxnSpPr>
            <a:cxnSpLocks noChangeShapeType="1"/>
            <a:endCxn id="56" idx="4"/>
          </p:cNvCxnSpPr>
          <p:nvPr/>
        </p:nvCxnSpPr>
        <p:spPr bwMode="auto">
          <a:xfrm flipV="1">
            <a:off x="6126163" y="1993900"/>
            <a:ext cx="217487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Ellipse 188" descr=" 189"/>
          <p:cNvSpPr/>
          <p:nvPr/>
        </p:nvSpPr>
        <p:spPr bwMode="auto">
          <a:xfrm>
            <a:off x="5838825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60" name="Gerade Verbindung 62" descr=" 25668"/>
          <p:cNvCxnSpPr>
            <a:cxnSpLocks noChangeShapeType="1"/>
            <a:endCxn id="68" idx="0"/>
          </p:cNvCxnSpPr>
          <p:nvPr/>
        </p:nvCxnSpPr>
        <p:spPr bwMode="auto">
          <a:xfrm rot="10800000" flipV="1">
            <a:off x="7207250" y="2282825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Gerade Verbindung 62" descr=" 25669"/>
          <p:cNvCxnSpPr>
            <a:cxnSpLocks noChangeShapeType="1"/>
          </p:cNvCxnSpPr>
          <p:nvPr/>
        </p:nvCxnSpPr>
        <p:spPr bwMode="auto">
          <a:xfrm>
            <a:off x="7423150" y="2282825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Ellipse 200" descr=" 201"/>
          <p:cNvSpPr/>
          <p:nvPr/>
        </p:nvSpPr>
        <p:spPr bwMode="auto">
          <a:xfrm>
            <a:off x="7567613" y="2427288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63" name="Ellipse 201" descr=" 202"/>
          <p:cNvSpPr/>
          <p:nvPr/>
        </p:nvSpPr>
        <p:spPr bwMode="auto">
          <a:xfrm>
            <a:off x="7350125" y="213836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64" name="Ellipse 204" descr=" 205"/>
          <p:cNvSpPr/>
          <p:nvPr/>
        </p:nvSpPr>
        <p:spPr bwMode="auto">
          <a:xfrm>
            <a:off x="7783513" y="2138363"/>
            <a:ext cx="144462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65" name="Ellipse 206" descr=" 207"/>
          <p:cNvSpPr/>
          <p:nvPr/>
        </p:nvSpPr>
        <p:spPr bwMode="auto">
          <a:xfrm>
            <a:off x="7567613" y="1851025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66" name="Gerade Verbindung 62" descr=" 25674"/>
          <p:cNvCxnSpPr>
            <a:cxnSpLocks noChangeShapeType="1"/>
          </p:cNvCxnSpPr>
          <p:nvPr/>
        </p:nvCxnSpPr>
        <p:spPr bwMode="auto">
          <a:xfrm>
            <a:off x="7639050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Gerade Verbindung 62" descr=" 25675"/>
          <p:cNvCxnSpPr>
            <a:cxnSpLocks noChangeShapeType="1"/>
            <a:endCxn id="65" idx="4"/>
          </p:cNvCxnSpPr>
          <p:nvPr/>
        </p:nvCxnSpPr>
        <p:spPr bwMode="auto">
          <a:xfrm flipV="1">
            <a:off x="7423150" y="1993900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Ellipse 209" descr=" 210"/>
          <p:cNvSpPr/>
          <p:nvPr/>
        </p:nvSpPr>
        <p:spPr bwMode="auto">
          <a:xfrm>
            <a:off x="7134225" y="242728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69" name="Gerade Verbindung 62" descr=" 25677"/>
          <p:cNvCxnSpPr>
            <a:cxnSpLocks noChangeShapeType="1"/>
          </p:cNvCxnSpPr>
          <p:nvPr/>
        </p:nvCxnSpPr>
        <p:spPr bwMode="auto">
          <a:xfrm>
            <a:off x="7854950" y="2282825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Ellipse 211" descr=" 212"/>
          <p:cNvSpPr/>
          <p:nvPr/>
        </p:nvSpPr>
        <p:spPr bwMode="auto">
          <a:xfrm>
            <a:off x="7999413" y="2427288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71" name="Pfeil nach rechts 44" descr=" 25687"/>
          <p:cNvSpPr>
            <a:spLocks noChangeArrowheads="1"/>
          </p:cNvSpPr>
          <p:nvPr/>
        </p:nvSpPr>
        <p:spPr bwMode="auto">
          <a:xfrm>
            <a:off x="2379663" y="2138363"/>
            <a:ext cx="358775" cy="144462"/>
          </a:xfrm>
          <a:prstGeom prst="rightArrow">
            <a:avLst>
              <a:gd name="adj1" fmla="val 50000"/>
              <a:gd name="adj2" fmla="val 4967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72" name="Pfeil nach rechts 44" descr=" 25688"/>
          <p:cNvSpPr>
            <a:spLocks noChangeArrowheads="1"/>
          </p:cNvSpPr>
          <p:nvPr/>
        </p:nvSpPr>
        <p:spPr bwMode="auto">
          <a:xfrm>
            <a:off x="4433888" y="2138363"/>
            <a:ext cx="358775" cy="144462"/>
          </a:xfrm>
          <a:prstGeom prst="rightArrow">
            <a:avLst>
              <a:gd name="adj1" fmla="val 50000"/>
              <a:gd name="adj2" fmla="val 4967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73" name="Pfeil nach rechts 44" descr=" 25689"/>
          <p:cNvSpPr>
            <a:spLocks noChangeArrowheads="1"/>
          </p:cNvSpPr>
          <p:nvPr/>
        </p:nvSpPr>
        <p:spPr bwMode="auto">
          <a:xfrm>
            <a:off x="6775450" y="2138363"/>
            <a:ext cx="358775" cy="144462"/>
          </a:xfrm>
          <a:prstGeom prst="rightArrow">
            <a:avLst>
              <a:gd name="adj1" fmla="val 50000"/>
              <a:gd name="adj2" fmla="val 4967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cxnSp>
        <p:nvCxnSpPr>
          <p:cNvPr id="74" name="Gerade Verbindung mit Pfeil 160" descr=" 25691"/>
          <p:cNvCxnSpPr>
            <a:cxnSpLocks noChangeShapeType="1"/>
            <a:stCxn id="19" idx="3"/>
            <a:endCxn id="18" idx="7"/>
          </p:cNvCxnSpPr>
          <p:nvPr/>
        </p:nvCxnSpPr>
        <p:spPr bwMode="auto">
          <a:xfrm flipH="1">
            <a:off x="1780657" y="2261669"/>
            <a:ext cx="329649" cy="18654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Pfeil nach rechts 44" descr=" 25692"/>
          <p:cNvSpPr>
            <a:spLocks noChangeArrowheads="1"/>
          </p:cNvSpPr>
          <p:nvPr/>
        </p:nvSpPr>
        <p:spPr bwMode="auto">
          <a:xfrm>
            <a:off x="793750" y="4581525"/>
            <a:ext cx="7561263" cy="366713"/>
          </a:xfrm>
          <a:prstGeom prst="rightArrow">
            <a:avLst>
              <a:gd name="adj1" fmla="val 50000"/>
              <a:gd name="adj2" fmla="val 4982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de-DE" sz="1200" b="1" dirty="0">
                <a:cs typeface="Arial" charset="0"/>
              </a:rPr>
              <a:t>t</a:t>
            </a:r>
            <a:r>
              <a:rPr lang="de-DE" sz="1200" b="1" dirty="0" smtClean="0">
                <a:solidFill>
                  <a:schemeClr val="tx1"/>
                </a:solidFill>
                <a:cs typeface="Arial" charset="0"/>
              </a:rPr>
              <a:t>ime</a:t>
            </a:r>
            <a:endParaRPr lang="de-DE" sz="1200" b="1" dirty="0">
              <a:solidFill>
                <a:schemeClr val="tx1"/>
              </a:solidFill>
              <a:cs typeface="Arial" charset="0"/>
            </a:endParaRPr>
          </a:p>
        </p:txBody>
      </p:sp>
      <p:cxnSp>
        <p:nvCxnSpPr>
          <p:cNvPr id="76" name="Gerade Verbindung 62" descr=" 25693"/>
          <p:cNvCxnSpPr>
            <a:cxnSpLocks noChangeShapeType="1"/>
            <a:endCxn id="77" idx="0"/>
          </p:cNvCxnSpPr>
          <p:nvPr/>
        </p:nvCxnSpPr>
        <p:spPr bwMode="auto">
          <a:xfrm>
            <a:off x="5367339" y="2568574"/>
            <a:ext cx="793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Ellipse 244" descr=" 245"/>
          <p:cNvSpPr/>
          <p:nvPr/>
        </p:nvSpPr>
        <p:spPr bwMode="auto">
          <a:xfrm>
            <a:off x="5295900" y="2693986"/>
            <a:ext cx="144463" cy="14446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81" name="Gerade Verbindung 62" descr=" 25698"/>
          <p:cNvCxnSpPr>
            <a:cxnSpLocks noChangeShapeType="1"/>
            <a:endCxn id="82" idx="0"/>
          </p:cNvCxnSpPr>
          <p:nvPr/>
        </p:nvCxnSpPr>
        <p:spPr bwMode="auto">
          <a:xfrm>
            <a:off x="6344446" y="2575212"/>
            <a:ext cx="793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Ellipse 114" descr=" 115"/>
          <p:cNvSpPr/>
          <p:nvPr/>
        </p:nvSpPr>
        <p:spPr bwMode="auto">
          <a:xfrm>
            <a:off x="6273007" y="2700624"/>
            <a:ext cx="144463" cy="14446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83" name="Rectangle 3" descr=" 100"/>
          <p:cNvSpPr txBox="1">
            <a:spLocks noChangeArrowheads="1"/>
          </p:cNvSpPr>
          <p:nvPr/>
        </p:nvSpPr>
        <p:spPr bwMode="auto">
          <a:xfrm>
            <a:off x="1585914" y="1656576"/>
            <a:ext cx="1944686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00"/>
                </a:solidFill>
                <a:cs typeface="Arial"/>
              </a:rPr>
              <a:t>a</a:t>
            </a:r>
            <a:r>
              <a:rPr lang="en-US" sz="1200" b="1" dirty="0" smtClean="0">
                <a:solidFill>
                  <a:srgbClr val="000000"/>
                </a:solidFill>
                <a:ea typeface="+mn-ea"/>
                <a:cs typeface="Arial"/>
              </a:rPr>
              <a:t>pply rewrite</a:t>
            </a:r>
            <a:endParaRPr lang="en-US" sz="1200" b="1" kern="0" dirty="0">
              <a:solidFill>
                <a:srgbClr val="000000"/>
              </a:solidFill>
              <a:ea typeface="+mn-ea"/>
              <a:cs typeface="Arial"/>
            </a:endParaRPr>
          </a:p>
        </p:txBody>
      </p:sp>
      <p:sp>
        <p:nvSpPr>
          <p:cNvPr id="84" name="Textfeld 2"/>
          <p:cNvSpPr txBox="1">
            <a:spLocks noChangeArrowheads="1"/>
          </p:cNvSpPr>
          <p:nvPr/>
        </p:nvSpPr>
        <p:spPr bwMode="auto">
          <a:xfrm>
            <a:off x="808268" y="2978150"/>
            <a:ext cx="688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1200" b="0" dirty="0" err="1">
                <a:solidFill>
                  <a:srgbClr val="000000"/>
                </a:solidFill>
                <a:latin typeface="+mn-lt"/>
                <a:cs typeface="Arial" charset="0"/>
              </a:rPr>
              <a:t>i</a:t>
            </a:r>
            <a:r>
              <a:rPr lang="de-DE" sz="12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nput</a:t>
            </a:r>
            <a:r>
              <a:rPr lang="de-DE" sz="1200" b="0" dirty="0" smtClean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lang="de-DE" sz="1200" b="0" dirty="0">
                <a:solidFill>
                  <a:srgbClr val="000000"/>
                </a:solidFill>
                <a:latin typeface="+mn-lt"/>
                <a:cs typeface="Arial" charset="0"/>
              </a:rPr>
              <a:t>AST</a:t>
            </a:r>
          </a:p>
          <a:p>
            <a:pPr algn="ctr" eaLnBrk="1" hangingPunct="1"/>
            <a:r>
              <a:rPr lang="de-DE" sz="1200" b="0" dirty="0" smtClean="0">
                <a:solidFill>
                  <a:srgbClr val="000000"/>
                </a:solidFill>
                <a:latin typeface="+mn-lt"/>
                <a:cs typeface="Arial" charset="0"/>
              </a:rPr>
              <a:t>(</a:t>
            </a:r>
            <a:r>
              <a:rPr lang="de-DE" sz="12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first</a:t>
            </a:r>
            <a:r>
              <a:rPr lang="de-DE" sz="1200" b="0" dirty="0" smtClean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lang="de-DE" sz="12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state</a:t>
            </a:r>
            <a:r>
              <a:rPr lang="de-DE" sz="1200" b="0" dirty="0">
                <a:solidFill>
                  <a:srgbClr val="000000"/>
                </a:solidFill>
                <a:latin typeface="+mn-lt"/>
                <a:cs typeface="Arial" charset="0"/>
              </a:rPr>
              <a:t>)</a:t>
            </a:r>
          </a:p>
        </p:txBody>
      </p:sp>
      <p:sp>
        <p:nvSpPr>
          <p:cNvPr id="85" name="Textfeld 103"/>
          <p:cNvSpPr txBox="1">
            <a:spLocks noChangeArrowheads="1"/>
          </p:cNvSpPr>
          <p:nvPr/>
        </p:nvSpPr>
        <p:spPr bwMode="auto">
          <a:xfrm>
            <a:off x="1616972" y="2976563"/>
            <a:ext cx="630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1200" b="0" dirty="0" err="1">
                <a:solidFill>
                  <a:srgbClr val="000000"/>
                </a:solidFill>
                <a:latin typeface="+mn-lt"/>
                <a:cs typeface="Arial" charset="0"/>
              </a:rPr>
              <a:t>a</a:t>
            </a:r>
            <a:r>
              <a:rPr lang="de-DE" sz="12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ttributes</a:t>
            </a:r>
            <a:endParaRPr lang="de-DE" sz="1200" b="0" dirty="0">
              <a:solidFill>
                <a:srgbClr val="000000"/>
              </a:solidFill>
              <a:latin typeface="+mn-lt"/>
              <a:cs typeface="Arial" charset="0"/>
            </a:endParaRPr>
          </a:p>
          <a:p>
            <a:pPr algn="ctr" eaLnBrk="1" hangingPunct="1"/>
            <a:r>
              <a:rPr lang="de-DE" sz="1200" b="0" dirty="0" err="1">
                <a:solidFill>
                  <a:srgbClr val="000000"/>
                </a:solidFill>
                <a:latin typeface="+mn-lt"/>
                <a:cs typeface="Arial" charset="0"/>
              </a:rPr>
              <a:t>e</a:t>
            </a:r>
            <a:r>
              <a:rPr lang="de-DE" sz="12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valuated</a:t>
            </a:r>
            <a:endParaRPr lang="de-DE" sz="1200" b="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86" name="Textfeld 104"/>
          <p:cNvSpPr txBox="1">
            <a:spLocks noChangeArrowheads="1"/>
          </p:cNvSpPr>
          <p:nvPr/>
        </p:nvSpPr>
        <p:spPr bwMode="auto">
          <a:xfrm>
            <a:off x="2753644" y="2976563"/>
            <a:ext cx="79508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1200" b="0" dirty="0" err="1">
                <a:solidFill>
                  <a:srgbClr val="000000"/>
                </a:solidFill>
                <a:latin typeface="+mn-lt"/>
                <a:cs typeface="Arial" charset="0"/>
              </a:rPr>
              <a:t>s</a:t>
            </a:r>
            <a:r>
              <a:rPr lang="de-DE" sz="12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econd</a:t>
            </a:r>
            <a:r>
              <a:rPr lang="de-DE" sz="1200" b="0" dirty="0" smtClean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lang="de-DE" sz="12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state</a:t>
            </a:r>
            <a:endParaRPr lang="de-DE" sz="1200" b="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87" name="Textfeld 105"/>
          <p:cNvSpPr txBox="1">
            <a:spLocks noChangeArrowheads="1"/>
          </p:cNvSpPr>
          <p:nvPr/>
        </p:nvSpPr>
        <p:spPr bwMode="auto">
          <a:xfrm>
            <a:off x="3671197" y="2976563"/>
            <a:ext cx="630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1200" b="0" dirty="0" err="1">
                <a:solidFill>
                  <a:srgbClr val="000000"/>
                </a:solidFill>
                <a:latin typeface="+mn-lt"/>
                <a:cs typeface="Arial" charset="0"/>
              </a:rPr>
              <a:t>a</a:t>
            </a:r>
            <a:r>
              <a:rPr lang="de-DE" sz="12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ttributes</a:t>
            </a:r>
            <a:endParaRPr lang="de-DE" sz="1200" b="0" dirty="0">
              <a:solidFill>
                <a:srgbClr val="000000"/>
              </a:solidFill>
              <a:latin typeface="+mn-lt"/>
              <a:cs typeface="Arial" charset="0"/>
            </a:endParaRPr>
          </a:p>
          <a:p>
            <a:pPr algn="ctr" eaLnBrk="1" hangingPunct="1"/>
            <a:r>
              <a:rPr lang="de-DE" sz="1200" b="0" dirty="0" err="1">
                <a:solidFill>
                  <a:srgbClr val="000000"/>
                </a:solidFill>
                <a:latin typeface="+mn-lt"/>
                <a:cs typeface="Arial" charset="0"/>
              </a:rPr>
              <a:t>e</a:t>
            </a:r>
            <a:r>
              <a:rPr lang="de-DE" sz="12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valuated</a:t>
            </a:r>
            <a:endParaRPr lang="de-DE" sz="1200" b="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88" name="Textfeld 107"/>
          <p:cNvSpPr txBox="1">
            <a:spLocks noChangeArrowheads="1"/>
          </p:cNvSpPr>
          <p:nvPr/>
        </p:nvSpPr>
        <p:spPr bwMode="auto">
          <a:xfrm>
            <a:off x="4976032" y="2976563"/>
            <a:ext cx="6540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1200" b="0" dirty="0" err="1">
                <a:solidFill>
                  <a:srgbClr val="000000"/>
                </a:solidFill>
                <a:latin typeface="+mn-lt"/>
                <a:cs typeface="Arial" charset="0"/>
              </a:rPr>
              <a:t>t</a:t>
            </a:r>
            <a:r>
              <a:rPr lang="de-DE" sz="12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hird</a:t>
            </a:r>
            <a:r>
              <a:rPr lang="de-DE" sz="1200" b="0" dirty="0" smtClean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lang="de-DE" sz="1200" b="0" dirty="0" err="1">
                <a:solidFill>
                  <a:srgbClr val="000000"/>
                </a:solidFill>
                <a:latin typeface="+mn-lt"/>
                <a:cs typeface="Arial" charset="0"/>
              </a:rPr>
              <a:t>s</a:t>
            </a:r>
            <a:r>
              <a:rPr lang="de-DE" sz="12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tate</a:t>
            </a:r>
            <a:endParaRPr lang="de-DE" sz="1200" b="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89" name="Textfeld 108"/>
          <p:cNvSpPr txBox="1">
            <a:spLocks noChangeArrowheads="1"/>
          </p:cNvSpPr>
          <p:nvPr/>
        </p:nvSpPr>
        <p:spPr bwMode="auto">
          <a:xfrm>
            <a:off x="7248897" y="2976563"/>
            <a:ext cx="7437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12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fourth</a:t>
            </a:r>
            <a:r>
              <a:rPr lang="de-DE" sz="1200" b="0" dirty="0" smtClean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lang="de-DE" sz="1200" b="0" dirty="0" err="1">
                <a:solidFill>
                  <a:srgbClr val="000000"/>
                </a:solidFill>
                <a:latin typeface="+mn-lt"/>
                <a:cs typeface="Arial" charset="0"/>
              </a:rPr>
              <a:t>s</a:t>
            </a:r>
            <a:r>
              <a:rPr lang="de-DE" sz="12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tate</a:t>
            </a:r>
            <a:endParaRPr lang="de-DE" sz="1200" b="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90" name="Textfeld 109"/>
          <p:cNvSpPr txBox="1">
            <a:spLocks noChangeArrowheads="1"/>
          </p:cNvSpPr>
          <p:nvPr/>
        </p:nvSpPr>
        <p:spPr bwMode="auto">
          <a:xfrm>
            <a:off x="8274050" y="1993900"/>
            <a:ext cx="2984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2800">
                <a:solidFill>
                  <a:srgbClr val="000000"/>
                </a:solidFill>
                <a:latin typeface="+mn-lt"/>
              </a:rPr>
              <a:t>...</a:t>
            </a:r>
          </a:p>
        </p:txBody>
      </p:sp>
      <p:sp>
        <p:nvSpPr>
          <p:cNvPr id="91" name="Textfeld 110"/>
          <p:cNvSpPr txBox="1">
            <a:spLocks noChangeArrowheads="1"/>
          </p:cNvSpPr>
          <p:nvPr/>
        </p:nvSpPr>
        <p:spPr bwMode="auto">
          <a:xfrm>
            <a:off x="5942116" y="2976563"/>
            <a:ext cx="630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1200" b="0" dirty="0" err="1">
                <a:solidFill>
                  <a:srgbClr val="000000"/>
                </a:solidFill>
                <a:latin typeface="+mn-lt"/>
                <a:cs typeface="Arial" charset="0"/>
              </a:rPr>
              <a:t>a</a:t>
            </a:r>
            <a:r>
              <a:rPr lang="de-DE" sz="12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ttributes</a:t>
            </a:r>
            <a:endParaRPr lang="de-DE" sz="1200" b="0" dirty="0">
              <a:solidFill>
                <a:srgbClr val="000000"/>
              </a:solidFill>
              <a:latin typeface="+mn-lt"/>
              <a:cs typeface="Arial" charset="0"/>
            </a:endParaRPr>
          </a:p>
          <a:p>
            <a:pPr algn="ctr" eaLnBrk="1" hangingPunct="1"/>
            <a:r>
              <a:rPr lang="de-DE" sz="1200" b="0" dirty="0" err="1">
                <a:solidFill>
                  <a:srgbClr val="000000"/>
                </a:solidFill>
                <a:latin typeface="+mn-lt"/>
                <a:cs typeface="Arial" charset="0"/>
              </a:rPr>
              <a:t>e</a:t>
            </a:r>
            <a:r>
              <a:rPr lang="de-DE" sz="12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valuated</a:t>
            </a:r>
            <a:endParaRPr lang="de-DE" sz="1200" b="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cxnSp>
        <p:nvCxnSpPr>
          <p:cNvPr id="92" name="Gerade Verbindung mit Pfeil 160" descr=" 25691"/>
          <p:cNvCxnSpPr>
            <a:cxnSpLocks noChangeShapeType="1"/>
            <a:stCxn id="35" idx="2"/>
            <a:endCxn id="32" idx="6"/>
          </p:cNvCxnSpPr>
          <p:nvPr/>
        </p:nvCxnSpPr>
        <p:spPr bwMode="auto">
          <a:xfrm flipH="1">
            <a:off x="3856038" y="2210594"/>
            <a:ext cx="2873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Gerade Verbindung mit Pfeil 160" descr=" 25691"/>
          <p:cNvCxnSpPr>
            <a:cxnSpLocks noChangeShapeType="1"/>
            <a:stCxn id="51" idx="7"/>
            <a:endCxn id="55" idx="3"/>
          </p:cNvCxnSpPr>
          <p:nvPr/>
        </p:nvCxnSpPr>
        <p:spPr bwMode="auto">
          <a:xfrm flipV="1">
            <a:off x="6393932" y="2261669"/>
            <a:ext cx="113749" cy="18654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Gerade Verbindung mit Pfeil 160" descr=" 25691"/>
          <p:cNvCxnSpPr>
            <a:cxnSpLocks noChangeShapeType="1"/>
            <a:stCxn id="82" idx="1"/>
            <a:endCxn id="54" idx="5"/>
          </p:cNvCxnSpPr>
          <p:nvPr/>
        </p:nvCxnSpPr>
        <p:spPr bwMode="auto">
          <a:xfrm flipH="1" flipV="1">
            <a:off x="6178032" y="2549239"/>
            <a:ext cx="116131" cy="17254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" name="Ellipse 84" descr=" 85"/>
          <p:cNvSpPr/>
          <p:nvPr/>
        </p:nvSpPr>
        <p:spPr bwMode="auto">
          <a:xfrm>
            <a:off x="1959334" y="3806825"/>
            <a:ext cx="144463" cy="14446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11" name="Gerade Verbindung 62" descr=" 25621"/>
          <p:cNvCxnSpPr>
            <a:cxnSpLocks noChangeShapeType="1"/>
            <a:stCxn id="110" idx="4"/>
            <a:endCxn id="112" idx="0"/>
          </p:cNvCxnSpPr>
          <p:nvPr/>
        </p:nvCxnSpPr>
        <p:spPr bwMode="auto">
          <a:xfrm rot="5400000">
            <a:off x="1960127" y="4023519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Ellipse 90" descr=" 91"/>
          <p:cNvSpPr/>
          <p:nvPr/>
        </p:nvSpPr>
        <p:spPr bwMode="auto">
          <a:xfrm>
            <a:off x="1959334" y="4095750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13" name="Ellipse 92" descr=" 93"/>
          <p:cNvSpPr/>
          <p:nvPr/>
        </p:nvSpPr>
        <p:spPr bwMode="auto">
          <a:xfrm>
            <a:off x="2391134" y="3806825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14" name="Gerade Verbindung mit Pfeil 160" descr=" 25691"/>
          <p:cNvCxnSpPr>
            <a:cxnSpLocks noChangeShapeType="1"/>
            <a:stCxn id="113" idx="3"/>
            <a:endCxn id="112" idx="7"/>
          </p:cNvCxnSpPr>
          <p:nvPr/>
        </p:nvCxnSpPr>
        <p:spPr bwMode="auto">
          <a:xfrm flipH="1">
            <a:off x="2082641" y="3930131"/>
            <a:ext cx="329649" cy="18654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Gerade Verbindung 62" descr=" 25611"/>
          <p:cNvCxnSpPr>
            <a:cxnSpLocks noChangeShapeType="1"/>
          </p:cNvCxnSpPr>
          <p:nvPr/>
        </p:nvCxnSpPr>
        <p:spPr bwMode="auto">
          <a:xfrm>
            <a:off x="2832101" y="3951287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Ellipse 96" descr=" 97"/>
          <p:cNvSpPr/>
          <p:nvPr/>
        </p:nvSpPr>
        <p:spPr bwMode="auto">
          <a:xfrm>
            <a:off x="2974976" y="4095750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17" name="Ellipse 119" descr=" 120"/>
          <p:cNvSpPr/>
          <p:nvPr/>
        </p:nvSpPr>
        <p:spPr bwMode="auto">
          <a:xfrm>
            <a:off x="2759076" y="3806825"/>
            <a:ext cx="144462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18" name="Gerade Verbindung 62" descr=" 25629"/>
          <p:cNvCxnSpPr>
            <a:cxnSpLocks noChangeShapeType="1"/>
            <a:stCxn id="117" idx="4"/>
            <a:endCxn id="119" idx="0"/>
          </p:cNvCxnSpPr>
          <p:nvPr/>
        </p:nvCxnSpPr>
        <p:spPr bwMode="auto">
          <a:xfrm rot="5400000">
            <a:off x="2759869" y="4023519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Ellipse 123" descr=" 124"/>
          <p:cNvSpPr/>
          <p:nvPr/>
        </p:nvSpPr>
        <p:spPr bwMode="auto">
          <a:xfrm>
            <a:off x="2759076" y="4095750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20" name="Ellipse 124" descr=" 125"/>
          <p:cNvSpPr/>
          <p:nvPr/>
        </p:nvSpPr>
        <p:spPr bwMode="auto">
          <a:xfrm>
            <a:off x="3190876" y="3806825"/>
            <a:ext cx="144462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21" name="Gerade Verbindung 62" descr=" 25629"/>
          <p:cNvCxnSpPr>
            <a:cxnSpLocks noChangeShapeType="1"/>
          </p:cNvCxnSpPr>
          <p:nvPr/>
        </p:nvCxnSpPr>
        <p:spPr bwMode="auto">
          <a:xfrm>
            <a:off x="2620292" y="3708724"/>
            <a:ext cx="0" cy="72568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Textfeld 104"/>
          <p:cNvSpPr txBox="1">
            <a:spLocks noChangeArrowheads="1"/>
          </p:cNvSpPr>
          <p:nvPr/>
        </p:nvSpPr>
        <p:spPr bwMode="auto">
          <a:xfrm>
            <a:off x="2029502" y="4249738"/>
            <a:ext cx="3986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1200" b="0" dirty="0">
                <a:solidFill>
                  <a:srgbClr val="000000"/>
                </a:solidFill>
                <a:latin typeface="+mn-lt"/>
                <a:cs typeface="Arial" charset="0"/>
              </a:rPr>
              <a:t>l</a:t>
            </a:r>
            <a:r>
              <a:rPr lang="de-DE" sz="1200" b="0" dirty="0" smtClean="0">
                <a:solidFill>
                  <a:srgbClr val="000000"/>
                </a:solidFill>
                <a:latin typeface="+mn-lt"/>
                <a:cs typeface="Arial" charset="0"/>
              </a:rPr>
              <a:t>-hand</a:t>
            </a:r>
            <a:endParaRPr lang="de-DE" sz="1200" b="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24" name="Textfeld 104"/>
          <p:cNvSpPr txBox="1">
            <a:spLocks noChangeArrowheads="1"/>
          </p:cNvSpPr>
          <p:nvPr/>
        </p:nvSpPr>
        <p:spPr bwMode="auto">
          <a:xfrm>
            <a:off x="2777997" y="4249738"/>
            <a:ext cx="4170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de-DE" sz="1200" b="0" dirty="0" smtClean="0">
                <a:solidFill>
                  <a:srgbClr val="000000"/>
                </a:solidFill>
                <a:latin typeface="+mn-lt"/>
                <a:cs typeface="Arial" charset="0"/>
              </a:rPr>
              <a:t>r-hand</a:t>
            </a:r>
            <a:endParaRPr lang="de-DE" sz="1200" b="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25" name="Textfeld 124"/>
          <p:cNvSpPr txBox="1"/>
          <p:nvPr/>
        </p:nvSpPr>
        <p:spPr>
          <a:xfrm>
            <a:off x="2099514" y="3708724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1896314" y="3978985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/>
              <a:t>2</a:t>
            </a:r>
          </a:p>
        </p:txBody>
      </p:sp>
      <p:sp>
        <p:nvSpPr>
          <p:cNvPr id="127" name="Textfeld 126"/>
          <p:cNvSpPr txBox="1"/>
          <p:nvPr/>
        </p:nvSpPr>
        <p:spPr>
          <a:xfrm>
            <a:off x="2325978" y="3713910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b="1" dirty="0" smtClean="0"/>
              <a:t>3</a:t>
            </a:r>
            <a:endParaRPr lang="de-DE" sz="1000" b="1" dirty="0"/>
          </a:p>
        </p:txBody>
      </p:sp>
      <p:sp>
        <p:nvSpPr>
          <p:cNvPr id="128" name="Textfeld 127"/>
          <p:cNvSpPr txBox="1"/>
          <p:nvPr/>
        </p:nvSpPr>
        <p:spPr>
          <a:xfrm>
            <a:off x="2905216" y="3713910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2697969" y="3980087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/>
              <a:t>2</a:t>
            </a:r>
          </a:p>
        </p:txBody>
      </p:sp>
      <p:sp>
        <p:nvSpPr>
          <p:cNvPr id="130" name="Textfeld 129"/>
          <p:cNvSpPr txBox="1"/>
          <p:nvPr/>
        </p:nvSpPr>
        <p:spPr>
          <a:xfrm>
            <a:off x="3116354" y="3713586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/>
              <a:t>3</a:t>
            </a:r>
          </a:p>
        </p:txBody>
      </p:sp>
      <p:sp>
        <p:nvSpPr>
          <p:cNvPr id="134" name="Rechtwinkliges Dreieck 133"/>
          <p:cNvSpPr/>
          <p:nvPr/>
        </p:nvSpPr>
        <p:spPr>
          <a:xfrm rot="16200000">
            <a:off x="1662372" y="3605327"/>
            <a:ext cx="169061" cy="164582"/>
          </a:xfrm>
          <a:prstGeom prst="rtTriangl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8" name="Gerade Verbindung 137"/>
          <p:cNvCxnSpPr>
            <a:stCxn id="5" idx="2"/>
            <a:endCxn id="132" idx="0"/>
          </p:cNvCxnSpPr>
          <p:nvPr/>
        </p:nvCxnSpPr>
        <p:spPr>
          <a:xfrm flipH="1">
            <a:off x="2535598" y="2927349"/>
            <a:ext cx="5990" cy="67573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feld 151"/>
          <p:cNvSpPr txBox="1"/>
          <p:nvPr/>
        </p:nvSpPr>
        <p:spPr>
          <a:xfrm>
            <a:off x="2241717" y="2061419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b="1" dirty="0" smtClean="0"/>
              <a:t>3</a:t>
            </a:r>
            <a:endParaRPr lang="de-DE" sz="1000" b="1" dirty="0"/>
          </a:p>
        </p:txBody>
      </p:sp>
      <p:cxnSp>
        <p:nvCxnSpPr>
          <p:cNvPr id="181" name="Gerade Verbindung 62" descr=" 25645"/>
          <p:cNvCxnSpPr>
            <a:cxnSpLocks noChangeShapeType="1"/>
          </p:cNvCxnSpPr>
          <p:nvPr/>
        </p:nvCxnSpPr>
        <p:spPr bwMode="auto">
          <a:xfrm>
            <a:off x="5088529" y="3894138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2" name="Ellipse 157" descr=" 158"/>
          <p:cNvSpPr/>
          <p:nvPr/>
        </p:nvSpPr>
        <p:spPr bwMode="auto">
          <a:xfrm>
            <a:off x="5231404" y="4038601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83" name="Ellipse 158" descr=" 159"/>
          <p:cNvSpPr/>
          <p:nvPr/>
        </p:nvSpPr>
        <p:spPr bwMode="auto">
          <a:xfrm>
            <a:off x="5015504" y="3749676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84" name="Gerade Verbindung 62" descr=" 25648"/>
          <p:cNvCxnSpPr>
            <a:cxnSpLocks noChangeShapeType="1"/>
            <a:stCxn id="183" idx="4"/>
            <a:endCxn id="185" idx="0"/>
          </p:cNvCxnSpPr>
          <p:nvPr/>
        </p:nvCxnSpPr>
        <p:spPr bwMode="auto">
          <a:xfrm rot="5400000">
            <a:off x="5016297" y="396637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Ellipse 167" descr=" 168"/>
          <p:cNvSpPr/>
          <p:nvPr/>
        </p:nvSpPr>
        <p:spPr bwMode="auto">
          <a:xfrm>
            <a:off x="5015504" y="4038601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86" name="Ellipse 168" descr=" 169"/>
          <p:cNvSpPr/>
          <p:nvPr/>
        </p:nvSpPr>
        <p:spPr bwMode="auto">
          <a:xfrm>
            <a:off x="5234579" y="3749676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87" name="Gerade Verbindung 62" descr=" 25693"/>
          <p:cNvCxnSpPr>
            <a:cxnSpLocks noChangeShapeType="1"/>
            <a:endCxn id="188" idx="0"/>
          </p:cNvCxnSpPr>
          <p:nvPr/>
        </p:nvCxnSpPr>
        <p:spPr bwMode="auto">
          <a:xfrm>
            <a:off x="5303636" y="4177506"/>
            <a:ext cx="793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8" name="Ellipse 244" descr=" 245"/>
          <p:cNvSpPr/>
          <p:nvPr/>
        </p:nvSpPr>
        <p:spPr bwMode="auto">
          <a:xfrm>
            <a:off x="5232197" y="4321969"/>
            <a:ext cx="144463" cy="14446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89" name="Textfeld 188"/>
          <p:cNvSpPr txBox="1"/>
          <p:nvPr/>
        </p:nvSpPr>
        <p:spPr>
          <a:xfrm>
            <a:off x="4941933" y="3669556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190" name="Textfeld 189"/>
          <p:cNvSpPr txBox="1"/>
          <p:nvPr/>
        </p:nvSpPr>
        <p:spPr>
          <a:xfrm>
            <a:off x="5146811" y="3934535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/>
              <a:t>2</a:t>
            </a:r>
          </a:p>
        </p:txBody>
      </p:sp>
      <p:sp>
        <p:nvSpPr>
          <p:cNvPr id="192" name="Textfeld 191"/>
          <p:cNvSpPr txBox="1"/>
          <p:nvPr/>
        </p:nvSpPr>
        <p:spPr>
          <a:xfrm>
            <a:off x="5383055" y="3941595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3</a:t>
            </a:r>
            <a:endParaRPr lang="de-DE" sz="1000" dirty="0"/>
          </a:p>
        </p:txBody>
      </p:sp>
      <p:sp>
        <p:nvSpPr>
          <p:cNvPr id="193" name="Textfeld 192"/>
          <p:cNvSpPr txBox="1"/>
          <p:nvPr/>
        </p:nvSpPr>
        <p:spPr>
          <a:xfrm>
            <a:off x="5390401" y="3669556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4</a:t>
            </a:r>
            <a:endParaRPr lang="de-DE" sz="1000" dirty="0"/>
          </a:p>
        </p:txBody>
      </p:sp>
      <p:cxnSp>
        <p:nvCxnSpPr>
          <p:cNvPr id="194" name="Gerade Verbindung 62" descr=" 25645"/>
          <p:cNvCxnSpPr>
            <a:cxnSpLocks noChangeShapeType="1"/>
          </p:cNvCxnSpPr>
          <p:nvPr/>
        </p:nvCxnSpPr>
        <p:spPr bwMode="auto">
          <a:xfrm>
            <a:off x="4054364" y="4084638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" name="Ellipse 157" descr=" 158"/>
          <p:cNvSpPr/>
          <p:nvPr/>
        </p:nvSpPr>
        <p:spPr bwMode="auto">
          <a:xfrm>
            <a:off x="4197239" y="4229101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96" name="Ellipse 158" descr=" 159"/>
          <p:cNvSpPr/>
          <p:nvPr/>
        </p:nvSpPr>
        <p:spPr bwMode="auto">
          <a:xfrm>
            <a:off x="3981339" y="3940176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97" name="Gerade Verbindung 62" descr=" 25648"/>
          <p:cNvCxnSpPr>
            <a:cxnSpLocks noChangeShapeType="1"/>
            <a:stCxn id="196" idx="4"/>
            <a:endCxn id="198" idx="0"/>
          </p:cNvCxnSpPr>
          <p:nvPr/>
        </p:nvCxnSpPr>
        <p:spPr bwMode="auto">
          <a:xfrm rot="5400000">
            <a:off x="3982132" y="4156870"/>
            <a:ext cx="144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" name="Ellipse 167" descr=" 168"/>
          <p:cNvSpPr/>
          <p:nvPr/>
        </p:nvSpPr>
        <p:spPr bwMode="auto">
          <a:xfrm>
            <a:off x="3981339" y="4229101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99" name="Ellipse 168" descr=" 169"/>
          <p:cNvSpPr/>
          <p:nvPr/>
        </p:nvSpPr>
        <p:spPr bwMode="auto">
          <a:xfrm>
            <a:off x="4413139" y="3940176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02" name="Textfeld 201"/>
          <p:cNvSpPr txBox="1"/>
          <p:nvPr/>
        </p:nvSpPr>
        <p:spPr>
          <a:xfrm>
            <a:off x="3907768" y="3860056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203" name="Textfeld 202"/>
          <p:cNvSpPr txBox="1"/>
          <p:nvPr/>
        </p:nvSpPr>
        <p:spPr>
          <a:xfrm>
            <a:off x="3909446" y="4125035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/>
              <a:t>2</a:t>
            </a:r>
          </a:p>
        </p:txBody>
      </p:sp>
      <p:sp>
        <p:nvSpPr>
          <p:cNvPr id="204" name="Textfeld 203"/>
          <p:cNvSpPr txBox="1"/>
          <p:nvPr/>
        </p:nvSpPr>
        <p:spPr>
          <a:xfrm>
            <a:off x="4348890" y="4132095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3</a:t>
            </a:r>
            <a:endParaRPr lang="de-DE" sz="1000" dirty="0"/>
          </a:p>
        </p:txBody>
      </p:sp>
      <p:sp>
        <p:nvSpPr>
          <p:cNvPr id="205" name="Textfeld 204"/>
          <p:cNvSpPr txBox="1"/>
          <p:nvPr/>
        </p:nvSpPr>
        <p:spPr>
          <a:xfrm>
            <a:off x="4568961" y="3860056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b="1" dirty="0" smtClean="0"/>
              <a:t>4</a:t>
            </a:r>
            <a:endParaRPr lang="de-DE" sz="1000" b="1" dirty="0"/>
          </a:p>
        </p:txBody>
      </p:sp>
      <p:cxnSp>
        <p:nvCxnSpPr>
          <p:cNvPr id="206" name="Gerade Verbindung mit Pfeil 160" descr=" 25691"/>
          <p:cNvCxnSpPr>
            <a:cxnSpLocks noChangeShapeType="1"/>
            <a:stCxn id="199" idx="2"/>
            <a:endCxn id="196" idx="6"/>
          </p:cNvCxnSpPr>
          <p:nvPr/>
        </p:nvCxnSpPr>
        <p:spPr bwMode="auto">
          <a:xfrm flipH="1">
            <a:off x="4125802" y="4012407"/>
            <a:ext cx="2873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Gerade Verbindung 62" descr=" 25610"/>
          <p:cNvCxnSpPr>
            <a:cxnSpLocks noChangeShapeType="1"/>
            <a:endCxn id="210" idx="0"/>
          </p:cNvCxnSpPr>
          <p:nvPr/>
        </p:nvCxnSpPr>
        <p:spPr bwMode="auto">
          <a:xfrm rot="10800000" flipV="1">
            <a:off x="4871972" y="3894139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0" name="Ellipse 173" descr=" 174"/>
          <p:cNvSpPr/>
          <p:nvPr/>
        </p:nvSpPr>
        <p:spPr bwMode="auto">
          <a:xfrm>
            <a:off x="4798947" y="4038602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211" name="Gerade Verbindung 62" descr=" 25629"/>
          <p:cNvCxnSpPr>
            <a:cxnSpLocks noChangeShapeType="1"/>
          </p:cNvCxnSpPr>
          <p:nvPr/>
        </p:nvCxnSpPr>
        <p:spPr bwMode="auto">
          <a:xfrm>
            <a:off x="4703092" y="3708724"/>
            <a:ext cx="0" cy="72568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3" name="Gerade Verbindung 222"/>
          <p:cNvCxnSpPr>
            <a:stCxn id="220" idx="2"/>
            <a:endCxn id="217" idx="0"/>
          </p:cNvCxnSpPr>
          <p:nvPr/>
        </p:nvCxnSpPr>
        <p:spPr>
          <a:xfrm>
            <a:off x="4663793" y="2940050"/>
            <a:ext cx="5405" cy="66303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Textfeld 225"/>
          <p:cNvSpPr txBox="1"/>
          <p:nvPr/>
        </p:nvSpPr>
        <p:spPr>
          <a:xfrm>
            <a:off x="4298839" y="2058244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b="1" dirty="0" smtClean="0"/>
              <a:t>4</a:t>
            </a:r>
            <a:endParaRPr lang="de-DE" sz="1000" b="1" dirty="0"/>
          </a:p>
        </p:txBody>
      </p:sp>
      <p:cxnSp>
        <p:nvCxnSpPr>
          <p:cNvPr id="228" name="Gerade Verbindung 62" descr=" 25621"/>
          <p:cNvCxnSpPr>
            <a:cxnSpLocks noChangeShapeType="1"/>
            <a:endCxn id="229" idx="0"/>
          </p:cNvCxnSpPr>
          <p:nvPr/>
        </p:nvCxnSpPr>
        <p:spPr bwMode="auto">
          <a:xfrm flipH="1">
            <a:off x="1729582" y="2570162"/>
            <a:ext cx="792" cy="125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9" name="Ellipse 90" descr=" 91"/>
          <p:cNvSpPr/>
          <p:nvPr/>
        </p:nvSpPr>
        <p:spPr bwMode="auto">
          <a:xfrm>
            <a:off x="1657350" y="2695575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230" name="Gerade Verbindung 62" descr=" 25621"/>
          <p:cNvCxnSpPr>
            <a:cxnSpLocks noChangeShapeType="1"/>
            <a:stCxn id="25" idx="4"/>
            <a:endCxn id="231" idx="0"/>
          </p:cNvCxnSpPr>
          <p:nvPr/>
        </p:nvCxnSpPr>
        <p:spPr bwMode="auto">
          <a:xfrm flipH="1">
            <a:off x="2951956" y="2570163"/>
            <a:ext cx="1588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Ellipse 90" descr=" 91"/>
          <p:cNvSpPr/>
          <p:nvPr/>
        </p:nvSpPr>
        <p:spPr bwMode="auto">
          <a:xfrm>
            <a:off x="2879724" y="2695575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232" name="Gerade Verbindung 62" descr=" 25621"/>
          <p:cNvCxnSpPr>
            <a:cxnSpLocks noChangeShapeType="1"/>
            <a:stCxn id="34" idx="4"/>
            <a:endCxn id="233" idx="0"/>
          </p:cNvCxnSpPr>
          <p:nvPr/>
        </p:nvCxnSpPr>
        <p:spPr bwMode="auto">
          <a:xfrm>
            <a:off x="3783807" y="2570163"/>
            <a:ext cx="793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3" name="Ellipse 90" descr=" 91"/>
          <p:cNvSpPr/>
          <p:nvPr/>
        </p:nvSpPr>
        <p:spPr bwMode="auto">
          <a:xfrm>
            <a:off x="3712368" y="2695575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239" name="Gerade Verbindung 62" descr=" 25621"/>
          <p:cNvCxnSpPr>
            <a:cxnSpLocks noChangeShapeType="1"/>
            <a:endCxn id="240" idx="0"/>
          </p:cNvCxnSpPr>
          <p:nvPr/>
        </p:nvCxnSpPr>
        <p:spPr bwMode="auto">
          <a:xfrm>
            <a:off x="5151439" y="2568574"/>
            <a:ext cx="793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0" name="Ellipse 90" descr=" 91"/>
          <p:cNvSpPr/>
          <p:nvPr/>
        </p:nvSpPr>
        <p:spPr bwMode="auto">
          <a:xfrm>
            <a:off x="5080000" y="2693986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241" name="Gerade Verbindung 62" descr=" 25621"/>
          <p:cNvCxnSpPr>
            <a:cxnSpLocks noChangeShapeType="1"/>
            <a:endCxn id="242" idx="0"/>
          </p:cNvCxnSpPr>
          <p:nvPr/>
        </p:nvCxnSpPr>
        <p:spPr bwMode="auto">
          <a:xfrm>
            <a:off x="936626" y="2570162"/>
            <a:ext cx="793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2" name="Ellipse 90" descr=" 91"/>
          <p:cNvSpPr/>
          <p:nvPr/>
        </p:nvSpPr>
        <p:spPr bwMode="auto">
          <a:xfrm>
            <a:off x="865187" y="2695574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244" name="Gerade Verbindung 62" descr=" 25621"/>
          <p:cNvCxnSpPr>
            <a:cxnSpLocks noChangeShapeType="1"/>
            <a:endCxn id="245" idx="0"/>
          </p:cNvCxnSpPr>
          <p:nvPr/>
        </p:nvCxnSpPr>
        <p:spPr bwMode="auto">
          <a:xfrm>
            <a:off x="6127753" y="2571751"/>
            <a:ext cx="793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" name="Ellipse 90" descr=" 91"/>
          <p:cNvSpPr/>
          <p:nvPr/>
        </p:nvSpPr>
        <p:spPr bwMode="auto">
          <a:xfrm>
            <a:off x="6056314" y="2697163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251" name="Gerade Verbindung 62" descr=" 25698"/>
          <p:cNvCxnSpPr>
            <a:cxnSpLocks noChangeShapeType="1"/>
            <a:endCxn id="252" idx="0"/>
          </p:cNvCxnSpPr>
          <p:nvPr/>
        </p:nvCxnSpPr>
        <p:spPr bwMode="auto">
          <a:xfrm>
            <a:off x="7638257" y="2566702"/>
            <a:ext cx="793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2" name="Ellipse 114" descr=" 115"/>
          <p:cNvSpPr/>
          <p:nvPr/>
        </p:nvSpPr>
        <p:spPr bwMode="auto">
          <a:xfrm>
            <a:off x="7566818" y="2692114"/>
            <a:ext cx="144463" cy="14446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53" name="Ellipse 178" descr=" 179"/>
          <p:cNvSpPr/>
          <p:nvPr/>
        </p:nvSpPr>
        <p:spPr bwMode="auto">
          <a:xfrm>
            <a:off x="6535066" y="400493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54" name="Ellipse 182" descr=" 183"/>
          <p:cNvSpPr/>
          <p:nvPr/>
        </p:nvSpPr>
        <p:spPr bwMode="auto">
          <a:xfrm>
            <a:off x="6319166" y="400493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55" name="Ellipse 183" descr=" 184"/>
          <p:cNvSpPr/>
          <p:nvPr/>
        </p:nvSpPr>
        <p:spPr bwMode="auto">
          <a:xfrm>
            <a:off x="6750966" y="371601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256" name="Gerade Verbindung 62" descr=" 25698"/>
          <p:cNvCxnSpPr>
            <a:cxnSpLocks noChangeShapeType="1"/>
            <a:endCxn id="257" idx="0"/>
          </p:cNvCxnSpPr>
          <p:nvPr/>
        </p:nvCxnSpPr>
        <p:spPr bwMode="auto">
          <a:xfrm>
            <a:off x="6608887" y="4152862"/>
            <a:ext cx="793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Ellipse 114" descr=" 115"/>
          <p:cNvSpPr/>
          <p:nvPr/>
        </p:nvSpPr>
        <p:spPr bwMode="auto">
          <a:xfrm>
            <a:off x="6537448" y="4278274"/>
            <a:ext cx="144463" cy="14446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258" name="Gerade Verbindung mit Pfeil 160" descr=" 25691"/>
          <p:cNvCxnSpPr>
            <a:cxnSpLocks noChangeShapeType="1"/>
            <a:stCxn id="253" idx="7"/>
            <a:endCxn id="255" idx="3"/>
          </p:cNvCxnSpPr>
          <p:nvPr/>
        </p:nvCxnSpPr>
        <p:spPr bwMode="auto">
          <a:xfrm flipV="1">
            <a:off x="6658373" y="3839319"/>
            <a:ext cx="113749" cy="18654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9" name="Gerade Verbindung mit Pfeil 160" descr=" 25691"/>
          <p:cNvCxnSpPr>
            <a:cxnSpLocks noChangeShapeType="1"/>
            <a:stCxn id="257" idx="1"/>
            <a:endCxn id="254" idx="5"/>
          </p:cNvCxnSpPr>
          <p:nvPr/>
        </p:nvCxnSpPr>
        <p:spPr bwMode="auto">
          <a:xfrm flipH="1" flipV="1">
            <a:off x="6442473" y="4126889"/>
            <a:ext cx="116131" cy="17254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0" name="Textfeld 259"/>
          <p:cNvSpPr txBox="1"/>
          <p:nvPr/>
        </p:nvSpPr>
        <p:spPr>
          <a:xfrm>
            <a:off x="6250994" y="3915618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261" name="Textfeld 260"/>
          <p:cNvSpPr txBox="1"/>
          <p:nvPr/>
        </p:nvSpPr>
        <p:spPr>
          <a:xfrm>
            <a:off x="6685969" y="4328419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2</a:t>
            </a:r>
            <a:endParaRPr lang="de-DE" sz="1000" dirty="0"/>
          </a:p>
        </p:txBody>
      </p:sp>
      <p:sp>
        <p:nvSpPr>
          <p:cNvPr id="262" name="Textfeld 261"/>
          <p:cNvSpPr txBox="1"/>
          <p:nvPr/>
        </p:nvSpPr>
        <p:spPr>
          <a:xfrm>
            <a:off x="6685969" y="4060742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b="1" dirty="0" smtClean="0"/>
              <a:t>3</a:t>
            </a:r>
            <a:endParaRPr lang="de-DE" sz="1000" b="1" dirty="0"/>
          </a:p>
        </p:txBody>
      </p:sp>
      <p:sp>
        <p:nvSpPr>
          <p:cNvPr id="263" name="Textfeld 262"/>
          <p:cNvSpPr txBox="1"/>
          <p:nvPr/>
        </p:nvSpPr>
        <p:spPr>
          <a:xfrm>
            <a:off x="6908800" y="3639069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/>
              <a:t>4</a:t>
            </a:r>
          </a:p>
        </p:txBody>
      </p:sp>
      <p:sp>
        <p:nvSpPr>
          <p:cNvPr id="264" name="Ellipse 178" descr=" 179"/>
          <p:cNvSpPr/>
          <p:nvPr/>
        </p:nvSpPr>
        <p:spPr bwMode="auto">
          <a:xfrm>
            <a:off x="7164207" y="400493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66" name="Ellipse 183" descr=" 184"/>
          <p:cNvSpPr/>
          <p:nvPr/>
        </p:nvSpPr>
        <p:spPr bwMode="auto">
          <a:xfrm>
            <a:off x="7380107" y="371601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267" name="Gerade Verbindung 62" descr=" 25698"/>
          <p:cNvCxnSpPr>
            <a:cxnSpLocks noChangeShapeType="1"/>
            <a:endCxn id="268" idx="0"/>
          </p:cNvCxnSpPr>
          <p:nvPr/>
        </p:nvCxnSpPr>
        <p:spPr bwMode="auto">
          <a:xfrm>
            <a:off x="7238028" y="4152862"/>
            <a:ext cx="793" cy="125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8" name="Ellipse 114" descr=" 115"/>
          <p:cNvSpPr/>
          <p:nvPr/>
        </p:nvSpPr>
        <p:spPr bwMode="auto">
          <a:xfrm>
            <a:off x="7166589" y="4278274"/>
            <a:ext cx="144463" cy="144463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272" name="Textfeld 271"/>
          <p:cNvSpPr txBox="1"/>
          <p:nvPr/>
        </p:nvSpPr>
        <p:spPr>
          <a:xfrm>
            <a:off x="7315110" y="4328419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2</a:t>
            </a:r>
            <a:endParaRPr lang="de-DE" sz="1000" dirty="0"/>
          </a:p>
        </p:txBody>
      </p:sp>
      <p:sp>
        <p:nvSpPr>
          <p:cNvPr id="273" name="Textfeld 272"/>
          <p:cNvSpPr txBox="1"/>
          <p:nvPr/>
        </p:nvSpPr>
        <p:spPr>
          <a:xfrm>
            <a:off x="7315110" y="4060742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3</a:t>
            </a:r>
            <a:endParaRPr lang="de-DE" sz="1000" dirty="0"/>
          </a:p>
        </p:txBody>
      </p:sp>
      <p:sp>
        <p:nvSpPr>
          <p:cNvPr id="274" name="Textfeld 273"/>
          <p:cNvSpPr txBox="1"/>
          <p:nvPr/>
        </p:nvSpPr>
        <p:spPr>
          <a:xfrm>
            <a:off x="7537941" y="3639069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/>
              <a:t>4</a:t>
            </a:r>
          </a:p>
        </p:txBody>
      </p:sp>
      <p:cxnSp>
        <p:nvCxnSpPr>
          <p:cNvPr id="281" name="Gerade Verbindung 62" descr=" 25677"/>
          <p:cNvCxnSpPr>
            <a:cxnSpLocks noChangeShapeType="1"/>
          </p:cNvCxnSpPr>
          <p:nvPr/>
        </p:nvCxnSpPr>
        <p:spPr bwMode="auto">
          <a:xfrm>
            <a:off x="7453133" y="3861074"/>
            <a:ext cx="21590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2" name="Ellipse 211" descr=" 212"/>
          <p:cNvSpPr/>
          <p:nvPr/>
        </p:nvSpPr>
        <p:spPr bwMode="auto">
          <a:xfrm>
            <a:off x="7597596" y="4005537"/>
            <a:ext cx="144462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283" name="Gerade Verbindung 282"/>
          <p:cNvCxnSpPr>
            <a:stCxn id="279" idx="2"/>
            <a:endCxn id="275" idx="0"/>
          </p:cNvCxnSpPr>
          <p:nvPr/>
        </p:nvCxnSpPr>
        <p:spPr>
          <a:xfrm>
            <a:off x="6991350" y="2952750"/>
            <a:ext cx="5123" cy="65033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feld 285"/>
          <p:cNvSpPr txBox="1"/>
          <p:nvPr/>
        </p:nvSpPr>
        <p:spPr>
          <a:xfrm>
            <a:off x="6421605" y="2485568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b="1" dirty="0"/>
              <a:t>3</a:t>
            </a:r>
          </a:p>
        </p:txBody>
      </p:sp>
      <p:sp>
        <p:nvSpPr>
          <p:cNvPr id="294" name="Rechtwinkliges Dreieck 293"/>
          <p:cNvSpPr/>
          <p:nvPr/>
        </p:nvSpPr>
        <p:spPr>
          <a:xfrm rot="16200000">
            <a:off x="3795972" y="3605327"/>
            <a:ext cx="169061" cy="164582"/>
          </a:xfrm>
          <a:prstGeom prst="rtTriangl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winkliges Dreieck 294"/>
          <p:cNvSpPr/>
          <p:nvPr/>
        </p:nvSpPr>
        <p:spPr>
          <a:xfrm rot="16200000">
            <a:off x="6123247" y="3605325"/>
            <a:ext cx="169061" cy="164582"/>
          </a:xfrm>
          <a:prstGeom prst="rtTriangl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Textfeld 110"/>
          <p:cNvSpPr txBox="1">
            <a:spLocks noChangeArrowheads="1"/>
          </p:cNvSpPr>
          <p:nvPr/>
        </p:nvSpPr>
        <p:spPr bwMode="auto">
          <a:xfrm>
            <a:off x="5402932" y="1207527"/>
            <a:ext cx="15884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400" b="0" dirty="0" smtClean="0">
                <a:solidFill>
                  <a:srgbClr val="000000"/>
                </a:solidFill>
                <a:latin typeface="+mn-lt"/>
                <a:cs typeface="Arial" charset="0"/>
              </a:rPr>
              <a:t>Reference </a:t>
            </a:r>
            <a:r>
              <a:rPr lang="de-DE" sz="14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attribute</a:t>
            </a:r>
            <a:endParaRPr lang="de-DE" sz="1400" b="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208" name="Textfeld 110"/>
          <p:cNvSpPr txBox="1">
            <a:spLocks noChangeArrowheads="1"/>
          </p:cNvSpPr>
          <p:nvPr/>
        </p:nvSpPr>
        <p:spPr bwMode="auto">
          <a:xfrm>
            <a:off x="7272856" y="1207527"/>
            <a:ext cx="12996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4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Rewrite</a:t>
            </a:r>
            <a:r>
              <a:rPr lang="de-DE" sz="1400" b="0" dirty="0" smtClean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lang="de-DE" sz="14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match</a:t>
            </a:r>
            <a:endParaRPr lang="de-DE" sz="1400" b="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212" name="Textfeld 110"/>
          <p:cNvSpPr txBox="1">
            <a:spLocks noChangeArrowheads="1"/>
          </p:cNvSpPr>
          <p:nvPr/>
        </p:nvSpPr>
        <p:spPr bwMode="auto">
          <a:xfrm>
            <a:off x="1818358" y="1207527"/>
            <a:ext cx="135029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400" b="0" dirty="0" smtClean="0">
                <a:solidFill>
                  <a:srgbClr val="000000"/>
                </a:solidFill>
                <a:latin typeface="+mn-lt"/>
                <a:cs typeface="Arial" charset="0"/>
              </a:rPr>
              <a:t>AST </a:t>
            </a:r>
            <a:r>
              <a:rPr lang="de-DE" sz="1400" b="0" dirty="0" err="1">
                <a:solidFill>
                  <a:srgbClr val="000000"/>
                </a:solidFill>
                <a:latin typeface="+mn-lt"/>
                <a:cs typeface="Arial" charset="0"/>
              </a:rPr>
              <a:t>n</a:t>
            </a:r>
            <a:r>
              <a:rPr lang="de-DE" sz="14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ode</a:t>
            </a:r>
            <a:endParaRPr lang="de-DE" sz="1400" b="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213" name="Ellipse 73" descr=" 74"/>
          <p:cNvSpPr/>
          <p:nvPr/>
        </p:nvSpPr>
        <p:spPr bwMode="auto">
          <a:xfrm>
            <a:off x="1639888" y="1258887"/>
            <a:ext cx="144462" cy="14287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214" name="Gerade Verbindung mit Pfeil 160" descr=" 25691"/>
          <p:cNvCxnSpPr>
            <a:cxnSpLocks noChangeShapeType="1"/>
          </p:cNvCxnSpPr>
          <p:nvPr/>
        </p:nvCxnSpPr>
        <p:spPr bwMode="auto">
          <a:xfrm flipH="1">
            <a:off x="5033806" y="1330325"/>
            <a:ext cx="335119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" name="Rechteck 214"/>
          <p:cNvSpPr/>
          <p:nvPr/>
        </p:nvSpPr>
        <p:spPr>
          <a:xfrm>
            <a:off x="7025412" y="1231145"/>
            <a:ext cx="208155" cy="1864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6" name="Textfeld 110"/>
          <p:cNvSpPr txBox="1">
            <a:spLocks noChangeArrowheads="1"/>
          </p:cNvSpPr>
          <p:nvPr/>
        </p:nvSpPr>
        <p:spPr bwMode="auto">
          <a:xfrm>
            <a:off x="3131461" y="1207527"/>
            <a:ext cx="17770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400" b="0" dirty="0" smtClean="0">
                <a:solidFill>
                  <a:srgbClr val="000000"/>
                </a:solidFill>
                <a:latin typeface="+mn-lt"/>
                <a:cs typeface="Arial" charset="0"/>
              </a:rPr>
              <a:t>AST </a:t>
            </a:r>
            <a:r>
              <a:rPr lang="de-DE" sz="14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parent</a:t>
            </a:r>
            <a:r>
              <a:rPr lang="de-DE" sz="1400" b="0" dirty="0" smtClean="0">
                <a:solidFill>
                  <a:srgbClr val="000000"/>
                </a:solidFill>
                <a:latin typeface="+mn-lt"/>
                <a:cs typeface="Arial" charset="0"/>
              </a:rPr>
              <a:t>/</a:t>
            </a:r>
            <a:r>
              <a:rPr lang="de-DE" sz="14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child</a:t>
            </a:r>
            <a:r>
              <a:rPr lang="de-DE" sz="1400" b="0" dirty="0" smtClean="0">
                <a:solidFill>
                  <a:srgbClr val="000000"/>
                </a:solidFill>
                <a:latin typeface="+mn-lt"/>
                <a:cs typeface="Arial" charset="0"/>
              </a:rPr>
              <a:t> </a:t>
            </a:r>
            <a:r>
              <a:rPr lang="de-DE" sz="1400" b="0" dirty="0" err="1">
                <a:solidFill>
                  <a:srgbClr val="000000"/>
                </a:solidFill>
                <a:latin typeface="+mn-lt"/>
                <a:cs typeface="Arial" charset="0"/>
              </a:rPr>
              <a:t>e</a:t>
            </a:r>
            <a:r>
              <a:rPr lang="de-DE" sz="1400" b="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dge</a:t>
            </a:r>
            <a:endParaRPr lang="de-DE" sz="1400" b="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cxnSp>
        <p:nvCxnSpPr>
          <p:cNvPr id="218" name="Gerade Verbindung 62" descr=" 25618"/>
          <p:cNvCxnSpPr>
            <a:cxnSpLocks noChangeShapeType="1"/>
          </p:cNvCxnSpPr>
          <p:nvPr/>
        </p:nvCxnSpPr>
        <p:spPr bwMode="auto">
          <a:xfrm>
            <a:off x="2796446" y="1330325"/>
            <a:ext cx="28886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9" name="Rectangle 3" descr=" 100"/>
          <p:cNvSpPr txBox="1">
            <a:spLocks noChangeArrowheads="1"/>
          </p:cNvSpPr>
          <p:nvPr/>
        </p:nvSpPr>
        <p:spPr bwMode="auto">
          <a:xfrm>
            <a:off x="839820" y="1202531"/>
            <a:ext cx="64646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400" b="1" dirty="0" smtClean="0">
                <a:solidFill>
                  <a:srgbClr val="000000"/>
                </a:solidFill>
                <a:ea typeface="+mn-ea"/>
                <a:cs typeface="Arial"/>
              </a:rPr>
              <a:t>Legend</a:t>
            </a:r>
            <a:endParaRPr lang="en-US" sz="1400" b="1" kern="0" dirty="0">
              <a:solidFill>
                <a:srgbClr val="000000"/>
              </a:solidFill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737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72</Words>
  <Application>Microsoft Macintosh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Office-Design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Christoff Bürger</dc:creator>
  <cp:lastModifiedBy>Christoff Bürger</cp:lastModifiedBy>
  <cp:revision>31</cp:revision>
  <dcterms:created xsi:type="dcterms:W3CDTF">2012-12-03T13:14:51Z</dcterms:created>
  <dcterms:modified xsi:type="dcterms:W3CDTF">2016-02-03T15:24:41Z</dcterms:modified>
</cp:coreProperties>
</file>