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F40"/>
    <a:srgbClr val="9ABF4E"/>
    <a:srgbClr val="FFC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3" autoAdjust="0"/>
  </p:normalViewPr>
  <p:slideViewPr>
    <p:cSldViewPr snapToGrid="0" snapToObjects="1">
      <p:cViewPr>
        <p:scale>
          <a:sx n="100" d="100"/>
          <a:sy n="100" d="100"/>
        </p:scale>
        <p:origin x="9616" y="14000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9DFA1-11E0-AC4F-B82E-E4156D0C46C6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3E2A-9055-CC4E-B377-5CEA3A89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7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3E2A-9055-CC4E-B377-5CEA3A8949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19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8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87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4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5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7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9CAE-5A64-144B-B638-52047A26C15E}" type="datetimeFigureOut">
              <a:rPr lang="en-US" smtClean="0"/>
              <a:t>15/09/15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30275212" cy="5699270"/>
          </a:xfrm>
          <a:solidFill>
            <a:schemeClr val="tx2">
              <a:lumMod val="50000"/>
            </a:schemeClr>
          </a:solidFill>
        </p:spPr>
        <p:txBody>
          <a:bodyPr lIns="1440000">
            <a:noAutofit/>
          </a:bodyPr>
          <a:lstStyle/>
          <a:p>
            <a:pPr algn="l"/>
            <a:r>
              <a:rPr lang="en-GB" sz="16000" i="1" dirty="0" err="1" smtClean="0">
                <a:solidFill>
                  <a:schemeClr val="bg1"/>
                </a:solidFill>
              </a:rPr>
              <a:t>fUML</a:t>
            </a:r>
            <a:r>
              <a:rPr lang="en-GB" sz="16000" i="1" dirty="0" smtClean="0">
                <a:solidFill>
                  <a:schemeClr val="bg1"/>
                </a:solidFill>
              </a:rPr>
              <a:t> Activity Diagrams</a:t>
            </a:r>
            <a:r>
              <a:rPr lang="en-GB" sz="16000" dirty="0" smtClean="0">
                <a:solidFill>
                  <a:schemeClr val="bg1"/>
                </a:solidFill>
              </a:rPr>
              <a:t> with</a:t>
            </a:r>
            <a:r>
              <a:rPr lang="en-GB" sz="16000" dirty="0">
                <a:solidFill>
                  <a:schemeClr val="bg1"/>
                </a:solidFill>
              </a:rPr>
              <a:t/>
            </a:r>
            <a:br>
              <a:rPr lang="en-GB" sz="16000" dirty="0">
                <a:solidFill>
                  <a:schemeClr val="bg1"/>
                </a:solidFill>
              </a:rPr>
            </a:br>
            <a:r>
              <a:rPr lang="en-GB" sz="16000" dirty="0" smtClean="0">
                <a:solidFill>
                  <a:schemeClr val="bg1"/>
                </a:solidFill>
              </a:rPr>
              <a:t>  RAG-controlled Rewriting</a:t>
            </a:r>
            <a:endParaRPr lang="en-GB" sz="1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699270"/>
            <a:ext cx="30275212" cy="1920381"/>
          </a:xfrm>
          <a:solidFill>
            <a:schemeClr val="accent1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GB" sz="10000" dirty="0" smtClean="0">
                <a:solidFill>
                  <a:schemeClr val="bg1"/>
                </a:solidFill>
              </a:rPr>
              <a:t>A </a:t>
            </a:r>
            <a:r>
              <a:rPr lang="en-GB" sz="10000" i="1" dirty="0" smtClean="0">
                <a:solidFill>
                  <a:schemeClr val="bg1"/>
                </a:solidFill>
              </a:rPr>
              <a:t>RACR</a:t>
            </a:r>
            <a:r>
              <a:rPr lang="en-GB" sz="10000" dirty="0" smtClean="0">
                <a:solidFill>
                  <a:schemeClr val="bg1"/>
                </a:solidFill>
              </a:rPr>
              <a:t> Solution of the </a:t>
            </a:r>
            <a:r>
              <a:rPr lang="en-GB" sz="10000" i="1" dirty="0" smtClean="0">
                <a:solidFill>
                  <a:schemeClr val="bg1"/>
                </a:solidFill>
              </a:rPr>
              <a:t>8</a:t>
            </a:r>
            <a:r>
              <a:rPr lang="en-GB" sz="10000" i="1" baseline="30000" dirty="0" smtClean="0">
                <a:solidFill>
                  <a:schemeClr val="bg1"/>
                </a:solidFill>
              </a:rPr>
              <a:t>th</a:t>
            </a:r>
            <a:r>
              <a:rPr lang="en-GB" sz="10000" i="1" dirty="0" smtClean="0">
                <a:solidFill>
                  <a:schemeClr val="bg1"/>
                </a:solidFill>
              </a:rPr>
              <a:t> Transformation Tool Contest</a:t>
            </a:r>
            <a:endParaRPr lang="en-GB" sz="10000" i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455279" y="681198"/>
            <a:ext cx="4317762" cy="43142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4" name="Octagon 63"/>
          <p:cNvSpPr/>
          <p:nvPr/>
        </p:nvSpPr>
        <p:spPr bwMode="auto">
          <a:xfrm>
            <a:off x="27275923" y="68119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5" name="Octagon 64"/>
          <p:cNvSpPr/>
          <p:nvPr/>
        </p:nvSpPr>
        <p:spPr bwMode="auto">
          <a:xfrm>
            <a:off x="27738203" y="69897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6" name="Octagon 65"/>
          <p:cNvSpPr/>
          <p:nvPr/>
        </p:nvSpPr>
        <p:spPr bwMode="auto">
          <a:xfrm>
            <a:off x="28200483" y="80565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7" name="Octagon 66"/>
          <p:cNvSpPr/>
          <p:nvPr/>
        </p:nvSpPr>
        <p:spPr bwMode="auto">
          <a:xfrm>
            <a:off x="28609423" y="101901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8" name="Octagon 67"/>
          <p:cNvSpPr/>
          <p:nvPr/>
        </p:nvSpPr>
        <p:spPr bwMode="auto">
          <a:xfrm>
            <a:off x="28965023" y="132127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9" name="Octagon 68"/>
          <p:cNvSpPr/>
          <p:nvPr/>
        </p:nvSpPr>
        <p:spPr bwMode="auto">
          <a:xfrm>
            <a:off x="29208802" y="171382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0" name="Octagon 69"/>
          <p:cNvSpPr/>
          <p:nvPr/>
        </p:nvSpPr>
        <p:spPr bwMode="auto">
          <a:xfrm>
            <a:off x="29387297" y="310066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1" name="Octagon 70"/>
          <p:cNvSpPr/>
          <p:nvPr/>
        </p:nvSpPr>
        <p:spPr bwMode="auto">
          <a:xfrm>
            <a:off x="29434247" y="260921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2" name="Octagon 71"/>
          <p:cNvSpPr/>
          <p:nvPr/>
        </p:nvSpPr>
        <p:spPr bwMode="auto">
          <a:xfrm>
            <a:off x="29392298" y="2141241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3" name="Octagon 72"/>
          <p:cNvSpPr/>
          <p:nvPr/>
        </p:nvSpPr>
        <p:spPr bwMode="auto">
          <a:xfrm>
            <a:off x="29215192" y="354016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4" name="Octagon 73"/>
          <p:cNvSpPr/>
          <p:nvPr/>
        </p:nvSpPr>
        <p:spPr bwMode="auto">
          <a:xfrm>
            <a:off x="28609978" y="4239975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5" name="Octagon 74"/>
          <p:cNvSpPr/>
          <p:nvPr/>
        </p:nvSpPr>
        <p:spPr bwMode="auto">
          <a:xfrm>
            <a:off x="28947103" y="391424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6" name="Octagon 75"/>
          <p:cNvSpPr/>
          <p:nvPr/>
        </p:nvSpPr>
        <p:spPr bwMode="auto">
          <a:xfrm>
            <a:off x="26850452" y="45814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7" name="Octagon 76"/>
          <p:cNvSpPr/>
          <p:nvPr/>
        </p:nvSpPr>
        <p:spPr bwMode="auto">
          <a:xfrm>
            <a:off x="26423732" y="43858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8" name="Octagon 77"/>
          <p:cNvSpPr/>
          <p:nvPr/>
        </p:nvSpPr>
        <p:spPr bwMode="auto">
          <a:xfrm>
            <a:off x="26050352" y="41369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9" name="Octagon 78"/>
          <p:cNvSpPr/>
          <p:nvPr/>
        </p:nvSpPr>
        <p:spPr bwMode="auto">
          <a:xfrm>
            <a:off x="25748092" y="37813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0" name="Octagon 79"/>
          <p:cNvSpPr/>
          <p:nvPr/>
        </p:nvSpPr>
        <p:spPr bwMode="auto">
          <a:xfrm>
            <a:off x="25534732" y="335458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1" name="Octagon 80"/>
          <p:cNvSpPr/>
          <p:nvPr/>
        </p:nvSpPr>
        <p:spPr bwMode="auto">
          <a:xfrm>
            <a:off x="25428052" y="28923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2" name="Octagon 81"/>
          <p:cNvSpPr/>
          <p:nvPr/>
        </p:nvSpPr>
        <p:spPr bwMode="auto">
          <a:xfrm>
            <a:off x="25392492" y="24300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3" name="Octagon 82"/>
          <p:cNvSpPr/>
          <p:nvPr/>
        </p:nvSpPr>
        <p:spPr bwMode="auto">
          <a:xfrm>
            <a:off x="25499172" y="196774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4" name="Octagon 83"/>
          <p:cNvSpPr/>
          <p:nvPr/>
        </p:nvSpPr>
        <p:spPr bwMode="auto">
          <a:xfrm>
            <a:off x="26388172" y="88316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5" name="Octagon 84"/>
          <p:cNvSpPr/>
          <p:nvPr/>
        </p:nvSpPr>
        <p:spPr bwMode="auto">
          <a:xfrm>
            <a:off x="26832672" y="7409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6" name="Octagon 85"/>
          <p:cNvSpPr/>
          <p:nvPr/>
        </p:nvSpPr>
        <p:spPr bwMode="auto">
          <a:xfrm>
            <a:off x="25694752" y="157658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7" name="Octagon 86"/>
          <p:cNvSpPr/>
          <p:nvPr/>
        </p:nvSpPr>
        <p:spPr bwMode="auto">
          <a:xfrm>
            <a:off x="26014792" y="114986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8" name="Octagon 87"/>
          <p:cNvSpPr/>
          <p:nvPr/>
        </p:nvSpPr>
        <p:spPr bwMode="auto">
          <a:xfrm>
            <a:off x="28242987" y="447681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9" name="Octagon 88"/>
          <p:cNvSpPr/>
          <p:nvPr/>
        </p:nvSpPr>
        <p:spPr bwMode="auto">
          <a:xfrm>
            <a:off x="27268005" y="4666695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90" name="Octagon 89"/>
          <p:cNvSpPr/>
          <p:nvPr/>
        </p:nvSpPr>
        <p:spPr bwMode="auto">
          <a:xfrm>
            <a:off x="27796404" y="467878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5987979" y="1261962"/>
            <a:ext cx="3040380" cy="3484880"/>
            <a:chOff x="5445224" y="1518725"/>
            <a:chExt cx="575731" cy="704321"/>
          </a:xfrm>
        </p:grpSpPr>
        <p:grpSp>
          <p:nvGrpSpPr>
            <p:cNvPr id="92" name="Group 91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111" name="Rounded Rectangle 110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103" name="Rounded Rectangle 102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10253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95" name="Rounded Rectangle 94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</p:grpSp>
      <p:sp>
        <p:nvSpPr>
          <p:cNvPr id="63" name="Donut 62"/>
          <p:cNvSpPr/>
          <p:nvPr/>
        </p:nvSpPr>
        <p:spPr bwMode="auto">
          <a:xfrm>
            <a:off x="25294565" y="515488"/>
            <a:ext cx="4648907" cy="4658080"/>
          </a:xfrm>
          <a:prstGeom prst="donut">
            <a:avLst>
              <a:gd name="adj" fmla="val 6622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20" name="Subtitle 2"/>
          <p:cNvSpPr txBox="1">
            <a:spLocks/>
          </p:cNvSpPr>
          <p:nvPr/>
        </p:nvSpPr>
        <p:spPr>
          <a:xfrm>
            <a:off x="0" y="40891319"/>
            <a:ext cx="30275212" cy="1920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17634" tIns="208817" rIns="417634" bIns="208817" rtlCol="0">
            <a:normAutofit fontScale="47500" lnSpcReduction="20000"/>
          </a:bodyPr>
          <a:lstStyle>
            <a:lvl1pPr marL="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39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09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678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48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17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187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356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0" dirty="0" smtClean="0">
                <a:solidFill>
                  <a:schemeClr val="bg1"/>
                </a:solidFill>
              </a:rPr>
              <a:t>Christoff Bürger (</a:t>
            </a:r>
            <a:r>
              <a:rPr lang="en-GB" sz="10000" dirty="0" err="1" smtClean="0">
                <a:solidFill>
                  <a:schemeClr val="bg1"/>
                </a:solidFill>
              </a:rPr>
              <a:t>christoff.buerger@cs.lth.se</a:t>
            </a:r>
            <a:r>
              <a:rPr lang="en-GB" sz="10000" dirty="0" smtClean="0">
                <a:solidFill>
                  <a:schemeClr val="bg1"/>
                </a:solidFill>
              </a:rPr>
              <a:t>, https://</a:t>
            </a:r>
            <a:r>
              <a:rPr lang="en-GB" sz="10000" dirty="0" err="1" smtClean="0">
                <a:solidFill>
                  <a:schemeClr val="bg1"/>
                </a:solidFill>
              </a:rPr>
              <a:t>github.com</a:t>
            </a:r>
            <a:r>
              <a:rPr lang="en-GB" sz="10000" dirty="0" smtClean="0">
                <a:solidFill>
                  <a:schemeClr val="bg1"/>
                </a:solidFill>
              </a:rPr>
              <a:t>/</a:t>
            </a:r>
            <a:r>
              <a:rPr lang="en-GB" sz="10000" dirty="0" err="1" smtClean="0">
                <a:solidFill>
                  <a:schemeClr val="bg1"/>
                </a:solidFill>
              </a:rPr>
              <a:t>christoff-buerger</a:t>
            </a:r>
            <a:r>
              <a:rPr lang="en-GB" sz="10000" dirty="0" smtClean="0">
                <a:solidFill>
                  <a:schemeClr val="bg1"/>
                </a:solidFill>
              </a:rPr>
              <a:t>/</a:t>
            </a:r>
            <a:r>
              <a:rPr lang="en-GB" sz="10000" dirty="0" err="1" smtClean="0">
                <a:solidFill>
                  <a:schemeClr val="bg1"/>
                </a:solidFill>
              </a:rPr>
              <a:t>racr</a:t>
            </a:r>
            <a:r>
              <a:rPr lang="en-GB" sz="100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GB" sz="10000" dirty="0" smtClean="0">
                <a:solidFill>
                  <a:schemeClr val="bg1"/>
                </a:solidFill>
              </a:rPr>
              <a:t>Dept. of Computer Science, Faculty of Engineering, LTH, Lund University, Lund, Sweden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24355242" y="34239200"/>
            <a:ext cx="4383064" cy="5800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60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03835" y="34239200"/>
            <a:ext cx="21669254" cy="5800625"/>
            <a:chOff x="1503835" y="34517018"/>
            <a:chExt cx="21267092" cy="5522807"/>
          </a:xfrm>
        </p:grpSpPr>
        <p:sp>
          <p:nvSpPr>
            <p:cNvPr id="180" name="Rechteck 1"/>
            <p:cNvSpPr/>
            <p:nvPr/>
          </p:nvSpPr>
          <p:spPr bwMode="auto">
            <a:xfrm>
              <a:off x="10801035" y="34811568"/>
              <a:ext cx="11969892" cy="36082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1" name="Rechteck 13"/>
            <p:cNvSpPr/>
            <p:nvPr/>
          </p:nvSpPr>
          <p:spPr bwMode="auto">
            <a:xfrm>
              <a:off x="1503835" y="34517018"/>
              <a:ext cx="12835622" cy="312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2" name="Rechteck 16"/>
            <p:cNvSpPr/>
            <p:nvPr/>
          </p:nvSpPr>
          <p:spPr bwMode="auto">
            <a:xfrm>
              <a:off x="2681411" y="37031568"/>
              <a:ext cx="18650383" cy="3008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3" name="Rechteck 1"/>
            <p:cNvSpPr/>
            <p:nvPr/>
          </p:nvSpPr>
          <p:spPr bwMode="auto">
            <a:xfrm>
              <a:off x="9847722" y="35003714"/>
              <a:ext cx="12697113" cy="3061802"/>
            </a:xfrm>
            <a:prstGeom prst="rect">
              <a:avLst/>
            </a:prstGeom>
            <a:solidFill>
              <a:srgbClr val="66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4" name="Rechteck 13"/>
            <p:cNvSpPr/>
            <p:nvPr/>
          </p:nvSpPr>
          <p:spPr bwMode="auto">
            <a:xfrm>
              <a:off x="1722320" y="34725364"/>
              <a:ext cx="12404899" cy="2706707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Analyses</a:t>
              </a:r>
              <a:endParaRPr kumimoji="0" lang="de-DE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5" name="Rechteck 16"/>
            <p:cNvSpPr/>
            <p:nvPr/>
          </p:nvSpPr>
          <p:spPr bwMode="auto">
            <a:xfrm>
              <a:off x="2903865" y="36756543"/>
              <a:ext cx="12819433" cy="3055845"/>
            </a:xfrm>
            <a:prstGeom prst="rect">
              <a:avLst/>
            </a:prstGeom>
            <a:solidFill>
              <a:srgbClr val="1025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Programmed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RAG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Controlled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7" name="Rectangle 3" descr=" 5126"/>
            <p:cNvSpPr txBox="1">
              <a:spLocks noChangeArrowheads="1"/>
            </p:cNvSpPr>
            <p:nvPr/>
          </p:nvSpPr>
          <p:spPr bwMode="auto">
            <a:xfrm>
              <a:off x="15723299" y="38006261"/>
              <a:ext cx="5608496" cy="2033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RACR</a:t>
              </a: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903865" y="36336188"/>
              <a:ext cx="8279215" cy="1113382"/>
            </a:xfrm>
            <a:prstGeom prst="rect">
              <a:avLst/>
            </a:prstGeom>
            <a:pattFill prst="dkVert">
              <a:fgClr>
                <a:srgbClr val="008000"/>
              </a:fgClr>
              <a:bgClr>
                <a:schemeClr val="tx2">
                  <a:lumMod val="50000"/>
                </a:schemeClr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11183079" y="35007935"/>
              <a:ext cx="2937786" cy="1328253"/>
            </a:xfrm>
            <a:prstGeom prst="rect">
              <a:avLst/>
            </a:prstGeom>
            <a:pattFill prst="dkHorz">
              <a:fgClr>
                <a:srgbClr val="008000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14120865" y="36336188"/>
              <a:ext cx="1602429" cy="1670074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11183079" y="36336191"/>
              <a:ext cx="2937786" cy="1113382"/>
            </a:xfrm>
            <a:prstGeom prst="rect">
              <a:avLst/>
            </a:prstGeom>
            <a:pattFill prst="smCheck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11183079" y="37449570"/>
              <a:ext cx="2937786" cy="556691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93" name="Picture 192" descr="solution-awar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115" y="34465276"/>
            <a:ext cx="3779520" cy="5347716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1503836" y="8743063"/>
            <a:ext cx="27244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i="1" dirty="0" smtClean="0"/>
              <a:t>TTC 2015</a:t>
            </a:r>
            <a:r>
              <a:rPr lang="en-GB" sz="6000" dirty="0" smtClean="0"/>
              <a:t> task: execution of </a:t>
            </a:r>
            <a:r>
              <a:rPr lang="en-GB" sz="6000" i="1" dirty="0" err="1" smtClean="0"/>
              <a:t>fUML</a:t>
            </a:r>
            <a:r>
              <a:rPr lang="en-GB" sz="6000" i="1" dirty="0" smtClean="0"/>
              <a:t> Activity Diagrams.</a:t>
            </a:r>
            <a:endParaRPr lang="en-GB" sz="6000" i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503836" y="16173211"/>
            <a:ext cx="27244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i="1" dirty="0" smtClean="0"/>
              <a:t>RACR S</a:t>
            </a:r>
            <a:r>
              <a:rPr lang="en-GB" sz="6000" dirty="0" smtClean="0"/>
              <a:t>olution: diagram to Petri net interpreter, uses a reference attribute grammar to   </a:t>
            </a:r>
          </a:p>
          <a:p>
            <a:r>
              <a:rPr lang="en-GB" sz="6000" dirty="0" smtClean="0"/>
              <a:t>	deduce </a:t>
            </a:r>
            <a:r>
              <a:rPr lang="en-GB" sz="6000" dirty="0" err="1" smtClean="0"/>
              <a:t>memoized</a:t>
            </a:r>
            <a:r>
              <a:rPr lang="en-GB" sz="6000" dirty="0" smtClean="0"/>
              <a:t> abstract syntax graph well-suited for execution by rewriting.</a:t>
            </a:r>
            <a:endParaRPr lang="en-GB" sz="6000" i="1" dirty="0" smtClean="0"/>
          </a:p>
        </p:txBody>
      </p:sp>
      <p:sp>
        <p:nvSpPr>
          <p:cNvPr id="196" name="TextBox 195"/>
          <p:cNvSpPr txBox="1"/>
          <p:nvPr/>
        </p:nvSpPr>
        <p:spPr>
          <a:xfrm>
            <a:off x="1503836" y="30148444"/>
            <a:ext cx="272445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RAG-controlled rewriting: declarative, seamless combination of reference 	attribute 	grammars &amp; graph rewriting (</a:t>
            </a:r>
            <a:r>
              <a:rPr lang="en-GB" sz="6000" i="1" dirty="0" smtClean="0"/>
              <a:t>RACR</a:t>
            </a:r>
            <a:r>
              <a:rPr lang="en-GB" sz="6000" dirty="0" smtClean="0"/>
              <a:t>: reference implementation, </a:t>
            </a:r>
            <a:r>
              <a:rPr lang="en-GB" sz="6000" i="1" dirty="0" smtClean="0"/>
              <a:t>Scheme </a:t>
            </a:r>
            <a:r>
              <a:rPr lang="en-GB" sz="6000" dirty="0" smtClean="0"/>
              <a:t>library).</a:t>
            </a:r>
          </a:p>
          <a:p>
            <a:pPr marL="857250" indent="-857250">
              <a:buFont typeface="Arial"/>
              <a:buChar char="•"/>
            </a:pPr>
            <a:r>
              <a:rPr lang="en-GB" sz="5400" dirty="0"/>
              <a:t>t</a:t>
            </a:r>
            <a:r>
              <a:rPr lang="en-GB" sz="5400" dirty="0" smtClean="0"/>
              <a:t>ransformation-aware RAG-based analyses (incremental evaluation)</a:t>
            </a:r>
          </a:p>
          <a:p>
            <a:pPr marL="857250" indent="-857250">
              <a:buFont typeface="Arial"/>
              <a:buChar char="•"/>
            </a:pPr>
            <a:r>
              <a:rPr lang="en-GB" sz="5400" dirty="0"/>
              <a:t>a</a:t>
            </a:r>
            <a:r>
              <a:rPr lang="en-GB" sz="5400" dirty="0" smtClean="0"/>
              <a:t>nalyse-aware rewrite-based transformations (analyses deduce rewrites)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4461890" y="32472592"/>
            <a:ext cx="3899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mutual control</a:t>
            </a:r>
            <a:endParaRPr lang="en-GB" sz="4800" dirty="0"/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21685917" y="32542442"/>
            <a:ext cx="259330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23261759" y="33349124"/>
            <a:ext cx="101746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24247475" y="32535525"/>
            <a:ext cx="0" cy="837914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7" name="Group 396"/>
          <p:cNvGrpSpPr/>
          <p:nvPr/>
        </p:nvGrpSpPr>
        <p:grpSpPr>
          <a:xfrm>
            <a:off x="1503835" y="18947584"/>
            <a:ext cx="17254688" cy="10430258"/>
            <a:chOff x="262657" y="1238859"/>
            <a:chExt cx="8627344" cy="5215129"/>
          </a:xfrm>
        </p:grpSpPr>
        <p:sp>
          <p:nvSpPr>
            <p:cNvPr id="398" name="TextBox 397"/>
            <p:cNvSpPr txBox="1"/>
            <p:nvPr/>
          </p:nvSpPr>
          <p:spPr>
            <a:xfrm>
              <a:off x="262659" y="6130822"/>
              <a:ext cx="8627342" cy="3231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3600" dirty="0" smtClean="0"/>
                <a:t>semantic </a:t>
              </a:r>
              <a:r>
                <a:rPr lang="en-GB" sz="3600" dirty="0"/>
                <a:t>overlay graph (</a:t>
              </a:r>
              <a:r>
                <a:rPr lang="en-GB" sz="3600" dirty="0" smtClean="0"/>
                <a:t>excerpt): </a:t>
              </a:r>
              <a:r>
                <a:rPr lang="en-GB" sz="3600" dirty="0" smtClean="0">
                  <a:solidFill>
                    <a:srgbClr val="FF0000"/>
                  </a:solidFill>
                  <a:ea typeface="Wingdings"/>
                  <a:cs typeface="Wingdings"/>
                  <a:sym typeface="Wingdings"/>
                </a:rPr>
                <a:t></a:t>
              </a:r>
              <a:r>
                <a:rPr lang="en-GB" sz="3600" dirty="0" smtClean="0"/>
                <a:t> name analysis  </a:t>
              </a:r>
              <a:r>
                <a:rPr lang="en-GB" sz="3600" dirty="0" smtClean="0">
                  <a:solidFill>
                    <a:srgbClr val="3366FF"/>
                  </a:solidFill>
                  <a:ea typeface="Wingdings"/>
                  <a:cs typeface="Wingdings"/>
                  <a:sym typeface="Wingdings"/>
                </a:rPr>
                <a:t></a:t>
              </a:r>
              <a:r>
                <a:rPr lang="en-GB" sz="3600" dirty="0" smtClean="0">
                  <a:solidFill>
                    <a:srgbClr val="660066"/>
                  </a:solidFill>
                  <a:ea typeface="Wingdings"/>
                  <a:cs typeface="Wingdings"/>
                  <a:sym typeface="Wingdings"/>
                </a:rPr>
                <a:t></a:t>
              </a:r>
              <a:r>
                <a:rPr lang="en-GB" sz="3600" dirty="0" smtClean="0"/>
                <a:t> code generation  </a:t>
              </a:r>
              <a:r>
                <a:rPr lang="en-GB" sz="3600" dirty="0" smtClean="0">
                  <a:solidFill>
                    <a:srgbClr val="008000"/>
                  </a:solidFill>
                  <a:ea typeface="Wingdings"/>
                  <a:cs typeface="Wingdings"/>
                  <a:sym typeface="Wingdings"/>
                </a:rPr>
                <a:t></a:t>
              </a:r>
              <a:r>
                <a:rPr lang="en-GB" sz="3600" dirty="0" smtClean="0"/>
                <a:t> enabled analysis</a:t>
              </a: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262657" y="1238859"/>
              <a:ext cx="8627344" cy="4796852"/>
              <a:chOff x="262657" y="1238859"/>
              <a:chExt cx="8627344" cy="4796852"/>
            </a:xfrm>
          </p:grpSpPr>
          <p:cxnSp>
            <p:nvCxnSpPr>
              <p:cNvPr id="400" name="Straight Connector 399"/>
              <p:cNvCxnSpPr/>
              <p:nvPr/>
            </p:nvCxnSpPr>
            <p:spPr>
              <a:xfrm flipH="1" flipV="1">
                <a:off x="5173246" y="1238859"/>
                <a:ext cx="1" cy="4796852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Rectangle 400"/>
              <p:cNvSpPr/>
              <p:nvPr/>
            </p:nvSpPr>
            <p:spPr>
              <a:xfrm>
                <a:off x="1364652" y="1791825"/>
                <a:ext cx="1063988" cy="4576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>
                    <a:solidFill>
                      <a:schemeClr val="tx1"/>
                    </a:solidFill>
                  </a:rPr>
                  <a:t>a</a:t>
                </a:r>
                <a:r>
                  <a:rPr lang="en-GB" sz="3600" dirty="0" smtClean="0">
                    <a:solidFill>
                      <a:schemeClr val="tx1"/>
                    </a:solidFill>
                  </a:rPr>
                  <a:t>ctivity</a:t>
                </a:r>
                <a:endParaRPr lang="en-GB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ounded Rectangle 401"/>
              <p:cNvSpPr/>
              <p:nvPr/>
            </p:nvSpPr>
            <p:spPr>
              <a:xfrm>
                <a:off x="607936" y="283304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variable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Rounded Rectangle 402"/>
              <p:cNvSpPr/>
              <p:nvPr/>
            </p:nvSpPr>
            <p:spPr>
              <a:xfrm>
                <a:off x="607936" y="3435332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variable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Rounded Rectangle 403"/>
              <p:cNvSpPr/>
              <p:nvPr/>
            </p:nvSpPr>
            <p:spPr>
              <a:xfrm>
                <a:off x="3757824" y="283304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node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Rounded Rectangle 404"/>
              <p:cNvSpPr/>
              <p:nvPr/>
            </p:nvSpPr>
            <p:spPr>
              <a:xfrm>
                <a:off x="3757824" y="4053195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node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Rounded Rectangle 405"/>
              <p:cNvSpPr/>
              <p:nvPr/>
            </p:nvSpPr>
            <p:spPr>
              <a:xfrm>
                <a:off x="2228431" y="283304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edge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07" name="Straight Connector 406"/>
              <p:cNvCxnSpPr/>
              <p:nvPr/>
            </p:nvCxnSpPr>
            <p:spPr>
              <a:xfrm>
                <a:off x="262658" y="2565746"/>
                <a:ext cx="1" cy="1079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262658" y="3644941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>
                <a:off x="262658" y="3049962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Rounded Rectangle 409"/>
              <p:cNvSpPr/>
              <p:nvPr/>
            </p:nvSpPr>
            <p:spPr>
              <a:xfrm>
                <a:off x="2228431" y="3435332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edge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Rounded Rectangle 410"/>
              <p:cNvSpPr/>
              <p:nvPr/>
            </p:nvSpPr>
            <p:spPr>
              <a:xfrm>
                <a:off x="2228431" y="4053195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edge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12" name="Straight Connector 411"/>
              <p:cNvCxnSpPr/>
              <p:nvPr/>
            </p:nvCxnSpPr>
            <p:spPr>
              <a:xfrm>
                <a:off x="1896646" y="4266460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1896646" y="3671005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1896646" y="3053142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1896646" y="4872882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Rounded Rectangle 415"/>
              <p:cNvSpPr/>
              <p:nvPr/>
            </p:nvSpPr>
            <p:spPr>
              <a:xfrm>
                <a:off x="3757824" y="4674714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node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Rounded Rectangle 416"/>
              <p:cNvSpPr/>
              <p:nvPr/>
            </p:nvSpPr>
            <p:spPr>
              <a:xfrm>
                <a:off x="2228431" y="466232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edge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18" name="Straight Connector 417"/>
              <p:cNvCxnSpPr/>
              <p:nvPr/>
            </p:nvCxnSpPr>
            <p:spPr>
              <a:xfrm>
                <a:off x="3426039" y="3044880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3426039" y="4266460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3426039" y="4902126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endCxn id="401" idx="2"/>
              </p:cNvCxnSpPr>
              <p:nvPr/>
            </p:nvCxnSpPr>
            <p:spPr>
              <a:xfrm flipV="1">
                <a:off x="1896646" y="2249502"/>
                <a:ext cx="0" cy="2623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V="1">
                <a:off x="3426039" y="2565747"/>
                <a:ext cx="0" cy="23363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 flipV="1">
                <a:off x="276151" y="2565746"/>
                <a:ext cx="3149888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3662522" y="3299431"/>
                <a:ext cx="925945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outgoing</a:t>
                </a:r>
                <a:endParaRPr lang="en-GB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5" name="Rounded Rectangle 424"/>
              <p:cNvSpPr/>
              <p:nvPr/>
            </p:nvSpPr>
            <p:spPr>
              <a:xfrm>
                <a:off x="4096961" y="5281610"/>
                <a:ext cx="679088" cy="30385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err="1">
                    <a:solidFill>
                      <a:srgbClr val="000000"/>
                    </a:solidFill>
                  </a:rPr>
                  <a:t>e</a:t>
                </a:r>
                <a:r>
                  <a:rPr lang="en-GB" sz="3600" dirty="0" err="1" smtClean="0">
                    <a:solidFill>
                      <a:srgbClr val="000000"/>
                    </a:solidFill>
                  </a:rPr>
                  <a:t>xpr</a:t>
                </a:r>
                <a:r>
                  <a:rPr lang="en-GB" sz="3600" dirty="0" smtClean="0">
                    <a:solidFill>
                      <a:srgbClr val="000000"/>
                    </a:solidFill>
                  </a:rPr>
                  <a:t>.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26" name="Straight Connector 425"/>
              <p:cNvCxnSpPr>
                <a:endCxn id="425" idx="1"/>
              </p:cNvCxnSpPr>
              <p:nvPr/>
            </p:nvCxnSpPr>
            <p:spPr>
              <a:xfrm>
                <a:off x="3960072" y="5433535"/>
                <a:ext cx="13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/>
              <p:nvPr/>
            </p:nvCxnSpPr>
            <p:spPr>
              <a:xfrm flipV="1">
                <a:off x="3960072" y="5074230"/>
                <a:ext cx="0" cy="359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Isosceles Triangle 427"/>
              <p:cNvSpPr/>
              <p:nvPr/>
            </p:nvSpPr>
            <p:spPr>
              <a:xfrm>
                <a:off x="4096961" y="5585460"/>
                <a:ext cx="679088" cy="181316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/>
              </a:p>
            </p:txBody>
          </p:sp>
          <p:cxnSp>
            <p:nvCxnSpPr>
              <p:cNvPr id="429" name="Straight Connector 428"/>
              <p:cNvCxnSpPr/>
              <p:nvPr/>
            </p:nvCxnSpPr>
            <p:spPr>
              <a:xfrm>
                <a:off x="1117049" y="5729312"/>
                <a:ext cx="3322311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>
                <a:stCxn id="403" idx="2"/>
              </p:cNvCxnSpPr>
              <p:nvPr/>
            </p:nvCxnSpPr>
            <p:spPr>
              <a:xfrm>
                <a:off x="1117049" y="3847241"/>
                <a:ext cx="0" cy="188207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H="1" flipV="1">
                <a:off x="3246658" y="2678661"/>
                <a:ext cx="286675" cy="10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>
                <a:stCxn id="406" idx="0"/>
              </p:cNvCxnSpPr>
              <p:nvPr/>
            </p:nvCxnSpPr>
            <p:spPr>
              <a:xfrm flipV="1">
                <a:off x="2737544" y="2679700"/>
                <a:ext cx="509112" cy="15334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>
                <a:stCxn id="410" idx="3"/>
              </p:cNvCxnSpPr>
              <p:nvPr/>
            </p:nvCxnSpPr>
            <p:spPr>
              <a:xfrm>
                <a:off x="3246656" y="3641287"/>
                <a:ext cx="372844" cy="3654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flipV="1">
                <a:off x="3246658" y="3244950"/>
                <a:ext cx="511166" cy="145122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Rectangle 434"/>
              <p:cNvSpPr/>
              <p:nvPr/>
            </p:nvSpPr>
            <p:spPr>
              <a:xfrm>
                <a:off x="5868836" y="1791825"/>
                <a:ext cx="1063988" cy="457677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Petri net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36" name="Rounded Rectangle 435"/>
              <p:cNvSpPr/>
              <p:nvPr/>
            </p:nvSpPr>
            <p:spPr>
              <a:xfrm>
                <a:off x="5904124" y="283304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place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37" name="Rounded Rectangle 436"/>
              <p:cNvSpPr/>
              <p:nvPr/>
            </p:nvSpPr>
            <p:spPr>
              <a:xfrm>
                <a:off x="5904124" y="4066836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place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38" name="Rounded Rectangle 437"/>
              <p:cNvSpPr/>
              <p:nvPr/>
            </p:nvSpPr>
            <p:spPr>
              <a:xfrm>
                <a:off x="5904124" y="469617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place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39" name="Rounded Rectangle 438"/>
              <p:cNvSpPr/>
              <p:nvPr/>
            </p:nvSpPr>
            <p:spPr>
              <a:xfrm>
                <a:off x="7554275" y="2833041"/>
                <a:ext cx="1018225" cy="411909"/>
              </a:xfrm>
              <a:prstGeom prst="roundRect">
                <a:avLst/>
              </a:prstGeom>
              <a:solidFill>
                <a:srgbClr val="CCFFCC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transition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40" name="Rounded Rectangle 439"/>
              <p:cNvSpPr/>
              <p:nvPr/>
            </p:nvSpPr>
            <p:spPr>
              <a:xfrm>
                <a:off x="7554275" y="3465050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transition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41" name="Rounded Rectangle 440"/>
              <p:cNvSpPr/>
              <p:nvPr/>
            </p:nvSpPr>
            <p:spPr>
              <a:xfrm>
                <a:off x="7554275" y="4066836"/>
                <a:ext cx="1018225" cy="411909"/>
              </a:xfrm>
              <a:prstGeom prst="roundRect">
                <a:avLst/>
              </a:prstGeom>
              <a:solidFill>
                <a:srgbClr val="CCFFCC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transition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cxnSp>
            <p:nvCxnSpPr>
              <p:cNvPr id="442" name="Straight Connector 441"/>
              <p:cNvCxnSpPr/>
              <p:nvPr/>
            </p:nvCxnSpPr>
            <p:spPr>
              <a:xfrm>
                <a:off x="5572339" y="3029060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5572339" y="4263340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5572339" y="4873606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7222490" y="3029060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7222490" y="3680585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7222490" y="4266460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 flipV="1">
                <a:off x="5572339" y="2565747"/>
                <a:ext cx="0" cy="2307859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 flipH="1" flipV="1">
                <a:off x="7222490" y="2565746"/>
                <a:ext cx="1" cy="1697595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 flipH="1">
                <a:off x="5572339" y="2565747"/>
                <a:ext cx="1650152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>
                <a:endCxn id="435" idx="2"/>
              </p:cNvCxnSpPr>
              <p:nvPr/>
            </p:nvCxnSpPr>
            <p:spPr>
              <a:xfrm flipV="1">
                <a:off x="6400800" y="2249502"/>
                <a:ext cx="30" cy="316244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flipH="1">
                <a:off x="4776049" y="2833041"/>
                <a:ext cx="1128075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 flipH="1" flipV="1">
                <a:off x="4776049" y="4053195"/>
                <a:ext cx="1128075" cy="13641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 flipH="1">
                <a:off x="4776049" y="4696751"/>
                <a:ext cx="1128075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TextBox 454"/>
              <p:cNvSpPr txBox="1"/>
              <p:nvPr/>
            </p:nvSpPr>
            <p:spPr>
              <a:xfrm>
                <a:off x="4728467" y="2738654"/>
                <a:ext cx="64180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place</a:t>
                </a:r>
              </a:p>
            </p:txBody>
          </p:sp>
          <p:cxnSp>
            <p:nvCxnSpPr>
              <p:cNvPr id="456" name="Straight Connector 455"/>
              <p:cNvCxnSpPr>
                <a:stCxn id="435" idx="1"/>
                <a:endCxn id="401" idx="3"/>
              </p:cNvCxnSpPr>
              <p:nvPr/>
            </p:nvCxnSpPr>
            <p:spPr>
              <a:xfrm flipH="1">
                <a:off x="2428640" y="2020664"/>
                <a:ext cx="3440196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TextBox 456"/>
              <p:cNvSpPr txBox="1"/>
              <p:nvPr/>
            </p:nvSpPr>
            <p:spPr>
              <a:xfrm>
                <a:off x="2381944" y="1657959"/>
                <a:ext cx="90486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</a:t>
                </a:r>
                <a:r>
                  <a:rPr lang="en-GB" sz="3600" dirty="0" err="1" smtClean="0">
                    <a:solidFill>
                      <a:srgbClr val="3366FF"/>
                    </a:solidFill>
                  </a:rPr>
                  <a:t>petrinet</a:t>
                </a:r>
                <a:endParaRPr lang="en-GB" sz="3600" dirty="0" smtClean="0">
                  <a:solidFill>
                    <a:srgbClr val="3366FF"/>
                  </a:solidFill>
                </a:endParaRPr>
              </a:p>
            </p:txBody>
          </p:sp>
          <p:sp>
            <p:nvSpPr>
              <p:cNvPr id="458" name="Rounded Rectangle 457"/>
              <p:cNvSpPr/>
              <p:nvPr/>
            </p:nvSpPr>
            <p:spPr>
              <a:xfrm>
                <a:off x="6243261" y="5281610"/>
                <a:ext cx="679088" cy="30385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token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cxnSp>
            <p:nvCxnSpPr>
              <p:cNvPr id="459" name="Straight Connector 458"/>
              <p:cNvCxnSpPr/>
              <p:nvPr/>
            </p:nvCxnSpPr>
            <p:spPr>
              <a:xfrm flipV="1">
                <a:off x="6106372" y="5108081"/>
                <a:ext cx="0" cy="325454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6106372" y="5433535"/>
                <a:ext cx="136889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>
                <a:stCxn id="458" idx="3"/>
              </p:cNvCxnSpPr>
              <p:nvPr/>
            </p:nvCxnSpPr>
            <p:spPr>
              <a:xfrm>
                <a:off x="6922349" y="5433535"/>
                <a:ext cx="1967651" cy="0"/>
              </a:xfrm>
              <a:prstGeom prst="line">
                <a:avLst/>
              </a:prstGeom>
              <a:ln>
                <a:solidFill>
                  <a:srgbClr val="008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8890000" y="3029060"/>
                <a:ext cx="0" cy="2404475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>
                <a:stCxn id="439" idx="3"/>
              </p:cNvCxnSpPr>
              <p:nvPr/>
            </p:nvCxnSpPr>
            <p:spPr>
              <a:xfrm>
                <a:off x="8572500" y="3038996"/>
                <a:ext cx="317500" cy="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>
                <a:stCxn id="441" idx="3"/>
              </p:cNvCxnSpPr>
              <p:nvPr/>
            </p:nvCxnSpPr>
            <p:spPr>
              <a:xfrm flipV="1">
                <a:off x="8572500" y="4266460"/>
                <a:ext cx="317500" cy="6331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Rounded Rectangle 464"/>
              <p:cNvSpPr/>
              <p:nvPr/>
            </p:nvSpPr>
            <p:spPr>
              <a:xfrm>
                <a:off x="7893412" y="4674714"/>
                <a:ext cx="679088" cy="30385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arcs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66" name="Isosceles Triangle 465"/>
              <p:cNvSpPr/>
              <p:nvPr/>
            </p:nvSpPr>
            <p:spPr>
              <a:xfrm>
                <a:off x="7893412" y="4995965"/>
                <a:ext cx="679088" cy="181316"/>
              </a:xfrm>
              <a:prstGeom prst="triangle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>
                  <a:solidFill>
                    <a:srgbClr val="660066"/>
                  </a:solidFill>
                </a:endParaRPr>
              </a:p>
            </p:txBody>
          </p:sp>
          <p:cxnSp>
            <p:nvCxnSpPr>
              <p:cNvPr id="467" name="Straight Connector 466"/>
              <p:cNvCxnSpPr/>
              <p:nvPr/>
            </p:nvCxnSpPr>
            <p:spPr>
              <a:xfrm>
                <a:off x="7756523" y="4814410"/>
                <a:ext cx="136889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 flipV="1">
                <a:off x="7756523" y="4478745"/>
                <a:ext cx="0" cy="335667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>
                <a:stCxn id="438" idx="3"/>
                <a:endCxn id="466" idx="2"/>
              </p:cNvCxnSpPr>
              <p:nvPr/>
            </p:nvCxnSpPr>
            <p:spPr>
              <a:xfrm>
                <a:off x="6922349" y="4902126"/>
                <a:ext cx="971063" cy="275155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6922349" y="3244950"/>
                <a:ext cx="157901" cy="155220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>
                <a:endCxn id="466" idx="1"/>
              </p:cNvCxnSpPr>
              <p:nvPr/>
            </p:nvCxnSpPr>
            <p:spPr>
              <a:xfrm>
                <a:off x="7080250" y="4797152"/>
                <a:ext cx="982934" cy="2894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TextBox 471"/>
              <p:cNvSpPr txBox="1"/>
              <p:nvPr/>
            </p:nvSpPr>
            <p:spPr>
              <a:xfrm>
                <a:off x="8025956" y="5384306"/>
                <a:ext cx="849414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008000"/>
                    </a:solidFill>
                  </a:rPr>
                  <a:t>enabled</a:t>
                </a:r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7381827" y="4971133"/>
                <a:ext cx="266585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in</a:t>
                </a:r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3137679" y="5666379"/>
                <a:ext cx="91118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v-lookup</a:t>
                </a:r>
              </a:p>
            </p:txBody>
          </p:sp>
          <p:sp>
            <p:nvSpPr>
              <p:cNvPr id="475" name="TextBox 474"/>
              <p:cNvSpPr txBox="1"/>
              <p:nvPr/>
            </p:nvSpPr>
            <p:spPr>
              <a:xfrm>
                <a:off x="262657" y="1238859"/>
                <a:ext cx="4910590" cy="323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i="1" dirty="0"/>
                  <a:t>O</a:t>
                </a:r>
                <a:r>
                  <a:rPr lang="en-GB" sz="3600" i="1" dirty="0" smtClean="0"/>
                  <a:t>riginal Input Tree</a:t>
                </a:r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>
                <a:off x="5173247" y="1238859"/>
                <a:ext cx="3716754" cy="323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i="1" dirty="0">
                    <a:solidFill>
                      <a:srgbClr val="660066"/>
                    </a:solidFill>
                  </a:rPr>
                  <a:t>D</a:t>
                </a:r>
                <a:r>
                  <a:rPr lang="en-GB" sz="3600" i="1" dirty="0" smtClean="0">
                    <a:solidFill>
                      <a:srgbClr val="660066"/>
                    </a:solidFill>
                  </a:rPr>
                  <a:t>erived Petri Net</a:t>
                </a:r>
              </a:p>
            </p:txBody>
          </p:sp>
          <p:cxnSp>
            <p:nvCxnSpPr>
              <p:cNvPr id="477" name="Straight Connector 476"/>
              <p:cNvCxnSpPr/>
              <p:nvPr/>
            </p:nvCxnSpPr>
            <p:spPr>
              <a:xfrm>
                <a:off x="4776049" y="3244950"/>
                <a:ext cx="227751" cy="32375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 flipH="1">
                <a:off x="7080250" y="3847241"/>
                <a:ext cx="474028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 flipH="1">
                <a:off x="7080250" y="4478745"/>
                <a:ext cx="474028" cy="698536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4671317" y="5177281"/>
                <a:ext cx="2408933" cy="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>
                <a:endCxn id="416" idx="2"/>
              </p:cNvCxnSpPr>
              <p:nvPr/>
            </p:nvCxnSpPr>
            <p:spPr>
              <a:xfrm flipH="1" flipV="1">
                <a:off x="4266937" y="5086623"/>
                <a:ext cx="404380" cy="90659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TextBox 481"/>
              <p:cNvSpPr txBox="1"/>
              <p:nvPr/>
            </p:nvSpPr>
            <p:spPr>
              <a:xfrm>
                <a:off x="4730540" y="3471397"/>
                <a:ext cx="1139307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transitions</a:t>
                </a:r>
              </a:p>
            </p:txBody>
          </p:sp>
          <p:cxnSp>
            <p:nvCxnSpPr>
              <p:cNvPr id="483" name="Straight Connector 482"/>
              <p:cNvCxnSpPr/>
              <p:nvPr/>
            </p:nvCxnSpPr>
            <p:spPr>
              <a:xfrm flipH="1">
                <a:off x="7080250" y="3244950"/>
                <a:ext cx="474026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TextBox 483"/>
              <p:cNvSpPr txBox="1"/>
              <p:nvPr/>
            </p:nvSpPr>
            <p:spPr>
              <a:xfrm>
                <a:off x="4730524" y="5080887"/>
                <a:ext cx="1139307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transitions</a:t>
                </a:r>
              </a:p>
            </p:txBody>
          </p:sp>
          <p:sp>
            <p:nvSpPr>
              <p:cNvPr id="485" name="TextBox 484"/>
              <p:cNvSpPr txBox="1"/>
              <p:nvPr/>
            </p:nvSpPr>
            <p:spPr>
              <a:xfrm>
                <a:off x="4730540" y="3963363"/>
                <a:ext cx="64180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place</a:t>
                </a:r>
              </a:p>
            </p:txBody>
          </p:sp>
          <p:sp>
            <p:nvSpPr>
              <p:cNvPr id="486" name="TextBox 485"/>
              <p:cNvSpPr txBox="1"/>
              <p:nvPr/>
            </p:nvSpPr>
            <p:spPr>
              <a:xfrm>
                <a:off x="4730540" y="4604986"/>
                <a:ext cx="64180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place</a:t>
                </a:r>
              </a:p>
            </p:txBody>
          </p:sp>
          <p:cxnSp>
            <p:nvCxnSpPr>
              <p:cNvPr id="487" name="Straight Connector 486"/>
              <p:cNvCxnSpPr/>
              <p:nvPr/>
            </p:nvCxnSpPr>
            <p:spPr>
              <a:xfrm flipH="1" flipV="1">
                <a:off x="3533333" y="2679700"/>
                <a:ext cx="224491" cy="1533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TextBox 487"/>
              <p:cNvSpPr txBox="1"/>
              <p:nvPr/>
            </p:nvSpPr>
            <p:spPr>
              <a:xfrm>
                <a:off x="3394797" y="2353060"/>
                <a:ext cx="953221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incoming</a:t>
                </a:r>
              </a:p>
            </p:txBody>
          </p:sp>
          <p:cxnSp>
            <p:nvCxnSpPr>
              <p:cNvPr id="489" name="Straight Connector 488"/>
              <p:cNvCxnSpPr/>
              <p:nvPr/>
            </p:nvCxnSpPr>
            <p:spPr>
              <a:xfrm flipV="1">
                <a:off x="7080250" y="3244950"/>
                <a:ext cx="0" cy="602291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>
                <a:off x="5003800" y="3568700"/>
                <a:ext cx="2076450" cy="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TextBox 490"/>
              <p:cNvSpPr txBox="1"/>
              <p:nvPr/>
            </p:nvSpPr>
            <p:spPr>
              <a:xfrm>
                <a:off x="7319106" y="4602644"/>
                <a:ext cx="41265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out</a:t>
                </a:r>
              </a:p>
            </p:txBody>
          </p:sp>
        </p:grpSp>
      </p:grpSp>
      <p:pic>
        <p:nvPicPr>
          <p:cNvPr id="494" name="Picture 493" descr="poster-figur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97" y="10484803"/>
            <a:ext cx="14584680" cy="4945380"/>
          </a:xfrm>
          <a:prstGeom prst="rect">
            <a:avLst/>
          </a:prstGeom>
        </p:spPr>
      </p:pic>
      <p:pic>
        <p:nvPicPr>
          <p:cNvPr id="496" name="Picture 495" descr="poster-figure-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498" y="9847626"/>
            <a:ext cx="4406900" cy="5867400"/>
          </a:xfrm>
          <a:prstGeom prst="rect">
            <a:avLst/>
          </a:prstGeom>
        </p:spPr>
      </p:pic>
      <p:sp>
        <p:nvSpPr>
          <p:cNvPr id="497" name="Oval 496"/>
          <p:cNvSpPr/>
          <p:nvPr/>
        </p:nvSpPr>
        <p:spPr>
          <a:xfrm>
            <a:off x="2468778" y="11607800"/>
            <a:ext cx="298266" cy="304800"/>
          </a:xfrm>
          <a:prstGeom prst="ellipse">
            <a:avLst/>
          </a:prstGeom>
          <a:solidFill>
            <a:srgbClr val="FFC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9" name="Straight Arrow Connector 498"/>
          <p:cNvCxnSpPr/>
          <p:nvPr/>
        </p:nvCxnSpPr>
        <p:spPr>
          <a:xfrm flipV="1">
            <a:off x="2443378" y="12044810"/>
            <a:ext cx="859516" cy="12953"/>
          </a:xfrm>
          <a:prstGeom prst="straightConnector1">
            <a:avLst/>
          </a:prstGeom>
          <a:ln w="73025">
            <a:solidFill>
              <a:srgbClr val="FFC12D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5016283" y="10642600"/>
            <a:ext cx="808084" cy="400110"/>
          </a:xfrm>
          <a:prstGeom prst="rect">
            <a:avLst/>
          </a:prstGeom>
          <a:solidFill>
            <a:srgbClr val="7ABF40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/>
              <a:t>= true</a:t>
            </a:r>
            <a:endParaRPr lang="en-GB" sz="2000" dirty="0"/>
          </a:p>
        </p:txBody>
      </p:sp>
      <p:pic>
        <p:nvPicPr>
          <p:cNvPr id="506" name="Picture 505" descr="poster-figure-2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789" y="9758726"/>
            <a:ext cx="4432300" cy="5956300"/>
          </a:xfrm>
          <a:prstGeom prst="rect">
            <a:avLst/>
          </a:prstGeom>
        </p:spPr>
      </p:pic>
      <p:pic>
        <p:nvPicPr>
          <p:cNvPr id="4" name="Picture 3" descr="poster-figure-4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301" y="18714984"/>
            <a:ext cx="4477766" cy="4989068"/>
          </a:xfrm>
          <a:prstGeom prst="rect">
            <a:avLst/>
          </a:prstGeom>
        </p:spPr>
      </p:pic>
      <p:sp>
        <p:nvSpPr>
          <p:cNvPr id="29" name="Down Arrow 28"/>
          <p:cNvSpPr/>
          <p:nvPr/>
        </p:nvSpPr>
        <p:spPr>
          <a:xfrm>
            <a:off x="26453597" y="23655618"/>
            <a:ext cx="507973" cy="983932"/>
          </a:xfrm>
          <a:prstGeom prst="down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8758523" y="26630876"/>
            <a:ext cx="5703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incremental</a:t>
            </a:r>
          </a:p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enabled analysis</a:t>
            </a:r>
            <a:endParaRPr lang="en-GB" sz="4800" dirty="0">
              <a:solidFill>
                <a:srgbClr val="008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8758523" y="19444928"/>
            <a:ext cx="5703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 smtClean="0">
                <a:solidFill>
                  <a:srgbClr val="660066"/>
                </a:solidFill>
              </a:rPr>
              <a:t>memoized</a:t>
            </a:r>
            <a:r>
              <a:rPr lang="en-GB" sz="4800" dirty="0" smtClean="0">
                <a:solidFill>
                  <a:srgbClr val="660066"/>
                </a:solidFill>
              </a:rPr>
              <a:t>, deduced abstract syntax graph</a:t>
            </a:r>
            <a:endParaRPr lang="en-GB" sz="4800" dirty="0">
              <a:solidFill>
                <a:srgbClr val="660066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8758523" y="22238930"/>
            <a:ext cx="5703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tx2">
                    <a:lumMod val="50000"/>
                  </a:schemeClr>
                </a:solidFill>
              </a:rPr>
              <a:t>reuse of enabled analysis permits convenient, focused rewrite specification</a:t>
            </a:r>
            <a:endParaRPr lang="en-GB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 descr="poster-figure-5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889" y="24802062"/>
            <a:ext cx="4446778" cy="4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185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fUML Activity Diagrams with   RAG-controlled Rewriting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41</cp:revision>
  <dcterms:created xsi:type="dcterms:W3CDTF">2015-09-15T10:44:55Z</dcterms:created>
  <dcterms:modified xsi:type="dcterms:W3CDTF">2015-09-15T18:27:55Z</dcterms:modified>
</cp:coreProperties>
</file>