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60" r:id="rId3"/>
    <p:sldId id="279" r:id="rId4"/>
    <p:sldId id="280" r:id="rId5"/>
    <p:sldId id="285" r:id="rId6"/>
    <p:sldId id="281" r:id="rId7"/>
    <p:sldId id="283" r:id="rId8"/>
    <p:sldId id="259" r:id="rId9"/>
    <p:sldId id="261" r:id="rId10"/>
    <p:sldId id="266" r:id="rId11"/>
    <p:sldId id="268" r:id="rId12"/>
    <p:sldId id="269" r:id="rId13"/>
    <p:sldId id="267" r:id="rId14"/>
    <p:sldId id="270" r:id="rId15"/>
    <p:sldId id="277" r:id="rId16"/>
    <p:sldId id="278" r:id="rId17"/>
    <p:sldId id="262" r:id="rId18"/>
    <p:sldId id="289" r:id="rId19"/>
    <p:sldId id="264" r:id="rId20"/>
    <p:sldId id="263" r:id="rId21"/>
    <p:sldId id="288" r:id="rId22"/>
    <p:sldId id="286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008" y="-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44254-5F95-204D-8F07-2678B782EA19}" type="datetimeFigureOut">
              <a:rPr lang="en-US" smtClean="0"/>
              <a:t>17/05/16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7DB7A-D2BB-614B-B3DC-29EE0C91A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888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7DB7A-D2BB-614B-B3DC-29EE0C91A46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113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7DB7A-D2BB-614B-B3DC-29EE0C91A468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113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7DB7A-D2BB-614B-B3DC-29EE0C91A468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113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7DB7A-D2BB-614B-B3DC-29EE0C91A468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113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B6A4-EEFC-6D43-8633-B920B387D5FF}" type="datetimeFigureOut">
              <a:rPr lang="en-US" smtClean="0"/>
              <a:t>17/05/16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29D4-6085-BC49-BA28-548EFAC0C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088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B6A4-EEFC-6D43-8633-B920B387D5FF}" type="datetimeFigureOut">
              <a:rPr lang="en-US" smtClean="0"/>
              <a:t>17/05/16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29D4-6085-BC49-BA28-548EFAC0C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9677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B6A4-EEFC-6D43-8633-B920B387D5FF}" type="datetimeFigureOut">
              <a:rPr lang="en-US" smtClean="0"/>
              <a:t>17/05/16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29D4-6085-BC49-BA28-548EFAC0C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27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B6A4-EEFC-6D43-8633-B920B387D5FF}" type="datetimeFigureOut">
              <a:rPr lang="en-US" smtClean="0"/>
              <a:t>17/05/16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29D4-6085-BC49-BA28-548EFAC0C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823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B6A4-EEFC-6D43-8633-B920B387D5FF}" type="datetimeFigureOut">
              <a:rPr lang="en-US" smtClean="0"/>
              <a:t>17/05/16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29D4-6085-BC49-BA28-548EFAC0C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8113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B6A4-EEFC-6D43-8633-B920B387D5FF}" type="datetimeFigureOut">
              <a:rPr lang="en-US" smtClean="0"/>
              <a:t>17/05/16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29D4-6085-BC49-BA28-548EFAC0C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634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B6A4-EEFC-6D43-8633-B920B387D5FF}" type="datetimeFigureOut">
              <a:rPr lang="en-US" smtClean="0"/>
              <a:t>17/05/16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29D4-6085-BC49-BA28-548EFAC0C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8641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B6A4-EEFC-6D43-8633-B920B387D5FF}" type="datetimeFigureOut">
              <a:rPr lang="en-US" smtClean="0"/>
              <a:t>17/05/16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29D4-6085-BC49-BA28-548EFAC0C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957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B6A4-EEFC-6D43-8633-B920B387D5FF}" type="datetimeFigureOut">
              <a:rPr lang="en-US" smtClean="0"/>
              <a:t>17/05/16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29D4-6085-BC49-BA28-548EFAC0C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5949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B6A4-EEFC-6D43-8633-B920B387D5FF}" type="datetimeFigureOut">
              <a:rPr lang="en-US" smtClean="0"/>
              <a:t>17/05/16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29D4-6085-BC49-BA28-548EFAC0C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947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B6A4-EEFC-6D43-8633-B920B387D5FF}" type="datetimeFigureOut">
              <a:rPr lang="en-US" smtClean="0"/>
              <a:t>17/05/16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29D4-6085-BC49-BA28-548EFAC0C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70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0B6A4-EEFC-6D43-8633-B920B387D5FF}" type="datetimeFigureOut">
              <a:rPr lang="en-US" smtClean="0"/>
              <a:t>17/05/16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29D4-6085-BC49-BA28-548EFAC0C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815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christoff.burger@cs.lth.se" TargetMode="External"/><Relationship Id="rId3" Type="http://schemas.openxmlformats.org/officeDocument/2006/relationships/hyperlink" Target="https://github.com/christoff-buerger/racr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hristoff-buerger/racr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52729"/>
            <a:ext cx="7772400" cy="1470025"/>
          </a:xfrm>
        </p:spPr>
        <p:txBody>
          <a:bodyPr>
            <a:normAutofit/>
          </a:bodyPr>
          <a:lstStyle/>
          <a:p>
            <a:r>
              <a:rPr lang="en-US" i="1" dirty="0" err="1"/>
              <a:t>fUML</a:t>
            </a:r>
            <a:r>
              <a:rPr lang="en-US" i="1" dirty="0"/>
              <a:t> Activity Diagrams</a:t>
            </a:r>
            <a:r>
              <a:rPr lang="en-US" dirty="0"/>
              <a:t> with RAG-controlled </a:t>
            </a:r>
            <a:r>
              <a:rPr lang="en-US" dirty="0" smtClean="0"/>
              <a:t>rewriting</a:t>
            </a:r>
            <a:endParaRPr lang="en-GB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08504"/>
            <a:ext cx="6400800" cy="105670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i="1" dirty="0" smtClean="0"/>
              <a:t>RACR</a:t>
            </a:r>
            <a:r>
              <a:rPr lang="en-US" i="1" baseline="30000" dirty="0" smtClean="0"/>
              <a:t>1 </a:t>
            </a:r>
            <a:r>
              <a:rPr lang="en-US" dirty="0"/>
              <a:t>s</a:t>
            </a:r>
            <a:r>
              <a:rPr lang="en-US" dirty="0" smtClean="0"/>
              <a:t>olution </a:t>
            </a:r>
            <a:r>
              <a:rPr lang="en-US" dirty="0"/>
              <a:t>of </a:t>
            </a:r>
            <a:r>
              <a:rPr lang="en-US" i="1" dirty="0"/>
              <a:t>The TTC 2015 Model Execution </a:t>
            </a:r>
            <a:r>
              <a:rPr lang="en-US" i="1" dirty="0" smtClean="0"/>
              <a:t>Case</a:t>
            </a:r>
          </a:p>
          <a:p>
            <a:endParaRPr lang="en-US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4600009"/>
            <a:ext cx="6400800" cy="77209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Christoff </a:t>
            </a:r>
            <a:r>
              <a:rPr lang="en-US" i="1" dirty="0" smtClean="0"/>
              <a:t>Bürger </a:t>
            </a:r>
          </a:p>
          <a:p>
            <a:r>
              <a:rPr lang="en-US" dirty="0" smtClean="0">
                <a:hlinkClick r:id="rId2"/>
              </a:rPr>
              <a:t>christoff.buerger@gmail.com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6314799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aseline="30000" dirty="0" smtClean="0"/>
              <a:t>1</a:t>
            </a:r>
            <a:r>
              <a:rPr lang="en-GB" dirty="0"/>
              <a:t> </a:t>
            </a:r>
            <a:r>
              <a:rPr lang="en-GB" dirty="0" smtClean="0">
                <a:hlinkClick r:id="rId3"/>
              </a:rPr>
              <a:t>https</a:t>
            </a:r>
            <a:r>
              <a:rPr lang="en-GB" dirty="0">
                <a:hlinkClick r:id="rId3"/>
              </a:rPr>
              <a:t>://github.com/christoff-buerger/</a:t>
            </a:r>
            <a:r>
              <a:rPr lang="en-GB" dirty="0" smtClean="0">
                <a:hlinkClick r:id="rId3"/>
              </a:rPr>
              <a:t>racr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6203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err="1" smtClean="0"/>
              <a:t>fUML</a:t>
            </a:r>
            <a:r>
              <a:rPr lang="en-GB" i="1" dirty="0" smtClean="0"/>
              <a:t> Activity Diagram</a:t>
            </a:r>
            <a:r>
              <a:rPr lang="en-GB" dirty="0" smtClean="0"/>
              <a:t> compiler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attributes for:</a:t>
            </a:r>
          </a:p>
          <a:p>
            <a:pPr lvl="1"/>
            <a:r>
              <a:rPr lang="en-GB" dirty="0" smtClean="0"/>
              <a:t>name analysis (symbolic name resolution)</a:t>
            </a:r>
          </a:p>
          <a:p>
            <a:pPr lvl="2"/>
            <a:r>
              <a:rPr lang="en-GB" dirty="0" smtClean="0"/>
              <a:t>incoming &amp; outgoing edges</a:t>
            </a:r>
          </a:p>
          <a:p>
            <a:pPr lvl="2"/>
            <a:r>
              <a:rPr lang="en-GB" dirty="0" smtClean="0"/>
              <a:t>variables</a:t>
            </a:r>
          </a:p>
          <a:p>
            <a:pPr lvl="1"/>
            <a:r>
              <a:rPr lang="en-GB" dirty="0" smtClean="0"/>
              <a:t>type analysis (expression types)</a:t>
            </a:r>
          </a:p>
          <a:p>
            <a:pPr lvl="1"/>
            <a:r>
              <a:rPr lang="en-GB" dirty="0"/>
              <a:t>w</a:t>
            </a:r>
            <a:r>
              <a:rPr lang="en-GB" dirty="0" smtClean="0"/>
              <a:t>ell-</a:t>
            </a:r>
            <a:r>
              <a:rPr lang="en-GB" dirty="0" err="1" smtClean="0"/>
              <a:t>formedness</a:t>
            </a:r>
            <a:r>
              <a:rPr lang="en-GB" dirty="0" smtClean="0"/>
              <a:t> analysis (only </a:t>
            </a:r>
            <a:r>
              <a:rPr lang="en-GB" i="1" dirty="0" smtClean="0"/>
              <a:t>TTC</a:t>
            </a:r>
            <a:r>
              <a:rPr lang="en-GB" dirty="0" smtClean="0"/>
              <a:t> solution that rejects malformed diagrams)</a:t>
            </a:r>
          </a:p>
          <a:p>
            <a:pPr lvl="1"/>
            <a:r>
              <a:rPr lang="en-GB" dirty="0" smtClean="0"/>
              <a:t>code generation (i.e., Petri net generation)</a:t>
            </a:r>
          </a:p>
        </p:txBody>
      </p:sp>
      <p:sp>
        <p:nvSpPr>
          <p:cNvPr id="4" name="Right Brace 3"/>
          <p:cNvSpPr/>
          <p:nvPr/>
        </p:nvSpPr>
        <p:spPr>
          <a:xfrm>
            <a:off x="5285567" y="2757495"/>
            <a:ext cx="297471" cy="70939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5628799" y="2849028"/>
            <a:ext cx="2687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reference attributes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041429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err="1" smtClean="0"/>
              <a:t>fUML</a:t>
            </a:r>
            <a:r>
              <a:rPr lang="en-GB" i="1" dirty="0" smtClean="0"/>
              <a:t> Activity Diagram</a:t>
            </a:r>
            <a:r>
              <a:rPr lang="en-GB" dirty="0" smtClean="0"/>
              <a:t> </a:t>
            </a:r>
            <a:r>
              <a:rPr lang="en-GB" dirty="0" smtClean="0">
                <a:sym typeface="Wingdings"/>
              </a:rPr>
              <a:t> Petri net</a:t>
            </a:r>
            <a:endParaRPr lang="en-GB" dirty="0"/>
          </a:p>
        </p:txBody>
      </p:sp>
      <p:pic>
        <p:nvPicPr>
          <p:cNvPr id="4" name="Picture 3" descr="activity-diagram-&gt;petri-net-1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482" y="1589266"/>
            <a:ext cx="5977890" cy="2103120"/>
          </a:xfrm>
          <a:prstGeom prst="rect">
            <a:avLst/>
          </a:prstGeom>
        </p:spPr>
      </p:pic>
      <p:pic>
        <p:nvPicPr>
          <p:cNvPr id="5" name="Picture 4" descr="activity-diagram-&gt;petri-net-1-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912" y="3976807"/>
            <a:ext cx="5966460" cy="209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274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err="1"/>
              <a:t>fUML</a:t>
            </a:r>
            <a:r>
              <a:rPr lang="en-GB" i="1" dirty="0"/>
              <a:t> Activity Diagram</a:t>
            </a:r>
            <a:r>
              <a:rPr lang="en-GB" dirty="0"/>
              <a:t> </a:t>
            </a:r>
            <a:r>
              <a:rPr lang="en-GB" dirty="0">
                <a:sym typeface="Wingdings"/>
              </a:rPr>
              <a:t> Petri net</a:t>
            </a:r>
            <a:endParaRPr lang="en-GB" dirty="0"/>
          </a:p>
        </p:txBody>
      </p:sp>
      <p:pic>
        <p:nvPicPr>
          <p:cNvPr id="5" name="Picture 4" descr="activity-diagram-&gt;petri-net-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06" y="2140619"/>
            <a:ext cx="70866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201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Petri net interpreter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attributes for:</a:t>
            </a:r>
          </a:p>
          <a:p>
            <a:pPr lvl="1"/>
            <a:r>
              <a:rPr lang="en-GB" dirty="0" smtClean="0"/>
              <a:t>name analysis</a:t>
            </a:r>
          </a:p>
          <a:p>
            <a:pPr lvl="1"/>
            <a:r>
              <a:rPr lang="en-GB" dirty="0"/>
              <a:t>w</a:t>
            </a:r>
            <a:r>
              <a:rPr lang="en-GB" dirty="0" smtClean="0"/>
              <a:t>ell-</a:t>
            </a:r>
            <a:r>
              <a:rPr lang="en-GB" dirty="0" err="1" smtClean="0"/>
              <a:t>formedness</a:t>
            </a:r>
            <a:r>
              <a:rPr lang="en-GB" dirty="0" smtClean="0"/>
              <a:t> analysis</a:t>
            </a:r>
          </a:p>
          <a:p>
            <a:pPr lvl="1"/>
            <a:r>
              <a:rPr lang="en-GB" dirty="0" smtClean="0"/>
              <a:t>enabled analysis (kind of name analysis)</a:t>
            </a:r>
            <a:endParaRPr lang="en-GB" dirty="0"/>
          </a:p>
          <a:p>
            <a:r>
              <a:rPr lang="en-GB" dirty="0" smtClean="0"/>
              <a:t>rewrites for execution (firing)</a:t>
            </a:r>
          </a:p>
          <a:p>
            <a:pPr lvl="1"/>
            <a:r>
              <a:rPr lang="en-GB" dirty="0"/>
              <a:t>d</a:t>
            </a:r>
            <a:r>
              <a:rPr lang="en-GB" dirty="0" smtClean="0"/>
              <a:t>elete consumed tokens</a:t>
            </a:r>
          </a:p>
          <a:p>
            <a:pPr lvl="1"/>
            <a:r>
              <a:rPr lang="en-GB" dirty="0"/>
              <a:t>a</a:t>
            </a:r>
            <a:r>
              <a:rPr lang="en-GB" dirty="0" smtClean="0"/>
              <a:t>dd produced tokens</a:t>
            </a:r>
          </a:p>
          <a:p>
            <a:pPr lvl="1"/>
            <a:endParaRPr lang="en-GB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7196217" y="3466901"/>
            <a:ext cx="6521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914855" y="4061881"/>
            <a:ext cx="1933482" cy="114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7848337" y="3466901"/>
            <a:ext cx="0" cy="5949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035800" y="4025900"/>
            <a:ext cx="880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reuse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624945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traight Connector 80"/>
          <p:cNvCxnSpPr/>
          <p:nvPr/>
        </p:nvCxnSpPr>
        <p:spPr>
          <a:xfrm flipH="1" flipV="1">
            <a:off x="5173246" y="1238859"/>
            <a:ext cx="2" cy="492385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Abstract syntax graph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364652" y="1918825"/>
            <a:ext cx="1063988" cy="45767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</a:t>
            </a:r>
            <a:r>
              <a:rPr lang="en-GB" dirty="0" smtClean="0">
                <a:solidFill>
                  <a:schemeClr val="tx1"/>
                </a:solidFill>
              </a:rPr>
              <a:t>ctivity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07936" y="29600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variable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07936" y="3562332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variable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757824" y="29600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node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757824" y="4180195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node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228431" y="29600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262658" y="2692746"/>
            <a:ext cx="1" cy="107919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62658" y="3771941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62658" y="3176962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228431" y="3562332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228431" y="4180195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896646" y="4393460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896646" y="3798005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896646" y="3180142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896646" y="4999882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3757824" y="4801714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node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228431" y="478932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3426039" y="3171880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426039" y="4393460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426039" y="5029126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" idx="2"/>
          </p:cNvCxnSpPr>
          <p:nvPr/>
        </p:nvCxnSpPr>
        <p:spPr>
          <a:xfrm flipV="1">
            <a:off x="1896646" y="2376502"/>
            <a:ext cx="0" cy="262338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3426039" y="2692747"/>
            <a:ext cx="0" cy="233637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276151" y="2692746"/>
            <a:ext cx="3149888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627597" y="3426431"/>
            <a:ext cx="1018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outgoing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4096961" y="5408610"/>
            <a:ext cx="679088" cy="30385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err="1">
                <a:solidFill>
                  <a:srgbClr val="000000"/>
                </a:solidFill>
              </a:rPr>
              <a:t>e</a:t>
            </a:r>
            <a:r>
              <a:rPr lang="en-GB" dirty="0" err="1" smtClean="0">
                <a:solidFill>
                  <a:srgbClr val="000000"/>
                </a:solidFill>
              </a:rPr>
              <a:t>xpr</a:t>
            </a:r>
            <a:r>
              <a:rPr lang="en-GB" dirty="0" smtClean="0">
                <a:solidFill>
                  <a:srgbClr val="000000"/>
                </a:solidFill>
              </a:rPr>
              <a:t>.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60" name="Straight Connector 59"/>
          <p:cNvCxnSpPr>
            <a:endCxn id="59" idx="1"/>
          </p:cNvCxnSpPr>
          <p:nvPr/>
        </p:nvCxnSpPr>
        <p:spPr>
          <a:xfrm>
            <a:off x="3960072" y="5560535"/>
            <a:ext cx="13688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3960072" y="5201230"/>
            <a:ext cx="0" cy="35930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Isosceles Triangle 65"/>
          <p:cNvSpPr/>
          <p:nvPr/>
        </p:nvSpPr>
        <p:spPr>
          <a:xfrm>
            <a:off x="4096961" y="5712460"/>
            <a:ext cx="679088" cy="181316"/>
          </a:xfrm>
          <a:prstGeom prst="triangl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7" name="Straight Connector 66"/>
          <p:cNvCxnSpPr/>
          <p:nvPr/>
        </p:nvCxnSpPr>
        <p:spPr>
          <a:xfrm>
            <a:off x="1117049" y="5856312"/>
            <a:ext cx="3322311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0" idx="2"/>
          </p:cNvCxnSpPr>
          <p:nvPr/>
        </p:nvCxnSpPr>
        <p:spPr>
          <a:xfrm>
            <a:off x="1117049" y="3974241"/>
            <a:ext cx="0" cy="1882071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3246658" y="2805661"/>
            <a:ext cx="286675" cy="103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7" idx="0"/>
          </p:cNvCxnSpPr>
          <p:nvPr/>
        </p:nvCxnSpPr>
        <p:spPr>
          <a:xfrm flipV="1">
            <a:off x="2737544" y="2806700"/>
            <a:ext cx="509112" cy="153341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28" idx="3"/>
          </p:cNvCxnSpPr>
          <p:nvPr/>
        </p:nvCxnSpPr>
        <p:spPr>
          <a:xfrm>
            <a:off x="3246656" y="3768287"/>
            <a:ext cx="372844" cy="3654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3246658" y="3371950"/>
            <a:ext cx="511166" cy="1451221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5868836" y="1918825"/>
            <a:ext cx="1063988" cy="457677"/>
          </a:xfrm>
          <a:prstGeom prst="rect">
            <a:avLst/>
          </a:prstGeom>
          <a:noFill/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Petri net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5904124" y="29600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place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5904124" y="4193836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place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5904124" y="482317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place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7554275" y="2960041"/>
            <a:ext cx="1018225" cy="411909"/>
          </a:xfrm>
          <a:prstGeom prst="roundRect">
            <a:avLst/>
          </a:prstGeom>
          <a:solidFill>
            <a:srgbClr val="CCFFCC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transition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7554275" y="3592050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transition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7554275" y="4193836"/>
            <a:ext cx="1018225" cy="411909"/>
          </a:xfrm>
          <a:prstGeom prst="roundRect">
            <a:avLst/>
          </a:prstGeom>
          <a:solidFill>
            <a:srgbClr val="CCFFCC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transition</a:t>
            </a:r>
            <a:endParaRPr lang="en-GB" dirty="0">
              <a:solidFill>
                <a:srgbClr val="660066"/>
              </a:solidFill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>
            <a:off x="5572339" y="3156060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572339" y="4390340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5572339" y="5000606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7222490" y="3156060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7222490" y="3807585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7222490" y="4393460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5572339" y="2692747"/>
            <a:ext cx="0" cy="2307859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7222490" y="2692746"/>
            <a:ext cx="1" cy="1697595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>
            <a:off x="5572339" y="2692747"/>
            <a:ext cx="1650152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endCxn id="97" idx="2"/>
          </p:cNvCxnSpPr>
          <p:nvPr/>
        </p:nvCxnSpPr>
        <p:spPr>
          <a:xfrm flipV="1">
            <a:off x="6400800" y="2376502"/>
            <a:ext cx="30" cy="316244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4776049" y="2960041"/>
            <a:ext cx="1128075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 flipV="1">
            <a:off x="4776049" y="4180195"/>
            <a:ext cx="1128075" cy="13641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4776049" y="4823751"/>
            <a:ext cx="1128075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4728467" y="2865654"/>
            <a:ext cx="681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place</a:t>
            </a:r>
          </a:p>
        </p:txBody>
      </p:sp>
      <p:cxnSp>
        <p:nvCxnSpPr>
          <p:cNvPr id="130" name="Straight Connector 129"/>
          <p:cNvCxnSpPr>
            <a:stCxn id="97" idx="1"/>
            <a:endCxn id="4" idx="3"/>
          </p:cNvCxnSpPr>
          <p:nvPr/>
        </p:nvCxnSpPr>
        <p:spPr>
          <a:xfrm flipH="1">
            <a:off x="2428640" y="2147664"/>
            <a:ext cx="3440196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2381944" y="1784959"/>
            <a:ext cx="94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3366FF"/>
                </a:solidFill>
              </a:rPr>
              <a:t>petrinet</a:t>
            </a:r>
            <a:endParaRPr lang="en-GB" dirty="0" smtClean="0">
              <a:solidFill>
                <a:srgbClr val="3366FF"/>
              </a:solidFill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6243261" y="5408610"/>
            <a:ext cx="679088" cy="303850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token</a:t>
            </a:r>
            <a:endParaRPr lang="en-GB" dirty="0">
              <a:solidFill>
                <a:srgbClr val="660066"/>
              </a:solidFill>
            </a:endParaRPr>
          </a:p>
        </p:txBody>
      </p:sp>
      <p:cxnSp>
        <p:nvCxnSpPr>
          <p:cNvPr id="136" name="Straight Connector 135"/>
          <p:cNvCxnSpPr/>
          <p:nvPr/>
        </p:nvCxnSpPr>
        <p:spPr>
          <a:xfrm flipV="1">
            <a:off x="6106372" y="5235081"/>
            <a:ext cx="0" cy="325454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6106372" y="5560535"/>
            <a:ext cx="136889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34" idx="3"/>
          </p:cNvCxnSpPr>
          <p:nvPr/>
        </p:nvCxnSpPr>
        <p:spPr>
          <a:xfrm>
            <a:off x="6922349" y="5560535"/>
            <a:ext cx="1967651" cy="0"/>
          </a:xfrm>
          <a:prstGeom prst="line">
            <a:avLst/>
          </a:prstGeom>
          <a:ln>
            <a:solidFill>
              <a:srgbClr val="008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8890000" y="3156060"/>
            <a:ext cx="0" cy="2404475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101" idx="3"/>
          </p:cNvCxnSpPr>
          <p:nvPr/>
        </p:nvCxnSpPr>
        <p:spPr>
          <a:xfrm>
            <a:off x="8572500" y="3165996"/>
            <a:ext cx="317500" cy="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03" idx="3"/>
          </p:cNvCxnSpPr>
          <p:nvPr/>
        </p:nvCxnSpPr>
        <p:spPr>
          <a:xfrm flipV="1">
            <a:off x="8572500" y="4393460"/>
            <a:ext cx="317500" cy="6331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Rounded Rectangle 159"/>
          <p:cNvSpPr/>
          <p:nvPr/>
        </p:nvSpPr>
        <p:spPr>
          <a:xfrm>
            <a:off x="7893412" y="4801714"/>
            <a:ext cx="679088" cy="303850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arcs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61" name="Isosceles Triangle 160"/>
          <p:cNvSpPr/>
          <p:nvPr/>
        </p:nvSpPr>
        <p:spPr>
          <a:xfrm>
            <a:off x="7893412" y="5122965"/>
            <a:ext cx="679088" cy="181316"/>
          </a:xfrm>
          <a:prstGeom prst="triangle">
            <a:avLst/>
          </a:prstGeom>
          <a:noFill/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660066"/>
              </a:solidFill>
            </a:endParaRPr>
          </a:p>
        </p:txBody>
      </p:sp>
      <p:cxnSp>
        <p:nvCxnSpPr>
          <p:cNvPr id="162" name="Straight Connector 161"/>
          <p:cNvCxnSpPr/>
          <p:nvPr/>
        </p:nvCxnSpPr>
        <p:spPr>
          <a:xfrm>
            <a:off x="7756523" y="4941410"/>
            <a:ext cx="136889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7756523" y="4605745"/>
            <a:ext cx="0" cy="335667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100" idx="3"/>
            <a:endCxn id="161" idx="2"/>
          </p:cNvCxnSpPr>
          <p:nvPr/>
        </p:nvCxnSpPr>
        <p:spPr>
          <a:xfrm>
            <a:off x="6922349" y="5029126"/>
            <a:ext cx="971063" cy="275155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6922349" y="3371950"/>
            <a:ext cx="157901" cy="1552202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endCxn id="161" idx="1"/>
          </p:cNvCxnSpPr>
          <p:nvPr/>
        </p:nvCxnSpPr>
        <p:spPr>
          <a:xfrm>
            <a:off x="7080250" y="4924152"/>
            <a:ext cx="982934" cy="28947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8025956" y="5511306"/>
            <a:ext cx="94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8000"/>
                </a:solidFill>
              </a:rPr>
              <a:t>enabled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7381827" y="5098133"/>
            <a:ext cx="3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in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3137679" y="5793379"/>
            <a:ext cx="100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v-lookup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173247" y="1238859"/>
            <a:ext cx="371675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solidFill>
                  <a:srgbClr val="660066"/>
                </a:solidFill>
              </a:rPr>
              <a:t>d</a:t>
            </a:r>
            <a:r>
              <a:rPr lang="en-GB" i="1" dirty="0" smtClean="0">
                <a:solidFill>
                  <a:srgbClr val="660066"/>
                </a:solidFill>
              </a:rPr>
              <a:t>erived Petri net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62659" y="6207022"/>
            <a:ext cx="8627342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GB" dirty="0" smtClean="0"/>
              <a:t>semantic </a:t>
            </a:r>
            <a:r>
              <a:rPr lang="en-GB" dirty="0"/>
              <a:t>overlay graph (</a:t>
            </a:r>
            <a:r>
              <a:rPr lang="en-GB" dirty="0" smtClean="0"/>
              <a:t>excerpt): </a:t>
            </a:r>
            <a:r>
              <a:rPr lang="en-GB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GB" dirty="0" smtClean="0"/>
              <a:t> name analysis  </a:t>
            </a:r>
            <a:r>
              <a:rPr lang="en-GB" dirty="0" smtClean="0">
                <a:solidFill>
                  <a:srgbClr val="3366FF"/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GB" dirty="0" smtClean="0">
                <a:solidFill>
                  <a:srgbClr val="660066"/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GB" dirty="0" smtClean="0"/>
              <a:t> code generation  </a:t>
            </a:r>
            <a:r>
              <a:rPr lang="en-GB" dirty="0" smtClean="0">
                <a:solidFill>
                  <a:srgbClr val="008000"/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GB" dirty="0" smtClean="0"/>
              <a:t> enabled analysis</a:t>
            </a:r>
          </a:p>
        </p:txBody>
      </p:sp>
      <p:cxnSp>
        <p:nvCxnSpPr>
          <p:cNvPr id="82" name="Straight Connector 81"/>
          <p:cNvCxnSpPr/>
          <p:nvPr/>
        </p:nvCxnSpPr>
        <p:spPr>
          <a:xfrm>
            <a:off x="4776049" y="3371950"/>
            <a:ext cx="227751" cy="323750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7080250" y="3974241"/>
            <a:ext cx="474028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7080250" y="4605745"/>
            <a:ext cx="474028" cy="698536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4671317" y="5304281"/>
            <a:ext cx="2408933" cy="0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endCxn id="35" idx="2"/>
          </p:cNvCxnSpPr>
          <p:nvPr/>
        </p:nvCxnSpPr>
        <p:spPr>
          <a:xfrm flipH="1" flipV="1">
            <a:off x="4266937" y="5213623"/>
            <a:ext cx="404380" cy="90659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4730540" y="359839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transitions</a:t>
            </a:r>
          </a:p>
        </p:txBody>
      </p:sp>
      <p:cxnSp>
        <p:nvCxnSpPr>
          <p:cNvPr id="113" name="Straight Connector 112"/>
          <p:cNvCxnSpPr/>
          <p:nvPr/>
        </p:nvCxnSpPr>
        <p:spPr>
          <a:xfrm flipH="1">
            <a:off x="7080250" y="3371950"/>
            <a:ext cx="474026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4730524" y="520788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transitions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730540" y="4090363"/>
            <a:ext cx="681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place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730540" y="4731986"/>
            <a:ext cx="681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place</a:t>
            </a:r>
          </a:p>
        </p:txBody>
      </p:sp>
      <p:cxnSp>
        <p:nvCxnSpPr>
          <p:cNvPr id="119" name="Straight Connector 118"/>
          <p:cNvCxnSpPr/>
          <p:nvPr/>
        </p:nvCxnSpPr>
        <p:spPr>
          <a:xfrm flipH="1" flipV="1">
            <a:off x="3533333" y="2806700"/>
            <a:ext cx="224491" cy="15334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3394797" y="2480060"/>
            <a:ext cx="104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incoming</a:t>
            </a:r>
          </a:p>
        </p:txBody>
      </p:sp>
      <p:cxnSp>
        <p:nvCxnSpPr>
          <p:cNvPr id="131" name="Straight Connector 130"/>
          <p:cNvCxnSpPr/>
          <p:nvPr/>
        </p:nvCxnSpPr>
        <p:spPr>
          <a:xfrm flipV="1">
            <a:off x="7080250" y="3371950"/>
            <a:ext cx="0" cy="602291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5003800" y="3695700"/>
            <a:ext cx="2076450" cy="0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7319106" y="472964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out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262657" y="1238859"/>
            <a:ext cx="4910590" cy="584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i</a:t>
            </a:r>
            <a:r>
              <a:rPr lang="en-GB" i="1" dirty="0" smtClean="0"/>
              <a:t>nitial tree</a:t>
            </a:r>
          </a:p>
          <a:p>
            <a:pPr algn="ctr"/>
            <a:r>
              <a:rPr lang="en-GB" sz="1400" i="1" dirty="0" smtClean="0"/>
              <a:t>(original input diagram)</a:t>
            </a:r>
          </a:p>
        </p:txBody>
      </p:sp>
    </p:spTree>
    <p:extLst>
      <p:ext uri="{BB962C8B-B14F-4D97-AF65-F5344CB8AC3E}">
        <p14:creationId xmlns:p14="http://schemas.microsoft.com/office/powerpoint/2010/main" val="3222772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traight Connector 80"/>
          <p:cNvCxnSpPr/>
          <p:nvPr/>
        </p:nvCxnSpPr>
        <p:spPr>
          <a:xfrm flipH="1" flipV="1">
            <a:off x="5173246" y="1238859"/>
            <a:ext cx="2" cy="492385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Execution (RAG-controlled rewriting)</a:t>
            </a:r>
          </a:p>
        </p:txBody>
      </p:sp>
      <p:sp>
        <p:nvSpPr>
          <p:cNvPr id="4" name="Rectangle 3"/>
          <p:cNvSpPr/>
          <p:nvPr/>
        </p:nvSpPr>
        <p:spPr>
          <a:xfrm>
            <a:off x="1364652" y="1918825"/>
            <a:ext cx="1063988" cy="45767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</a:t>
            </a:r>
            <a:r>
              <a:rPr lang="en-GB" dirty="0" smtClean="0">
                <a:solidFill>
                  <a:schemeClr val="tx1"/>
                </a:solidFill>
              </a:rPr>
              <a:t>ctivity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07936" y="29600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variable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07936" y="3562332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variable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757824" y="29600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node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757824" y="4180195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node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228431" y="29600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262658" y="2692746"/>
            <a:ext cx="1" cy="107919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62658" y="3771941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62658" y="3176962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228431" y="3562332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228431" y="4180195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896646" y="4393460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896646" y="3798005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896646" y="3180142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896646" y="4999882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3757824" y="4801714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node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228431" y="478932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3426039" y="3171880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426039" y="4393460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426039" y="5029126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" idx="2"/>
          </p:cNvCxnSpPr>
          <p:nvPr/>
        </p:nvCxnSpPr>
        <p:spPr>
          <a:xfrm flipV="1">
            <a:off x="1896646" y="2376502"/>
            <a:ext cx="0" cy="262338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3426039" y="2692747"/>
            <a:ext cx="0" cy="233637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276151" y="2692746"/>
            <a:ext cx="3149888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627597" y="3426431"/>
            <a:ext cx="1018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outgoing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4096961" y="5408610"/>
            <a:ext cx="679088" cy="30385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err="1">
                <a:solidFill>
                  <a:srgbClr val="000000"/>
                </a:solidFill>
              </a:rPr>
              <a:t>e</a:t>
            </a:r>
            <a:r>
              <a:rPr lang="en-GB" dirty="0" err="1" smtClean="0">
                <a:solidFill>
                  <a:srgbClr val="000000"/>
                </a:solidFill>
              </a:rPr>
              <a:t>xpr</a:t>
            </a:r>
            <a:r>
              <a:rPr lang="en-GB" dirty="0" smtClean="0">
                <a:solidFill>
                  <a:srgbClr val="000000"/>
                </a:solidFill>
              </a:rPr>
              <a:t>.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60" name="Straight Connector 59"/>
          <p:cNvCxnSpPr>
            <a:endCxn id="59" idx="1"/>
          </p:cNvCxnSpPr>
          <p:nvPr/>
        </p:nvCxnSpPr>
        <p:spPr>
          <a:xfrm>
            <a:off x="3960072" y="5560535"/>
            <a:ext cx="13688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3960072" y="5201230"/>
            <a:ext cx="0" cy="35930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Isosceles Triangle 65"/>
          <p:cNvSpPr/>
          <p:nvPr/>
        </p:nvSpPr>
        <p:spPr>
          <a:xfrm>
            <a:off x="4096961" y="5712460"/>
            <a:ext cx="679088" cy="181316"/>
          </a:xfrm>
          <a:prstGeom prst="triangl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7" name="Straight Connector 66"/>
          <p:cNvCxnSpPr/>
          <p:nvPr/>
        </p:nvCxnSpPr>
        <p:spPr>
          <a:xfrm>
            <a:off x="1117049" y="5856312"/>
            <a:ext cx="3322311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0" idx="2"/>
          </p:cNvCxnSpPr>
          <p:nvPr/>
        </p:nvCxnSpPr>
        <p:spPr>
          <a:xfrm>
            <a:off x="1117049" y="3974241"/>
            <a:ext cx="0" cy="1882071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3246658" y="2805661"/>
            <a:ext cx="286675" cy="103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7" idx="0"/>
          </p:cNvCxnSpPr>
          <p:nvPr/>
        </p:nvCxnSpPr>
        <p:spPr>
          <a:xfrm flipV="1">
            <a:off x="2737544" y="2806700"/>
            <a:ext cx="509112" cy="153341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28" idx="3"/>
          </p:cNvCxnSpPr>
          <p:nvPr/>
        </p:nvCxnSpPr>
        <p:spPr>
          <a:xfrm>
            <a:off x="3246656" y="3768287"/>
            <a:ext cx="372844" cy="3654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3246658" y="3371950"/>
            <a:ext cx="511166" cy="1451221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5868836" y="1918825"/>
            <a:ext cx="1063988" cy="457677"/>
          </a:xfrm>
          <a:prstGeom prst="rect">
            <a:avLst/>
          </a:prstGeom>
          <a:noFill/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Petri net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5904124" y="29600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place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5904124" y="4193836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place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5904124" y="482317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place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7554275" y="2960041"/>
            <a:ext cx="1018225" cy="411909"/>
          </a:xfrm>
          <a:prstGeom prst="roundRect">
            <a:avLst/>
          </a:prstGeom>
          <a:solidFill>
            <a:srgbClr val="CCFFCC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transition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7554275" y="3592050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transition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7554275" y="4193836"/>
            <a:ext cx="1018225" cy="4119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transition</a:t>
            </a:r>
            <a:endParaRPr lang="en-GB" dirty="0">
              <a:solidFill>
                <a:srgbClr val="660066"/>
              </a:solidFill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>
            <a:off x="5572339" y="3156060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572339" y="4390340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5572339" y="5000606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7222490" y="3156060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7222490" y="3807585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7222490" y="4393460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5572339" y="2692747"/>
            <a:ext cx="0" cy="2307859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7222490" y="2692746"/>
            <a:ext cx="1" cy="1697595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>
            <a:off x="5572339" y="2692747"/>
            <a:ext cx="1650152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endCxn id="97" idx="2"/>
          </p:cNvCxnSpPr>
          <p:nvPr/>
        </p:nvCxnSpPr>
        <p:spPr>
          <a:xfrm flipV="1">
            <a:off x="6400800" y="2376502"/>
            <a:ext cx="30" cy="316244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4776049" y="2960041"/>
            <a:ext cx="1128075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 flipV="1">
            <a:off x="4776049" y="4180195"/>
            <a:ext cx="1128075" cy="13641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4776049" y="4823751"/>
            <a:ext cx="1128075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4728467" y="2865654"/>
            <a:ext cx="681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place</a:t>
            </a:r>
          </a:p>
        </p:txBody>
      </p:sp>
      <p:cxnSp>
        <p:nvCxnSpPr>
          <p:cNvPr id="130" name="Straight Connector 129"/>
          <p:cNvCxnSpPr>
            <a:stCxn id="97" idx="1"/>
            <a:endCxn id="4" idx="3"/>
          </p:cNvCxnSpPr>
          <p:nvPr/>
        </p:nvCxnSpPr>
        <p:spPr>
          <a:xfrm flipH="1">
            <a:off x="2428640" y="2147664"/>
            <a:ext cx="3440196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2381944" y="1784959"/>
            <a:ext cx="94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3366FF"/>
                </a:solidFill>
              </a:rPr>
              <a:t>petrinet</a:t>
            </a:r>
            <a:endParaRPr lang="en-GB" dirty="0" smtClean="0">
              <a:solidFill>
                <a:srgbClr val="3366FF"/>
              </a:solidFill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6243261" y="5408610"/>
            <a:ext cx="679088" cy="303850"/>
          </a:xfrm>
          <a:prstGeom prst="roundRect">
            <a:avLst/>
          </a:prstGeom>
          <a:solidFill>
            <a:srgbClr val="CCC1DA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token</a:t>
            </a:r>
            <a:endParaRPr lang="en-GB" dirty="0">
              <a:solidFill>
                <a:srgbClr val="660066"/>
              </a:solidFill>
            </a:endParaRPr>
          </a:p>
        </p:txBody>
      </p:sp>
      <p:cxnSp>
        <p:nvCxnSpPr>
          <p:cNvPr id="136" name="Straight Connector 135"/>
          <p:cNvCxnSpPr/>
          <p:nvPr/>
        </p:nvCxnSpPr>
        <p:spPr>
          <a:xfrm flipV="1">
            <a:off x="6106372" y="5235081"/>
            <a:ext cx="0" cy="325454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6106372" y="5560535"/>
            <a:ext cx="136889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34" idx="3"/>
          </p:cNvCxnSpPr>
          <p:nvPr/>
        </p:nvCxnSpPr>
        <p:spPr>
          <a:xfrm>
            <a:off x="6922349" y="5560535"/>
            <a:ext cx="1967651" cy="0"/>
          </a:xfrm>
          <a:prstGeom prst="line">
            <a:avLst/>
          </a:prstGeom>
          <a:ln>
            <a:solidFill>
              <a:srgbClr val="008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8890000" y="3156060"/>
            <a:ext cx="0" cy="2404475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101" idx="3"/>
          </p:cNvCxnSpPr>
          <p:nvPr/>
        </p:nvCxnSpPr>
        <p:spPr>
          <a:xfrm>
            <a:off x="8572500" y="3165996"/>
            <a:ext cx="317500" cy="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03" idx="3"/>
          </p:cNvCxnSpPr>
          <p:nvPr/>
        </p:nvCxnSpPr>
        <p:spPr>
          <a:xfrm flipV="1">
            <a:off x="8572500" y="4393460"/>
            <a:ext cx="317500" cy="6331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Rounded Rectangle 159"/>
          <p:cNvSpPr/>
          <p:nvPr/>
        </p:nvSpPr>
        <p:spPr>
          <a:xfrm>
            <a:off x="7893412" y="4801714"/>
            <a:ext cx="679088" cy="303850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arcs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61" name="Isosceles Triangle 160"/>
          <p:cNvSpPr/>
          <p:nvPr/>
        </p:nvSpPr>
        <p:spPr>
          <a:xfrm>
            <a:off x="7893412" y="5122965"/>
            <a:ext cx="679088" cy="181316"/>
          </a:xfrm>
          <a:prstGeom prst="triangle">
            <a:avLst/>
          </a:prstGeom>
          <a:noFill/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660066"/>
              </a:solidFill>
            </a:endParaRPr>
          </a:p>
        </p:txBody>
      </p:sp>
      <p:cxnSp>
        <p:nvCxnSpPr>
          <p:cNvPr id="162" name="Straight Connector 161"/>
          <p:cNvCxnSpPr/>
          <p:nvPr/>
        </p:nvCxnSpPr>
        <p:spPr>
          <a:xfrm>
            <a:off x="7756523" y="4941410"/>
            <a:ext cx="136889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7756523" y="4605745"/>
            <a:ext cx="0" cy="335667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100" idx="3"/>
            <a:endCxn id="161" idx="2"/>
          </p:cNvCxnSpPr>
          <p:nvPr/>
        </p:nvCxnSpPr>
        <p:spPr>
          <a:xfrm>
            <a:off x="6922349" y="5029126"/>
            <a:ext cx="971063" cy="275155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6922349" y="3371950"/>
            <a:ext cx="157901" cy="1552202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endCxn id="161" idx="1"/>
          </p:cNvCxnSpPr>
          <p:nvPr/>
        </p:nvCxnSpPr>
        <p:spPr>
          <a:xfrm>
            <a:off x="7080250" y="4924152"/>
            <a:ext cx="982934" cy="28947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8025956" y="5511306"/>
            <a:ext cx="94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8000"/>
                </a:solidFill>
              </a:rPr>
              <a:t>enabled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7381827" y="5098133"/>
            <a:ext cx="3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in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3137679" y="5793379"/>
            <a:ext cx="100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v-lookup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62657" y="1238859"/>
            <a:ext cx="4910590" cy="584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i</a:t>
            </a:r>
            <a:r>
              <a:rPr lang="en-GB" i="1" dirty="0" smtClean="0"/>
              <a:t>nitial tree</a:t>
            </a:r>
          </a:p>
          <a:p>
            <a:pPr algn="ctr"/>
            <a:r>
              <a:rPr lang="en-GB" sz="1400" i="1" dirty="0" smtClean="0"/>
              <a:t>(original input diagram)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173247" y="1238859"/>
            <a:ext cx="371675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solidFill>
                  <a:srgbClr val="660066"/>
                </a:solidFill>
              </a:rPr>
              <a:t>d</a:t>
            </a:r>
            <a:r>
              <a:rPr lang="en-GB" i="1" dirty="0" smtClean="0">
                <a:solidFill>
                  <a:srgbClr val="660066"/>
                </a:solidFill>
              </a:rPr>
              <a:t>erived Petri net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62659" y="6207022"/>
            <a:ext cx="8627342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GB" dirty="0" smtClean="0"/>
              <a:t>semantic </a:t>
            </a:r>
            <a:r>
              <a:rPr lang="en-GB" dirty="0"/>
              <a:t>overlay graph (</a:t>
            </a:r>
            <a:r>
              <a:rPr lang="en-GB" dirty="0" smtClean="0"/>
              <a:t>excerpt): </a:t>
            </a:r>
            <a:r>
              <a:rPr lang="en-GB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GB" dirty="0" smtClean="0"/>
              <a:t> name analysis  </a:t>
            </a:r>
            <a:r>
              <a:rPr lang="en-GB" dirty="0" smtClean="0">
                <a:solidFill>
                  <a:srgbClr val="3366FF"/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GB" dirty="0" smtClean="0">
                <a:solidFill>
                  <a:srgbClr val="660066"/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GB" dirty="0" smtClean="0"/>
              <a:t> code generation  </a:t>
            </a:r>
            <a:r>
              <a:rPr lang="en-GB" dirty="0" smtClean="0">
                <a:solidFill>
                  <a:srgbClr val="008000"/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GB" dirty="0" smtClean="0"/>
              <a:t> enabled analysis</a:t>
            </a:r>
          </a:p>
        </p:txBody>
      </p:sp>
      <p:cxnSp>
        <p:nvCxnSpPr>
          <p:cNvPr id="82" name="Straight Connector 81"/>
          <p:cNvCxnSpPr/>
          <p:nvPr/>
        </p:nvCxnSpPr>
        <p:spPr>
          <a:xfrm>
            <a:off x="4776049" y="3371950"/>
            <a:ext cx="227751" cy="323750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7080250" y="3974241"/>
            <a:ext cx="474028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7080250" y="4605745"/>
            <a:ext cx="474028" cy="698536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4671317" y="5304281"/>
            <a:ext cx="2408933" cy="0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endCxn id="35" idx="2"/>
          </p:cNvCxnSpPr>
          <p:nvPr/>
        </p:nvCxnSpPr>
        <p:spPr>
          <a:xfrm flipH="1" flipV="1">
            <a:off x="4266937" y="5213623"/>
            <a:ext cx="404380" cy="90659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4730540" y="359839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transitions</a:t>
            </a:r>
          </a:p>
        </p:txBody>
      </p:sp>
      <p:cxnSp>
        <p:nvCxnSpPr>
          <p:cNvPr id="113" name="Straight Connector 112"/>
          <p:cNvCxnSpPr/>
          <p:nvPr/>
        </p:nvCxnSpPr>
        <p:spPr>
          <a:xfrm flipH="1">
            <a:off x="7080250" y="3371950"/>
            <a:ext cx="474026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4730524" y="520788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transitions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730540" y="4090363"/>
            <a:ext cx="681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place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730540" y="4731986"/>
            <a:ext cx="681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place</a:t>
            </a:r>
          </a:p>
        </p:txBody>
      </p:sp>
      <p:cxnSp>
        <p:nvCxnSpPr>
          <p:cNvPr id="119" name="Straight Connector 118"/>
          <p:cNvCxnSpPr/>
          <p:nvPr/>
        </p:nvCxnSpPr>
        <p:spPr>
          <a:xfrm flipH="1" flipV="1">
            <a:off x="3533333" y="2806700"/>
            <a:ext cx="224491" cy="15334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3394797" y="2480060"/>
            <a:ext cx="104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incoming</a:t>
            </a:r>
          </a:p>
        </p:txBody>
      </p:sp>
      <p:cxnSp>
        <p:nvCxnSpPr>
          <p:cNvPr id="131" name="Straight Connector 130"/>
          <p:cNvCxnSpPr/>
          <p:nvPr/>
        </p:nvCxnSpPr>
        <p:spPr>
          <a:xfrm flipV="1">
            <a:off x="7080250" y="3371950"/>
            <a:ext cx="0" cy="602291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5003800" y="3695700"/>
            <a:ext cx="2076450" cy="0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7319106" y="472964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out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5863696" y="5610376"/>
            <a:ext cx="111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660066"/>
                </a:solidFill>
              </a:rPr>
              <a:t>consume!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5927427" y="3667678"/>
            <a:ext cx="1038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660066"/>
                </a:solidFill>
              </a:rPr>
              <a:t>produce!</a:t>
            </a:r>
          </a:p>
        </p:txBody>
      </p:sp>
      <p:sp>
        <p:nvSpPr>
          <p:cNvPr id="126" name="Rounded Rectangle 125"/>
          <p:cNvSpPr/>
          <p:nvPr/>
        </p:nvSpPr>
        <p:spPr>
          <a:xfrm>
            <a:off x="6243261" y="3458700"/>
            <a:ext cx="679088" cy="30385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token</a:t>
            </a:r>
            <a:endParaRPr lang="en-GB" dirty="0">
              <a:solidFill>
                <a:srgbClr val="660066"/>
              </a:solidFill>
            </a:endParaRPr>
          </a:p>
        </p:txBody>
      </p:sp>
      <p:cxnSp>
        <p:nvCxnSpPr>
          <p:cNvPr id="127" name="Straight Connector 126"/>
          <p:cNvCxnSpPr/>
          <p:nvPr/>
        </p:nvCxnSpPr>
        <p:spPr>
          <a:xfrm flipV="1">
            <a:off x="6106372" y="3375007"/>
            <a:ext cx="0" cy="22339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6106372" y="3605210"/>
            <a:ext cx="136889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8251302" y="4499303"/>
            <a:ext cx="57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660066"/>
                </a:solidFill>
              </a:rPr>
              <a:t>f</a:t>
            </a:r>
            <a:r>
              <a:rPr lang="en-GB" dirty="0" smtClean="0">
                <a:solidFill>
                  <a:srgbClr val="660066"/>
                </a:solidFill>
              </a:rPr>
              <a:t>ire!</a:t>
            </a:r>
          </a:p>
        </p:txBody>
      </p:sp>
    </p:spTree>
    <p:extLst>
      <p:ext uri="{BB962C8B-B14F-4D97-AF65-F5344CB8AC3E}">
        <p14:creationId xmlns:p14="http://schemas.microsoft.com/office/powerpoint/2010/main" val="3623813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traight Connector 80"/>
          <p:cNvCxnSpPr/>
          <p:nvPr/>
        </p:nvCxnSpPr>
        <p:spPr>
          <a:xfrm flipH="1" flipV="1">
            <a:off x="5173246" y="1238859"/>
            <a:ext cx="2" cy="492385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Execution (RAG-controlled rewriting)</a:t>
            </a:r>
          </a:p>
        </p:txBody>
      </p:sp>
      <p:sp>
        <p:nvSpPr>
          <p:cNvPr id="4" name="Rectangle 3"/>
          <p:cNvSpPr/>
          <p:nvPr/>
        </p:nvSpPr>
        <p:spPr>
          <a:xfrm>
            <a:off x="1364652" y="1918825"/>
            <a:ext cx="1063988" cy="45767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</a:t>
            </a:r>
            <a:r>
              <a:rPr lang="en-GB" dirty="0" smtClean="0">
                <a:solidFill>
                  <a:schemeClr val="tx1"/>
                </a:solidFill>
              </a:rPr>
              <a:t>ctivity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07936" y="29600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variable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07936" y="3562332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variable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757824" y="29600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node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757824" y="4180195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node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228431" y="29600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262658" y="2692746"/>
            <a:ext cx="1" cy="107919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62658" y="3771941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62658" y="3176962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228431" y="3562332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228431" y="4180195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896646" y="4393460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896646" y="3798005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896646" y="3180142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896646" y="4999882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3757824" y="4801714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node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228431" y="478932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3426039" y="3171880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426039" y="4393460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426039" y="5029126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" idx="2"/>
          </p:cNvCxnSpPr>
          <p:nvPr/>
        </p:nvCxnSpPr>
        <p:spPr>
          <a:xfrm flipV="1">
            <a:off x="1896646" y="2376502"/>
            <a:ext cx="0" cy="262338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3426039" y="2692747"/>
            <a:ext cx="0" cy="233637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276151" y="2692746"/>
            <a:ext cx="3149888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627597" y="3426431"/>
            <a:ext cx="1018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outgoing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4096961" y="5408610"/>
            <a:ext cx="679088" cy="30385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err="1">
                <a:solidFill>
                  <a:srgbClr val="000000"/>
                </a:solidFill>
              </a:rPr>
              <a:t>e</a:t>
            </a:r>
            <a:r>
              <a:rPr lang="en-GB" dirty="0" err="1" smtClean="0">
                <a:solidFill>
                  <a:srgbClr val="000000"/>
                </a:solidFill>
              </a:rPr>
              <a:t>xpr</a:t>
            </a:r>
            <a:r>
              <a:rPr lang="en-GB" dirty="0" smtClean="0">
                <a:solidFill>
                  <a:srgbClr val="000000"/>
                </a:solidFill>
              </a:rPr>
              <a:t>.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60" name="Straight Connector 59"/>
          <p:cNvCxnSpPr>
            <a:endCxn id="59" idx="1"/>
          </p:cNvCxnSpPr>
          <p:nvPr/>
        </p:nvCxnSpPr>
        <p:spPr>
          <a:xfrm>
            <a:off x="3960072" y="5560535"/>
            <a:ext cx="13688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3960072" y="5201230"/>
            <a:ext cx="0" cy="35930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Isosceles Triangle 65"/>
          <p:cNvSpPr/>
          <p:nvPr/>
        </p:nvSpPr>
        <p:spPr>
          <a:xfrm>
            <a:off x="4096961" y="5712460"/>
            <a:ext cx="679088" cy="181316"/>
          </a:xfrm>
          <a:prstGeom prst="triangl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7" name="Straight Connector 66"/>
          <p:cNvCxnSpPr/>
          <p:nvPr/>
        </p:nvCxnSpPr>
        <p:spPr>
          <a:xfrm>
            <a:off x="1117049" y="5856312"/>
            <a:ext cx="3322311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0" idx="2"/>
          </p:cNvCxnSpPr>
          <p:nvPr/>
        </p:nvCxnSpPr>
        <p:spPr>
          <a:xfrm>
            <a:off x="1117049" y="3974241"/>
            <a:ext cx="0" cy="1882071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3246658" y="2805661"/>
            <a:ext cx="286675" cy="103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7" idx="0"/>
          </p:cNvCxnSpPr>
          <p:nvPr/>
        </p:nvCxnSpPr>
        <p:spPr>
          <a:xfrm flipV="1">
            <a:off x="2737544" y="2806700"/>
            <a:ext cx="509112" cy="153341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28" idx="3"/>
          </p:cNvCxnSpPr>
          <p:nvPr/>
        </p:nvCxnSpPr>
        <p:spPr>
          <a:xfrm>
            <a:off x="3246656" y="3768287"/>
            <a:ext cx="372844" cy="3654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3246658" y="3371950"/>
            <a:ext cx="511166" cy="1451221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5868836" y="1918825"/>
            <a:ext cx="1063988" cy="457677"/>
          </a:xfrm>
          <a:prstGeom prst="rect">
            <a:avLst/>
          </a:prstGeom>
          <a:noFill/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Petri net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5904124" y="29600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place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5904124" y="4193836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place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5904124" y="482317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place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7554275" y="2960041"/>
            <a:ext cx="1018225" cy="411909"/>
          </a:xfrm>
          <a:prstGeom prst="roundRect">
            <a:avLst/>
          </a:prstGeom>
          <a:noFill/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transition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7554275" y="3592050"/>
            <a:ext cx="1018225" cy="411909"/>
          </a:xfrm>
          <a:prstGeom prst="roundRect">
            <a:avLst/>
          </a:prstGeom>
          <a:solidFill>
            <a:srgbClr val="CCFFCC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transition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7554275" y="4193836"/>
            <a:ext cx="1018225" cy="411909"/>
          </a:xfrm>
          <a:prstGeom prst="roundRect">
            <a:avLst/>
          </a:prstGeom>
          <a:noFill/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transition</a:t>
            </a:r>
            <a:endParaRPr lang="en-GB" dirty="0">
              <a:solidFill>
                <a:srgbClr val="660066"/>
              </a:solidFill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>
            <a:off x="5572339" y="3156060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572339" y="4390340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5572339" y="5000606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7222490" y="3156060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7222490" y="3807585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7222490" y="4393460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5572339" y="2692747"/>
            <a:ext cx="0" cy="2307859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7222490" y="2692746"/>
            <a:ext cx="1" cy="1697595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>
            <a:off x="5572339" y="2692747"/>
            <a:ext cx="1650152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endCxn id="97" idx="2"/>
          </p:cNvCxnSpPr>
          <p:nvPr/>
        </p:nvCxnSpPr>
        <p:spPr>
          <a:xfrm flipV="1">
            <a:off x="6400800" y="2376502"/>
            <a:ext cx="30" cy="316244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4776049" y="2960041"/>
            <a:ext cx="1128075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 flipV="1">
            <a:off x="4776049" y="4180195"/>
            <a:ext cx="1128075" cy="13641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4776049" y="4823751"/>
            <a:ext cx="1128075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4728467" y="2865654"/>
            <a:ext cx="681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place</a:t>
            </a:r>
          </a:p>
        </p:txBody>
      </p:sp>
      <p:cxnSp>
        <p:nvCxnSpPr>
          <p:cNvPr id="130" name="Straight Connector 129"/>
          <p:cNvCxnSpPr>
            <a:stCxn id="97" idx="1"/>
            <a:endCxn id="4" idx="3"/>
          </p:cNvCxnSpPr>
          <p:nvPr/>
        </p:nvCxnSpPr>
        <p:spPr>
          <a:xfrm flipH="1">
            <a:off x="2428640" y="2147664"/>
            <a:ext cx="3440196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2381944" y="1784959"/>
            <a:ext cx="94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3366FF"/>
                </a:solidFill>
              </a:rPr>
              <a:t>petrinet</a:t>
            </a:r>
            <a:endParaRPr lang="en-GB" dirty="0" smtClean="0">
              <a:solidFill>
                <a:srgbClr val="3366FF"/>
              </a:solidFill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6243261" y="5408610"/>
            <a:ext cx="679088" cy="303850"/>
          </a:xfrm>
          <a:prstGeom prst="roundRect">
            <a:avLst/>
          </a:prstGeom>
          <a:noFill/>
          <a:ln>
            <a:solidFill>
              <a:srgbClr val="660066">
                <a:alpha val="30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token</a:t>
            </a:r>
            <a:endParaRPr lang="en-GB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36" name="Straight Connector 135"/>
          <p:cNvCxnSpPr/>
          <p:nvPr/>
        </p:nvCxnSpPr>
        <p:spPr>
          <a:xfrm flipV="1">
            <a:off x="6106372" y="5235081"/>
            <a:ext cx="0" cy="325454"/>
          </a:xfrm>
          <a:prstGeom prst="line">
            <a:avLst/>
          </a:prstGeom>
          <a:ln>
            <a:solidFill>
              <a:srgbClr val="660066">
                <a:alpha val="3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6106372" y="5560535"/>
            <a:ext cx="136889" cy="0"/>
          </a:xfrm>
          <a:prstGeom prst="line">
            <a:avLst/>
          </a:prstGeom>
          <a:ln>
            <a:solidFill>
              <a:srgbClr val="660066">
                <a:alpha val="3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34" idx="3"/>
          </p:cNvCxnSpPr>
          <p:nvPr/>
        </p:nvCxnSpPr>
        <p:spPr>
          <a:xfrm>
            <a:off x="6922349" y="5560535"/>
            <a:ext cx="1967651" cy="0"/>
          </a:xfrm>
          <a:prstGeom prst="line">
            <a:avLst/>
          </a:prstGeom>
          <a:ln>
            <a:solidFill>
              <a:srgbClr val="008000">
                <a:alpha val="30000"/>
              </a:srgbClr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8890000" y="3156060"/>
            <a:ext cx="0" cy="2404475"/>
          </a:xfrm>
          <a:prstGeom prst="line">
            <a:avLst/>
          </a:prstGeom>
          <a:ln>
            <a:solidFill>
              <a:srgbClr val="008000">
                <a:alpha val="3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101" idx="3"/>
          </p:cNvCxnSpPr>
          <p:nvPr/>
        </p:nvCxnSpPr>
        <p:spPr>
          <a:xfrm>
            <a:off x="8572500" y="3165996"/>
            <a:ext cx="317500" cy="0"/>
          </a:xfrm>
          <a:prstGeom prst="line">
            <a:avLst/>
          </a:prstGeom>
          <a:ln>
            <a:solidFill>
              <a:srgbClr val="008000">
                <a:alpha val="3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03" idx="3"/>
          </p:cNvCxnSpPr>
          <p:nvPr/>
        </p:nvCxnSpPr>
        <p:spPr>
          <a:xfrm flipV="1">
            <a:off x="8572500" y="4393460"/>
            <a:ext cx="317500" cy="6331"/>
          </a:xfrm>
          <a:prstGeom prst="line">
            <a:avLst/>
          </a:prstGeom>
          <a:ln>
            <a:solidFill>
              <a:srgbClr val="008000">
                <a:alpha val="3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Rounded Rectangle 159"/>
          <p:cNvSpPr/>
          <p:nvPr/>
        </p:nvSpPr>
        <p:spPr>
          <a:xfrm>
            <a:off x="7893412" y="4801714"/>
            <a:ext cx="679088" cy="303850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arcs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61" name="Isosceles Triangle 160"/>
          <p:cNvSpPr/>
          <p:nvPr/>
        </p:nvSpPr>
        <p:spPr>
          <a:xfrm>
            <a:off x="7893412" y="5122965"/>
            <a:ext cx="679088" cy="181316"/>
          </a:xfrm>
          <a:prstGeom prst="triangle">
            <a:avLst/>
          </a:prstGeom>
          <a:noFill/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660066"/>
              </a:solidFill>
            </a:endParaRPr>
          </a:p>
        </p:txBody>
      </p:sp>
      <p:cxnSp>
        <p:nvCxnSpPr>
          <p:cNvPr id="162" name="Straight Connector 161"/>
          <p:cNvCxnSpPr/>
          <p:nvPr/>
        </p:nvCxnSpPr>
        <p:spPr>
          <a:xfrm>
            <a:off x="7756523" y="4941410"/>
            <a:ext cx="136889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7756523" y="4605745"/>
            <a:ext cx="0" cy="335667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100" idx="3"/>
            <a:endCxn id="161" idx="2"/>
          </p:cNvCxnSpPr>
          <p:nvPr/>
        </p:nvCxnSpPr>
        <p:spPr>
          <a:xfrm>
            <a:off x="6922349" y="5029126"/>
            <a:ext cx="971063" cy="275155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6922349" y="3371950"/>
            <a:ext cx="157901" cy="1552202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endCxn id="161" idx="1"/>
          </p:cNvCxnSpPr>
          <p:nvPr/>
        </p:nvCxnSpPr>
        <p:spPr>
          <a:xfrm>
            <a:off x="7080250" y="4924152"/>
            <a:ext cx="982934" cy="28947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7381827" y="5098133"/>
            <a:ext cx="3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in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3137679" y="5793379"/>
            <a:ext cx="100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v-lookup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173247" y="1238859"/>
            <a:ext cx="371675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solidFill>
                  <a:srgbClr val="660066"/>
                </a:solidFill>
              </a:rPr>
              <a:t>d</a:t>
            </a:r>
            <a:r>
              <a:rPr lang="en-GB" i="1" dirty="0" smtClean="0">
                <a:solidFill>
                  <a:srgbClr val="660066"/>
                </a:solidFill>
              </a:rPr>
              <a:t>erived Petri net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62659" y="6207022"/>
            <a:ext cx="8627342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GB" dirty="0" smtClean="0"/>
              <a:t>semantic </a:t>
            </a:r>
            <a:r>
              <a:rPr lang="en-GB" dirty="0"/>
              <a:t>overlay graph (</a:t>
            </a:r>
            <a:r>
              <a:rPr lang="en-GB" dirty="0" smtClean="0"/>
              <a:t>excerpt): </a:t>
            </a:r>
            <a:r>
              <a:rPr lang="en-GB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GB" dirty="0" smtClean="0"/>
              <a:t> name analysis  </a:t>
            </a:r>
            <a:r>
              <a:rPr lang="en-GB" dirty="0" smtClean="0">
                <a:solidFill>
                  <a:srgbClr val="3366FF"/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GB" dirty="0" smtClean="0">
                <a:solidFill>
                  <a:srgbClr val="660066"/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GB" dirty="0" smtClean="0"/>
              <a:t> code generation  </a:t>
            </a:r>
            <a:r>
              <a:rPr lang="en-GB" dirty="0" smtClean="0">
                <a:solidFill>
                  <a:srgbClr val="008000"/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GB" dirty="0" smtClean="0"/>
              <a:t> enabled analysis</a:t>
            </a:r>
          </a:p>
        </p:txBody>
      </p:sp>
      <p:cxnSp>
        <p:nvCxnSpPr>
          <p:cNvPr id="82" name="Straight Connector 81"/>
          <p:cNvCxnSpPr/>
          <p:nvPr/>
        </p:nvCxnSpPr>
        <p:spPr>
          <a:xfrm>
            <a:off x="4776049" y="3371950"/>
            <a:ext cx="227751" cy="323750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7080250" y="3974241"/>
            <a:ext cx="474028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7080250" y="4605745"/>
            <a:ext cx="474028" cy="698536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4671317" y="5304281"/>
            <a:ext cx="2408933" cy="0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endCxn id="35" idx="2"/>
          </p:cNvCxnSpPr>
          <p:nvPr/>
        </p:nvCxnSpPr>
        <p:spPr>
          <a:xfrm flipH="1" flipV="1">
            <a:off x="4266937" y="5213623"/>
            <a:ext cx="404380" cy="90659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4730540" y="359839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transitions</a:t>
            </a:r>
          </a:p>
        </p:txBody>
      </p:sp>
      <p:cxnSp>
        <p:nvCxnSpPr>
          <p:cNvPr id="113" name="Straight Connector 112"/>
          <p:cNvCxnSpPr/>
          <p:nvPr/>
        </p:nvCxnSpPr>
        <p:spPr>
          <a:xfrm flipH="1">
            <a:off x="7080250" y="3371950"/>
            <a:ext cx="474026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4730524" y="520788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transitions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730540" y="4090363"/>
            <a:ext cx="681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place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730540" y="4731986"/>
            <a:ext cx="681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place</a:t>
            </a:r>
          </a:p>
        </p:txBody>
      </p:sp>
      <p:cxnSp>
        <p:nvCxnSpPr>
          <p:cNvPr id="119" name="Straight Connector 118"/>
          <p:cNvCxnSpPr/>
          <p:nvPr/>
        </p:nvCxnSpPr>
        <p:spPr>
          <a:xfrm flipH="1" flipV="1">
            <a:off x="3533333" y="2806700"/>
            <a:ext cx="224491" cy="15334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3394797" y="2480060"/>
            <a:ext cx="104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incoming</a:t>
            </a:r>
          </a:p>
        </p:txBody>
      </p:sp>
      <p:cxnSp>
        <p:nvCxnSpPr>
          <p:cNvPr id="131" name="Straight Connector 130"/>
          <p:cNvCxnSpPr/>
          <p:nvPr/>
        </p:nvCxnSpPr>
        <p:spPr>
          <a:xfrm flipV="1">
            <a:off x="7080250" y="3371950"/>
            <a:ext cx="0" cy="602291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5003800" y="3695700"/>
            <a:ext cx="2076450" cy="0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7319106" y="472964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out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300422" y="1804845"/>
            <a:ext cx="15738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rgbClr val="008000"/>
                </a:solidFill>
              </a:rPr>
              <a:t>disable/enable</a:t>
            </a:r>
          </a:p>
          <a:p>
            <a:pPr algn="ctr"/>
            <a:r>
              <a:rPr lang="en-GB" dirty="0" smtClean="0">
                <a:solidFill>
                  <a:srgbClr val="008000"/>
                </a:solidFill>
              </a:rPr>
              <a:t>(automatic by</a:t>
            </a:r>
          </a:p>
          <a:p>
            <a:pPr algn="ctr"/>
            <a:r>
              <a:rPr lang="en-GB" dirty="0">
                <a:solidFill>
                  <a:srgbClr val="008000"/>
                </a:solidFill>
              </a:rPr>
              <a:t>i</a:t>
            </a:r>
            <a:r>
              <a:rPr lang="en-GB" dirty="0" smtClean="0">
                <a:solidFill>
                  <a:srgbClr val="008000"/>
                </a:solidFill>
              </a:rPr>
              <a:t>ncremental</a:t>
            </a:r>
          </a:p>
          <a:p>
            <a:pPr algn="ctr"/>
            <a:r>
              <a:rPr lang="en-GB" dirty="0" smtClean="0">
                <a:solidFill>
                  <a:srgbClr val="008000"/>
                </a:solidFill>
              </a:rPr>
              <a:t>evaluation)</a:t>
            </a:r>
          </a:p>
        </p:txBody>
      </p:sp>
      <p:sp>
        <p:nvSpPr>
          <p:cNvPr id="96" name="Rounded Rectangle 95"/>
          <p:cNvSpPr/>
          <p:nvPr/>
        </p:nvSpPr>
        <p:spPr>
          <a:xfrm>
            <a:off x="6243261" y="3458700"/>
            <a:ext cx="679088" cy="303850"/>
          </a:xfrm>
          <a:prstGeom prst="roundRect">
            <a:avLst/>
          </a:prstGeom>
          <a:solidFill>
            <a:schemeClr val="bg1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token</a:t>
            </a:r>
            <a:endParaRPr lang="en-GB" dirty="0">
              <a:solidFill>
                <a:srgbClr val="660066"/>
              </a:solidFill>
            </a:endParaRPr>
          </a:p>
        </p:txBody>
      </p:sp>
      <p:cxnSp>
        <p:nvCxnSpPr>
          <p:cNvPr id="120" name="Straight Connector 119"/>
          <p:cNvCxnSpPr/>
          <p:nvPr/>
        </p:nvCxnSpPr>
        <p:spPr>
          <a:xfrm flipV="1">
            <a:off x="6106372" y="3375007"/>
            <a:ext cx="0" cy="22339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6106372" y="3605210"/>
            <a:ext cx="136889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6582805" y="3762550"/>
            <a:ext cx="298492" cy="327813"/>
          </a:xfrm>
          <a:prstGeom prst="line">
            <a:avLst/>
          </a:prstGeom>
          <a:ln>
            <a:solidFill>
              <a:srgbClr val="008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5867637" y="3796777"/>
            <a:ext cx="94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8000"/>
                </a:solidFill>
              </a:rPr>
              <a:t>enabled</a:t>
            </a:r>
          </a:p>
        </p:txBody>
      </p:sp>
      <p:cxnSp>
        <p:nvCxnSpPr>
          <p:cNvPr id="132" name="Straight Connector 131"/>
          <p:cNvCxnSpPr/>
          <p:nvPr/>
        </p:nvCxnSpPr>
        <p:spPr>
          <a:xfrm>
            <a:off x="6881297" y="4090363"/>
            <a:ext cx="943076" cy="838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V="1">
            <a:off x="7824373" y="4003959"/>
            <a:ext cx="239015" cy="94784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262657" y="1238859"/>
            <a:ext cx="4910590" cy="584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i</a:t>
            </a:r>
            <a:r>
              <a:rPr lang="en-GB" i="1" dirty="0" smtClean="0"/>
              <a:t>nitial tree</a:t>
            </a:r>
          </a:p>
          <a:p>
            <a:pPr algn="ctr"/>
            <a:r>
              <a:rPr lang="en-GB" sz="1400" i="1" dirty="0" smtClean="0"/>
              <a:t>(original input diagram)</a:t>
            </a:r>
          </a:p>
        </p:txBody>
      </p:sp>
    </p:spTree>
    <p:extLst>
      <p:ext uri="{BB962C8B-B14F-4D97-AF65-F5344CB8AC3E}">
        <p14:creationId xmlns:p14="http://schemas.microsoft.com/office/powerpoint/2010/main" val="2554919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Evaluation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2679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 </a:t>
            </a:r>
            <a:r>
              <a:rPr lang="en-GB" dirty="0" smtClean="0"/>
              <a:t>quality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straightforward rewriting thanks to attribute-based analysis (rewrites leverage on analyses)</a:t>
            </a:r>
          </a:p>
          <a:p>
            <a:r>
              <a:rPr lang="en-GB" dirty="0" smtClean="0"/>
              <a:t>focused rewriting (just actual state changes)</a:t>
            </a:r>
          </a:p>
          <a:p>
            <a:r>
              <a:rPr lang="en-GB" dirty="0" smtClean="0"/>
              <a:t>efficient, although naïvely specified (incremental)</a:t>
            </a:r>
          </a:p>
          <a:p>
            <a:r>
              <a:rPr lang="en-GB" dirty="0" smtClean="0"/>
              <a:t>declarative (automatic deduction of evaluation orders for intertwined analyses &amp; rewriting)</a:t>
            </a:r>
          </a:p>
          <a:p>
            <a:r>
              <a:rPr lang="en-GB" dirty="0" smtClean="0"/>
              <a:t>interactive (convenient runtime API for user-driven analyses &amp; state changes)</a:t>
            </a:r>
          </a:p>
        </p:txBody>
      </p:sp>
    </p:spTree>
    <p:extLst>
      <p:ext uri="{BB962C8B-B14F-4D97-AF65-F5344CB8AC3E}">
        <p14:creationId xmlns:p14="http://schemas.microsoft.com/office/powerpoint/2010/main" val="3334663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Lines of code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0" y="6107989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no further software artefacts</a:t>
            </a:r>
            <a:endParaRPr lang="en-GB" sz="2400" dirty="0"/>
          </a:p>
        </p:txBody>
      </p:sp>
      <p:pic>
        <p:nvPicPr>
          <p:cNvPr id="5" name="Picture 4" descr="Pages from solution-presentat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" y="1303338"/>
            <a:ext cx="8124534" cy="486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520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TTC 2015</a:t>
            </a:r>
            <a:r>
              <a:rPr lang="en-GB" dirty="0" smtClean="0"/>
              <a:t> background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5686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Performance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0" y="4616787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execution times in </a:t>
            </a:r>
            <a:r>
              <a:rPr lang="en-GB" sz="2400" dirty="0" err="1" smtClean="0"/>
              <a:t>ms</a:t>
            </a:r>
            <a:endParaRPr lang="en-GB" sz="2400" dirty="0" smtClean="0"/>
          </a:p>
          <a:p>
            <a:pPr algn="ctr"/>
            <a:r>
              <a:rPr lang="en-GB" sz="2400" dirty="0" smtClean="0"/>
              <a:t>(cf. solution description)</a:t>
            </a:r>
            <a:endParaRPr lang="en-GB" sz="2400" dirty="0"/>
          </a:p>
        </p:txBody>
      </p:sp>
      <p:pic>
        <p:nvPicPr>
          <p:cNvPr id="3" name="Picture 2" descr="Pages from solution-description-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90" y="1589906"/>
            <a:ext cx="8702610" cy="3055584"/>
          </a:xfrm>
          <a:prstGeom prst="rect">
            <a:avLst/>
          </a:prstGeom>
        </p:spPr>
      </p:pic>
      <p:cxnSp>
        <p:nvCxnSpPr>
          <p:cNvPr id="7" name="Gerade Verbindung 72" descr=" 700"/>
          <p:cNvCxnSpPr>
            <a:cxnSpLocks noChangeShapeType="1"/>
          </p:cNvCxnSpPr>
          <p:nvPr/>
        </p:nvCxnSpPr>
        <p:spPr bwMode="auto">
          <a:xfrm>
            <a:off x="4219758" y="5260633"/>
            <a:ext cx="27861" cy="0"/>
          </a:xfrm>
          <a:prstGeom prst="line">
            <a:avLst/>
          </a:prstGeom>
          <a:noFill/>
          <a:ln w="889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Oval 10"/>
          <p:cNvSpPr/>
          <p:nvPr/>
        </p:nvSpPr>
        <p:spPr>
          <a:xfrm>
            <a:off x="7188201" y="4029075"/>
            <a:ext cx="1663700" cy="644525"/>
          </a:xfrm>
          <a:prstGeom prst="ellipse">
            <a:avLst/>
          </a:prstGeom>
          <a:solidFill>
            <a:srgbClr val="660066">
              <a:alpha val="20000"/>
            </a:srgbClr>
          </a:solidFill>
          <a:ln w="44450">
            <a:solidFill>
              <a:srgbClr val="660066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ular Callout 11"/>
          <p:cNvSpPr/>
          <p:nvPr/>
        </p:nvSpPr>
        <p:spPr>
          <a:xfrm>
            <a:off x="6400801" y="5071568"/>
            <a:ext cx="2247900" cy="1062532"/>
          </a:xfrm>
          <a:prstGeom prst="wedgeRectCallout">
            <a:avLst>
              <a:gd name="adj1" fmla="val 21812"/>
              <a:gd name="adj2" fmla="val -85167"/>
            </a:avLst>
          </a:prstGeom>
          <a:solidFill>
            <a:srgbClr val="6600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time saved by incremental evaluation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825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pic>
        <p:nvPicPr>
          <p:cNvPr id="5" name="Picture 4" descr="solution-awar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914" y="1305720"/>
            <a:ext cx="3579611" cy="506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817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Oval 83"/>
          <p:cNvSpPr/>
          <p:nvPr/>
        </p:nvSpPr>
        <p:spPr bwMode="auto">
          <a:xfrm>
            <a:off x="3491219" y="1398503"/>
            <a:ext cx="2158882" cy="215712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59826" y="1398503"/>
            <a:ext cx="2222500" cy="2200413"/>
            <a:chOff x="3459826" y="1398503"/>
            <a:chExt cx="2222500" cy="2200413"/>
          </a:xfrm>
        </p:grpSpPr>
        <p:sp>
          <p:nvSpPr>
            <p:cNvPr id="86" name="Octagon 85"/>
            <p:cNvSpPr/>
            <p:nvPr/>
          </p:nvSpPr>
          <p:spPr bwMode="auto">
            <a:xfrm>
              <a:off x="4401541" y="1398503"/>
              <a:ext cx="201622" cy="201622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87" name="Octagon 86"/>
            <p:cNvSpPr/>
            <p:nvPr/>
          </p:nvSpPr>
          <p:spPr bwMode="auto">
            <a:xfrm>
              <a:off x="4632681" y="1407393"/>
              <a:ext cx="201622" cy="201622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88" name="Octagon 87"/>
            <p:cNvSpPr/>
            <p:nvPr/>
          </p:nvSpPr>
          <p:spPr bwMode="auto">
            <a:xfrm>
              <a:off x="4863821" y="1460733"/>
              <a:ext cx="201622" cy="201622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89" name="Octagon 88"/>
            <p:cNvSpPr/>
            <p:nvPr/>
          </p:nvSpPr>
          <p:spPr bwMode="auto">
            <a:xfrm>
              <a:off x="5068291" y="1567413"/>
              <a:ext cx="201622" cy="201622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90" name="Octagon 89"/>
            <p:cNvSpPr/>
            <p:nvPr/>
          </p:nvSpPr>
          <p:spPr bwMode="auto">
            <a:xfrm>
              <a:off x="5246092" y="1718543"/>
              <a:ext cx="201622" cy="201622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91" name="Octagon 90"/>
            <p:cNvSpPr/>
            <p:nvPr/>
          </p:nvSpPr>
          <p:spPr bwMode="auto">
            <a:xfrm>
              <a:off x="5367981" y="1914817"/>
              <a:ext cx="201622" cy="201622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92" name="Octagon 91"/>
            <p:cNvSpPr/>
            <p:nvPr/>
          </p:nvSpPr>
          <p:spPr bwMode="auto">
            <a:xfrm>
              <a:off x="5457228" y="2608237"/>
              <a:ext cx="201622" cy="201622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93" name="Octagon 92"/>
            <p:cNvSpPr/>
            <p:nvPr/>
          </p:nvSpPr>
          <p:spPr bwMode="auto">
            <a:xfrm>
              <a:off x="5480704" y="2362512"/>
              <a:ext cx="201622" cy="201622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94" name="Octagon 93"/>
            <p:cNvSpPr/>
            <p:nvPr/>
          </p:nvSpPr>
          <p:spPr bwMode="auto">
            <a:xfrm>
              <a:off x="5459729" y="2128524"/>
              <a:ext cx="201622" cy="201622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95" name="Octagon 94"/>
            <p:cNvSpPr/>
            <p:nvPr/>
          </p:nvSpPr>
          <p:spPr bwMode="auto">
            <a:xfrm>
              <a:off x="5371176" y="2827987"/>
              <a:ext cx="201622" cy="201622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96" name="Octagon 95"/>
            <p:cNvSpPr/>
            <p:nvPr/>
          </p:nvSpPr>
          <p:spPr bwMode="auto">
            <a:xfrm>
              <a:off x="5068569" y="3177892"/>
              <a:ext cx="201622" cy="201622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97" name="Octagon 96"/>
            <p:cNvSpPr/>
            <p:nvPr/>
          </p:nvSpPr>
          <p:spPr bwMode="auto">
            <a:xfrm>
              <a:off x="5237132" y="3015024"/>
              <a:ext cx="201622" cy="201622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98" name="Octagon 97"/>
            <p:cNvSpPr/>
            <p:nvPr/>
          </p:nvSpPr>
          <p:spPr bwMode="auto">
            <a:xfrm>
              <a:off x="4188806" y="3348608"/>
              <a:ext cx="201622" cy="201622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99" name="Octagon 98"/>
            <p:cNvSpPr/>
            <p:nvPr/>
          </p:nvSpPr>
          <p:spPr bwMode="auto">
            <a:xfrm>
              <a:off x="3975446" y="3250818"/>
              <a:ext cx="201622" cy="201622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00" name="Octagon 99"/>
            <p:cNvSpPr/>
            <p:nvPr/>
          </p:nvSpPr>
          <p:spPr bwMode="auto">
            <a:xfrm>
              <a:off x="3788756" y="3126358"/>
              <a:ext cx="201622" cy="201622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01" name="Octagon 100"/>
            <p:cNvSpPr/>
            <p:nvPr/>
          </p:nvSpPr>
          <p:spPr bwMode="auto">
            <a:xfrm>
              <a:off x="3637626" y="2948558"/>
              <a:ext cx="201622" cy="201622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02" name="Octagon 101"/>
            <p:cNvSpPr/>
            <p:nvPr/>
          </p:nvSpPr>
          <p:spPr bwMode="auto">
            <a:xfrm>
              <a:off x="3530946" y="2735198"/>
              <a:ext cx="201622" cy="201622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03" name="Octagon 102"/>
            <p:cNvSpPr/>
            <p:nvPr/>
          </p:nvSpPr>
          <p:spPr bwMode="auto">
            <a:xfrm>
              <a:off x="3477606" y="2504058"/>
              <a:ext cx="201622" cy="201622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04" name="Octagon 103"/>
            <p:cNvSpPr/>
            <p:nvPr/>
          </p:nvSpPr>
          <p:spPr bwMode="auto">
            <a:xfrm>
              <a:off x="3459826" y="2272918"/>
              <a:ext cx="201622" cy="201622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05" name="Octagon 104"/>
            <p:cNvSpPr/>
            <p:nvPr/>
          </p:nvSpPr>
          <p:spPr bwMode="auto">
            <a:xfrm>
              <a:off x="3513166" y="2041778"/>
              <a:ext cx="201622" cy="201622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06" name="Octagon 105"/>
            <p:cNvSpPr/>
            <p:nvPr/>
          </p:nvSpPr>
          <p:spPr bwMode="auto">
            <a:xfrm>
              <a:off x="3957666" y="1499488"/>
              <a:ext cx="201622" cy="201622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07" name="Octagon 106"/>
            <p:cNvSpPr/>
            <p:nvPr/>
          </p:nvSpPr>
          <p:spPr bwMode="auto">
            <a:xfrm>
              <a:off x="4179916" y="1428368"/>
              <a:ext cx="201622" cy="201622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08" name="Octagon 107"/>
            <p:cNvSpPr/>
            <p:nvPr/>
          </p:nvSpPr>
          <p:spPr bwMode="auto">
            <a:xfrm>
              <a:off x="3610956" y="1846198"/>
              <a:ext cx="201622" cy="201622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09" name="Octagon 108"/>
            <p:cNvSpPr/>
            <p:nvPr/>
          </p:nvSpPr>
          <p:spPr bwMode="auto">
            <a:xfrm>
              <a:off x="3770976" y="1632838"/>
              <a:ext cx="201622" cy="201622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10" name="Octagon 109"/>
            <p:cNvSpPr/>
            <p:nvPr/>
          </p:nvSpPr>
          <p:spPr bwMode="auto">
            <a:xfrm>
              <a:off x="4885073" y="3296309"/>
              <a:ext cx="201622" cy="201622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11" name="Octagon 110"/>
            <p:cNvSpPr/>
            <p:nvPr/>
          </p:nvSpPr>
          <p:spPr bwMode="auto">
            <a:xfrm>
              <a:off x="4397582" y="3391252"/>
              <a:ext cx="201622" cy="201622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12" name="Octagon 111"/>
            <p:cNvSpPr/>
            <p:nvPr/>
          </p:nvSpPr>
          <p:spPr bwMode="auto">
            <a:xfrm>
              <a:off x="4661782" y="3397294"/>
              <a:ext cx="201622" cy="201622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Benefits of RAG</a:t>
            </a:r>
            <a:r>
              <a:rPr lang="en-GB" dirty="0"/>
              <a:t>-controlled </a:t>
            </a:r>
            <a:r>
              <a:rPr lang="en-GB" dirty="0" smtClean="0"/>
              <a:t>rewriting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838665" y="1470286"/>
            <a:ext cx="118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interactive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063403" y="1579338"/>
            <a:ext cx="16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runtime models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3042169"/>
            <a:ext cx="225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model transformation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137908" y="2768738"/>
            <a:ext cx="2287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incremental reasoning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219665" y="2104671"/>
            <a:ext cx="1998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i</a:t>
            </a:r>
            <a:r>
              <a:rPr lang="en-GB" dirty="0" smtClean="0"/>
              <a:t>ncremental</a:t>
            </a:r>
          </a:p>
          <a:p>
            <a:pPr algn="ctr"/>
            <a:r>
              <a:rPr lang="en-GB" dirty="0" smtClean="0"/>
              <a:t>meta programming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7148811" y="2240303"/>
            <a:ext cx="5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IDEs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6745185" y="3223312"/>
            <a:ext cx="348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…</a:t>
            </a:r>
            <a:endParaRPr lang="en-GB" b="1" dirty="0"/>
          </a:p>
        </p:txBody>
      </p:sp>
      <p:sp>
        <p:nvSpPr>
          <p:cNvPr id="224" name="TextBox 223"/>
          <p:cNvSpPr txBox="1"/>
          <p:nvPr/>
        </p:nvSpPr>
        <p:spPr>
          <a:xfrm>
            <a:off x="2384589" y="1498954"/>
            <a:ext cx="348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…</a:t>
            </a:r>
            <a:endParaRPr lang="en-GB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7731982" y="1875638"/>
            <a:ext cx="1220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declarative</a:t>
            </a:r>
            <a:endParaRPr lang="en-GB" dirty="0"/>
          </a:p>
        </p:txBody>
      </p:sp>
      <p:sp>
        <p:nvSpPr>
          <p:cNvPr id="85" name="Donut 84"/>
          <p:cNvSpPr/>
          <p:nvPr/>
        </p:nvSpPr>
        <p:spPr bwMode="auto">
          <a:xfrm>
            <a:off x="3410862" y="1315648"/>
            <a:ext cx="2324454" cy="2329040"/>
          </a:xfrm>
          <a:prstGeom prst="donut">
            <a:avLst>
              <a:gd name="adj" fmla="val 6622"/>
            </a:avLst>
          </a:prstGeom>
          <a:solidFill>
            <a:srgbClr val="BFBFBF"/>
          </a:solid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grpSp>
        <p:nvGrpSpPr>
          <p:cNvPr id="113" name="Group 112"/>
          <p:cNvGrpSpPr/>
          <p:nvPr/>
        </p:nvGrpSpPr>
        <p:grpSpPr>
          <a:xfrm>
            <a:off x="3757569" y="1688885"/>
            <a:ext cx="1520190" cy="1742440"/>
            <a:chOff x="5445224" y="1518725"/>
            <a:chExt cx="575731" cy="704321"/>
          </a:xfrm>
        </p:grpSpPr>
        <p:grpSp>
          <p:nvGrpSpPr>
            <p:cNvPr id="114" name="Group 113"/>
            <p:cNvGrpSpPr/>
            <p:nvPr/>
          </p:nvGrpSpPr>
          <p:grpSpPr>
            <a:xfrm>
              <a:off x="5604849" y="1891466"/>
              <a:ext cx="345115" cy="331580"/>
              <a:chOff x="5592149" y="1888291"/>
              <a:chExt cx="345115" cy="331580"/>
            </a:xfrm>
          </p:grpSpPr>
          <p:sp>
            <p:nvSpPr>
              <p:cNvPr id="133" name="Rounded Rectangle 132"/>
              <p:cNvSpPr/>
              <p:nvPr/>
            </p:nvSpPr>
            <p:spPr bwMode="auto">
              <a:xfrm>
                <a:off x="5747579" y="1889528"/>
                <a:ext cx="39389" cy="330343"/>
              </a:xfrm>
              <a:prstGeom prst="round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4" name="Rounded Rectangle 133"/>
              <p:cNvSpPr/>
              <p:nvPr/>
            </p:nvSpPr>
            <p:spPr bwMode="auto">
              <a:xfrm rot="16200000">
                <a:off x="5745714" y="1880949"/>
                <a:ext cx="37985" cy="342549"/>
              </a:xfrm>
              <a:prstGeom prst="round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5" name="Rounded Rectangle 134"/>
              <p:cNvSpPr/>
              <p:nvPr/>
            </p:nvSpPr>
            <p:spPr bwMode="auto">
              <a:xfrm rot="18000000">
                <a:off x="5746997" y="1881281"/>
                <a:ext cx="37985" cy="342549"/>
              </a:xfrm>
              <a:prstGeom prst="round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6" name="Rounded Rectangle 135"/>
              <p:cNvSpPr/>
              <p:nvPr/>
            </p:nvSpPr>
            <p:spPr bwMode="auto">
              <a:xfrm rot="19800000">
                <a:off x="5747236" y="1888291"/>
                <a:ext cx="39389" cy="330343"/>
              </a:xfrm>
              <a:prstGeom prst="round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7" name="Rounded Rectangle 136"/>
              <p:cNvSpPr/>
              <p:nvPr/>
            </p:nvSpPr>
            <p:spPr bwMode="auto">
              <a:xfrm rot="14400000">
                <a:off x="5744431" y="1881281"/>
                <a:ext cx="37985" cy="342549"/>
              </a:xfrm>
              <a:prstGeom prst="round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42" name="Rounded Rectangle 141"/>
              <p:cNvSpPr/>
              <p:nvPr/>
            </p:nvSpPr>
            <p:spPr bwMode="auto">
              <a:xfrm rot="12600000">
                <a:off x="5742789" y="1888291"/>
                <a:ext cx="39389" cy="330343"/>
              </a:xfrm>
              <a:prstGeom prst="round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43" name="Oval 142"/>
              <p:cNvSpPr/>
              <p:nvPr/>
            </p:nvSpPr>
            <p:spPr bwMode="auto">
              <a:xfrm>
                <a:off x="5622878" y="1915279"/>
                <a:ext cx="287397" cy="276997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47" name="Oval 146"/>
              <p:cNvSpPr/>
              <p:nvPr/>
            </p:nvSpPr>
            <p:spPr bwMode="auto">
              <a:xfrm>
                <a:off x="5664449" y="1955597"/>
                <a:ext cx="205507" cy="198184"/>
              </a:xfrm>
              <a:prstGeom prst="ellipse">
                <a:avLst/>
              </a:prstGeom>
              <a:solidFill>
                <a:srgbClr val="660066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5749131" y="1670330"/>
              <a:ext cx="271824" cy="258334"/>
              <a:chOff x="4939885" y="1567387"/>
              <a:chExt cx="345116" cy="331580"/>
            </a:xfrm>
          </p:grpSpPr>
          <p:sp>
            <p:nvSpPr>
              <p:cNvPr id="125" name="Rounded Rectangle 124"/>
              <p:cNvSpPr/>
              <p:nvPr/>
            </p:nvSpPr>
            <p:spPr bwMode="auto">
              <a:xfrm>
                <a:off x="5095315" y="1568624"/>
                <a:ext cx="39389" cy="330343"/>
              </a:xfrm>
              <a:prstGeom prst="round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26" name="Rounded Rectangle 125"/>
              <p:cNvSpPr/>
              <p:nvPr/>
            </p:nvSpPr>
            <p:spPr bwMode="auto">
              <a:xfrm rot="16200000">
                <a:off x="5093450" y="1560045"/>
                <a:ext cx="37985" cy="342549"/>
              </a:xfrm>
              <a:prstGeom prst="round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27" name="Rounded Rectangle 126"/>
              <p:cNvSpPr/>
              <p:nvPr/>
            </p:nvSpPr>
            <p:spPr bwMode="auto">
              <a:xfrm rot="18000000">
                <a:off x="5094734" y="1560377"/>
                <a:ext cx="37985" cy="342549"/>
              </a:xfrm>
              <a:prstGeom prst="round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28" name="Rounded Rectangle 127"/>
              <p:cNvSpPr/>
              <p:nvPr/>
            </p:nvSpPr>
            <p:spPr bwMode="auto">
              <a:xfrm rot="19800000">
                <a:off x="5094972" y="1567387"/>
                <a:ext cx="39389" cy="330343"/>
              </a:xfrm>
              <a:prstGeom prst="round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29" name="Rounded Rectangle 128"/>
              <p:cNvSpPr/>
              <p:nvPr/>
            </p:nvSpPr>
            <p:spPr bwMode="auto">
              <a:xfrm rot="14400000">
                <a:off x="5092167" y="1560377"/>
                <a:ext cx="37985" cy="342549"/>
              </a:xfrm>
              <a:prstGeom prst="round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0" name="Rounded Rectangle 129"/>
              <p:cNvSpPr/>
              <p:nvPr/>
            </p:nvSpPr>
            <p:spPr bwMode="auto">
              <a:xfrm rot="12600000">
                <a:off x="5090525" y="1567387"/>
                <a:ext cx="39389" cy="330343"/>
              </a:xfrm>
              <a:prstGeom prst="round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1" name="Oval 130"/>
              <p:cNvSpPr/>
              <p:nvPr/>
            </p:nvSpPr>
            <p:spPr bwMode="auto">
              <a:xfrm>
                <a:off x="4970614" y="1594375"/>
                <a:ext cx="287397" cy="276997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2" name="Oval 131"/>
              <p:cNvSpPr/>
              <p:nvPr/>
            </p:nvSpPr>
            <p:spPr bwMode="auto">
              <a:xfrm>
                <a:off x="5012186" y="1634693"/>
                <a:ext cx="205507" cy="198184"/>
              </a:xfrm>
              <a:prstGeom prst="ellipse">
                <a:avLst/>
              </a:prstGeom>
              <a:solidFill>
                <a:srgbClr val="0000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5445224" y="1518725"/>
              <a:ext cx="345115" cy="331581"/>
              <a:chOff x="5445224" y="1525075"/>
              <a:chExt cx="345115" cy="331581"/>
            </a:xfrm>
          </p:grpSpPr>
          <p:sp>
            <p:nvSpPr>
              <p:cNvPr id="117" name="Rounded Rectangle 116"/>
              <p:cNvSpPr/>
              <p:nvPr/>
            </p:nvSpPr>
            <p:spPr bwMode="auto">
              <a:xfrm>
                <a:off x="5600654" y="1526313"/>
                <a:ext cx="39389" cy="330343"/>
              </a:xfrm>
              <a:prstGeom prst="round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18" name="Rounded Rectangle 117"/>
              <p:cNvSpPr/>
              <p:nvPr/>
            </p:nvSpPr>
            <p:spPr bwMode="auto">
              <a:xfrm rot="16200000">
                <a:off x="5598789" y="1517734"/>
                <a:ext cx="37985" cy="342549"/>
              </a:xfrm>
              <a:prstGeom prst="round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19" name="Rounded Rectangle 118"/>
              <p:cNvSpPr/>
              <p:nvPr/>
            </p:nvSpPr>
            <p:spPr bwMode="auto">
              <a:xfrm rot="18000000">
                <a:off x="5600072" y="1518065"/>
                <a:ext cx="37985" cy="342549"/>
              </a:xfrm>
              <a:prstGeom prst="round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20" name="Rounded Rectangle 119"/>
              <p:cNvSpPr/>
              <p:nvPr/>
            </p:nvSpPr>
            <p:spPr bwMode="auto">
              <a:xfrm rot="19800000">
                <a:off x="5600311" y="1525075"/>
                <a:ext cx="39389" cy="330343"/>
              </a:xfrm>
              <a:prstGeom prst="round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21" name="Rounded Rectangle 120"/>
              <p:cNvSpPr/>
              <p:nvPr/>
            </p:nvSpPr>
            <p:spPr bwMode="auto">
              <a:xfrm rot="14400000">
                <a:off x="5597506" y="1518065"/>
                <a:ext cx="37985" cy="342549"/>
              </a:xfrm>
              <a:prstGeom prst="round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22" name="Rounded Rectangle 121"/>
              <p:cNvSpPr/>
              <p:nvPr/>
            </p:nvSpPr>
            <p:spPr bwMode="auto">
              <a:xfrm rot="12600000">
                <a:off x="5595864" y="1525075"/>
                <a:ext cx="39389" cy="330343"/>
              </a:xfrm>
              <a:prstGeom prst="round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23" name="Oval 122"/>
              <p:cNvSpPr/>
              <p:nvPr/>
            </p:nvSpPr>
            <p:spPr bwMode="auto">
              <a:xfrm>
                <a:off x="5477066" y="1548187"/>
                <a:ext cx="287397" cy="276997"/>
              </a:xfrm>
              <a:prstGeom prst="ellipse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 bwMode="auto">
              <a:xfrm>
                <a:off x="5517524" y="1588921"/>
                <a:ext cx="205507" cy="198184"/>
              </a:xfrm>
              <a:prstGeom prst="ellipse">
                <a:avLst/>
              </a:prstGeom>
              <a:solidFill>
                <a:srgbClr val="00800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</p:grpSp>
      </p:grpSp>
      <p:sp>
        <p:nvSpPr>
          <p:cNvPr id="227" name="Rechteck 1"/>
          <p:cNvSpPr/>
          <p:nvPr/>
        </p:nvSpPr>
        <p:spPr bwMode="auto">
          <a:xfrm>
            <a:off x="4001446" y="4175282"/>
            <a:ext cx="4840997" cy="1400175"/>
          </a:xfrm>
          <a:prstGeom prst="rect">
            <a:avLst/>
          </a:prstGeom>
          <a:solidFill>
            <a:srgbClr val="BFBF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defTabSz="914323"/>
            <a:endParaRPr lang="de-DE" dirty="0" smtClean="0">
              <a:solidFill>
                <a:schemeClr val="tx1"/>
              </a:solidFill>
              <a:cs typeface="Arial"/>
            </a:endParaRPr>
          </a:p>
        </p:txBody>
      </p:sp>
      <p:sp>
        <p:nvSpPr>
          <p:cNvPr id="228" name="Rechteck 13"/>
          <p:cNvSpPr/>
          <p:nvPr/>
        </p:nvSpPr>
        <p:spPr bwMode="auto">
          <a:xfrm>
            <a:off x="241369" y="4060982"/>
            <a:ext cx="5191125" cy="1214438"/>
          </a:xfrm>
          <a:prstGeom prst="rect">
            <a:avLst/>
          </a:prstGeom>
          <a:solidFill>
            <a:srgbClr val="BFBF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de-DE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229" name="Rechteck 16"/>
          <p:cNvSpPr/>
          <p:nvPr/>
        </p:nvSpPr>
        <p:spPr bwMode="auto">
          <a:xfrm>
            <a:off x="717618" y="5036753"/>
            <a:ext cx="7542795" cy="1167354"/>
          </a:xfrm>
          <a:prstGeom prst="rect">
            <a:avLst/>
          </a:prstGeom>
          <a:solidFill>
            <a:srgbClr val="BFBF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algn="ctr"/>
            <a:endParaRPr lang="de-DE" dirty="0" smtClean="0">
              <a:solidFill>
                <a:schemeClr val="tx1"/>
              </a:solidFill>
              <a:cs typeface="Arial"/>
            </a:endParaRPr>
          </a:p>
        </p:txBody>
      </p:sp>
      <p:sp>
        <p:nvSpPr>
          <p:cNvPr id="230" name="Rechteck 1"/>
          <p:cNvSpPr/>
          <p:nvPr/>
        </p:nvSpPr>
        <p:spPr bwMode="auto">
          <a:xfrm>
            <a:off x="3615897" y="4249844"/>
            <a:ext cx="5135108" cy="1188132"/>
          </a:xfrm>
          <a:prstGeom prst="rect">
            <a:avLst/>
          </a:prstGeom>
          <a:solidFill>
            <a:srgbClr val="6600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defTabSz="914323"/>
            <a:r>
              <a:rPr kumimoji="0" lang="de-DE" sz="2400" b="1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cs typeface="Arial"/>
              </a:rPr>
              <a:t>Efficient</a:t>
            </a:r>
            <a:r>
              <a:rPr kumimoji="0" lang="de-DE" sz="2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cs typeface="Arial"/>
              </a:rPr>
              <a:t> </a:t>
            </a:r>
            <a:r>
              <a:rPr kumimoji="0" lang="de-DE" sz="2400" b="1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cs typeface="Arial"/>
              </a:rPr>
              <a:t>Rewriting</a:t>
            </a:r>
            <a:endParaRPr lang="de-DE" sz="2400" b="1" dirty="0" smtClean="0">
              <a:solidFill>
                <a:srgbClr val="FFFFFF"/>
              </a:solidFill>
              <a:cs typeface="Arial"/>
            </a:endParaRPr>
          </a:p>
        </p:txBody>
      </p:sp>
      <p:sp>
        <p:nvSpPr>
          <p:cNvPr id="231" name="Rechteck 13"/>
          <p:cNvSpPr/>
          <p:nvPr/>
        </p:nvSpPr>
        <p:spPr bwMode="auto">
          <a:xfrm>
            <a:off x="329731" y="4141831"/>
            <a:ext cx="5016927" cy="1050338"/>
          </a:xfrm>
          <a:prstGeom prst="rect">
            <a:avLst/>
          </a:prstGeom>
          <a:solidFill>
            <a:srgbClr val="008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r>
              <a:rPr kumimoji="0" lang="de-DE" sz="24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cs typeface="Arial"/>
              </a:rPr>
              <a:t>Efficient</a:t>
            </a:r>
            <a:r>
              <a:rPr kumimoji="0" lang="de-DE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cs typeface="Arial"/>
              </a:rPr>
              <a:t> </a:t>
            </a:r>
            <a:r>
              <a:rPr kumimoji="0" lang="de-DE" sz="24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cs typeface="Arial"/>
              </a:rPr>
              <a:t>Analyses</a:t>
            </a:r>
            <a:endParaRPr lang="de-DE" sz="2400" b="1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232" name="Rechteck 16"/>
          <p:cNvSpPr/>
          <p:nvPr/>
        </p:nvSpPr>
        <p:spPr bwMode="auto">
          <a:xfrm>
            <a:off x="807585" y="4930030"/>
            <a:ext cx="5184578" cy="1185821"/>
          </a:xfrm>
          <a:prstGeom prst="rect">
            <a:avLst/>
          </a:prstGeom>
          <a:solidFill>
            <a:srgbClr val="00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r>
              <a:rPr lang="de-DE" sz="2400" b="1" dirty="0" err="1" smtClean="0">
                <a:solidFill>
                  <a:srgbClr val="FFFFFF"/>
                </a:solidFill>
                <a:cs typeface="Arial"/>
              </a:rPr>
              <a:t>Programmed</a:t>
            </a:r>
            <a:r>
              <a:rPr lang="de-DE" sz="2400" b="1" dirty="0" smtClean="0">
                <a:solidFill>
                  <a:srgbClr val="FFFFFF"/>
                </a:solidFill>
                <a:cs typeface="Arial"/>
              </a:rPr>
              <a:t> /</a:t>
            </a:r>
          </a:p>
          <a:p>
            <a:r>
              <a:rPr lang="de-DE" sz="2400" b="1" dirty="0" smtClean="0">
                <a:solidFill>
                  <a:srgbClr val="FFFFFF"/>
                </a:solidFill>
                <a:cs typeface="Arial"/>
              </a:rPr>
              <a:t>RAG </a:t>
            </a:r>
            <a:r>
              <a:rPr lang="de-DE" sz="2400" b="1" dirty="0" err="1" smtClean="0">
                <a:solidFill>
                  <a:srgbClr val="FFFFFF"/>
                </a:solidFill>
                <a:cs typeface="Arial"/>
              </a:rPr>
              <a:t>Controlled</a:t>
            </a:r>
            <a:r>
              <a:rPr lang="de-DE" sz="2400" b="1" dirty="0" smtClean="0">
                <a:solidFill>
                  <a:srgbClr val="FFFFFF"/>
                </a:solidFill>
                <a:cs typeface="Arial"/>
              </a:rPr>
              <a:t> </a:t>
            </a:r>
            <a:r>
              <a:rPr lang="de-DE" sz="2400" b="1" dirty="0" err="1" smtClean="0">
                <a:solidFill>
                  <a:srgbClr val="FFFFFF"/>
                </a:solidFill>
                <a:cs typeface="Arial"/>
              </a:rPr>
              <a:t>Rewriting</a:t>
            </a:r>
            <a:endParaRPr lang="de-DE" sz="2400" b="1" dirty="0" smtClean="0">
              <a:solidFill>
                <a:srgbClr val="FFFFFF"/>
              </a:solidFill>
              <a:cs typeface="Arial"/>
            </a:endParaRPr>
          </a:p>
        </p:txBody>
      </p:sp>
      <p:sp>
        <p:nvSpPr>
          <p:cNvPr id="233" name="Rectangle 3" descr=" 5126"/>
          <p:cNvSpPr txBox="1">
            <a:spLocks noChangeArrowheads="1"/>
          </p:cNvSpPr>
          <p:nvPr/>
        </p:nvSpPr>
        <p:spPr bwMode="auto">
          <a:xfrm>
            <a:off x="5987262" y="5456318"/>
            <a:ext cx="2273151" cy="659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1400">
                <a:solidFill>
                  <a:srgbClr val="001D4B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1400">
                <a:solidFill>
                  <a:srgbClr val="001D4B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400">
                <a:solidFill>
                  <a:srgbClr val="001D4B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400">
                <a:solidFill>
                  <a:srgbClr val="001D4B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400">
                <a:solidFill>
                  <a:srgbClr val="001D4B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defRPr sz="1400">
                <a:solidFill>
                  <a:srgbClr val="001D4B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defRPr sz="1400">
                <a:solidFill>
                  <a:srgbClr val="001D4B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defRPr sz="1400">
                <a:solidFill>
                  <a:srgbClr val="001D4B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defRPr sz="1400">
                <a:solidFill>
                  <a:srgbClr val="001D4B"/>
                </a:solidFill>
                <a:latin typeface="+mn-lt"/>
              </a:defRPr>
            </a:lvl9pPr>
          </a:lstStyle>
          <a:p>
            <a:pPr algn="ctr" eaLnBrk="1" hangingPunct="1">
              <a:defRPr/>
            </a:pPr>
            <a:r>
              <a:rPr lang="en-US" sz="4800" b="1" i="1" dirty="0" smtClean="0">
                <a:solidFill>
                  <a:schemeClr val="tx1"/>
                </a:solidFill>
                <a:ea typeface="+mn-ea"/>
                <a:cs typeface="+mn-cs"/>
              </a:rPr>
              <a:t>RACR</a:t>
            </a:r>
          </a:p>
        </p:txBody>
      </p:sp>
      <p:sp>
        <p:nvSpPr>
          <p:cNvPr id="234" name="Rectangle 233"/>
          <p:cNvSpPr/>
          <p:nvPr/>
        </p:nvSpPr>
        <p:spPr bwMode="auto">
          <a:xfrm>
            <a:off x="807585" y="4766911"/>
            <a:ext cx="3348372" cy="432048"/>
          </a:xfrm>
          <a:prstGeom prst="rect">
            <a:avLst/>
          </a:prstGeom>
          <a:pattFill prst="dkVert">
            <a:fgClr>
              <a:srgbClr val="008000"/>
            </a:fgClr>
            <a:bgClr>
              <a:srgbClr val="0000FF"/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235" name="Rectangle 234"/>
          <p:cNvSpPr/>
          <p:nvPr/>
        </p:nvSpPr>
        <p:spPr bwMode="auto">
          <a:xfrm>
            <a:off x="4155957" y="4251482"/>
            <a:ext cx="1188132" cy="515429"/>
          </a:xfrm>
          <a:prstGeom prst="rect">
            <a:avLst/>
          </a:prstGeom>
          <a:pattFill prst="dkHorz">
            <a:fgClr>
              <a:srgbClr val="008000"/>
            </a:fgClr>
            <a:bgClr>
              <a:srgbClr val="660066"/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236" name="Rectangle 235"/>
          <p:cNvSpPr/>
          <p:nvPr/>
        </p:nvSpPr>
        <p:spPr bwMode="auto">
          <a:xfrm>
            <a:off x="5344089" y="4766911"/>
            <a:ext cx="648072" cy="648072"/>
          </a:xfrm>
          <a:prstGeom prst="rect">
            <a:avLst/>
          </a:prstGeom>
          <a:pattFill prst="wdUpDiag">
            <a:fgClr>
              <a:srgbClr val="0000FF"/>
            </a:fgClr>
            <a:bgClr>
              <a:srgbClr val="660066"/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237" name="Rectangle 236"/>
          <p:cNvSpPr/>
          <p:nvPr/>
        </p:nvSpPr>
        <p:spPr bwMode="auto">
          <a:xfrm>
            <a:off x="4155957" y="4766912"/>
            <a:ext cx="1188132" cy="432048"/>
          </a:xfrm>
          <a:prstGeom prst="rect">
            <a:avLst/>
          </a:prstGeom>
          <a:pattFill prst="smCheck">
            <a:fgClr>
              <a:srgbClr val="0000FF"/>
            </a:fgClr>
            <a:bgClr>
              <a:srgbClr val="660066"/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238" name="Rectangle 237"/>
          <p:cNvSpPr/>
          <p:nvPr/>
        </p:nvSpPr>
        <p:spPr bwMode="auto">
          <a:xfrm>
            <a:off x="4155957" y="5198959"/>
            <a:ext cx="1188132" cy="216024"/>
          </a:xfrm>
          <a:prstGeom prst="rect">
            <a:avLst/>
          </a:prstGeom>
          <a:pattFill prst="wdUpDiag">
            <a:fgClr>
              <a:srgbClr val="0000FF"/>
            </a:fgClr>
            <a:bgClr>
              <a:srgbClr val="660066"/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2257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8</a:t>
            </a:r>
            <a:r>
              <a:rPr lang="en-GB" i="1" baseline="30000" dirty="0" smtClean="0"/>
              <a:t>th</a:t>
            </a:r>
            <a:r>
              <a:rPr lang="en-GB" i="1" dirty="0" smtClean="0"/>
              <a:t> Transformation Tool Contest</a:t>
            </a:r>
            <a:endParaRPr lang="en-GB" i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558800" y="2522538"/>
            <a:ext cx="8021574" cy="2719959"/>
            <a:chOff x="1502397" y="10484803"/>
            <a:chExt cx="14584680" cy="4945380"/>
          </a:xfrm>
        </p:grpSpPr>
        <p:pic>
          <p:nvPicPr>
            <p:cNvPr id="12" name="Picture 11" descr="poster-figur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2397" y="10484803"/>
              <a:ext cx="14584680" cy="4945380"/>
            </a:xfrm>
            <a:prstGeom prst="rect">
              <a:avLst/>
            </a:prstGeom>
          </p:spPr>
        </p:pic>
        <p:sp>
          <p:nvSpPr>
            <p:cNvPr id="13" name="Oval 12"/>
            <p:cNvSpPr/>
            <p:nvPr/>
          </p:nvSpPr>
          <p:spPr>
            <a:xfrm>
              <a:off x="2468778" y="11607800"/>
              <a:ext cx="298266" cy="304800"/>
            </a:xfrm>
            <a:prstGeom prst="ellipse">
              <a:avLst/>
            </a:prstGeom>
            <a:solidFill>
              <a:srgbClr val="FFC12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2443378" y="12044810"/>
              <a:ext cx="859516" cy="12953"/>
            </a:xfrm>
            <a:prstGeom prst="straightConnector1">
              <a:avLst/>
            </a:prstGeom>
            <a:ln w="44450">
              <a:solidFill>
                <a:srgbClr val="FFC12D"/>
              </a:solidFill>
              <a:tailEnd type="arrow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031681" y="10665690"/>
              <a:ext cx="812280" cy="335756"/>
            </a:xfrm>
            <a:prstGeom prst="rect">
              <a:avLst/>
            </a:prstGeom>
            <a:solidFill>
              <a:srgbClr val="7ABF40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GB" sz="1200" dirty="0" smtClean="0"/>
                <a:t>= true</a:t>
              </a:r>
              <a:endParaRPr lang="en-GB" sz="1200" dirty="0"/>
            </a:p>
          </p:txBody>
        </p:sp>
      </p:grp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Task: execution of </a:t>
            </a:r>
            <a:r>
              <a:rPr lang="en-GB" i="1" dirty="0" err="1"/>
              <a:t>fUML</a:t>
            </a:r>
            <a:r>
              <a:rPr lang="en-GB" i="1" dirty="0"/>
              <a:t> Activity Diagrams.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5667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8</a:t>
            </a:r>
            <a:r>
              <a:rPr lang="en-GB" i="1" baseline="30000" dirty="0" smtClean="0"/>
              <a:t>th</a:t>
            </a:r>
            <a:r>
              <a:rPr lang="en-GB" i="1" dirty="0" smtClean="0"/>
              <a:t> Transformation Tool Contest</a:t>
            </a:r>
            <a:endParaRPr lang="en-GB" i="1" dirty="0"/>
          </a:p>
        </p:txBody>
      </p:sp>
      <p:pic>
        <p:nvPicPr>
          <p:cNvPr id="10" name="Picture 9" descr="poster-figure-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402" y="1419670"/>
            <a:ext cx="3878072" cy="5163312"/>
          </a:xfrm>
          <a:prstGeom prst="rect">
            <a:avLst/>
          </a:prstGeom>
        </p:spPr>
      </p:pic>
      <p:pic>
        <p:nvPicPr>
          <p:cNvPr id="17" name="Picture 16" descr="poster-figure-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78" y="1366838"/>
            <a:ext cx="3900424" cy="524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619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i="1" dirty="0" smtClean="0"/>
              <a:t>RACR </a:t>
            </a:r>
            <a:r>
              <a:rPr lang="en-GB" dirty="0"/>
              <a:t>s</a:t>
            </a:r>
            <a:r>
              <a:rPr lang="en-GB" dirty="0" smtClean="0"/>
              <a:t>olution </a:t>
            </a:r>
            <a:r>
              <a:rPr lang="en-GB" dirty="0"/>
              <a:t>b</a:t>
            </a:r>
            <a:r>
              <a:rPr lang="en-GB" dirty="0" smtClean="0"/>
              <a:t>ackground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4202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</a:t>
            </a:r>
            <a:r>
              <a:rPr lang="en-GB" dirty="0" smtClean="0"/>
              <a:t>eneral </a:t>
            </a:r>
            <a:r>
              <a:rPr lang="en-GB" dirty="0"/>
              <a:t>s</a:t>
            </a:r>
            <a:r>
              <a:rPr lang="en-GB" dirty="0" smtClean="0"/>
              <a:t>olution </a:t>
            </a:r>
            <a:r>
              <a:rPr lang="en-GB" dirty="0"/>
              <a:t>i</a:t>
            </a:r>
            <a:r>
              <a:rPr lang="en-GB" dirty="0" smtClean="0"/>
              <a:t>dea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Interpreter consisting of two parts …</a:t>
            </a:r>
          </a:p>
          <a:p>
            <a:pPr lvl="1"/>
            <a:r>
              <a:rPr lang="en-GB" i="1" dirty="0" smtClean="0"/>
              <a:t>Activity Diagram </a:t>
            </a:r>
            <a:r>
              <a:rPr lang="en-GB" sz="2400" dirty="0" smtClean="0">
                <a:sym typeface="Wingdings"/>
              </a:rPr>
              <a:t></a:t>
            </a:r>
            <a:r>
              <a:rPr lang="en-GB" dirty="0" smtClean="0">
                <a:sym typeface="Wingdings"/>
              </a:rPr>
              <a:t> Petri net compiler (</a:t>
            </a:r>
            <a:r>
              <a:rPr lang="en-GB" dirty="0" smtClean="0">
                <a:solidFill>
                  <a:srgbClr val="008000"/>
                </a:solidFill>
                <a:sym typeface="Wingdings"/>
              </a:rPr>
              <a:t>analyses</a:t>
            </a:r>
            <a:r>
              <a:rPr lang="en-GB" dirty="0" smtClean="0">
                <a:sym typeface="Wingdings"/>
              </a:rPr>
              <a:t>)</a:t>
            </a:r>
          </a:p>
          <a:p>
            <a:pPr lvl="1"/>
            <a:r>
              <a:rPr lang="en-GB" dirty="0" smtClean="0">
                <a:sym typeface="Wingdings"/>
              </a:rPr>
              <a:t>Petri net interpreter (</a:t>
            </a:r>
            <a:r>
              <a:rPr lang="en-GB" dirty="0" smtClean="0">
                <a:solidFill>
                  <a:srgbClr val="3366FF"/>
                </a:solidFill>
                <a:sym typeface="Wingdings"/>
              </a:rPr>
              <a:t>state transformations</a:t>
            </a:r>
            <a:r>
              <a:rPr lang="en-GB" dirty="0" smtClean="0">
                <a:sym typeface="Wingdings"/>
              </a:rPr>
              <a:t>)</a:t>
            </a:r>
            <a:endParaRPr lang="en-GB" dirty="0">
              <a:sym typeface="Wingdings"/>
            </a:endParaRPr>
          </a:p>
          <a:p>
            <a:pPr marL="0" indent="0">
              <a:buNone/>
            </a:pPr>
            <a:r>
              <a:rPr lang="en-GB" dirty="0" smtClean="0">
                <a:sym typeface="Wingdings"/>
              </a:rPr>
              <a:t>… implemented using RAG-controlled rewriting.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5685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RAG-controlled </a:t>
            </a:r>
            <a:r>
              <a:rPr lang="en-GB" dirty="0"/>
              <a:t>r</a:t>
            </a:r>
            <a:r>
              <a:rPr lang="en-GB" dirty="0" smtClean="0"/>
              <a:t>ewriting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RAG-controlled rewriting = </a:t>
            </a:r>
            <a:r>
              <a:rPr lang="en-GB" dirty="0" smtClean="0">
                <a:solidFill>
                  <a:srgbClr val="008000"/>
                </a:solidFill>
              </a:rPr>
              <a:t>RAGs</a:t>
            </a:r>
            <a:r>
              <a:rPr lang="en-GB" dirty="0" smtClean="0"/>
              <a:t> + </a:t>
            </a:r>
            <a:r>
              <a:rPr lang="en-GB" dirty="0" smtClean="0">
                <a:solidFill>
                  <a:srgbClr val="3366FF"/>
                </a:solidFill>
              </a:rPr>
              <a:t>graph rewriting</a:t>
            </a:r>
          </a:p>
          <a:p>
            <a:pPr lvl="1"/>
            <a:r>
              <a:rPr lang="en-GB" dirty="0" smtClean="0"/>
              <a:t>reference attribute grammar for declarative </a:t>
            </a:r>
            <a:r>
              <a:rPr lang="en-GB" dirty="0" smtClean="0">
                <a:solidFill>
                  <a:srgbClr val="008000"/>
                </a:solidFill>
              </a:rPr>
              <a:t>analyses</a:t>
            </a:r>
          </a:p>
          <a:p>
            <a:pPr lvl="2"/>
            <a:r>
              <a:rPr lang="en-GB" dirty="0"/>
              <a:t>reference </a:t>
            </a:r>
            <a:r>
              <a:rPr lang="en-GB" dirty="0" smtClean="0"/>
              <a:t>attributes induce </a:t>
            </a:r>
            <a:r>
              <a:rPr lang="en-GB" dirty="0"/>
              <a:t>semantic overlay </a:t>
            </a:r>
            <a:r>
              <a:rPr lang="en-GB" dirty="0" smtClean="0"/>
              <a:t>graph on top of abstract syntax tree (AST) &gt;&gt; extend AST to ASG</a:t>
            </a:r>
            <a:endParaRPr lang="en-GB" dirty="0"/>
          </a:p>
          <a:p>
            <a:pPr lvl="2"/>
            <a:r>
              <a:rPr lang="en-GB" dirty="0"/>
              <a:t>enables deduction </a:t>
            </a:r>
            <a:r>
              <a:rPr lang="en-GB" i="1" dirty="0"/>
              <a:t>and</a:t>
            </a:r>
            <a:r>
              <a:rPr lang="en-GB" dirty="0"/>
              <a:t> analyses of graph </a:t>
            </a:r>
            <a:r>
              <a:rPr lang="en-GB" dirty="0" smtClean="0"/>
              <a:t>structure</a:t>
            </a:r>
            <a:endParaRPr lang="en-GB" dirty="0" smtClean="0">
              <a:solidFill>
                <a:srgbClr val="008000"/>
              </a:solidFill>
            </a:endParaRPr>
          </a:p>
          <a:p>
            <a:pPr marL="914400" lvl="2" indent="0">
              <a:buNone/>
            </a:pPr>
            <a:r>
              <a:rPr lang="en-GB" dirty="0" smtClean="0"/>
              <a:t>&gt;&gt; deduced, </a:t>
            </a:r>
            <a:r>
              <a:rPr lang="en-GB" dirty="0" err="1" smtClean="0"/>
              <a:t>memoized</a:t>
            </a:r>
            <a:r>
              <a:rPr lang="en-GB" dirty="0" smtClean="0"/>
              <a:t> abstract syntax graph (ASG)</a:t>
            </a:r>
          </a:p>
          <a:p>
            <a:pPr lvl="1"/>
            <a:r>
              <a:rPr lang="en-GB" dirty="0" smtClean="0"/>
              <a:t>graph rewriting for declarative ASG </a:t>
            </a:r>
            <a:r>
              <a:rPr lang="en-GB" dirty="0" smtClean="0">
                <a:solidFill>
                  <a:srgbClr val="3366FF"/>
                </a:solidFill>
              </a:rPr>
              <a:t>transformations</a:t>
            </a:r>
          </a:p>
          <a:p>
            <a:pPr lvl="2"/>
            <a:r>
              <a:rPr lang="en-GB" dirty="0"/>
              <a:t>l</a:t>
            </a:r>
            <a:r>
              <a:rPr lang="en-GB" dirty="0" smtClean="0"/>
              <a:t>eft hand: ASG pattern (ASTs connected via reference attributes)</a:t>
            </a:r>
          </a:p>
          <a:p>
            <a:pPr lvl="2"/>
            <a:r>
              <a:rPr lang="en-GB" dirty="0"/>
              <a:t>r</a:t>
            </a:r>
            <a:r>
              <a:rPr lang="en-GB" dirty="0" smtClean="0"/>
              <a:t>ight hand: manipulations on matched, underlying AST</a:t>
            </a:r>
          </a:p>
          <a:p>
            <a:pPr marL="914400" lvl="2" indent="0">
              <a:buNone/>
            </a:pPr>
            <a:r>
              <a:rPr lang="en-GB" dirty="0" smtClean="0">
                <a:solidFill>
                  <a:srgbClr val="000000"/>
                </a:solidFill>
              </a:rPr>
              <a:t>&gt;&gt; ASG changes with AST (updated by RAG)</a:t>
            </a:r>
          </a:p>
          <a:p>
            <a:pPr lvl="1"/>
            <a:r>
              <a:rPr lang="en-GB" dirty="0" smtClean="0"/>
              <a:t>seamless combination:</a:t>
            </a:r>
          </a:p>
          <a:p>
            <a:pPr lvl="2"/>
            <a:r>
              <a:rPr lang="en-GB" dirty="0" smtClean="0"/>
              <a:t>use of analyses to deduce rewrites</a:t>
            </a:r>
          </a:p>
          <a:p>
            <a:pPr lvl="2"/>
            <a:r>
              <a:rPr lang="en-GB" dirty="0" smtClean="0"/>
              <a:t>rewrites automatically update analyses</a:t>
            </a:r>
          </a:p>
          <a:p>
            <a:pPr marL="914400" lvl="2" indent="0">
              <a:buNone/>
            </a:pPr>
            <a:r>
              <a:rPr lang="en-GB" dirty="0" smtClean="0"/>
              <a:t>&gt;&gt; incremental</a:t>
            </a:r>
            <a:endParaRPr lang="en-GB" dirty="0"/>
          </a:p>
        </p:txBody>
      </p:sp>
      <p:sp>
        <p:nvSpPr>
          <p:cNvPr id="4" name="Right Brace 3"/>
          <p:cNvSpPr/>
          <p:nvPr/>
        </p:nvSpPr>
        <p:spPr>
          <a:xfrm>
            <a:off x="5862274" y="5175250"/>
            <a:ext cx="297471" cy="5461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6180106" y="5216142"/>
            <a:ext cx="1732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mutual control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208519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RACR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reference implementation of RAG-controlled rewriting in </a:t>
            </a:r>
            <a:r>
              <a:rPr lang="en-GB" i="1" dirty="0" smtClean="0"/>
              <a:t>Scheme</a:t>
            </a:r>
          </a:p>
          <a:p>
            <a:r>
              <a:rPr lang="en-GB" i="1" dirty="0" smtClean="0"/>
              <a:t>R6RS</a:t>
            </a:r>
            <a:r>
              <a:rPr lang="en-GB" dirty="0" smtClean="0"/>
              <a:t> library; API for:</a:t>
            </a:r>
          </a:p>
          <a:p>
            <a:pPr lvl="1"/>
            <a:r>
              <a:rPr lang="en-GB" dirty="0" smtClean="0"/>
              <a:t>ASG schema definition (AST schema + attribution)</a:t>
            </a:r>
          </a:p>
          <a:p>
            <a:pPr lvl="1"/>
            <a:r>
              <a:rPr lang="en-GB" dirty="0" smtClean="0"/>
              <a:t>ASG querying (AST + attributes)</a:t>
            </a:r>
          </a:p>
          <a:p>
            <a:pPr lvl="1"/>
            <a:r>
              <a:rPr lang="en-GB" dirty="0" smtClean="0"/>
              <a:t>rewriting (imperative/RAG-controlled/</a:t>
            </a:r>
            <a:r>
              <a:rPr lang="en-GB" dirty="0" err="1" smtClean="0"/>
              <a:t>fixpoint</a:t>
            </a:r>
            <a:r>
              <a:rPr lang="en-GB" dirty="0" smtClean="0"/>
              <a:t>; primitive</a:t>
            </a:r>
            <a:r>
              <a:rPr lang="en-GB" dirty="0"/>
              <a:t>/</a:t>
            </a:r>
            <a:r>
              <a:rPr lang="en-GB" dirty="0" smtClean="0"/>
              <a:t>pattern-based; or combination of all)</a:t>
            </a:r>
          </a:p>
          <a:p>
            <a:pPr lvl="1"/>
            <a:endParaRPr lang="en-GB" dirty="0"/>
          </a:p>
          <a:p>
            <a:pPr marL="457200" lvl="1" indent="0" algn="ctr">
              <a:buNone/>
            </a:pPr>
            <a:r>
              <a:rPr lang="en-GB" dirty="0">
                <a:hlinkClick r:id="rId2"/>
              </a:rPr>
              <a:t>https://github.com/christoff-buerger/</a:t>
            </a:r>
            <a:r>
              <a:rPr lang="en-GB" dirty="0" smtClean="0">
                <a:hlinkClick r:id="rId2"/>
              </a:rPr>
              <a:t>racr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445163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Solution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0294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707</Words>
  <Application>Microsoft Macintosh PowerPoint</Application>
  <PresentationFormat>On-screen Show (4:3)</PresentationFormat>
  <Paragraphs>214</Paragraphs>
  <Slides>22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fUML Activity Diagrams with RAG-controlled rewriting</vt:lpstr>
      <vt:lpstr>TTC 2015 background</vt:lpstr>
      <vt:lpstr>8th Transformation Tool Contest</vt:lpstr>
      <vt:lpstr>8th Transformation Tool Contest</vt:lpstr>
      <vt:lpstr>RACR solution background</vt:lpstr>
      <vt:lpstr>General solution idea</vt:lpstr>
      <vt:lpstr>RAG-controlled rewriting</vt:lpstr>
      <vt:lpstr>RACR</vt:lpstr>
      <vt:lpstr>Solution</vt:lpstr>
      <vt:lpstr>fUML Activity Diagram compiler</vt:lpstr>
      <vt:lpstr>fUML Activity Diagram  Petri net</vt:lpstr>
      <vt:lpstr>fUML Activity Diagram  Petri net</vt:lpstr>
      <vt:lpstr>Petri net interpreter</vt:lpstr>
      <vt:lpstr>Abstract syntax graph</vt:lpstr>
      <vt:lpstr>Execution (RAG-controlled rewriting)</vt:lpstr>
      <vt:lpstr>Execution (RAG-controlled rewriting)</vt:lpstr>
      <vt:lpstr>Evaluation</vt:lpstr>
      <vt:lpstr>Implementation quality</vt:lpstr>
      <vt:lpstr>Lines of code</vt:lpstr>
      <vt:lpstr>Performance</vt:lpstr>
      <vt:lpstr>Conclusion</vt:lpstr>
      <vt:lpstr>Benefits of RAG-controlled rewriting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fUML Activity Diagrams in RACR</dc:title>
  <dc:creator>Christoff Bürger</dc:creator>
  <cp:lastModifiedBy>Christoff Bürger</cp:lastModifiedBy>
  <cp:revision>118</cp:revision>
  <cp:lastPrinted>2015-09-01T15:35:34Z</cp:lastPrinted>
  <dcterms:created xsi:type="dcterms:W3CDTF">2015-07-23T20:22:04Z</dcterms:created>
  <dcterms:modified xsi:type="dcterms:W3CDTF">2016-05-16T23:50:44Z</dcterms:modified>
</cp:coreProperties>
</file>