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1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4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0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41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37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1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7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19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DF45-AD1D-5C46-9F4A-CFDFF0B9F4DF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1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DF45-AD1D-5C46-9F4A-CFDFF0B9F4DF}" type="datetimeFigureOut">
              <a:rPr lang="en-US" smtClean="0"/>
              <a:t>28/07/15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D48B-54DD-214F-969F-5CAF7CBB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3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9871" y="2660070"/>
            <a:ext cx="6839291" cy="4157234"/>
            <a:chOff x="335171" y="409114"/>
            <a:chExt cx="8549114" cy="5196542"/>
          </a:xfrm>
        </p:grpSpPr>
        <p:grpSp>
          <p:nvGrpSpPr>
            <p:cNvPr id="11" name="Group 10"/>
            <p:cNvGrpSpPr/>
            <p:nvPr/>
          </p:nvGrpSpPr>
          <p:grpSpPr>
            <a:xfrm>
              <a:off x="335171" y="409114"/>
              <a:ext cx="8549114" cy="3556159"/>
              <a:chOff x="-147422" y="590550"/>
              <a:chExt cx="11998756" cy="4991100"/>
            </a:xfrm>
          </p:grpSpPr>
          <p:pic>
            <p:nvPicPr>
              <p:cNvPr id="6" name="Picture 5" descr="correct-questionnaire-1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7422" y="590550"/>
                <a:ext cx="2844800" cy="4572000"/>
              </a:xfrm>
              <a:prstGeom prst="rect">
                <a:avLst/>
              </a:prstGeom>
            </p:spPr>
          </p:pic>
          <p:pic>
            <p:nvPicPr>
              <p:cNvPr id="7" name="Picture 6" descr="correct-questionnaire-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5556" y="590550"/>
                <a:ext cx="2844800" cy="4991100"/>
              </a:xfrm>
              <a:prstGeom prst="rect">
                <a:avLst/>
              </a:prstGeom>
            </p:spPr>
          </p:pic>
          <p:pic>
            <p:nvPicPr>
              <p:cNvPr id="8" name="Picture 7" descr="correct-questionnaire-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8534" y="603250"/>
                <a:ext cx="2844800" cy="4978400"/>
              </a:xfrm>
              <a:prstGeom prst="rect">
                <a:avLst/>
              </a:prstGeom>
            </p:spPr>
          </p:pic>
          <p:pic>
            <p:nvPicPr>
              <p:cNvPr id="9" name="Picture 8" descr="correct-questionnaire-4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534" y="603250"/>
                <a:ext cx="2844800" cy="4978400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35171" y="3666664"/>
              <a:ext cx="2026920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dirty="0" smtClean="0">
                  <a:latin typeface="Arial"/>
                  <a:cs typeface="Arial"/>
                </a:rPr>
                <a:t>(b)</a:t>
              </a:r>
              <a:r>
                <a:rPr lang="en-GB" sz="1100" dirty="0" smtClean="0">
                  <a:latin typeface="Arial"/>
                  <a:cs typeface="Arial"/>
                </a:rPr>
                <a:t> </a:t>
              </a:r>
              <a:r>
                <a:rPr lang="en-GB" sz="1100" dirty="0" smtClean="0">
                  <a:latin typeface="Arial"/>
                  <a:cs typeface="Arial"/>
                </a:rPr>
                <a:t>original GUI, without user input (all values undefined), first and nested group of second group not shown (question 9 &amp; 11 are undefined), the second group is always shown (constant </a:t>
              </a:r>
              <a:r>
                <a:rPr lang="en-GB" sz="1100" i="1" dirty="0" smtClean="0">
                  <a:latin typeface="Arial"/>
                  <a:cs typeface="Arial"/>
                </a:rPr>
                <a:t>true</a:t>
              </a:r>
              <a:r>
                <a:rPr lang="en-GB" sz="1100" dirty="0" smtClean="0">
                  <a:latin typeface="Arial"/>
                  <a:cs typeface="Arial"/>
                </a:rPr>
                <a:t>)</a:t>
              </a:r>
              <a:endParaRPr lang="en-GB" sz="1100" dirty="0"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0418" y="4094202"/>
              <a:ext cx="2026920" cy="150810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dirty="0" smtClean="0">
                  <a:latin typeface="Arial"/>
                  <a:cs typeface="Arial"/>
                </a:rPr>
                <a:t>(c)</a:t>
              </a:r>
              <a:r>
                <a:rPr lang="en-GB" sz="1100" dirty="0" smtClean="0">
                  <a:latin typeface="Arial"/>
                  <a:cs typeface="Arial"/>
                </a:rPr>
                <a:t> </a:t>
              </a:r>
              <a:r>
                <a:rPr lang="en-GB" sz="1100" dirty="0" smtClean="0">
                  <a:latin typeface="Arial"/>
                  <a:cs typeface="Arial"/>
                </a:rPr>
                <a:t>after answering questions 1—8, first group shown (computed question 9 evaluates to </a:t>
              </a:r>
              <a:r>
                <a:rPr lang="en-GB" sz="1100" i="1" dirty="0" smtClean="0">
                  <a:latin typeface="Arial"/>
                  <a:cs typeface="Arial"/>
                </a:rPr>
                <a:t>true</a:t>
              </a:r>
              <a:r>
                <a:rPr lang="en-GB" sz="1100" dirty="0" smtClean="0">
                  <a:latin typeface="Arial"/>
                  <a:cs typeface="Arial"/>
                </a:rPr>
                <a:t>) shadowing the original question 11 with its computed version</a:t>
              </a:r>
              <a:endParaRPr lang="en-GB" sz="1100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85665" y="4083075"/>
              <a:ext cx="2026920" cy="150810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dirty="0" smtClean="0">
                  <a:latin typeface="Arial"/>
                  <a:cs typeface="Arial"/>
                </a:rPr>
                <a:t>(d)</a:t>
              </a:r>
              <a:r>
                <a:rPr lang="en-GB" sz="1100" dirty="0" smtClean="0">
                  <a:latin typeface="Arial"/>
                  <a:cs typeface="Arial"/>
                </a:rPr>
                <a:t> </a:t>
              </a:r>
              <a:r>
                <a:rPr lang="en-GB" sz="1100" dirty="0" smtClean="0">
                  <a:latin typeface="Arial"/>
                  <a:cs typeface="Arial"/>
                </a:rPr>
                <a:t>after answering questions 10, question 11 is defined; its value is </a:t>
              </a:r>
              <a:r>
                <a:rPr lang="en-GB" sz="1100" i="1" dirty="0" smtClean="0">
                  <a:latin typeface="Arial"/>
                  <a:cs typeface="Arial"/>
                </a:rPr>
                <a:t>&gt; 9</a:t>
              </a:r>
              <a:r>
                <a:rPr lang="en-GB" sz="1100" dirty="0" smtClean="0">
                  <a:latin typeface="Arial"/>
                  <a:cs typeface="Arial"/>
                </a:rPr>
                <a:t> such that the nested group is shown and its question 12 shadows the original version</a:t>
              </a:r>
              <a:endParaRPr lang="en-GB" sz="1100" dirty="0"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7365" y="4083075"/>
              <a:ext cx="2026920" cy="1077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dirty="0" smtClean="0">
                  <a:latin typeface="Arial"/>
                  <a:cs typeface="Arial"/>
                </a:rPr>
                <a:t>(e)</a:t>
              </a:r>
              <a:r>
                <a:rPr lang="en-GB" sz="1100" dirty="0" smtClean="0">
                  <a:latin typeface="Arial"/>
                  <a:cs typeface="Arial"/>
                </a:rPr>
                <a:t> </a:t>
              </a:r>
              <a:r>
                <a:rPr lang="en-GB" sz="1100" dirty="0" smtClean="0">
                  <a:latin typeface="Arial"/>
                  <a:cs typeface="Arial"/>
                </a:rPr>
                <a:t>deselecting question 8 deactivates the first group, such that the original question 11 &amp;12 are active again</a:t>
              </a:r>
              <a:endParaRPr lang="en-GB" sz="1100" dirty="0">
                <a:latin typeface="Arial"/>
                <a:cs typeface="Arial"/>
              </a:endParaRPr>
            </a:p>
          </p:txBody>
        </p:sp>
      </p:grpSp>
      <p:pic>
        <p:nvPicPr>
          <p:cNvPr id="3" name="Picture 2" descr="correct-questionnaire-cod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45" y="55436"/>
            <a:ext cx="3981450" cy="22513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53945" y="2361826"/>
            <a:ext cx="398145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100" b="1" dirty="0" smtClean="0">
                <a:latin typeface="Arial"/>
                <a:cs typeface="Arial"/>
              </a:rPr>
              <a:t>(a) </a:t>
            </a:r>
            <a:r>
              <a:rPr lang="en-GB" sz="1100" dirty="0" smtClean="0">
                <a:latin typeface="Arial"/>
                <a:cs typeface="Arial"/>
              </a:rPr>
              <a:t>questionnaire source code</a:t>
            </a:r>
            <a:endParaRPr lang="en-GB" sz="1100" dirty="0">
              <a:latin typeface="Arial"/>
              <a:cs typeface="Arial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6805124" y="1541337"/>
            <a:ext cx="203200" cy="765428"/>
          </a:xfrm>
          <a:prstGeom prst="rightBrace">
            <a:avLst/>
          </a:prstGeom>
          <a:ln w="127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>
            <a:stCxn id="24" idx="0"/>
          </p:cNvCxnSpPr>
          <p:nvPr/>
        </p:nvCxnSpPr>
        <p:spPr>
          <a:xfrm flipH="1">
            <a:off x="2244725" y="1173037"/>
            <a:ext cx="5154124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244725" y="1541337"/>
            <a:ext cx="4546916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35299" y="1720978"/>
            <a:ext cx="5715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100" dirty="0" smtClean="0">
                <a:latin typeface="Arial"/>
                <a:cs typeface="Arial"/>
              </a:rPr>
              <a:t>second</a:t>
            </a:r>
          </a:p>
          <a:p>
            <a:pPr algn="ctr"/>
            <a:r>
              <a:rPr lang="en-GB" sz="1100" dirty="0" smtClean="0">
                <a:latin typeface="Arial"/>
                <a:cs typeface="Arial"/>
              </a:rPr>
              <a:t>group</a:t>
            </a:r>
            <a:endParaRPr lang="en-GB" sz="1100" dirty="0">
              <a:latin typeface="Arial"/>
              <a:cs typeface="Arial"/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7398849" y="1173037"/>
            <a:ext cx="203200" cy="1133728"/>
          </a:xfrm>
          <a:prstGeom prst="rightBrace">
            <a:avLst/>
          </a:prstGeom>
          <a:ln w="127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7567124" y="1557722"/>
            <a:ext cx="382038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100" dirty="0" smtClean="0">
                <a:latin typeface="Arial"/>
                <a:cs typeface="Arial"/>
              </a:rPr>
              <a:t>first</a:t>
            </a:r>
          </a:p>
          <a:p>
            <a:pPr algn="ctr"/>
            <a:r>
              <a:rPr lang="en-GB" sz="1100" dirty="0" smtClean="0">
                <a:latin typeface="Arial"/>
                <a:cs typeface="Arial"/>
              </a:rPr>
              <a:t>group</a:t>
            </a:r>
            <a:endParaRPr lang="en-GB" sz="1100" dirty="0">
              <a:latin typeface="Arial"/>
              <a:cs typeface="Arial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244725" y="1784479"/>
            <a:ext cx="3865963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244725" y="2035975"/>
            <a:ext cx="3865964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6112974" y="1784479"/>
            <a:ext cx="203200" cy="253082"/>
          </a:xfrm>
          <a:prstGeom prst="rightBrace">
            <a:avLst/>
          </a:prstGeom>
          <a:ln w="127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304214" y="1575196"/>
            <a:ext cx="571500" cy="6771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100" dirty="0" smtClean="0">
                <a:latin typeface="Arial"/>
                <a:cs typeface="Arial"/>
              </a:rPr>
              <a:t>nested</a:t>
            </a:r>
          </a:p>
          <a:p>
            <a:pPr algn="ctr"/>
            <a:r>
              <a:rPr lang="en-GB" sz="1100" dirty="0" smtClean="0">
                <a:latin typeface="Arial"/>
                <a:cs typeface="Arial"/>
              </a:rPr>
              <a:t>group of</a:t>
            </a:r>
          </a:p>
          <a:p>
            <a:pPr algn="ctr"/>
            <a:r>
              <a:rPr lang="en-GB" sz="1100" dirty="0" smtClean="0">
                <a:latin typeface="Arial"/>
                <a:cs typeface="Arial"/>
              </a:rPr>
              <a:t>second</a:t>
            </a:r>
          </a:p>
          <a:p>
            <a:pPr algn="ctr"/>
            <a:r>
              <a:rPr lang="en-GB" sz="1100" dirty="0" smtClean="0">
                <a:latin typeface="Arial"/>
                <a:cs typeface="Arial"/>
              </a:rPr>
              <a:t>group</a:t>
            </a:r>
            <a:endParaRPr lang="en-GB" sz="1100" dirty="0"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70682" y="69850"/>
            <a:ext cx="151894" cy="117475"/>
          </a:xfrm>
          <a:prstGeom prst="roundRect">
            <a:avLst/>
          </a:prstGeom>
          <a:noFill/>
          <a:ln w="1270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1109871" y="55436"/>
            <a:ext cx="909429" cy="338554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latin typeface="Arial"/>
                <a:cs typeface="Arial"/>
              </a:rPr>
              <a:t>ordinary question</a:t>
            </a:r>
            <a:endParaRPr lang="en-GB" sz="11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9871" y="509887"/>
            <a:ext cx="909429" cy="338554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latin typeface="Arial"/>
                <a:cs typeface="Arial"/>
              </a:rPr>
              <a:t>computed question</a:t>
            </a:r>
            <a:endParaRPr lang="en-GB" sz="11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09871" y="1039025"/>
            <a:ext cx="909429" cy="169277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>
                <a:latin typeface="Arial"/>
                <a:cs typeface="Arial"/>
              </a:rPr>
              <a:t>v</a:t>
            </a:r>
            <a:r>
              <a:rPr lang="en-GB" sz="1100" dirty="0" smtClean="0">
                <a:latin typeface="Arial"/>
                <a:cs typeface="Arial"/>
              </a:rPr>
              <a:t>ariable name</a:t>
            </a:r>
            <a:endParaRPr lang="en-GB" sz="1100" dirty="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9871" y="1658234"/>
            <a:ext cx="909429" cy="169277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latin typeface="Arial"/>
                <a:cs typeface="Arial"/>
              </a:rPr>
              <a:t>label shown</a:t>
            </a:r>
            <a:endParaRPr lang="en-GB" sz="11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09870" y="1968211"/>
            <a:ext cx="909429" cy="338554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latin typeface="Arial"/>
                <a:cs typeface="Arial"/>
              </a:rPr>
              <a:t>expression of computation</a:t>
            </a:r>
            <a:endParaRPr lang="en-GB" sz="1100" dirty="0">
              <a:latin typeface="Arial"/>
              <a:cs typeface="Arial"/>
            </a:endParaRPr>
          </a:p>
        </p:txBody>
      </p:sp>
      <p:cxnSp>
        <p:nvCxnSpPr>
          <p:cNvPr id="45" name="Straight Connector 44"/>
          <p:cNvCxnSpPr>
            <a:stCxn id="39" idx="1"/>
            <a:endCxn id="40" idx="3"/>
          </p:cNvCxnSpPr>
          <p:nvPr/>
        </p:nvCxnSpPr>
        <p:spPr>
          <a:xfrm flipH="1">
            <a:off x="2019300" y="128588"/>
            <a:ext cx="651382" cy="96125"/>
          </a:xfrm>
          <a:prstGeom prst="line">
            <a:avLst/>
          </a:prstGeom>
          <a:ln w="1270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671188" y="311150"/>
            <a:ext cx="151894" cy="117475"/>
          </a:xfrm>
          <a:prstGeom prst="roundRect">
            <a:avLst/>
          </a:prstGeom>
          <a:noFill/>
          <a:ln w="1270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>
            <a:stCxn id="48" idx="1"/>
            <a:endCxn id="41" idx="3"/>
          </p:cNvCxnSpPr>
          <p:nvPr/>
        </p:nvCxnSpPr>
        <p:spPr>
          <a:xfrm flipH="1">
            <a:off x="2019300" y="369888"/>
            <a:ext cx="651888" cy="309276"/>
          </a:xfrm>
          <a:prstGeom prst="line">
            <a:avLst/>
          </a:prstGeom>
          <a:ln w="1270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856419" y="560687"/>
            <a:ext cx="232856" cy="117475"/>
          </a:xfrm>
          <a:prstGeom prst="roundRect">
            <a:avLst/>
          </a:prstGeom>
          <a:noFill/>
          <a:ln w="1270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/>
          <p:cNvCxnSpPr>
            <a:stCxn id="52" idx="1"/>
            <a:endCxn id="42" idx="3"/>
          </p:cNvCxnSpPr>
          <p:nvPr/>
        </p:nvCxnSpPr>
        <p:spPr>
          <a:xfrm flipH="1">
            <a:off x="2019300" y="619425"/>
            <a:ext cx="837119" cy="504239"/>
          </a:xfrm>
          <a:prstGeom prst="line">
            <a:avLst/>
          </a:prstGeom>
          <a:ln w="1270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373944" y="1299089"/>
            <a:ext cx="715456" cy="117475"/>
          </a:xfrm>
          <a:prstGeom prst="roundRect">
            <a:avLst/>
          </a:prstGeom>
          <a:noFill/>
          <a:ln w="1270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ounded Rectangle 62"/>
          <p:cNvSpPr/>
          <p:nvPr/>
        </p:nvSpPr>
        <p:spPr>
          <a:xfrm>
            <a:off x="3834319" y="937139"/>
            <a:ext cx="426531" cy="117475"/>
          </a:xfrm>
          <a:prstGeom prst="roundRect">
            <a:avLst/>
          </a:prstGeom>
          <a:noFill/>
          <a:ln w="1270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1109871" y="1350636"/>
            <a:ext cx="909429" cy="169277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pPr algn="r"/>
            <a:r>
              <a:rPr lang="en-GB" sz="1100" dirty="0" smtClean="0">
                <a:latin typeface="Arial"/>
                <a:cs typeface="Arial"/>
              </a:rPr>
              <a:t>type</a:t>
            </a:r>
            <a:endParaRPr lang="en-GB" sz="1100" dirty="0">
              <a:latin typeface="Arial"/>
              <a:cs typeface="Arial"/>
            </a:endParaRPr>
          </a:p>
        </p:txBody>
      </p:sp>
      <p:cxnSp>
        <p:nvCxnSpPr>
          <p:cNvPr id="68" name="Straight Connector 67"/>
          <p:cNvCxnSpPr>
            <a:stCxn id="63" idx="1"/>
            <a:endCxn id="64" idx="3"/>
          </p:cNvCxnSpPr>
          <p:nvPr/>
        </p:nvCxnSpPr>
        <p:spPr>
          <a:xfrm flipH="1">
            <a:off x="2019300" y="995877"/>
            <a:ext cx="1815019" cy="439398"/>
          </a:xfrm>
          <a:prstGeom prst="line">
            <a:avLst/>
          </a:prstGeom>
          <a:ln w="1270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2" idx="1"/>
            <a:endCxn id="43" idx="3"/>
          </p:cNvCxnSpPr>
          <p:nvPr/>
        </p:nvCxnSpPr>
        <p:spPr>
          <a:xfrm flipH="1">
            <a:off x="2019300" y="1357827"/>
            <a:ext cx="1354644" cy="385046"/>
          </a:xfrm>
          <a:prstGeom prst="line">
            <a:avLst/>
          </a:prstGeom>
          <a:ln w="1270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089275" y="1796275"/>
            <a:ext cx="1282700" cy="117475"/>
          </a:xfrm>
          <a:prstGeom prst="roundRect">
            <a:avLst/>
          </a:prstGeom>
          <a:noFill/>
          <a:ln w="1270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74"/>
          <p:cNvCxnSpPr>
            <a:stCxn id="74" idx="1"/>
            <a:endCxn id="44" idx="3"/>
          </p:cNvCxnSpPr>
          <p:nvPr/>
        </p:nvCxnSpPr>
        <p:spPr>
          <a:xfrm flipH="1">
            <a:off x="2019299" y="1855013"/>
            <a:ext cx="1069976" cy="282475"/>
          </a:xfrm>
          <a:prstGeom prst="line">
            <a:avLst/>
          </a:prstGeom>
          <a:ln w="1270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9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155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10</cp:revision>
  <dcterms:created xsi:type="dcterms:W3CDTF">2015-07-03T10:15:17Z</dcterms:created>
  <dcterms:modified xsi:type="dcterms:W3CDTF">2015-07-28T15:47:04Z</dcterms:modified>
</cp:coreProperties>
</file>