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79" r:id="rId4"/>
    <p:sldId id="280" r:id="rId5"/>
    <p:sldId id="285" r:id="rId6"/>
    <p:sldId id="281" r:id="rId7"/>
    <p:sldId id="283" r:id="rId8"/>
    <p:sldId id="259" r:id="rId9"/>
    <p:sldId id="261" r:id="rId10"/>
    <p:sldId id="266" r:id="rId11"/>
    <p:sldId id="268" r:id="rId12"/>
    <p:sldId id="269" r:id="rId13"/>
    <p:sldId id="267" r:id="rId14"/>
    <p:sldId id="270" r:id="rId15"/>
    <p:sldId id="277" r:id="rId16"/>
    <p:sldId id="278" r:id="rId17"/>
    <p:sldId id="262" r:id="rId18"/>
    <p:sldId id="289" r:id="rId19"/>
    <p:sldId id="264" r:id="rId20"/>
    <p:sldId id="263" r:id="rId21"/>
    <p:sldId id="288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632" y="-2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44254-5F95-204D-8F07-2678B782EA19}" type="datetimeFigureOut">
              <a:rPr lang="en-US" smtClean="0"/>
              <a:t>21/10/15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7DB7A-D2BB-614B-B3DC-29EE0C91A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8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7DB7A-D2BB-614B-B3DC-29EE0C91A46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1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8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6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82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3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21/10/15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64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21/10/15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5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21/10/15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94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4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6A4-EEFC-6D43-8633-B920B387D5FF}" type="datetimeFigureOut">
              <a:rPr lang="en-US" smtClean="0"/>
              <a:t>21/10/15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B6A4-EEFC-6D43-8633-B920B387D5FF}" type="datetimeFigureOut">
              <a:rPr lang="en-US" smtClean="0"/>
              <a:t>21/10/15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29D4-6085-BC49-BA28-548EFAC0C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hristoff.burger@cs.lth.se" TargetMode="External"/><Relationship Id="rId3" Type="http://schemas.openxmlformats.org/officeDocument/2006/relationships/hyperlink" Target="https://github.com/christoff-buerger/rac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toff-buerger/rac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729"/>
            <a:ext cx="7772400" cy="1470025"/>
          </a:xfrm>
        </p:spPr>
        <p:txBody>
          <a:bodyPr>
            <a:normAutofit/>
          </a:bodyPr>
          <a:lstStyle/>
          <a:p>
            <a:r>
              <a:rPr lang="en-US" i="1" dirty="0" err="1"/>
              <a:t>fUML</a:t>
            </a:r>
            <a:r>
              <a:rPr lang="en-US" i="1" dirty="0"/>
              <a:t> Activity Diagrams</a:t>
            </a:r>
            <a:r>
              <a:rPr lang="en-US" dirty="0"/>
              <a:t> with RAG-controlled Rewriting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504"/>
            <a:ext cx="6400800" cy="1056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 smtClean="0"/>
              <a:t>RACR</a:t>
            </a:r>
            <a:r>
              <a:rPr lang="en-US" i="1" baseline="30000" dirty="0" smtClean="0"/>
              <a:t>1 </a:t>
            </a:r>
            <a:r>
              <a:rPr lang="en-US" dirty="0" smtClean="0"/>
              <a:t>Solution </a:t>
            </a:r>
            <a:r>
              <a:rPr lang="en-US" dirty="0"/>
              <a:t>of </a:t>
            </a:r>
            <a:r>
              <a:rPr lang="en-US" i="1" dirty="0"/>
              <a:t>The TTC 2015 Model Execution </a:t>
            </a:r>
            <a:r>
              <a:rPr lang="en-US" i="1" dirty="0" smtClean="0"/>
              <a:t>Case</a:t>
            </a:r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0008"/>
            <a:ext cx="6400800" cy="1498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Christoff </a:t>
            </a:r>
            <a:r>
              <a:rPr lang="en-US" i="1" dirty="0" smtClean="0"/>
              <a:t>Bürger </a:t>
            </a:r>
          </a:p>
          <a:p>
            <a:r>
              <a:rPr lang="en-US" dirty="0"/>
              <a:t>Department of Computer </a:t>
            </a:r>
            <a:r>
              <a:rPr lang="en-US" dirty="0" smtClean="0"/>
              <a:t>Science, </a:t>
            </a:r>
            <a:r>
              <a:rPr lang="en-US" dirty="0"/>
              <a:t>Faculty of Engineering, </a:t>
            </a:r>
            <a:r>
              <a:rPr lang="en-US" dirty="0" smtClean="0"/>
              <a:t>LTH</a:t>
            </a:r>
          </a:p>
          <a:p>
            <a:r>
              <a:rPr lang="en-US" dirty="0" smtClean="0"/>
              <a:t>Lund University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Lund, Sweden </a:t>
            </a:r>
            <a:endParaRPr lang="en-US" dirty="0" smtClean="0"/>
          </a:p>
          <a:p>
            <a:r>
              <a:rPr lang="en-US" dirty="0">
                <a:hlinkClick r:id="rId2"/>
              </a:rPr>
              <a:t>christoff.burger@cs.lth.se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31479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aseline="30000" dirty="0" smtClean="0"/>
              <a:t>1</a:t>
            </a:r>
            <a:r>
              <a:rPr lang="en-GB" dirty="0"/>
              <a:t>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://github.com/christoff-buerger/</a:t>
            </a:r>
            <a:r>
              <a:rPr lang="en-GB" dirty="0" smtClean="0">
                <a:hlinkClick r:id="rId3"/>
              </a:rPr>
              <a:t>racr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20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fUML</a:t>
            </a:r>
            <a:r>
              <a:rPr lang="en-GB" i="1" dirty="0" smtClean="0"/>
              <a:t> Activity Diagram</a:t>
            </a:r>
            <a:r>
              <a:rPr lang="en-GB" dirty="0" smtClean="0"/>
              <a:t> 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attributes for:</a:t>
            </a:r>
          </a:p>
          <a:p>
            <a:pPr lvl="1"/>
            <a:r>
              <a:rPr lang="en-GB" dirty="0" smtClean="0"/>
              <a:t>name analysis (symbolic name resolution)</a:t>
            </a:r>
          </a:p>
          <a:p>
            <a:pPr lvl="2"/>
            <a:r>
              <a:rPr lang="en-GB" dirty="0" smtClean="0"/>
              <a:t>incoming &amp; outgoing edges</a:t>
            </a:r>
          </a:p>
          <a:p>
            <a:pPr lvl="2"/>
            <a:r>
              <a:rPr lang="en-GB" dirty="0" smtClean="0"/>
              <a:t>variables</a:t>
            </a:r>
          </a:p>
          <a:p>
            <a:pPr lvl="1"/>
            <a:r>
              <a:rPr lang="en-GB" dirty="0" smtClean="0"/>
              <a:t>type analysis (expression types)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ell-</a:t>
            </a:r>
            <a:r>
              <a:rPr lang="en-GB" dirty="0" err="1" smtClean="0"/>
              <a:t>formedness</a:t>
            </a:r>
            <a:r>
              <a:rPr lang="en-GB" dirty="0" smtClean="0"/>
              <a:t> analysis (only </a:t>
            </a:r>
            <a:r>
              <a:rPr lang="en-GB" i="1" dirty="0" smtClean="0"/>
              <a:t>TTC</a:t>
            </a:r>
            <a:r>
              <a:rPr lang="en-GB" dirty="0" smtClean="0"/>
              <a:t> solution that rejects malformed diagrams)</a:t>
            </a:r>
          </a:p>
          <a:p>
            <a:pPr lvl="1"/>
            <a:r>
              <a:rPr lang="en-GB" dirty="0" smtClean="0"/>
              <a:t>code generation (i.e., Petri net generation)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285567" y="2757495"/>
            <a:ext cx="297471" cy="7093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628799" y="2849028"/>
            <a:ext cx="2687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reference attributes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142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fUML</a:t>
            </a:r>
            <a:r>
              <a:rPr lang="en-GB" i="1" dirty="0" smtClean="0"/>
              <a:t> Activity Diagram</a:t>
            </a:r>
            <a:r>
              <a:rPr lang="en-GB" dirty="0" smtClean="0"/>
              <a:t> </a:t>
            </a:r>
            <a:r>
              <a:rPr lang="en-GB" dirty="0" smtClean="0">
                <a:sym typeface="Wingdings"/>
              </a:rPr>
              <a:t> Petri net</a:t>
            </a:r>
            <a:endParaRPr lang="en-GB" dirty="0"/>
          </a:p>
        </p:txBody>
      </p:sp>
      <p:pic>
        <p:nvPicPr>
          <p:cNvPr id="4" name="Picture 3" descr="activity-diagram-&gt;petri-net-1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82" y="1589266"/>
            <a:ext cx="5977890" cy="2103120"/>
          </a:xfrm>
          <a:prstGeom prst="rect">
            <a:avLst/>
          </a:prstGeom>
        </p:spPr>
      </p:pic>
      <p:pic>
        <p:nvPicPr>
          <p:cNvPr id="5" name="Picture 4" descr="activity-diagram-&gt;petri-net-1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12" y="3976807"/>
            <a:ext cx="5966460" cy="20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7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fUML</a:t>
            </a:r>
            <a:r>
              <a:rPr lang="en-GB" i="1" dirty="0"/>
              <a:t> Activity Diagram</a:t>
            </a:r>
            <a:r>
              <a:rPr lang="en-GB" dirty="0"/>
              <a:t> </a:t>
            </a:r>
            <a:r>
              <a:rPr lang="en-GB" dirty="0">
                <a:sym typeface="Wingdings"/>
              </a:rPr>
              <a:t> Petri net</a:t>
            </a:r>
            <a:endParaRPr lang="en-GB" dirty="0"/>
          </a:p>
        </p:txBody>
      </p:sp>
      <p:pic>
        <p:nvPicPr>
          <p:cNvPr id="5" name="Picture 4" descr="activity-diagram-&gt;petri-net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6" y="2140619"/>
            <a:ext cx="7086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Petri net interpreter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attributes for:</a:t>
            </a:r>
          </a:p>
          <a:p>
            <a:pPr lvl="1"/>
            <a:r>
              <a:rPr lang="en-GB" dirty="0" smtClean="0"/>
              <a:t>name analysis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ell-</a:t>
            </a:r>
            <a:r>
              <a:rPr lang="en-GB" dirty="0" err="1" smtClean="0"/>
              <a:t>formedness</a:t>
            </a:r>
            <a:r>
              <a:rPr lang="en-GB" dirty="0" smtClean="0"/>
              <a:t> analysis</a:t>
            </a:r>
          </a:p>
          <a:p>
            <a:pPr lvl="1"/>
            <a:r>
              <a:rPr lang="en-GB" dirty="0" smtClean="0"/>
              <a:t>enabled analysis (kind of name analysis)</a:t>
            </a:r>
            <a:endParaRPr lang="en-GB" dirty="0"/>
          </a:p>
          <a:p>
            <a:r>
              <a:rPr lang="en-GB" dirty="0" smtClean="0"/>
              <a:t>rewrites for execution (firing)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elete consumed tokens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dd produced tokens</a:t>
            </a:r>
          </a:p>
          <a:p>
            <a:pPr lvl="1"/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196217" y="3466901"/>
            <a:ext cx="652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14855" y="4061881"/>
            <a:ext cx="1933482" cy="11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848337" y="3466901"/>
            <a:ext cx="0" cy="594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35800" y="4025900"/>
            <a:ext cx="88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reuse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2494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1" cy="4796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64652" y="1791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565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644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049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671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053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872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674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662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044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4902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249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565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565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299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433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074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585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729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847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678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679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641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244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791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066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696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8330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465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066836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263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4873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680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266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565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565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565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249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833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053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696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738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020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657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108081"/>
            <a:ext cx="0" cy="32545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433535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4335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0290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0389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2664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674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4995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814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478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4902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244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797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25956" y="538430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381827" y="4971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666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657" y="1238859"/>
            <a:ext cx="4910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O</a:t>
            </a:r>
            <a:r>
              <a:rPr lang="en-GB" i="1" dirty="0" smtClean="0"/>
              <a:t>riginal Input Tree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1308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244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847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478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177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086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471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244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080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3963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604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679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353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244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568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602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322277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1" cy="4796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(RAG-controlled rewriting)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652" y="1791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565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644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049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671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053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872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674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662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044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4902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249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565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565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299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433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074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585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729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847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678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679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641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244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791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066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696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833041"/>
            <a:ext cx="1018225" cy="411909"/>
          </a:xfrm>
          <a:prstGeom prst="roundRect">
            <a:avLst/>
          </a:prstGeom>
          <a:solidFill>
            <a:srgbClr val="CCFFCC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465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066836"/>
            <a:ext cx="1018225" cy="4119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263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4873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680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266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565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565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565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249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833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053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696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738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020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657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281610"/>
            <a:ext cx="679088" cy="303850"/>
          </a:xfrm>
          <a:prstGeom prst="roundRect">
            <a:avLst/>
          </a:prstGeom>
          <a:solidFill>
            <a:srgbClr val="CCC1DA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108081"/>
            <a:ext cx="0" cy="32545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433535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433535"/>
            <a:ext cx="1967651" cy="0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029060"/>
            <a:ext cx="0" cy="24044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038996"/>
            <a:ext cx="3175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266460"/>
            <a:ext cx="317500" cy="633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674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4995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814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478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4902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244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797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25956" y="538430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381827" y="4971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666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657" y="1238859"/>
            <a:ext cx="4910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O</a:t>
            </a:r>
            <a:r>
              <a:rPr lang="en-GB" i="1" dirty="0" smtClean="0"/>
              <a:t>riginal Input Tree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1308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244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847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478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177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086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471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244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080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3963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604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679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353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244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568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602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863696" y="5483376"/>
            <a:ext cx="11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660066"/>
                </a:solidFill>
              </a:rPr>
              <a:t>consume!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927427" y="3540678"/>
            <a:ext cx="103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660066"/>
                </a:solidFill>
              </a:rPr>
              <a:t>produce!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243261" y="3331700"/>
            <a:ext cx="679088" cy="3038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106372" y="3248007"/>
            <a:ext cx="0" cy="22339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106372" y="34782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8251302" y="4372303"/>
            <a:ext cx="57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60066"/>
                </a:solidFill>
              </a:rPr>
              <a:t>f</a:t>
            </a:r>
            <a:r>
              <a:rPr lang="en-GB" dirty="0" smtClean="0">
                <a:solidFill>
                  <a:srgbClr val="660066"/>
                </a:solidFill>
              </a:rPr>
              <a:t>ire!</a:t>
            </a:r>
          </a:p>
        </p:txBody>
      </p:sp>
    </p:spTree>
    <p:extLst>
      <p:ext uri="{BB962C8B-B14F-4D97-AF65-F5344CB8AC3E}">
        <p14:creationId xmlns:p14="http://schemas.microsoft.com/office/powerpoint/2010/main" val="362381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 flipH="1" flipV="1">
            <a:off x="5173246" y="1238859"/>
            <a:ext cx="1" cy="47968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Execution (RAG-controlled rewriting)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652" y="1791825"/>
            <a:ext cx="1063988" cy="4576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dirty="0" smtClean="0">
                <a:solidFill>
                  <a:schemeClr val="tx1"/>
                </a:solidFill>
              </a:rPr>
              <a:t>ctivity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7936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936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variable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578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57824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28431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2658" y="2565746"/>
            <a:ext cx="1" cy="10791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2658" y="3644941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2658" y="304996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431" y="3435332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28431" y="4053195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96646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96646" y="3671005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96646" y="305314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96646" y="4872882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757824" y="4674714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node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28431" y="466232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edge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26039" y="304488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26039" y="4266460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26039" y="4902126"/>
            <a:ext cx="33178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2"/>
          </p:cNvCxnSpPr>
          <p:nvPr/>
        </p:nvCxnSpPr>
        <p:spPr>
          <a:xfrm flipV="1">
            <a:off x="1896646" y="2249502"/>
            <a:ext cx="0" cy="26233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26039" y="2565747"/>
            <a:ext cx="0" cy="23363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6151" y="2565746"/>
            <a:ext cx="3149888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27597" y="3299431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outgoing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96961" y="5281610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>
                <a:solidFill>
                  <a:srgbClr val="000000"/>
                </a:solidFill>
              </a:rPr>
              <a:t>e</a:t>
            </a:r>
            <a:r>
              <a:rPr lang="en-GB" dirty="0" err="1" smtClean="0">
                <a:solidFill>
                  <a:srgbClr val="000000"/>
                </a:solidFill>
              </a:rPr>
              <a:t>xpr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endCxn id="59" idx="1"/>
          </p:cNvCxnSpPr>
          <p:nvPr/>
        </p:nvCxnSpPr>
        <p:spPr>
          <a:xfrm>
            <a:off x="3960072" y="5433535"/>
            <a:ext cx="13688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960072" y="5074230"/>
            <a:ext cx="0" cy="3593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4096961" y="5585460"/>
            <a:ext cx="679088" cy="181316"/>
          </a:xfrm>
          <a:prstGeom prst="triangl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1117049" y="5729312"/>
            <a:ext cx="3322311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>
            <a:off x="1117049" y="3847241"/>
            <a:ext cx="0" cy="188207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246658" y="2678661"/>
            <a:ext cx="286675" cy="103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0"/>
          </p:cNvCxnSpPr>
          <p:nvPr/>
        </p:nvCxnSpPr>
        <p:spPr>
          <a:xfrm flipV="1">
            <a:off x="2737544" y="2679700"/>
            <a:ext cx="509112" cy="15334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3"/>
          </p:cNvCxnSpPr>
          <p:nvPr/>
        </p:nvCxnSpPr>
        <p:spPr>
          <a:xfrm>
            <a:off x="3246656" y="3641287"/>
            <a:ext cx="372844" cy="3654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246658" y="3244950"/>
            <a:ext cx="511166" cy="1451221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868836" y="1791825"/>
            <a:ext cx="1063988" cy="457677"/>
          </a:xfrm>
          <a:prstGeom prst="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Petri net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04124" y="283304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904124" y="4066836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904124" y="4696171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place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554275" y="2833041"/>
            <a:ext cx="1018225" cy="411909"/>
          </a:xfrm>
          <a:prstGeom prst="roundRect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554275" y="3465050"/>
            <a:ext cx="1018225" cy="411909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554275" y="4066836"/>
            <a:ext cx="1018225" cy="4119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transition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5572339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72339" y="426334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572339" y="4873606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22490" y="30290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222490" y="3680585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222490" y="4266460"/>
            <a:ext cx="331785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572339" y="2565747"/>
            <a:ext cx="0" cy="230785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222490" y="2565746"/>
            <a:ext cx="1" cy="169759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572339" y="2565747"/>
            <a:ext cx="1650152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7" idx="2"/>
          </p:cNvCxnSpPr>
          <p:nvPr/>
        </p:nvCxnSpPr>
        <p:spPr>
          <a:xfrm flipV="1">
            <a:off x="6400800" y="2249502"/>
            <a:ext cx="30" cy="31624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4776049" y="283304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4776049" y="4053195"/>
            <a:ext cx="1128075" cy="13641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776049" y="4696751"/>
            <a:ext cx="1128075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728467" y="2738654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30" name="Straight Connector 129"/>
          <p:cNvCxnSpPr>
            <a:stCxn id="97" idx="1"/>
            <a:endCxn id="4" idx="3"/>
          </p:cNvCxnSpPr>
          <p:nvPr/>
        </p:nvCxnSpPr>
        <p:spPr>
          <a:xfrm flipH="1">
            <a:off x="2428640" y="2020664"/>
            <a:ext cx="344019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81944" y="1657959"/>
            <a:ext cx="94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366FF"/>
                </a:solidFill>
              </a:rPr>
              <a:t>petrinet</a:t>
            </a:r>
            <a:endParaRPr lang="en-GB" dirty="0" smtClean="0">
              <a:solidFill>
                <a:srgbClr val="3366FF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243261" y="5281610"/>
            <a:ext cx="679088" cy="303850"/>
          </a:xfrm>
          <a:prstGeom prst="roundRect">
            <a:avLst/>
          </a:prstGeom>
          <a:solidFill>
            <a:srgbClr val="CCC1DA">
              <a:alpha val="30000"/>
            </a:srgbClr>
          </a:solidFill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token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106372" y="5108081"/>
            <a:ext cx="0" cy="325454"/>
          </a:xfrm>
          <a:prstGeom prst="line">
            <a:avLst/>
          </a:prstGeom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06372" y="5433535"/>
            <a:ext cx="136889" cy="0"/>
          </a:xfrm>
          <a:prstGeom prst="line">
            <a:avLst/>
          </a:prstGeom>
          <a:ln>
            <a:solidFill>
              <a:srgbClr val="660066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3"/>
          </p:cNvCxnSpPr>
          <p:nvPr/>
        </p:nvCxnSpPr>
        <p:spPr>
          <a:xfrm>
            <a:off x="6922349" y="5433535"/>
            <a:ext cx="1967651" cy="0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890000" y="3029060"/>
            <a:ext cx="0" cy="2404475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01" idx="3"/>
          </p:cNvCxnSpPr>
          <p:nvPr/>
        </p:nvCxnSpPr>
        <p:spPr>
          <a:xfrm>
            <a:off x="8572500" y="3038996"/>
            <a:ext cx="317500" cy="0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3"/>
          </p:cNvCxnSpPr>
          <p:nvPr/>
        </p:nvCxnSpPr>
        <p:spPr>
          <a:xfrm flipV="1">
            <a:off x="8572500" y="4266460"/>
            <a:ext cx="317500" cy="6331"/>
          </a:xfrm>
          <a:prstGeom prst="line">
            <a:avLst/>
          </a:prstGeom>
          <a:ln>
            <a:solidFill>
              <a:srgbClr val="008000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7893412" y="4674714"/>
            <a:ext cx="679088" cy="303850"/>
          </a:xfrm>
          <a:prstGeom prst="roundRect">
            <a:avLst/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arcs</a:t>
            </a:r>
            <a:endParaRPr lang="en-GB" dirty="0">
              <a:solidFill>
                <a:srgbClr val="660066"/>
              </a:solidFill>
            </a:endParaRPr>
          </a:p>
        </p:txBody>
      </p:sp>
      <p:sp>
        <p:nvSpPr>
          <p:cNvPr id="161" name="Isosceles Triangle 160"/>
          <p:cNvSpPr/>
          <p:nvPr/>
        </p:nvSpPr>
        <p:spPr>
          <a:xfrm>
            <a:off x="7893412" y="4995965"/>
            <a:ext cx="679088" cy="181316"/>
          </a:xfrm>
          <a:prstGeom prst="triangle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0066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7756523" y="48144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7756523" y="4478745"/>
            <a:ext cx="0" cy="33566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00" idx="3"/>
            <a:endCxn id="161" idx="2"/>
          </p:cNvCxnSpPr>
          <p:nvPr/>
        </p:nvCxnSpPr>
        <p:spPr>
          <a:xfrm>
            <a:off x="6922349" y="4902126"/>
            <a:ext cx="971063" cy="275155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922349" y="3244950"/>
            <a:ext cx="157901" cy="1552202"/>
          </a:xfrm>
          <a:prstGeom prst="line">
            <a:avLst/>
          </a:prstGeom>
          <a:ln>
            <a:solidFill>
              <a:srgbClr val="FF0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61" idx="1"/>
          </p:cNvCxnSpPr>
          <p:nvPr/>
        </p:nvCxnSpPr>
        <p:spPr>
          <a:xfrm>
            <a:off x="7080250" y="4797152"/>
            <a:ext cx="982934" cy="2894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381827" y="497113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137679" y="5666379"/>
            <a:ext cx="100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v-lookup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657" y="1238859"/>
            <a:ext cx="4910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O</a:t>
            </a:r>
            <a:r>
              <a:rPr lang="en-GB" i="1" dirty="0" smtClean="0"/>
              <a:t>riginal Input Tree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73247" y="1238859"/>
            <a:ext cx="371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0066"/>
                </a:solidFill>
              </a:rPr>
              <a:t>D</a:t>
            </a:r>
            <a:r>
              <a:rPr lang="en-GB" i="1" dirty="0" smtClean="0">
                <a:solidFill>
                  <a:srgbClr val="660066"/>
                </a:solidFill>
              </a:rPr>
              <a:t>erived Petri Net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659" y="6130822"/>
            <a:ext cx="862734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 smtClean="0"/>
              <a:t>semantic </a:t>
            </a:r>
            <a:r>
              <a:rPr lang="en-GB" dirty="0"/>
              <a:t>overlay graph (</a:t>
            </a:r>
            <a:r>
              <a:rPr lang="en-GB" dirty="0" smtClean="0"/>
              <a:t>excerpt): </a:t>
            </a:r>
            <a:r>
              <a:rPr lang="en-GB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name analysis  </a:t>
            </a:r>
            <a:r>
              <a:rPr lang="en-GB" dirty="0" smtClean="0">
                <a:solidFill>
                  <a:srgbClr val="3366FF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>
                <a:solidFill>
                  <a:srgbClr val="660066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code generation  </a:t>
            </a:r>
            <a:r>
              <a:rPr lang="en-GB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</a:t>
            </a:r>
            <a:r>
              <a:rPr lang="en-GB" dirty="0" smtClean="0"/>
              <a:t> enabled analysis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776049" y="3244950"/>
            <a:ext cx="227751" cy="32375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080250" y="3847241"/>
            <a:ext cx="474028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80250" y="4478745"/>
            <a:ext cx="474028" cy="698536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71317" y="5177281"/>
            <a:ext cx="24089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35" idx="2"/>
          </p:cNvCxnSpPr>
          <p:nvPr/>
        </p:nvCxnSpPr>
        <p:spPr>
          <a:xfrm flipH="1" flipV="1">
            <a:off x="4266937" y="5086623"/>
            <a:ext cx="404380" cy="90659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30540" y="34713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080250" y="3244950"/>
            <a:ext cx="474026" cy="0"/>
          </a:xfrm>
          <a:prstGeom prst="line">
            <a:avLst/>
          </a:prstGeom>
          <a:ln>
            <a:solidFill>
              <a:srgbClr val="3366FF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30524" y="508088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transitions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30540" y="3963363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0540" y="4604986"/>
            <a:ext cx="6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</a:rPr>
              <a:t>place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H="1" flipV="1">
            <a:off x="3533333" y="2679700"/>
            <a:ext cx="224491" cy="1533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94797" y="2353060"/>
            <a:ext cx="104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incoming</a:t>
            </a: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7080250" y="3244950"/>
            <a:ext cx="0" cy="602291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003800" y="3568700"/>
            <a:ext cx="2076450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319106" y="46026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300422" y="1677845"/>
            <a:ext cx="1573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disable/enable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(automatic by</a:t>
            </a:r>
          </a:p>
          <a:p>
            <a:pPr algn="ctr"/>
            <a:r>
              <a:rPr lang="en-GB" dirty="0">
                <a:solidFill>
                  <a:srgbClr val="008000"/>
                </a:solidFill>
              </a:rPr>
              <a:t>i</a:t>
            </a:r>
            <a:r>
              <a:rPr lang="en-GB" dirty="0" smtClean="0">
                <a:solidFill>
                  <a:srgbClr val="008000"/>
                </a:solidFill>
              </a:rPr>
              <a:t>ncremental</a:t>
            </a:r>
          </a:p>
          <a:p>
            <a:pPr algn="ctr"/>
            <a:r>
              <a:rPr lang="en-GB" dirty="0" smtClean="0">
                <a:solidFill>
                  <a:srgbClr val="008000"/>
                </a:solidFill>
              </a:rPr>
              <a:t>evaluation)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6243261" y="3331700"/>
            <a:ext cx="679088" cy="303850"/>
          </a:xfrm>
          <a:prstGeom prst="roundRect">
            <a:avLst/>
          </a:prstGeom>
          <a:solidFill>
            <a:schemeClr val="bg1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rgbClr val="660066"/>
                </a:solidFill>
              </a:rPr>
              <a:t>token</a:t>
            </a:r>
            <a:endParaRPr lang="en-GB" dirty="0">
              <a:solidFill>
                <a:srgbClr val="660066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6106372" y="3248007"/>
            <a:ext cx="0" cy="22339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106372" y="3478210"/>
            <a:ext cx="13688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582805" y="3635550"/>
            <a:ext cx="298492" cy="327813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867637" y="3669777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</a:rPr>
              <a:t>enabled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6881297" y="3963363"/>
            <a:ext cx="943076" cy="838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7824373" y="3876959"/>
            <a:ext cx="239015" cy="94784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1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67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</a:t>
            </a:r>
            <a:r>
              <a:rPr lang="en-GB" dirty="0" smtClean="0"/>
              <a:t>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straightforward rewriting thanks to attribute-based analysis (rewrites leverage on analyses)</a:t>
            </a:r>
          </a:p>
          <a:p>
            <a:r>
              <a:rPr lang="en-GB" dirty="0" smtClean="0"/>
              <a:t>focused rewriting (just actual state changes)</a:t>
            </a:r>
          </a:p>
          <a:p>
            <a:r>
              <a:rPr lang="en-GB" dirty="0" smtClean="0"/>
              <a:t>efficient, although naïvely specified (incremental)</a:t>
            </a:r>
          </a:p>
          <a:p>
            <a:r>
              <a:rPr lang="en-GB" dirty="0" smtClean="0"/>
              <a:t>declarative (automatic deduction of evaluation orders for intertwined analyses &amp; rewriting)</a:t>
            </a:r>
          </a:p>
          <a:p>
            <a:r>
              <a:rPr lang="en-GB" dirty="0" smtClean="0"/>
              <a:t>interactive (convenient runtime API for user-driven analyses &amp; state changes)</a:t>
            </a:r>
          </a:p>
        </p:txBody>
      </p:sp>
    </p:spTree>
    <p:extLst>
      <p:ext uri="{BB962C8B-B14F-4D97-AF65-F5344CB8AC3E}">
        <p14:creationId xmlns:p14="http://schemas.microsoft.com/office/powerpoint/2010/main" val="333466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Lines of code</a:t>
            </a:r>
            <a:endParaRPr lang="en-GB" dirty="0"/>
          </a:p>
        </p:txBody>
      </p:sp>
      <p:pic>
        <p:nvPicPr>
          <p:cNvPr id="6" name="Picture 5" descr="lines-of-cod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4" y="1395912"/>
            <a:ext cx="8073038" cy="47569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10798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no further software artefacts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7752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TTC 2015</a:t>
            </a:r>
            <a:r>
              <a:rPr lang="en-GB" dirty="0" smtClean="0"/>
              <a:t> 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8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pic>
        <p:nvPicPr>
          <p:cNvPr id="5" name="Picture 4" descr="performa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7" y="1910802"/>
            <a:ext cx="8864323" cy="20366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98178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execution times in </a:t>
            </a:r>
            <a:r>
              <a:rPr lang="en-GB" sz="2400" dirty="0" err="1" smtClean="0"/>
              <a:t>ms</a:t>
            </a:r>
            <a:endParaRPr lang="en-GB" sz="2400" dirty="0" smtClean="0"/>
          </a:p>
          <a:p>
            <a:pPr algn="ctr"/>
            <a:r>
              <a:rPr lang="en-GB" sz="2400" dirty="0" smtClean="0"/>
              <a:t>(cf. solution description)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282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pic>
        <p:nvPicPr>
          <p:cNvPr id="5" name="Picture 4" descr="solution-awar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14" y="1305720"/>
            <a:ext cx="3579611" cy="50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1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Benefits of RAG</a:t>
            </a:r>
            <a:r>
              <a:rPr lang="en-GB" dirty="0"/>
              <a:t>-controlled </a:t>
            </a:r>
            <a:r>
              <a:rPr lang="en-GB" dirty="0" smtClean="0"/>
              <a:t>rewriting</a:t>
            </a:r>
            <a:endParaRPr lang="en-GB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268063" y="3810000"/>
            <a:ext cx="8667702" cy="2320250"/>
            <a:chOff x="1503835" y="34517018"/>
            <a:chExt cx="21267092" cy="5522807"/>
          </a:xfrm>
        </p:grpSpPr>
        <p:sp>
          <p:nvSpPr>
            <p:cNvPr id="139" name="Rechteck 1"/>
            <p:cNvSpPr/>
            <p:nvPr/>
          </p:nvSpPr>
          <p:spPr bwMode="auto">
            <a:xfrm>
              <a:off x="10801035" y="34811568"/>
              <a:ext cx="11969892" cy="36082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40" name="Rechteck 13"/>
            <p:cNvSpPr/>
            <p:nvPr/>
          </p:nvSpPr>
          <p:spPr bwMode="auto">
            <a:xfrm>
              <a:off x="1503835" y="34517018"/>
              <a:ext cx="12835622" cy="31295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41" name="Rechteck 16"/>
            <p:cNvSpPr/>
            <p:nvPr/>
          </p:nvSpPr>
          <p:spPr bwMode="auto">
            <a:xfrm>
              <a:off x="2681411" y="37031568"/>
              <a:ext cx="18650383" cy="3008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44" name="Rechteck 1"/>
            <p:cNvSpPr/>
            <p:nvPr/>
          </p:nvSpPr>
          <p:spPr bwMode="auto">
            <a:xfrm>
              <a:off x="9847722" y="35003714"/>
              <a:ext cx="12697113" cy="3061802"/>
            </a:xfrm>
            <a:prstGeom prst="rect">
              <a:avLst/>
            </a:prstGeom>
            <a:solidFill>
              <a:srgbClr val="6600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Efficient</a:t>
              </a:r>
              <a:r>
                <a:rPr kumimoji="0" lang="de-DE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Rewriting</a:t>
              </a:r>
              <a:endParaRPr kumimoji="0" 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45" name="Rechteck 13"/>
            <p:cNvSpPr/>
            <p:nvPr/>
          </p:nvSpPr>
          <p:spPr bwMode="auto">
            <a:xfrm>
              <a:off x="1722320" y="34725364"/>
              <a:ext cx="12404899" cy="2706707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Efficient</a:t>
              </a:r>
              <a:r>
                <a:rPr kumimoji="0" lang="de-DE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Analyses</a:t>
              </a:r>
              <a:endParaRPr kumimoji="0" lang="de-DE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46" name="Rechteck 16"/>
            <p:cNvSpPr/>
            <p:nvPr/>
          </p:nvSpPr>
          <p:spPr bwMode="auto">
            <a:xfrm>
              <a:off x="2903865" y="36756543"/>
              <a:ext cx="12819433" cy="3055845"/>
            </a:xfrm>
            <a:prstGeom prst="rect">
              <a:avLst/>
            </a:prstGeom>
            <a:solidFill>
              <a:srgbClr val="10253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Programmed</a:t>
              </a:r>
              <a:r>
                <a:rPr kumimoji="0" lang="de-DE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RAG </a:t>
              </a: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Controlled</a:t>
              </a:r>
              <a:r>
                <a:rPr kumimoji="0" lang="de-DE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Rewriting</a:t>
              </a:r>
              <a:endParaRPr kumimoji="0" 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48" name="Rectangle 3" descr=" 5126"/>
            <p:cNvSpPr txBox="1">
              <a:spLocks noChangeArrowheads="1"/>
            </p:cNvSpPr>
            <p:nvPr/>
          </p:nvSpPr>
          <p:spPr bwMode="auto">
            <a:xfrm>
              <a:off x="15723299" y="38006261"/>
              <a:ext cx="5608496" cy="2033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9pPr>
            </a:lstStyle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rPr>
                <a:t>RACR</a:t>
              </a: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903865" y="36336188"/>
              <a:ext cx="8279215" cy="1113382"/>
            </a:xfrm>
            <a:prstGeom prst="rect">
              <a:avLst/>
            </a:prstGeom>
            <a:pattFill prst="dkVert">
              <a:fgClr>
                <a:srgbClr val="008000"/>
              </a:fgClr>
              <a:bgClr>
                <a:schemeClr val="tx2">
                  <a:lumMod val="50000"/>
                </a:schemeClr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1183079" y="35007935"/>
              <a:ext cx="2937786" cy="1328253"/>
            </a:xfrm>
            <a:prstGeom prst="rect">
              <a:avLst/>
            </a:prstGeom>
            <a:pattFill prst="dkHorz">
              <a:fgClr>
                <a:srgbClr val="008000"/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4120865" y="36336188"/>
              <a:ext cx="1602429" cy="1729328"/>
            </a:xfrm>
            <a:prstGeom prst="rect">
              <a:avLst/>
            </a:prstGeom>
            <a:pattFill prst="wdUpDiag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1183079" y="36336191"/>
              <a:ext cx="2937786" cy="1113382"/>
            </a:xfrm>
            <a:prstGeom prst="rect">
              <a:avLst/>
            </a:prstGeom>
            <a:pattFill prst="smCheck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11183079" y="37449570"/>
              <a:ext cx="2937786" cy="615947"/>
            </a:xfrm>
            <a:prstGeom prst="rect">
              <a:avLst/>
            </a:prstGeom>
            <a:pattFill prst="wdUpDiag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503631" y="1378541"/>
            <a:ext cx="2324454" cy="2329040"/>
            <a:chOff x="25294565" y="515488"/>
            <a:chExt cx="4648907" cy="4658080"/>
          </a:xfrm>
        </p:grpSpPr>
        <p:sp>
          <p:nvSpPr>
            <p:cNvPr id="158" name="Oval 157"/>
            <p:cNvSpPr/>
            <p:nvPr/>
          </p:nvSpPr>
          <p:spPr bwMode="auto">
            <a:xfrm>
              <a:off x="25455279" y="681198"/>
              <a:ext cx="4317762" cy="43142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59" name="Octagon 158"/>
            <p:cNvSpPr/>
            <p:nvPr/>
          </p:nvSpPr>
          <p:spPr bwMode="auto">
            <a:xfrm>
              <a:off x="27275923" y="681198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64" name="Octagon 163"/>
            <p:cNvSpPr/>
            <p:nvPr/>
          </p:nvSpPr>
          <p:spPr bwMode="auto">
            <a:xfrm>
              <a:off x="27738203" y="698978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65" name="Octagon 164"/>
            <p:cNvSpPr/>
            <p:nvPr/>
          </p:nvSpPr>
          <p:spPr bwMode="auto">
            <a:xfrm>
              <a:off x="28200483" y="805658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66" name="Octagon 165"/>
            <p:cNvSpPr/>
            <p:nvPr/>
          </p:nvSpPr>
          <p:spPr bwMode="auto">
            <a:xfrm>
              <a:off x="28609423" y="1019018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68" name="Octagon 167"/>
            <p:cNvSpPr/>
            <p:nvPr/>
          </p:nvSpPr>
          <p:spPr bwMode="auto">
            <a:xfrm>
              <a:off x="28965023" y="1321278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69" name="Octagon 168"/>
            <p:cNvSpPr/>
            <p:nvPr/>
          </p:nvSpPr>
          <p:spPr bwMode="auto">
            <a:xfrm>
              <a:off x="29208802" y="1713826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0" name="Octagon 169"/>
            <p:cNvSpPr/>
            <p:nvPr/>
          </p:nvSpPr>
          <p:spPr bwMode="auto">
            <a:xfrm>
              <a:off x="29387297" y="3100666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1" name="Octagon 170"/>
            <p:cNvSpPr/>
            <p:nvPr/>
          </p:nvSpPr>
          <p:spPr bwMode="auto">
            <a:xfrm>
              <a:off x="29434247" y="2609216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2" name="Octagon 171"/>
            <p:cNvSpPr/>
            <p:nvPr/>
          </p:nvSpPr>
          <p:spPr bwMode="auto">
            <a:xfrm>
              <a:off x="29392298" y="2141241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3" name="Octagon 172"/>
            <p:cNvSpPr/>
            <p:nvPr/>
          </p:nvSpPr>
          <p:spPr bwMode="auto">
            <a:xfrm>
              <a:off x="29215192" y="3540166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5" name="Octagon 174"/>
            <p:cNvSpPr/>
            <p:nvPr/>
          </p:nvSpPr>
          <p:spPr bwMode="auto">
            <a:xfrm>
              <a:off x="28609978" y="4239975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6" name="Octagon 175"/>
            <p:cNvSpPr/>
            <p:nvPr/>
          </p:nvSpPr>
          <p:spPr bwMode="auto">
            <a:xfrm>
              <a:off x="28947103" y="3914240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7" name="Octagon 176"/>
            <p:cNvSpPr/>
            <p:nvPr/>
          </p:nvSpPr>
          <p:spPr bwMode="auto">
            <a:xfrm>
              <a:off x="26850452" y="458140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78" name="Octagon 177"/>
            <p:cNvSpPr/>
            <p:nvPr/>
          </p:nvSpPr>
          <p:spPr bwMode="auto">
            <a:xfrm>
              <a:off x="26423732" y="438582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0" name="Octagon 179"/>
            <p:cNvSpPr/>
            <p:nvPr/>
          </p:nvSpPr>
          <p:spPr bwMode="auto">
            <a:xfrm>
              <a:off x="26050352" y="413690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1" name="Octagon 180"/>
            <p:cNvSpPr/>
            <p:nvPr/>
          </p:nvSpPr>
          <p:spPr bwMode="auto">
            <a:xfrm>
              <a:off x="25748092" y="378130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2" name="Octagon 181"/>
            <p:cNvSpPr/>
            <p:nvPr/>
          </p:nvSpPr>
          <p:spPr bwMode="auto">
            <a:xfrm>
              <a:off x="25534732" y="335458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3" name="Octagon 182"/>
            <p:cNvSpPr/>
            <p:nvPr/>
          </p:nvSpPr>
          <p:spPr bwMode="auto">
            <a:xfrm>
              <a:off x="25428052" y="289230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6" name="Octagon 185"/>
            <p:cNvSpPr/>
            <p:nvPr/>
          </p:nvSpPr>
          <p:spPr bwMode="auto">
            <a:xfrm>
              <a:off x="25392492" y="243002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7" name="Octagon 186"/>
            <p:cNvSpPr/>
            <p:nvPr/>
          </p:nvSpPr>
          <p:spPr bwMode="auto">
            <a:xfrm>
              <a:off x="25499172" y="196774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8" name="Octagon 187"/>
            <p:cNvSpPr/>
            <p:nvPr/>
          </p:nvSpPr>
          <p:spPr bwMode="auto">
            <a:xfrm>
              <a:off x="26388172" y="88316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89" name="Octagon 188"/>
            <p:cNvSpPr/>
            <p:nvPr/>
          </p:nvSpPr>
          <p:spPr bwMode="auto">
            <a:xfrm>
              <a:off x="26832672" y="74092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90" name="Octagon 189"/>
            <p:cNvSpPr/>
            <p:nvPr/>
          </p:nvSpPr>
          <p:spPr bwMode="auto">
            <a:xfrm>
              <a:off x="25694752" y="157658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91" name="Octagon 190"/>
            <p:cNvSpPr/>
            <p:nvPr/>
          </p:nvSpPr>
          <p:spPr bwMode="auto">
            <a:xfrm>
              <a:off x="26014792" y="1149867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92" name="Octagon 191"/>
            <p:cNvSpPr/>
            <p:nvPr/>
          </p:nvSpPr>
          <p:spPr bwMode="auto">
            <a:xfrm>
              <a:off x="28242987" y="4476810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93" name="Octagon 192"/>
            <p:cNvSpPr/>
            <p:nvPr/>
          </p:nvSpPr>
          <p:spPr bwMode="auto">
            <a:xfrm>
              <a:off x="27268005" y="4666695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sp>
          <p:nvSpPr>
            <p:cNvPr id="194" name="Octagon 193"/>
            <p:cNvSpPr/>
            <p:nvPr/>
          </p:nvSpPr>
          <p:spPr bwMode="auto">
            <a:xfrm>
              <a:off x="27796404" y="4678780"/>
              <a:ext cx="403245" cy="403245"/>
            </a:xfrm>
            <a:prstGeom prst="octagon">
              <a:avLst>
                <a:gd name="adj" fmla="val 30759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25987979" y="1261962"/>
              <a:ext cx="3040380" cy="3484880"/>
              <a:chOff x="5445224" y="1518725"/>
              <a:chExt cx="575731" cy="704321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5604849" y="1891466"/>
                <a:ext cx="345115" cy="331580"/>
                <a:chOff x="5592149" y="1888291"/>
                <a:chExt cx="345115" cy="331580"/>
              </a:xfrm>
            </p:grpSpPr>
            <p:sp>
              <p:nvSpPr>
                <p:cNvPr id="216" name="Rounded Rectangle 215"/>
                <p:cNvSpPr/>
                <p:nvPr/>
              </p:nvSpPr>
              <p:spPr bwMode="auto">
                <a:xfrm>
                  <a:off x="5747579" y="1889528"/>
                  <a:ext cx="39389" cy="330343"/>
                </a:xfrm>
                <a:prstGeom prst="round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7" name="Rounded Rectangle 216"/>
                <p:cNvSpPr/>
                <p:nvPr/>
              </p:nvSpPr>
              <p:spPr bwMode="auto">
                <a:xfrm rot="16200000">
                  <a:off x="5745714" y="1880949"/>
                  <a:ext cx="37985" cy="342549"/>
                </a:xfrm>
                <a:prstGeom prst="round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8" name="Rounded Rectangle 217"/>
                <p:cNvSpPr/>
                <p:nvPr/>
              </p:nvSpPr>
              <p:spPr bwMode="auto">
                <a:xfrm rot="18000000">
                  <a:off x="5746997" y="1881281"/>
                  <a:ext cx="37985" cy="342549"/>
                </a:xfrm>
                <a:prstGeom prst="round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9" name="Rounded Rectangle 218"/>
                <p:cNvSpPr/>
                <p:nvPr/>
              </p:nvSpPr>
              <p:spPr bwMode="auto">
                <a:xfrm rot="19800000">
                  <a:off x="5747236" y="1888291"/>
                  <a:ext cx="39389" cy="330343"/>
                </a:xfrm>
                <a:prstGeom prst="round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20" name="Rounded Rectangle 219"/>
                <p:cNvSpPr/>
                <p:nvPr/>
              </p:nvSpPr>
              <p:spPr bwMode="auto">
                <a:xfrm rot="14400000">
                  <a:off x="5744431" y="1881281"/>
                  <a:ext cx="37985" cy="342549"/>
                </a:xfrm>
                <a:prstGeom prst="round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21" name="Rounded Rectangle 220"/>
                <p:cNvSpPr/>
                <p:nvPr/>
              </p:nvSpPr>
              <p:spPr bwMode="auto">
                <a:xfrm rot="12600000">
                  <a:off x="5742789" y="1888291"/>
                  <a:ext cx="39389" cy="330343"/>
                </a:xfrm>
                <a:prstGeom prst="round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22" name="Oval 221"/>
                <p:cNvSpPr/>
                <p:nvPr/>
              </p:nvSpPr>
              <p:spPr bwMode="auto">
                <a:xfrm>
                  <a:off x="5622878" y="1915279"/>
                  <a:ext cx="287397" cy="276997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23" name="Oval 222"/>
                <p:cNvSpPr/>
                <p:nvPr/>
              </p:nvSpPr>
              <p:spPr bwMode="auto">
                <a:xfrm>
                  <a:off x="5664449" y="1955597"/>
                  <a:ext cx="205507" cy="198184"/>
                </a:xfrm>
                <a:prstGeom prst="ellipse">
                  <a:avLst/>
                </a:prstGeom>
                <a:solidFill>
                  <a:srgbClr val="660066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5749131" y="1670330"/>
                <a:ext cx="271824" cy="258334"/>
                <a:chOff x="4939885" y="1567387"/>
                <a:chExt cx="345116" cy="331580"/>
              </a:xfrm>
            </p:grpSpPr>
            <p:sp>
              <p:nvSpPr>
                <p:cNvPr id="208" name="Rounded Rectangle 207"/>
                <p:cNvSpPr/>
                <p:nvPr/>
              </p:nvSpPr>
              <p:spPr bwMode="auto">
                <a:xfrm>
                  <a:off x="5095315" y="1568624"/>
                  <a:ext cx="39389" cy="330343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9" name="Rounded Rectangle 208"/>
                <p:cNvSpPr/>
                <p:nvPr/>
              </p:nvSpPr>
              <p:spPr bwMode="auto">
                <a:xfrm rot="16200000">
                  <a:off x="5093450" y="1560045"/>
                  <a:ext cx="37985" cy="342549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0" name="Rounded Rectangle 209"/>
                <p:cNvSpPr/>
                <p:nvPr/>
              </p:nvSpPr>
              <p:spPr bwMode="auto">
                <a:xfrm rot="18000000">
                  <a:off x="5094734" y="1560377"/>
                  <a:ext cx="37985" cy="342549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1" name="Rounded Rectangle 210"/>
                <p:cNvSpPr/>
                <p:nvPr/>
              </p:nvSpPr>
              <p:spPr bwMode="auto">
                <a:xfrm rot="19800000">
                  <a:off x="5094972" y="1567387"/>
                  <a:ext cx="39389" cy="330343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2" name="Rounded Rectangle 211"/>
                <p:cNvSpPr/>
                <p:nvPr/>
              </p:nvSpPr>
              <p:spPr bwMode="auto">
                <a:xfrm rot="14400000">
                  <a:off x="5092167" y="1560377"/>
                  <a:ext cx="37985" cy="342549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3" name="Rounded Rectangle 212"/>
                <p:cNvSpPr/>
                <p:nvPr/>
              </p:nvSpPr>
              <p:spPr bwMode="auto">
                <a:xfrm rot="12600000">
                  <a:off x="5090525" y="1567387"/>
                  <a:ext cx="39389" cy="330343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4" name="Oval 213"/>
                <p:cNvSpPr/>
                <p:nvPr/>
              </p:nvSpPr>
              <p:spPr bwMode="auto">
                <a:xfrm>
                  <a:off x="4970614" y="1594375"/>
                  <a:ext cx="287397" cy="276997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>
                  <a:off x="5012186" y="1634693"/>
                  <a:ext cx="205507" cy="198184"/>
                </a:xfrm>
                <a:prstGeom prst="ellipse">
                  <a:avLst/>
                </a:prstGeom>
                <a:solidFill>
                  <a:srgbClr val="10253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5445224" y="1518725"/>
                <a:ext cx="345115" cy="331581"/>
                <a:chOff x="5445224" y="1525075"/>
                <a:chExt cx="345115" cy="331581"/>
              </a:xfrm>
            </p:grpSpPr>
            <p:sp>
              <p:nvSpPr>
                <p:cNvPr id="200" name="Rounded Rectangle 199"/>
                <p:cNvSpPr/>
                <p:nvPr/>
              </p:nvSpPr>
              <p:spPr bwMode="auto">
                <a:xfrm>
                  <a:off x="5600654" y="1526313"/>
                  <a:ext cx="39389" cy="330343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1" name="Rounded Rectangle 200"/>
                <p:cNvSpPr/>
                <p:nvPr/>
              </p:nvSpPr>
              <p:spPr bwMode="auto">
                <a:xfrm rot="16200000">
                  <a:off x="5598789" y="1517734"/>
                  <a:ext cx="37985" cy="342549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 bwMode="auto">
                <a:xfrm rot="18000000">
                  <a:off x="5600072" y="1518065"/>
                  <a:ext cx="37985" cy="342549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3" name="Rounded Rectangle 202"/>
                <p:cNvSpPr/>
                <p:nvPr/>
              </p:nvSpPr>
              <p:spPr bwMode="auto">
                <a:xfrm rot="19800000">
                  <a:off x="5600311" y="1525075"/>
                  <a:ext cx="39389" cy="330343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4" name="Rounded Rectangle 203"/>
                <p:cNvSpPr/>
                <p:nvPr/>
              </p:nvSpPr>
              <p:spPr bwMode="auto">
                <a:xfrm rot="14400000">
                  <a:off x="5597506" y="1518065"/>
                  <a:ext cx="37985" cy="342549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 bwMode="auto">
                <a:xfrm rot="12600000">
                  <a:off x="5595864" y="1525075"/>
                  <a:ext cx="39389" cy="330343"/>
                </a:xfrm>
                <a:prstGeom prst="roundRect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6" name="Oval 205"/>
                <p:cNvSpPr/>
                <p:nvPr/>
              </p:nvSpPr>
              <p:spPr bwMode="auto">
                <a:xfrm>
                  <a:off x="5477066" y="1548187"/>
                  <a:ext cx="287397" cy="27699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  <p:sp>
              <p:nvSpPr>
                <p:cNvPr id="207" name="Oval 206"/>
                <p:cNvSpPr/>
                <p:nvPr/>
              </p:nvSpPr>
              <p:spPr bwMode="auto">
                <a:xfrm>
                  <a:off x="5517524" y="1588921"/>
                  <a:ext cx="205507" cy="198184"/>
                </a:xfrm>
                <a:prstGeom prst="ellipse">
                  <a:avLst/>
                </a:prstGeom>
                <a:solidFill>
                  <a:srgbClr val="008000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Microsoft Sans Serif" pitchFamily="34" charset="0"/>
                  </a:endParaRPr>
                </a:p>
              </p:txBody>
            </p:sp>
          </p:grpSp>
        </p:grpSp>
        <p:sp>
          <p:nvSpPr>
            <p:cNvPr id="196" name="Donut 195"/>
            <p:cNvSpPr/>
            <p:nvPr/>
          </p:nvSpPr>
          <p:spPr bwMode="auto">
            <a:xfrm>
              <a:off x="25294565" y="515488"/>
              <a:ext cx="4648907" cy="4658080"/>
            </a:xfrm>
            <a:prstGeom prst="donut">
              <a:avLst>
                <a:gd name="adj" fmla="val 6622"/>
              </a:avLst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Microsoft Sans Serif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665" y="1470286"/>
            <a:ext cx="118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interactive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063403" y="1579338"/>
            <a:ext cx="16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runtime models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42169"/>
            <a:ext cx="225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transformation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37908" y="2768738"/>
            <a:ext cx="228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incremental reasoning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219665" y="2104671"/>
            <a:ext cx="1998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GB" dirty="0" smtClean="0"/>
              <a:t>ncremental</a:t>
            </a:r>
          </a:p>
          <a:p>
            <a:pPr algn="ctr"/>
            <a:r>
              <a:rPr lang="en-GB" dirty="0" smtClean="0"/>
              <a:t>meta programming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148811" y="2240303"/>
            <a:ext cx="5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IDEs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745185" y="3223312"/>
            <a:ext cx="3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…</a:t>
            </a:r>
            <a:endParaRPr lang="en-GB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384589" y="1498954"/>
            <a:ext cx="3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…</a:t>
            </a:r>
            <a:endParaRPr lang="en-GB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731982" y="1875638"/>
            <a:ext cx="122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declarative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5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8</a:t>
            </a:r>
            <a:r>
              <a:rPr lang="en-GB" i="1" baseline="30000" dirty="0" smtClean="0"/>
              <a:t>th</a:t>
            </a:r>
            <a:r>
              <a:rPr lang="en-GB" i="1" dirty="0" smtClean="0"/>
              <a:t> Transformation Tool Contest</a:t>
            </a:r>
            <a:endParaRPr lang="en-GB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8800" y="2522538"/>
            <a:ext cx="8021574" cy="2719959"/>
            <a:chOff x="1502397" y="10484803"/>
            <a:chExt cx="14584680" cy="4945380"/>
          </a:xfrm>
        </p:grpSpPr>
        <p:pic>
          <p:nvPicPr>
            <p:cNvPr id="12" name="Picture 11" descr="poster-figur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2397" y="10484803"/>
              <a:ext cx="14584680" cy="4945380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2468778" y="11607800"/>
              <a:ext cx="298266" cy="304800"/>
            </a:xfrm>
            <a:prstGeom prst="ellipse">
              <a:avLst/>
            </a:prstGeom>
            <a:solidFill>
              <a:srgbClr val="FFC12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443378" y="12044810"/>
              <a:ext cx="859516" cy="12953"/>
            </a:xfrm>
            <a:prstGeom prst="straightConnector1">
              <a:avLst/>
            </a:prstGeom>
            <a:ln w="44450">
              <a:solidFill>
                <a:srgbClr val="FFC12D"/>
              </a:solidFill>
              <a:tailEnd type="arrow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31681" y="10665690"/>
              <a:ext cx="812280" cy="335756"/>
            </a:xfrm>
            <a:prstGeom prst="rect">
              <a:avLst/>
            </a:prstGeom>
            <a:solidFill>
              <a:srgbClr val="7ABF40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200" dirty="0" smtClean="0"/>
                <a:t>= true</a:t>
              </a:r>
              <a:endParaRPr lang="en-GB" sz="1200" dirty="0"/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Task: execution of </a:t>
            </a:r>
            <a:r>
              <a:rPr lang="en-GB" i="1" dirty="0" err="1"/>
              <a:t>fUML</a:t>
            </a:r>
            <a:r>
              <a:rPr lang="en-GB" i="1" dirty="0"/>
              <a:t> Activity Diagrams.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66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8</a:t>
            </a:r>
            <a:r>
              <a:rPr lang="en-GB" i="1" baseline="30000" dirty="0" smtClean="0"/>
              <a:t>th</a:t>
            </a:r>
            <a:r>
              <a:rPr lang="en-GB" i="1" dirty="0" smtClean="0"/>
              <a:t> Transformation Tool Contest</a:t>
            </a:r>
            <a:endParaRPr lang="en-GB" i="1" dirty="0"/>
          </a:p>
        </p:txBody>
      </p:sp>
      <p:pic>
        <p:nvPicPr>
          <p:cNvPr id="10" name="Picture 9" descr="poster-figure-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02" y="1419670"/>
            <a:ext cx="3878072" cy="5163312"/>
          </a:xfrm>
          <a:prstGeom prst="rect">
            <a:avLst/>
          </a:prstGeom>
        </p:spPr>
      </p:pic>
      <p:pic>
        <p:nvPicPr>
          <p:cNvPr id="17" name="Picture 16" descr="poster-figure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8" y="1366838"/>
            <a:ext cx="3900424" cy="524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1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RACR </a:t>
            </a:r>
            <a:r>
              <a:rPr lang="en-GB" dirty="0" smtClean="0"/>
              <a:t>Solution 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20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eneral </a:t>
            </a:r>
            <a:r>
              <a:rPr lang="en-GB" dirty="0"/>
              <a:t>s</a:t>
            </a:r>
            <a:r>
              <a:rPr lang="en-GB" dirty="0" smtClean="0"/>
              <a:t>olution </a:t>
            </a:r>
            <a:r>
              <a:rPr lang="en-GB" dirty="0"/>
              <a:t>i</a:t>
            </a:r>
            <a:r>
              <a:rPr lang="en-GB" dirty="0" smtClean="0"/>
              <a:t>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Interpreter consisting of two parts …</a:t>
            </a:r>
          </a:p>
          <a:p>
            <a:pPr lvl="1"/>
            <a:r>
              <a:rPr lang="en-GB" i="1" dirty="0" smtClean="0"/>
              <a:t>Activity Diagram </a:t>
            </a:r>
            <a:r>
              <a:rPr lang="en-GB" sz="2400" dirty="0" smtClean="0">
                <a:sym typeface="Wingdings"/>
              </a:rPr>
              <a:t></a:t>
            </a:r>
            <a:r>
              <a:rPr lang="en-GB" dirty="0" smtClean="0">
                <a:sym typeface="Wingdings"/>
              </a:rPr>
              <a:t> Petri net compiler (</a:t>
            </a:r>
            <a:r>
              <a:rPr lang="en-GB" dirty="0" smtClean="0">
                <a:solidFill>
                  <a:srgbClr val="008000"/>
                </a:solidFill>
                <a:sym typeface="Wingdings"/>
              </a:rPr>
              <a:t>analyses</a:t>
            </a:r>
            <a:r>
              <a:rPr lang="en-GB" dirty="0" smtClean="0">
                <a:sym typeface="Wingdings"/>
              </a:rPr>
              <a:t>)</a:t>
            </a:r>
          </a:p>
          <a:p>
            <a:pPr lvl="1"/>
            <a:r>
              <a:rPr lang="en-GB" dirty="0" smtClean="0">
                <a:sym typeface="Wingdings"/>
              </a:rPr>
              <a:t>Petri net interpreter (</a:t>
            </a:r>
            <a:r>
              <a:rPr lang="en-GB" dirty="0" smtClean="0">
                <a:solidFill>
                  <a:srgbClr val="3366FF"/>
                </a:solidFill>
                <a:sym typeface="Wingdings"/>
              </a:rPr>
              <a:t>state transformations</a:t>
            </a:r>
            <a:r>
              <a:rPr lang="en-GB" dirty="0" smtClean="0">
                <a:sym typeface="Wingdings"/>
              </a:rPr>
              <a:t>)</a:t>
            </a:r>
            <a:endParaRPr lang="en-GB" dirty="0">
              <a:sym typeface="Wingdings"/>
            </a:endParaRPr>
          </a:p>
          <a:p>
            <a:pPr marL="0" indent="0">
              <a:buNone/>
            </a:pPr>
            <a:r>
              <a:rPr lang="en-GB" dirty="0" smtClean="0">
                <a:sym typeface="Wingdings"/>
              </a:rPr>
              <a:t>… implemented using RAG-controlled rewriting.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68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RAG-controlled </a:t>
            </a:r>
            <a:r>
              <a:rPr lang="en-GB" dirty="0"/>
              <a:t>r</a:t>
            </a:r>
            <a:r>
              <a:rPr lang="en-GB" dirty="0" smtClean="0"/>
              <a:t>ewriting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RAG-controlled rewriting = </a:t>
            </a:r>
            <a:r>
              <a:rPr lang="en-GB" dirty="0" smtClean="0">
                <a:solidFill>
                  <a:srgbClr val="008000"/>
                </a:solidFill>
              </a:rPr>
              <a:t>RAGs</a:t>
            </a:r>
            <a:r>
              <a:rPr lang="en-GB" dirty="0" smtClean="0"/>
              <a:t> + </a:t>
            </a:r>
            <a:r>
              <a:rPr lang="en-GB" dirty="0" smtClean="0">
                <a:solidFill>
                  <a:srgbClr val="3366FF"/>
                </a:solidFill>
              </a:rPr>
              <a:t>graph rewriting</a:t>
            </a:r>
          </a:p>
          <a:p>
            <a:pPr lvl="1"/>
            <a:r>
              <a:rPr lang="en-GB" dirty="0" smtClean="0"/>
              <a:t>reference attribute grammar for declarative </a:t>
            </a:r>
            <a:r>
              <a:rPr lang="en-GB" dirty="0" smtClean="0">
                <a:solidFill>
                  <a:srgbClr val="008000"/>
                </a:solidFill>
              </a:rPr>
              <a:t>analyses</a:t>
            </a:r>
          </a:p>
          <a:p>
            <a:pPr lvl="2"/>
            <a:r>
              <a:rPr lang="en-GB" dirty="0"/>
              <a:t>reference </a:t>
            </a:r>
            <a:r>
              <a:rPr lang="en-GB" dirty="0" smtClean="0"/>
              <a:t>attributes induce </a:t>
            </a:r>
            <a:r>
              <a:rPr lang="en-GB" dirty="0"/>
              <a:t>semantic overlay </a:t>
            </a:r>
            <a:r>
              <a:rPr lang="en-GB" dirty="0" smtClean="0"/>
              <a:t>graph on top of abstract syntax tree (AST</a:t>
            </a:r>
            <a:r>
              <a:rPr lang="en-GB" dirty="0" smtClean="0"/>
              <a:t>) &gt;&gt; extend AST to ASG</a:t>
            </a:r>
            <a:endParaRPr lang="en-GB" dirty="0"/>
          </a:p>
          <a:p>
            <a:pPr lvl="2"/>
            <a:r>
              <a:rPr lang="en-GB" dirty="0"/>
              <a:t>enables deduction </a:t>
            </a:r>
            <a:r>
              <a:rPr lang="en-GB" i="1" dirty="0"/>
              <a:t>and</a:t>
            </a:r>
            <a:r>
              <a:rPr lang="en-GB" dirty="0"/>
              <a:t> analyses of graph </a:t>
            </a:r>
            <a:r>
              <a:rPr lang="en-GB" dirty="0" smtClean="0"/>
              <a:t>structure</a:t>
            </a:r>
            <a:endParaRPr lang="en-GB" dirty="0" smtClean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en-GB" dirty="0" smtClean="0"/>
              <a:t>&gt;&gt; deduced, </a:t>
            </a:r>
            <a:r>
              <a:rPr lang="en-GB" dirty="0" err="1" smtClean="0"/>
              <a:t>memoized</a:t>
            </a:r>
            <a:r>
              <a:rPr lang="en-GB" dirty="0" smtClean="0"/>
              <a:t> abstract syntax graph (ASG)</a:t>
            </a:r>
          </a:p>
          <a:p>
            <a:pPr lvl="1"/>
            <a:r>
              <a:rPr lang="en-GB" dirty="0" smtClean="0"/>
              <a:t>graph rewriting for ASG </a:t>
            </a:r>
            <a:r>
              <a:rPr lang="en-GB" dirty="0" smtClean="0">
                <a:solidFill>
                  <a:srgbClr val="3366FF"/>
                </a:solidFill>
              </a:rPr>
              <a:t>transformations</a:t>
            </a:r>
          </a:p>
          <a:p>
            <a:pPr lvl="2"/>
            <a:r>
              <a:rPr lang="en-GB" dirty="0"/>
              <a:t>l</a:t>
            </a:r>
            <a:r>
              <a:rPr lang="en-GB" dirty="0" smtClean="0"/>
              <a:t>eft hand: ASG pattern (ASTs connected via reference attributes)</a:t>
            </a:r>
          </a:p>
          <a:p>
            <a:pPr lvl="2"/>
            <a:r>
              <a:rPr lang="en-GB" dirty="0"/>
              <a:t>r</a:t>
            </a:r>
            <a:r>
              <a:rPr lang="en-GB" dirty="0" smtClean="0"/>
              <a:t>ight hand: manipulations on matched, underlying AST</a:t>
            </a:r>
          </a:p>
          <a:p>
            <a:pPr marL="914400" lvl="2" indent="0">
              <a:buNone/>
            </a:pPr>
            <a:r>
              <a:rPr lang="en-GB" dirty="0" smtClean="0">
                <a:solidFill>
                  <a:srgbClr val="000000"/>
                </a:solidFill>
              </a:rPr>
              <a:t>&gt;&gt; ASG changes with AST (updated by RAG)</a:t>
            </a:r>
          </a:p>
          <a:p>
            <a:pPr lvl="1"/>
            <a:r>
              <a:rPr lang="en-GB" dirty="0" smtClean="0"/>
              <a:t>seamless combination:</a:t>
            </a:r>
          </a:p>
          <a:p>
            <a:pPr lvl="2"/>
            <a:r>
              <a:rPr lang="en-GB" dirty="0" smtClean="0"/>
              <a:t>use of analyses to deduce rewrites</a:t>
            </a:r>
          </a:p>
          <a:p>
            <a:pPr lvl="2"/>
            <a:r>
              <a:rPr lang="en-GB" dirty="0" smtClean="0"/>
              <a:t>rewrites automatically update analyses</a:t>
            </a:r>
          </a:p>
          <a:p>
            <a:pPr marL="914400" lvl="2" indent="0">
              <a:buNone/>
            </a:pPr>
            <a:r>
              <a:rPr lang="en-GB" dirty="0" smtClean="0"/>
              <a:t>&gt;&gt; incremental</a:t>
            </a:r>
            <a:endParaRPr lang="en-GB" dirty="0"/>
          </a:p>
        </p:txBody>
      </p:sp>
      <p:sp>
        <p:nvSpPr>
          <p:cNvPr id="4" name="Right Brace 3"/>
          <p:cNvSpPr/>
          <p:nvPr/>
        </p:nvSpPr>
        <p:spPr>
          <a:xfrm>
            <a:off x="5862274" y="5175250"/>
            <a:ext cx="297471" cy="5461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180106" y="5216142"/>
            <a:ext cx="173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mutual control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0851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RACR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reference implementation of RAG-controlled rewriting in </a:t>
            </a:r>
            <a:r>
              <a:rPr lang="en-GB" i="1" dirty="0" smtClean="0"/>
              <a:t>Scheme</a:t>
            </a:r>
          </a:p>
          <a:p>
            <a:r>
              <a:rPr lang="en-GB" i="1" dirty="0" smtClean="0"/>
              <a:t>R6RS</a:t>
            </a:r>
            <a:r>
              <a:rPr lang="en-GB" dirty="0" smtClean="0"/>
              <a:t> library; API for:</a:t>
            </a:r>
          </a:p>
          <a:p>
            <a:pPr lvl="1"/>
            <a:r>
              <a:rPr lang="en-GB" dirty="0" smtClean="0"/>
              <a:t>ASG schema definition (AST schema + attribution)</a:t>
            </a:r>
          </a:p>
          <a:p>
            <a:pPr lvl="1"/>
            <a:r>
              <a:rPr lang="en-GB" dirty="0" smtClean="0"/>
              <a:t>ASG querying (AST + attributes)</a:t>
            </a:r>
          </a:p>
          <a:p>
            <a:pPr lvl="1"/>
            <a:r>
              <a:rPr lang="en-GB" dirty="0" smtClean="0"/>
              <a:t>rewriting (imperative/RAG-controlled/</a:t>
            </a:r>
            <a:r>
              <a:rPr lang="en-GB" dirty="0" err="1" smtClean="0"/>
              <a:t>fixpoint</a:t>
            </a:r>
            <a:r>
              <a:rPr lang="en-GB" dirty="0" smtClean="0"/>
              <a:t>; primitive</a:t>
            </a:r>
            <a:r>
              <a:rPr lang="en-GB" dirty="0"/>
              <a:t>/</a:t>
            </a:r>
            <a:r>
              <a:rPr lang="en-GB" dirty="0" smtClean="0"/>
              <a:t>pattern-based; or combination of all)</a:t>
            </a:r>
          </a:p>
          <a:p>
            <a:pPr lvl="1"/>
            <a:endParaRPr lang="en-GB" dirty="0"/>
          </a:p>
          <a:p>
            <a:pPr marL="457200" lvl="1" indent="0" algn="ctr">
              <a:buNone/>
            </a:pPr>
            <a:r>
              <a:rPr lang="en-GB" dirty="0">
                <a:hlinkClick r:id="rId2"/>
              </a:rPr>
              <a:t>https://github.com/christoff-buerger/</a:t>
            </a:r>
            <a:r>
              <a:rPr lang="en-GB" dirty="0" smtClean="0">
                <a:hlinkClick r:id="rId2"/>
              </a:rPr>
              <a:t>racr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4516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696</Words>
  <Application>Microsoft Macintosh PowerPoint</Application>
  <PresentationFormat>On-screen Show (4:3)</PresentationFormat>
  <Paragraphs>212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fUML Activity Diagrams with RAG-controlled Rewriting</vt:lpstr>
      <vt:lpstr>TTC 2015 Background</vt:lpstr>
      <vt:lpstr>8th Transformation Tool Contest</vt:lpstr>
      <vt:lpstr>8th Transformation Tool Contest</vt:lpstr>
      <vt:lpstr>RACR Solution Background</vt:lpstr>
      <vt:lpstr>General solution idea</vt:lpstr>
      <vt:lpstr>RAG-controlled rewriting</vt:lpstr>
      <vt:lpstr>RACR</vt:lpstr>
      <vt:lpstr>Solution</vt:lpstr>
      <vt:lpstr>fUML Activity Diagram compiler</vt:lpstr>
      <vt:lpstr>fUML Activity Diagram  Petri net</vt:lpstr>
      <vt:lpstr>fUML Activity Diagram  Petri net</vt:lpstr>
      <vt:lpstr>Petri net interpreter</vt:lpstr>
      <vt:lpstr>ASG</vt:lpstr>
      <vt:lpstr>Execution (RAG-controlled rewriting)</vt:lpstr>
      <vt:lpstr>Execution (RAG-controlled rewriting)</vt:lpstr>
      <vt:lpstr>Evaluation</vt:lpstr>
      <vt:lpstr>Implementation quality</vt:lpstr>
      <vt:lpstr>Lines of code</vt:lpstr>
      <vt:lpstr>Performance</vt:lpstr>
      <vt:lpstr>Conclusion</vt:lpstr>
      <vt:lpstr>Benefits of RAG-controlled rewriting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fUML Activity Diagrams in RACR</dc:title>
  <dc:creator>Christoff Bürger</dc:creator>
  <cp:lastModifiedBy>Christoff Bürger</cp:lastModifiedBy>
  <cp:revision>104</cp:revision>
  <cp:lastPrinted>2015-09-01T15:35:34Z</cp:lastPrinted>
  <dcterms:created xsi:type="dcterms:W3CDTF">2015-07-23T20:22:04Z</dcterms:created>
  <dcterms:modified xsi:type="dcterms:W3CDTF">2015-10-21T13:09:47Z</dcterms:modified>
</cp:coreProperties>
</file>