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0275213" cy="42811700"/>
  <p:notesSz cx="6858000" cy="9144000"/>
  <p:defaultTextStyle>
    <a:defPPr>
      <a:defRPr lang="en-US"/>
    </a:defPPr>
    <a:lvl1pPr marL="0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170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339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509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678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0848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017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187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356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BF40"/>
    <a:srgbClr val="9ABF4E"/>
    <a:srgbClr val="FFC1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63" autoAdjust="0"/>
  </p:normalViewPr>
  <p:slideViewPr>
    <p:cSldViewPr snapToGrid="0" snapToObjects="1">
      <p:cViewPr>
        <p:scale>
          <a:sx n="100" d="100"/>
          <a:sy n="100" d="100"/>
        </p:scale>
        <p:origin x="6608" y="20656"/>
      </p:cViewPr>
      <p:guideLst>
        <p:guide orient="horz" pos="13484"/>
        <p:guide pos="9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49DFA1-11E0-AC4F-B82E-E4156D0C46C6}" type="datetimeFigureOut">
              <a:rPr lang="en-US" smtClean="0"/>
              <a:t>17/09/15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873E2A-9055-CC4E-B377-5CEA3A894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570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1pPr>
    <a:lvl2pPr marL="2088170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2pPr>
    <a:lvl3pPr marL="4176339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3pPr>
    <a:lvl4pPr marL="6264509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4pPr>
    <a:lvl5pPr marL="8352678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5pPr>
    <a:lvl6pPr marL="10440848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29017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17187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705356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16150" y="685800"/>
            <a:ext cx="24257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73E2A-9055-CC4E-B377-5CEA3A8949A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301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13299379"/>
            <a:ext cx="25733931" cy="91767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282" y="24259963"/>
            <a:ext cx="21192649" cy="1094076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0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7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5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9CAE-5A64-144B-B638-52047A26C15E}" type="datetimeFigureOut">
              <a:rPr lang="en-US" smtClean="0"/>
              <a:t>17/09/15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7282-FD0D-884F-9DC6-4BECFD581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6766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9CAE-5A64-144B-B638-52047A26C15E}" type="datetimeFigureOut">
              <a:rPr lang="en-US" smtClean="0"/>
              <a:t>17/09/15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7282-FD0D-884F-9DC6-4BECFD581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288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676283" y="10702928"/>
            <a:ext cx="22548726" cy="22803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14332" y="10702928"/>
            <a:ext cx="67157362" cy="22803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9CAE-5A64-144B-B638-52047A26C15E}" type="datetimeFigureOut">
              <a:rPr lang="en-US" smtClean="0"/>
              <a:t>17/09/15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7282-FD0D-884F-9DC6-4BECFD581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110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9CAE-5A64-144B-B638-52047A26C15E}" type="datetimeFigureOut">
              <a:rPr lang="en-US" smtClean="0"/>
              <a:t>17/09/15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7282-FD0D-884F-9DC6-4BECFD581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7192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33" y="27510485"/>
            <a:ext cx="25733931" cy="8502879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533" y="18145428"/>
            <a:ext cx="25733931" cy="9365056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170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339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509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67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084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901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718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535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9CAE-5A64-144B-B638-52047A26C15E}" type="datetimeFigureOut">
              <a:rPr lang="en-US" smtClean="0"/>
              <a:t>17/09/15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7282-FD0D-884F-9DC6-4BECFD581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414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14332" y="62364364"/>
            <a:ext cx="44850417" cy="176370327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69338" y="62364364"/>
            <a:ext cx="44855671" cy="176370327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9CAE-5A64-144B-B638-52047A26C15E}" type="datetimeFigureOut">
              <a:rPr lang="en-US" smtClean="0"/>
              <a:t>17/09/15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7282-FD0D-884F-9DC6-4BECFD581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683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1" y="1714453"/>
            <a:ext cx="27247692" cy="713528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1" y="9583085"/>
            <a:ext cx="13376810" cy="3993774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170" indent="0">
              <a:buNone/>
              <a:defRPr sz="9100" b="1"/>
            </a:lvl2pPr>
            <a:lvl3pPr marL="4176339" indent="0">
              <a:buNone/>
              <a:defRPr sz="8200" b="1"/>
            </a:lvl3pPr>
            <a:lvl4pPr marL="6264509" indent="0">
              <a:buNone/>
              <a:defRPr sz="7300" b="1"/>
            </a:lvl4pPr>
            <a:lvl5pPr marL="8352678" indent="0">
              <a:buNone/>
              <a:defRPr sz="7300" b="1"/>
            </a:lvl5pPr>
            <a:lvl6pPr marL="10440848" indent="0">
              <a:buNone/>
              <a:defRPr sz="7300" b="1"/>
            </a:lvl6pPr>
            <a:lvl7pPr marL="12529017" indent="0">
              <a:buNone/>
              <a:defRPr sz="7300" b="1"/>
            </a:lvl7pPr>
            <a:lvl8pPr marL="14617187" indent="0">
              <a:buNone/>
              <a:defRPr sz="7300" b="1"/>
            </a:lvl8pPr>
            <a:lvl9pPr marL="16705356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761" y="13576859"/>
            <a:ext cx="13376810" cy="24666281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389" y="9583085"/>
            <a:ext cx="13382065" cy="3993774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170" indent="0">
              <a:buNone/>
              <a:defRPr sz="9100" b="1"/>
            </a:lvl2pPr>
            <a:lvl3pPr marL="4176339" indent="0">
              <a:buNone/>
              <a:defRPr sz="8200" b="1"/>
            </a:lvl3pPr>
            <a:lvl4pPr marL="6264509" indent="0">
              <a:buNone/>
              <a:defRPr sz="7300" b="1"/>
            </a:lvl4pPr>
            <a:lvl5pPr marL="8352678" indent="0">
              <a:buNone/>
              <a:defRPr sz="7300" b="1"/>
            </a:lvl5pPr>
            <a:lvl6pPr marL="10440848" indent="0">
              <a:buNone/>
              <a:defRPr sz="7300" b="1"/>
            </a:lvl6pPr>
            <a:lvl7pPr marL="12529017" indent="0">
              <a:buNone/>
              <a:defRPr sz="7300" b="1"/>
            </a:lvl7pPr>
            <a:lvl8pPr marL="14617187" indent="0">
              <a:buNone/>
              <a:defRPr sz="7300" b="1"/>
            </a:lvl8pPr>
            <a:lvl9pPr marL="16705356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389" y="13576859"/>
            <a:ext cx="13382065" cy="24666281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9CAE-5A64-144B-B638-52047A26C15E}" type="datetimeFigureOut">
              <a:rPr lang="en-US" smtClean="0"/>
              <a:t>17/09/15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7282-FD0D-884F-9DC6-4BECFD581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6873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9CAE-5A64-144B-B638-52047A26C15E}" type="datetimeFigureOut">
              <a:rPr lang="en-US" smtClean="0"/>
              <a:t>17/09/15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7282-FD0D-884F-9DC6-4BECFD581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245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9CAE-5A64-144B-B638-52047A26C15E}" type="datetimeFigureOut">
              <a:rPr lang="en-US" smtClean="0"/>
              <a:t>17/09/15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7282-FD0D-884F-9DC6-4BECFD581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255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3" y="1704540"/>
            <a:ext cx="9960336" cy="7254205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6767" y="1704543"/>
            <a:ext cx="16924685" cy="36538600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763" y="8958748"/>
            <a:ext cx="9960336" cy="29284395"/>
          </a:xfrm>
        </p:spPr>
        <p:txBody>
          <a:bodyPr/>
          <a:lstStyle>
            <a:lvl1pPr marL="0" indent="0">
              <a:buNone/>
              <a:defRPr sz="6400"/>
            </a:lvl1pPr>
            <a:lvl2pPr marL="2088170" indent="0">
              <a:buNone/>
              <a:defRPr sz="5500"/>
            </a:lvl2pPr>
            <a:lvl3pPr marL="4176339" indent="0">
              <a:buNone/>
              <a:defRPr sz="4600"/>
            </a:lvl3pPr>
            <a:lvl4pPr marL="6264509" indent="0">
              <a:buNone/>
              <a:defRPr sz="4100"/>
            </a:lvl4pPr>
            <a:lvl5pPr marL="8352678" indent="0">
              <a:buNone/>
              <a:defRPr sz="4100"/>
            </a:lvl5pPr>
            <a:lvl6pPr marL="10440848" indent="0">
              <a:buNone/>
              <a:defRPr sz="4100"/>
            </a:lvl6pPr>
            <a:lvl7pPr marL="12529017" indent="0">
              <a:buNone/>
              <a:defRPr sz="4100"/>
            </a:lvl7pPr>
            <a:lvl8pPr marL="14617187" indent="0">
              <a:buNone/>
              <a:defRPr sz="4100"/>
            </a:lvl8pPr>
            <a:lvl9pPr marL="16705356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9CAE-5A64-144B-B638-52047A26C15E}" type="datetimeFigureOut">
              <a:rPr lang="en-US" smtClean="0"/>
              <a:t>17/09/15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7282-FD0D-884F-9DC6-4BECFD581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579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154" y="29968190"/>
            <a:ext cx="18165128" cy="3537914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154" y="3825305"/>
            <a:ext cx="18165128" cy="25687020"/>
          </a:xfrm>
        </p:spPr>
        <p:txBody>
          <a:bodyPr/>
          <a:lstStyle>
            <a:lvl1pPr marL="0" indent="0">
              <a:buNone/>
              <a:defRPr sz="14600"/>
            </a:lvl1pPr>
            <a:lvl2pPr marL="2088170" indent="0">
              <a:buNone/>
              <a:defRPr sz="12800"/>
            </a:lvl2pPr>
            <a:lvl3pPr marL="4176339" indent="0">
              <a:buNone/>
              <a:defRPr sz="11000"/>
            </a:lvl3pPr>
            <a:lvl4pPr marL="6264509" indent="0">
              <a:buNone/>
              <a:defRPr sz="9100"/>
            </a:lvl4pPr>
            <a:lvl5pPr marL="8352678" indent="0">
              <a:buNone/>
              <a:defRPr sz="9100"/>
            </a:lvl5pPr>
            <a:lvl6pPr marL="10440848" indent="0">
              <a:buNone/>
              <a:defRPr sz="9100"/>
            </a:lvl6pPr>
            <a:lvl7pPr marL="12529017" indent="0">
              <a:buNone/>
              <a:defRPr sz="9100"/>
            </a:lvl7pPr>
            <a:lvl8pPr marL="14617187" indent="0">
              <a:buNone/>
              <a:defRPr sz="9100"/>
            </a:lvl8pPr>
            <a:lvl9pPr marL="16705356" indent="0">
              <a:buNone/>
              <a:defRPr sz="91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154" y="33506104"/>
            <a:ext cx="18165128" cy="5024426"/>
          </a:xfrm>
        </p:spPr>
        <p:txBody>
          <a:bodyPr/>
          <a:lstStyle>
            <a:lvl1pPr marL="0" indent="0">
              <a:buNone/>
              <a:defRPr sz="6400"/>
            </a:lvl1pPr>
            <a:lvl2pPr marL="2088170" indent="0">
              <a:buNone/>
              <a:defRPr sz="5500"/>
            </a:lvl2pPr>
            <a:lvl3pPr marL="4176339" indent="0">
              <a:buNone/>
              <a:defRPr sz="4600"/>
            </a:lvl3pPr>
            <a:lvl4pPr marL="6264509" indent="0">
              <a:buNone/>
              <a:defRPr sz="4100"/>
            </a:lvl4pPr>
            <a:lvl5pPr marL="8352678" indent="0">
              <a:buNone/>
              <a:defRPr sz="4100"/>
            </a:lvl5pPr>
            <a:lvl6pPr marL="10440848" indent="0">
              <a:buNone/>
              <a:defRPr sz="4100"/>
            </a:lvl6pPr>
            <a:lvl7pPr marL="12529017" indent="0">
              <a:buNone/>
              <a:defRPr sz="4100"/>
            </a:lvl7pPr>
            <a:lvl8pPr marL="14617187" indent="0">
              <a:buNone/>
              <a:defRPr sz="4100"/>
            </a:lvl8pPr>
            <a:lvl9pPr marL="16705356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9CAE-5A64-144B-B638-52047A26C15E}" type="datetimeFigureOut">
              <a:rPr lang="en-US" smtClean="0"/>
              <a:t>17/09/15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17282-FD0D-884F-9DC6-4BECFD581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3702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761" y="1714453"/>
            <a:ext cx="27247692" cy="7135283"/>
          </a:xfrm>
          <a:prstGeom prst="rect">
            <a:avLst/>
          </a:prstGeom>
        </p:spPr>
        <p:txBody>
          <a:bodyPr vert="horz" lIns="417634" tIns="208817" rIns="417634" bIns="20881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1" y="9989400"/>
            <a:ext cx="27247692" cy="28253743"/>
          </a:xfrm>
          <a:prstGeom prst="rect">
            <a:avLst/>
          </a:prstGeom>
        </p:spPr>
        <p:txBody>
          <a:bodyPr vert="horz" lIns="417634" tIns="208817" rIns="417634" bIns="20881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761" y="39680106"/>
            <a:ext cx="7064216" cy="22793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79CAE-5A64-144B-B638-52047A26C15E}" type="datetimeFigureOut">
              <a:rPr lang="en-US" smtClean="0"/>
              <a:t>17/09/15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4031" y="39680106"/>
            <a:ext cx="9587151" cy="22793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7236" y="39680106"/>
            <a:ext cx="7064216" cy="22793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17282-FD0D-884F-9DC6-4BECFD581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85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8170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127" indent="-1566127" algn="l" defTabSz="2088170" rtl="0" eaLnBrk="1" latinLnBrk="0" hangingPunct="1">
        <a:spcBef>
          <a:spcPct val="20000"/>
        </a:spcBef>
        <a:buFont typeface="Arial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276" indent="-1305106" algn="l" defTabSz="2088170" rtl="0" eaLnBrk="1" latinLnBrk="0" hangingPunct="1">
        <a:spcBef>
          <a:spcPct val="20000"/>
        </a:spcBef>
        <a:buFont typeface="Arial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424" indent="-1044085" algn="l" defTabSz="2088170" rtl="0" eaLnBrk="1" latinLnBrk="0" hangingPunct="1">
        <a:spcBef>
          <a:spcPct val="20000"/>
        </a:spcBef>
        <a:buFont typeface="Arial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593" indent="-1044085" algn="l" defTabSz="2088170" rtl="0" eaLnBrk="1" latinLnBrk="0" hangingPunct="1">
        <a:spcBef>
          <a:spcPct val="20000"/>
        </a:spcBef>
        <a:buFont typeface="Arial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763" indent="-1044085" algn="l" defTabSz="2088170" rtl="0" eaLnBrk="1" latinLnBrk="0" hangingPunct="1">
        <a:spcBef>
          <a:spcPct val="20000"/>
        </a:spcBef>
        <a:buFont typeface="Arial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4933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102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272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441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170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339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509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678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0848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017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187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356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6" Type="http://schemas.openxmlformats.org/officeDocument/2006/relationships/image" Target="../media/image4.emf"/><Relationship Id="rId7" Type="http://schemas.openxmlformats.org/officeDocument/2006/relationships/image" Target="../media/image5.emf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0"/>
            <a:ext cx="30275212" cy="5699270"/>
          </a:xfrm>
          <a:solidFill>
            <a:schemeClr val="tx2">
              <a:lumMod val="50000"/>
            </a:schemeClr>
          </a:solidFill>
        </p:spPr>
        <p:txBody>
          <a:bodyPr lIns="1440000">
            <a:noAutofit/>
          </a:bodyPr>
          <a:lstStyle/>
          <a:p>
            <a:pPr algn="l"/>
            <a:r>
              <a:rPr lang="en-GB" sz="16000" i="1" dirty="0" err="1" smtClean="0">
                <a:solidFill>
                  <a:schemeClr val="bg1"/>
                </a:solidFill>
              </a:rPr>
              <a:t>fUML</a:t>
            </a:r>
            <a:r>
              <a:rPr lang="en-GB" sz="16000" i="1" dirty="0" smtClean="0">
                <a:solidFill>
                  <a:schemeClr val="bg1"/>
                </a:solidFill>
              </a:rPr>
              <a:t> Activity Diagrams</a:t>
            </a:r>
            <a:r>
              <a:rPr lang="en-GB" sz="16000" dirty="0" smtClean="0">
                <a:solidFill>
                  <a:schemeClr val="bg1"/>
                </a:solidFill>
              </a:rPr>
              <a:t> with</a:t>
            </a:r>
            <a:r>
              <a:rPr lang="en-GB" sz="16000" dirty="0">
                <a:solidFill>
                  <a:schemeClr val="bg1"/>
                </a:solidFill>
              </a:rPr>
              <a:t/>
            </a:r>
            <a:br>
              <a:rPr lang="en-GB" sz="16000" dirty="0">
                <a:solidFill>
                  <a:schemeClr val="bg1"/>
                </a:solidFill>
              </a:rPr>
            </a:br>
            <a:r>
              <a:rPr lang="en-GB" sz="16000" dirty="0" smtClean="0">
                <a:solidFill>
                  <a:schemeClr val="bg1"/>
                </a:solidFill>
              </a:rPr>
              <a:t>  RAG-controlled Rewriting</a:t>
            </a:r>
            <a:endParaRPr lang="en-GB" sz="160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5699270"/>
            <a:ext cx="30275212" cy="1920381"/>
          </a:xfrm>
          <a:solidFill>
            <a:schemeClr val="accent1">
              <a:lumMod val="75000"/>
            </a:schemeClr>
          </a:solidFill>
        </p:spPr>
        <p:txBody>
          <a:bodyPr>
            <a:normAutofit lnSpcReduction="10000"/>
          </a:bodyPr>
          <a:lstStyle/>
          <a:p>
            <a:r>
              <a:rPr lang="en-GB" sz="10000" dirty="0" smtClean="0">
                <a:solidFill>
                  <a:schemeClr val="bg1"/>
                </a:solidFill>
              </a:rPr>
              <a:t>A </a:t>
            </a:r>
            <a:r>
              <a:rPr lang="en-GB" sz="10000" i="1" dirty="0" smtClean="0">
                <a:solidFill>
                  <a:schemeClr val="bg1"/>
                </a:solidFill>
              </a:rPr>
              <a:t>RACR</a:t>
            </a:r>
            <a:r>
              <a:rPr lang="en-GB" sz="10000" dirty="0" smtClean="0">
                <a:solidFill>
                  <a:schemeClr val="bg1"/>
                </a:solidFill>
              </a:rPr>
              <a:t> Solution of the </a:t>
            </a:r>
            <a:r>
              <a:rPr lang="en-GB" sz="10000" i="1" dirty="0" smtClean="0">
                <a:solidFill>
                  <a:schemeClr val="bg1"/>
                </a:solidFill>
              </a:rPr>
              <a:t>8</a:t>
            </a:r>
            <a:r>
              <a:rPr lang="en-GB" sz="10000" i="1" baseline="30000" dirty="0" smtClean="0">
                <a:solidFill>
                  <a:schemeClr val="bg1"/>
                </a:solidFill>
              </a:rPr>
              <a:t>th</a:t>
            </a:r>
            <a:r>
              <a:rPr lang="en-GB" sz="10000" i="1" dirty="0" smtClean="0">
                <a:solidFill>
                  <a:schemeClr val="bg1"/>
                </a:solidFill>
              </a:rPr>
              <a:t> Transformation Tool Contest</a:t>
            </a:r>
            <a:endParaRPr lang="en-GB" sz="10000" i="1" dirty="0">
              <a:solidFill>
                <a:schemeClr val="bg1"/>
              </a:solidFill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25455279" y="681198"/>
            <a:ext cx="4317762" cy="431424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64" name="Octagon 63"/>
          <p:cNvSpPr/>
          <p:nvPr/>
        </p:nvSpPr>
        <p:spPr bwMode="auto">
          <a:xfrm>
            <a:off x="27275923" y="681198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65" name="Octagon 64"/>
          <p:cNvSpPr/>
          <p:nvPr/>
        </p:nvSpPr>
        <p:spPr bwMode="auto">
          <a:xfrm>
            <a:off x="27738203" y="698978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66" name="Octagon 65"/>
          <p:cNvSpPr/>
          <p:nvPr/>
        </p:nvSpPr>
        <p:spPr bwMode="auto">
          <a:xfrm>
            <a:off x="28200483" y="805658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67" name="Octagon 66"/>
          <p:cNvSpPr/>
          <p:nvPr/>
        </p:nvSpPr>
        <p:spPr bwMode="auto">
          <a:xfrm>
            <a:off x="28609423" y="1019018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68" name="Octagon 67"/>
          <p:cNvSpPr/>
          <p:nvPr/>
        </p:nvSpPr>
        <p:spPr bwMode="auto">
          <a:xfrm>
            <a:off x="28965023" y="1321278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69" name="Octagon 68"/>
          <p:cNvSpPr/>
          <p:nvPr/>
        </p:nvSpPr>
        <p:spPr bwMode="auto">
          <a:xfrm>
            <a:off x="29208802" y="1713826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70" name="Octagon 69"/>
          <p:cNvSpPr/>
          <p:nvPr/>
        </p:nvSpPr>
        <p:spPr bwMode="auto">
          <a:xfrm>
            <a:off x="29387297" y="3100666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71" name="Octagon 70"/>
          <p:cNvSpPr/>
          <p:nvPr/>
        </p:nvSpPr>
        <p:spPr bwMode="auto">
          <a:xfrm>
            <a:off x="29434247" y="2609216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72" name="Octagon 71"/>
          <p:cNvSpPr/>
          <p:nvPr/>
        </p:nvSpPr>
        <p:spPr bwMode="auto">
          <a:xfrm>
            <a:off x="29392298" y="2141241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73" name="Octagon 72"/>
          <p:cNvSpPr/>
          <p:nvPr/>
        </p:nvSpPr>
        <p:spPr bwMode="auto">
          <a:xfrm>
            <a:off x="29215192" y="3540166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74" name="Octagon 73"/>
          <p:cNvSpPr/>
          <p:nvPr/>
        </p:nvSpPr>
        <p:spPr bwMode="auto">
          <a:xfrm>
            <a:off x="28609978" y="4239975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75" name="Octagon 74"/>
          <p:cNvSpPr/>
          <p:nvPr/>
        </p:nvSpPr>
        <p:spPr bwMode="auto">
          <a:xfrm>
            <a:off x="28947103" y="3914240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76" name="Octagon 75"/>
          <p:cNvSpPr/>
          <p:nvPr/>
        </p:nvSpPr>
        <p:spPr bwMode="auto">
          <a:xfrm>
            <a:off x="26850452" y="4581407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77" name="Octagon 76"/>
          <p:cNvSpPr/>
          <p:nvPr/>
        </p:nvSpPr>
        <p:spPr bwMode="auto">
          <a:xfrm>
            <a:off x="26423732" y="4385827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78" name="Octagon 77"/>
          <p:cNvSpPr/>
          <p:nvPr/>
        </p:nvSpPr>
        <p:spPr bwMode="auto">
          <a:xfrm>
            <a:off x="26050352" y="4136907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79" name="Octagon 78"/>
          <p:cNvSpPr/>
          <p:nvPr/>
        </p:nvSpPr>
        <p:spPr bwMode="auto">
          <a:xfrm>
            <a:off x="25748092" y="3781307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80" name="Octagon 79"/>
          <p:cNvSpPr/>
          <p:nvPr/>
        </p:nvSpPr>
        <p:spPr bwMode="auto">
          <a:xfrm>
            <a:off x="25534732" y="3354587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81" name="Octagon 80"/>
          <p:cNvSpPr/>
          <p:nvPr/>
        </p:nvSpPr>
        <p:spPr bwMode="auto">
          <a:xfrm>
            <a:off x="25428052" y="2892307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82" name="Octagon 81"/>
          <p:cNvSpPr/>
          <p:nvPr/>
        </p:nvSpPr>
        <p:spPr bwMode="auto">
          <a:xfrm>
            <a:off x="25392492" y="2430027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83" name="Octagon 82"/>
          <p:cNvSpPr/>
          <p:nvPr/>
        </p:nvSpPr>
        <p:spPr bwMode="auto">
          <a:xfrm>
            <a:off x="25499172" y="1967747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84" name="Octagon 83"/>
          <p:cNvSpPr/>
          <p:nvPr/>
        </p:nvSpPr>
        <p:spPr bwMode="auto">
          <a:xfrm>
            <a:off x="26388172" y="883167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85" name="Octagon 84"/>
          <p:cNvSpPr/>
          <p:nvPr/>
        </p:nvSpPr>
        <p:spPr bwMode="auto">
          <a:xfrm>
            <a:off x="26832672" y="740927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86" name="Octagon 85"/>
          <p:cNvSpPr/>
          <p:nvPr/>
        </p:nvSpPr>
        <p:spPr bwMode="auto">
          <a:xfrm>
            <a:off x="25694752" y="1576587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87" name="Octagon 86"/>
          <p:cNvSpPr/>
          <p:nvPr/>
        </p:nvSpPr>
        <p:spPr bwMode="auto">
          <a:xfrm>
            <a:off x="26014792" y="1149867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88" name="Octagon 87"/>
          <p:cNvSpPr/>
          <p:nvPr/>
        </p:nvSpPr>
        <p:spPr bwMode="auto">
          <a:xfrm>
            <a:off x="28242987" y="4476810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89" name="Octagon 88"/>
          <p:cNvSpPr/>
          <p:nvPr/>
        </p:nvSpPr>
        <p:spPr bwMode="auto">
          <a:xfrm>
            <a:off x="27268005" y="4666695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90" name="Octagon 89"/>
          <p:cNvSpPr/>
          <p:nvPr/>
        </p:nvSpPr>
        <p:spPr bwMode="auto">
          <a:xfrm>
            <a:off x="27796404" y="4678780"/>
            <a:ext cx="403245" cy="403245"/>
          </a:xfrm>
          <a:prstGeom prst="octagon">
            <a:avLst>
              <a:gd name="adj" fmla="val 30759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25987979" y="1261962"/>
            <a:ext cx="3040380" cy="3484880"/>
            <a:chOff x="5445224" y="1518725"/>
            <a:chExt cx="575731" cy="704321"/>
          </a:xfrm>
        </p:grpSpPr>
        <p:grpSp>
          <p:nvGrpSpPr>
            <p:cNvPr id="92" name="Group 91"/>
            <p:cNvGrpSpPr/>
            <p:nvPr/>
          </p:nvGrpSpPr>
          <p:grpSpPr>
            <a:xfrm>
              <a:off x="5604849" y="1891466"/>
              <a:ext cx="345115" cy="331580"/>
              <a:chOff x="5592149" y="1888291"/>
              <a:chExt cx="345115" cy="331580"/>
            </a:xfrm>
          </p:grpSpPr>
          <p:sp>
            <p:nvSpPr>
              <p:cNvPr id="111" name="Rounded Rectangle 110"/>
              <p:cNvSpPr/>
              <p:nvPr/>
            </p:nvSpPr>
            <p:spPr bwMode="auto">
              <a:xfrm>
                <a:off x="5747579" y="1889528"/>
                <a:ext cx="39389" cy="330343"/>
              </a:xfrm>
              <a:prstGeom prst="roundRect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112" name="Rounded Rectangle 111"/>
              <p:cNvSpPr/>
              <p:nvPr/>
            </p:nvSpPr>
            <p:spPr bwMode="auto">
              <a:xfrm rot="16200000">
                <a:off x="5745714" y="1880949"/>
                <a:ext cx="37985" cy="342549"/>
              </a:xfrm>
              <a:prstGeom prst="roundRect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113" name="Rounded Rectangle 112"/>
              <p:cNvSpPr/>
              <p:nvPr/>
            </p:nvSpPr>
            <p:spPr bwMode="auto">
              <a:xfrm rot="18000000">
                <a:off x="5746997" y="1881281"/>
                <a:ext cx="37985" cy="342549"/>
              </a:xfrm>
              <a:prstGeom prst="roundRect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114" name="Rounded Rectangle 113"/>
              <p:cNvSpPr/>
              <p:nvPr/>
            </p:nvSpPr>
            <p:spPr bwMode="auto">
              <a:xfrm rot="19800000">
                <a:off x="5747236" y="1888291"/>
                <a:ext cx="39389" cy="330343"/>
              </a:xfrm>
              <a:prstGeom prst="roundRect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115" name="Rounded Rectangle 114"/>
              <p:cNvSpPr/>
              <p:nvPr/>
            </p:nvSpPr>
            <p:spPr bwMode="auto">
              <a:xfrm rot="14400000">
                <a:off x="5744431" y="1881281"/>
                <a:ext cx="37985" cy="342549"/>
              </a:xfrm>
              <a:prstGeom prst="roundRect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116" name="Rounded Rectangle 115"/>
              <p:cNvSpPr/>
              <p:nvPr/>
            </p:nvSpPr>
            <p:spPr bwMode="auto">
              <a:xfrm rot="12600000">
                <a:off x="5742789" y="1888291"/>
                <a:ext cx="39389" cy="330343"/>
              </a:xfrm>
              <a:prstGeom prst="roundRect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117" name="Oval 116"/>
              <p:cNvSpPr/>
              <p:nvPr/>
            </p:nvSpPr>
            <p:spPr bwMode="auto">
              <a:xfrm>
                <a:off x="5622878" y="1915279"/>
                <a:ext cx="287397" cy="276997"/>
              </a:xfrm>
              <a:prstGeom prst="ellips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118" name="Oval 117"/>
              <p:cNvSpPr/>
              <p:nvPr/>
            </p:nvSpPr>
            <p:spPr bwMode="auto">
              <a:xfrm>
                <a:off x="5664449" y="1955597"/>
                <a:ext cx="205507" cy="198184"/>
              </a:xfrm>
              <a:prstGeom prst="ellipse">
                <a:avLst/>
              </a:prstGeom>
              <a:solidFill>
                <a:srgbClr val="660066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5749131" y="1670330"/>
              <a:ext cx="271824" cy="258334"/>
              <a:chOff x="4939885" y="1567387"/>
              <a:chExt cx="345116" cy="331580"/>
            </a:xfrm>
          </p:grpSpPr>
          <p:sp>
            <p:nvSpPr>
              <p:cNvPr id="103" name="Rounded Rectangle 102"/>
              <p:cNvSpPr/>
              <p:nvPr/>
            </p:nvSpPr>
            <p:spPr bwMode="auto">
              <a:xfrm>
                <a:off x="5095315" y="1568624"/>
                <a:ext cx="39389" cy="330343"/>
              </a:xfrm>
              <a:prstGeom prst="roundRect">
                <a:avLst/>
              </a:prstGeom>
              <a:solidFill>
                <a:srgbClr val="FFFFFF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104" name="Rounded Rectangle 103"/>
              <p:cNvSpPr/>
              <p:nvPr/>
            </p:nvSpPr>
            <p:spPr bwMode="auto">
              <a:xfrm rot="16200000">
                <a:off x="5093450" y="1560045"/>
                <a:ext cx="37985" cy="342549"/>
              </a:xfrm>
              <a:prstGeom prst="roundRect">
                <a:avLst/>
              </a:prstGeom>
              <a:solidFill>
                <a:srgbClr val="FFFFFF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105" name="Rounded Rectangle 104"/>
              <p:cNvSpPr/>
              <p:nvPr/>
            </p:nvSpPr>
            <p:spPr bwMode="auto">
              <a:xfrm rot="18000000">
                <a:off x="5094734" y="1560377"/>
                <a:ext cx="37985" cy="342549"/>
              </a:xfrm>
              <a:prstGeom prst="roundRect">
                <a:avLst/>
              </a:prstGeom>
              <a:solidFill>
                <a:srgbClr val="FFFFFF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106" name="Rounded Rectangle 105"/>
              <p:cNvSpPr/>
              <p:nvPr/>
            </p:nvSpPr>
            <p:spPr bwMode="auto">
              <a:xfrm rot="19800000">
                <a:off x="5094972" y="1567387"/>
                <a:ext cx="39389" cy="330343"/>
              </a:xfrm>
              <a:prstGeom prst="roundRect">
                <a:avLst/>
              </a:prstGeom>
              <a:solidFill>
                <a:srgbClr val="FFFFFF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107" name="Rounded Rectangle 106"/>
              <p:cNvSpPr/>
              <p:nvPr/>
            </p:nvSpPr>
            <p:spPr bwMode="auto">
              <a:xfrm rot="14400000">
                <a:off x="5092167" y="1560377"/>
                <a:ext cx="37985" cy="342549"/>
              </a:xfrm>
              <a:prstGeom prst="roundRect">
                <a:avLst/>
              </a:prstGeom>
              <a:solidFill>
                <a:srgbClr val="FFFFFF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108" name="Rounded Rectangle 107"/>
              <p:cNvSpPr/>
              <p:nvPr/>
            </p:nvSpPr>
            <p:spPr bwMode="auto">
              <a:xfrm rot="12600000">
                <a:off x="5090525" y="1567387"/>
                <a:ext cx="39389" cy="330343"/>
              </a:xfrm>
              <a:prstGeom prst="roundRect">
                <a:avLst/>
              </a:prstGeom>
              <a:solidFill>
                <a:srgbClr val="FFFFFF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 bwMode="auto">
              <a:xfrm>
                <a:off x="4970614" y="1594375"/>
                <a:ext cx="287397" cy="276997"/>
              </a:xfrm>
              <a:prstGeom prst="ellipse">
                <a:avLst/>
              </a:prstGeom>
              <a:solidFill>
                <a:schemeClr val="bg1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 bwMode="auto">
              <a:xfrm>
                <a:off x="5012186" y="1634693"/>
                <a:ext cx="205507" cy="198184"/>
              </a:xfrm>
              <a:prstGeom prst="ellipse">
                <a:avLst/>
              </a:prstGeom>
              <a:solidFill>
                <a:srgbClr val="10253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5445224" y="1518725"/>
              <a:ext cx="345115" cy="331581"/>
              <a:chOff x="5445224" y="1525075"/>
              <a:chExt cx="345115" cy="331581"/>
            </a:xfrm>
          </p:grpSpPr>
          <p:sp>
            <p:nvSpPr>
              <p:cNvPr id="95" name="Rounded Rectangle 94"/>
              <p:cNvSpPr/>
              <p:nvPr/>
            </p:nvSpPr>
            <p:spPr bwMode="auto">
              <a:xfrm>
                <a:off x="5600654" y="1526313"/>
                <a:ext cx="39389" cy="330343"/>
              </a:xfrm>
              <a:prstGeom prst="roundRect">
                <a:avLst/>
              </a:prstGeom>
              <a:solidFill>
                <a:srgbClr val="FFFFFF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96" name="Rounded Rectangle 95"/>
              <p:cNvSpPr/>
              <p:nvPr/>
            </p:nvSpPr>
            <p:spPr bwMode="auto">
              <a:xfrm rot="16200000">
                <a:off x="5598789" y="1517734"/>
                <a:ext cx="37985" cy="342549"/>
              </a:xfrm>
              <a:prstGeom prst="roundRect">
                <a:avLst/>
              </a:prstGeom>
              <a:solidFill>
                <a:srgbClr val="FFFFFF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97" name="Rounded Rectangle 96"/>
              <p:cNvSpPr/>
              <p:nvPr/>
            </p:nvSpPr>
            <p:spPr bwMode="auto">
              <a:xfrm rot="18000000">
                <a:off x="5600072" y="1518065"/>
                <a:ext cx="37985" cy="342549"/>
              </a:xfrm>
              <a:prstGeom prst="roundRect">
                <a:avLst/>
              </a:prstGeom>
              <a:solidFill>
                <a:srgbClr val="FFFFFF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98" name="Rounded Rectangle 97"/>
              <p:cNvSpPr/>
              <p:nvPr/>
            </p:nvSpPr>
            <p:spPr bwMode="auto">
              <a:xfrm rot="19800000">
                <a:off x="5600311" y="1525075"/>
                <a:ext cx="39389" cy="330343"/>
              </a:xfrm>
              <a:prstGeom prst="roundRect">
                <a:avLst/>
              </a:prstGeom>
              <a:solidFill>
                <a:srgbClr val="FFFFFF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99" name="Rounded Rectangle 98"/>
              <p:cNvSpPr/>
              <p:nvPr/>
            </p:nvSpPr>
            <p:spPr bwMode="auto">
              <a:xfrm rot="14400000">
                <a:off x="5597506" y="1518065"/>
                <a:ext cx="37985" cy="342549"/>
              </a:xfrm>
              <a:prstGeom prst="roundRect">
                <a:avLst/>
              </a:prstGeom>
              <a:solidFill>
                <a:srgbClr val="FFFFFF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100" name="Rounded Rectangle 99"/>
              <p:cNvSpPr/>
              <p:nvPr/>
            </p:nvSpPr>
            <p:spPr bwMode="auto">
              <a:xfrm rot="12600000">
                <a:off x="5595864" y="1525075"/>
                <a:ext cx="39389" cy="330343"/>
              </a:xfrm>
              <a:prstGeom prst="roundRect">
                <a:avLst/>
              </a:prstGeom>
              <a:solidFill>
                <a:srgbClr val="FFFFFF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101" name="Oval 100"/>
              <p:cNvSpPr/>
              <p:nvPr/>
            </p:nvSpPr>
            <p:spPr bwMode="auto">
              <a:xfrm>
                <a:off x="5477066" y="1548187"/>
                <a:ext cx="287397" cy="276997"/>
              </a:xfrm>
              <a:prstGeom prst="ellipse">
                <a:avLst/>
              </a:prstGeom>
              <a:solidFill>
                <a:srgbClr val="FFFFFF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  <p:sp>
            <p:nvSpPr>
              <p:cNvPr id="102" name="Oval 101"/>
              <p:cNvSpPr/>
              <p:nvPr/>
            </p:nvSpPr>
            <p:spPr bwMode="auto">
              <a:xfrm>
                <a:off x="5517524" y="1588921"/>
                <a:ext cx="205507" cy="198184"/>
              </a:xfrm>
              <a:prstGeom prst="ellipse">
                <a:avLst/>
              </a:prstGeom>
              <a:solidFill>
                <a:srgbClr val="00800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Microsoft Sans Serif" pitchFamily="34" charset="0"/>
                </a:endParaRPr>
              </a:p>
            </p:txBody>
          </p:sp>
        </p:grpSp>
      </p:grpSp>
      <p:sp>
        <p:nvSpPr>
          <p:cNvPr id="63" name="Donut 62"/>
          <p:cNvSpPr/>
          <p:nvPr/>
        </p:nvSpPr>
        <p:spPr bwMode="auto">
          <a:xfrm>
            <a:off x="25294565" y="515488"/>
            <a:ext cx="4648907" cy="4658080"/>
          </a:xfrm>
          <a:prstGeom prst="donut">
            <a:avLst>
              <a:gd name="adj" fmla="val 6622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120" name="Subtitle 2"/>
          <p:cNvSpPr txBox="1">
            <a:spLocks/>
          </p:cNvSpPr>
          <p:nvPr/>
        </p:nvSpPr>
        <p:spPr>
          <a:xfrm>
            <a:off x="0" y="40891319"/>
            <a:ext cx="30275212" cy="192038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417634" tIns="208817" rIns="417634" bIns="208817" rtlCol="0">
            <a:normAutofit fontScale="47500" lnSpcReduction="20000"/>
          </a:bodyPr>
          <a:lstStyle>
            <a:lvl1pPr marL="0" indent="0" algn="ctr" defTabSz="2088170" rtl="0" eaLnBrk="1" latinLnBrk="0" hangingPunct="1">
              <a:spcBef>
                <a:spcPct val="20000"/>
              </a:spcBef>
              <a:buFont typeface="Arial"/>
              <a:buNone/>
              <a:defRPr sz="14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088170" indent="0" algn="ctr" defTabSz="2088170" rtl="0" eaLnBrk="1" latinLnBrk="0" hangingPunct="1">
              <a:spcBef>
                <a:spcPct val="20000"/>
              </a:spcBef>
              <a:buFont typeface="Arial"/>
              <a:buNone/>
              <a:defRPr sz="1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176339" indent="0" algn="ctr" defTabSz="2088170" rtl="0" eaLnBrk="1" latinLnBrk="0" hangingPunct="1">
              <a:spcBef>
                <a:spcPct val="20000"/>
              </a:spcBef>
              <a:buFont typeface="Arial"/>
              <a:buNone/>
              <a:defRPr sz="1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264509" indent="0" algn="ctr" defTabSz="2088170" rtl="0" eaLnBrk="1" latinLnBrk="0" hangingPunct="1">
              <a:spcBef>
                <a:spcPct val="20000"/>
              </a:spcBef>
              <a:buFont typeface="Arial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352678" indent="0" algn="ctr" defTabSz="2088170" rtl="0" eaLnBrk="1" latinLnBrk="0" hangingPunct="1">
              <a:spcBef>
                <a:spcPct val="20000"/>
              </a:spcBef>
              <a:buFont typeface="Arial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440848" indent="0" algn="ctr" defTabSz="2088170" rtl="0" eaLnBrk="1" latinLnBrk="0" hangingPunct="1">
              <a:spcBef>
                <a:spcPct val="20000"/>
              </a:spcBef>
              <a:buFont typeface="Arial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529017" indent="0" algn="ctr" defTabSz="2088170" rtl="0" eaLnBrk="1" latinLnBrk="0" hangingPunct="1">
              <a:spcBef>
                <a:spcPct val="20000"/>
              </a:spcBef>
              <a:buFont typeface="Arial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617187" indent="0" algn="ctr" defTabSz="2088170" rtl="0" eaLnBrk="1" latinLnBrk="0" hangingPunct="1">
              <a:spcBef>
                <a:spcPct val="20000"/>
              </a:spcBef>
              <a:buFont typeface="Arial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705356" indent="0" algn="ctr" defTabSz="2088170" rtl="0" eaLnBrk="1" latinLnBrk="0" hangingPunct="1">
              <a:spcBef>
                <a:spcPct val="20000"/>
              </a:spcBef>
              <a:buFont typeface="Arial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0" dirty="0" smtClean="0">
                <a:solidFill>
                  <a:schemeClr val="bg1"/>
                </a:solidFill>
              </a:rPr>
              <a:t>Christoff Bürger (</a:t>
            </a:r>
            <a:r>
              <a:rPr lang="en-GB" sz="10000" dirty="0" err="1" smtClean="0">
                <a:solidFill>
                  <a:schemeClr val="bg1"/>
                </a:solidFill>
              </a:rPr>
              <a:t>christoff.buerger@cs.lth.se</a:t>
            </a:r>
            <a:r>
              <a:rPr lang="en-GB" sz="10000" dirty="0" smtClean="0">
                <a:solidFill>
                  <a:schemeClr val="bg1"/>
                </a:solidFill>
              </a:rPr>
              <a:t>, https://</a:t>
            </a:r>
            <a:r>
              <a:rPr lang="en-GB" sz="10000" dirty="0" err="1" smtClean="0">
                <a:solidFill>
                  <a:schemeClr val="bg1"/>
                </a:solidFill>
              </a:rPr>
              <a:t>github.com</a:t>
            </a:r>
            <a:r>
              <a:rPr lang="en-GB" sz="10000" dirty="0" smtClean="0">
                <a:solidFill>
                  <a:schemeClr val="bg1"/>
                </a:solidFill>
              </a:rPr>
              <a:t>/</a:t>
            </a:r>
            <a:r>
              <a:rPr lang="en-GB" sz="10000" dirty="0" err="1" smtClean="0">
                <a:solidFill>
                  <a:schemeClr val="bg1"/>
                </a:solidFill>
              </a:rPr>
              <a:t>christoff-buerger</a:t>
            </a:r>
            <a:r>
              <a:rPr lang="en-GB" sz="10000" dirty="0" smtClean="0">
                <a:solidFill>
                  <a:schemeClr val="bg1"/>
                </a:solidFill>
              </a:rPr>
              <a:t>/</a:t>
            </a:r>
            <a:r>
              <a:rPr lang="en-GB" sz="10000" dirty="0" err="1" smtClean="0">
                <a:solidFill>
                  <a:schemeClr val="bg1"/>
                </a:solidFill>
              </a:rPr>
              <a:t>racr</a:t>
            </a:r>
            <a:r>
              <a:rPr lang="en-GB" sz="10000" dirty="0" smtClean="0">
                <a:solidFill>
                  <a:schemeClr val="bg1"/>
                </a:solidFill>
              </a:rPr>
              <a:t>) </a:t>
            </a:r>
          </a:p>
          <a:p>
            <a:r>
              <a:rPr lang="en-GB" sz="10000" dirty="0" smtClean="0">
                <a:solidFill>
                  <a:schemeClr val="bg1"/>
                </a:solidFill>
              </a:rPr>
              <a:t>Dept. of Computer Science, Faculty of Engineering, LTH, Lund University, Lund, Sweden</a:t>
            </a:r>
          </a:p>
        </p:txBody>
      </p:sp>
      <p:sp>
        <p:nvSpPr>
          <p:cNvPr id="179" name="Rectangle 178"/>
          <p:cNvSpPr/>
          <p:nvPr/>
        </p:nvSpPr>
        <p:spPr bwMode="auto">
          <a:xfrm>
            <a:off x="24355242" y="34239200"/>
            <a:ext cx="4383064" cy="58006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6000" b="1" i="0" u="none" strike="noStrike" kern="0" cap="none" spc="0" normalizeH="0" baseline="0" noProof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1503835" y="34239200"/>
            <a:ext cx="21669254" cy="5800625"/>
            <a:chOff x="1503835" y="34517018"/>
            <a:chExt cx="21267092" cy="5522807"/>
          </a:xfrm>
        </p:grpSpPr>
        <p:sp>
          <p:nvSpPr>
            <p:cNvPr id="180" name="Rechteck 1"/>
            <p:cNvSpPr/>
            <p:nvPr/>
          </p:nvSpPr>
          <p:spPr bwMode="auto">
            <a:xfrm>
              <a:off x="10801035" y="34811568"/>
              <a:ext cx="11969892" cy="360823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endParaRPr>
            </a:p>
          </p:txBody>
        </p:sp>
        <p:sp>
          <p:nvSpPr>
            <p:cNvPr id="181" name="Rechteck 13"/>
            <p:cNvSpPr/>
            <p:nvPr/>
          </p:nvSpPr>
          <p:spPr bwMode="auto">
            <a:xfrm>
              <a:off x="1503835" y="34517018"/>
              <a:ext cx="12835622" cy="312959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6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endParaRPr>
            </a:p>
          </p:txBody>
        </p:sp>
        <p:sp>
          <p:nvSpPr>
            <p:cNvPr id="182" name="Rechteck 16"/>
            <p:cNvSpPr/>
            <p:nvPr/>
          </p:nvSpPr>
          <p:spPr bwMode="auto">
            <a:xfrm>
              <a:off x="2681411" y="37031568"/>
              <a:ext cx="18650383" cy="300825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endParaRPr>
            </a:p>
          </p:txBody>
        </p:sp>
        <p:sp>
          <p:nvSpPr>
            <p:cNvPr id="183" name="Rechteck 1"/>
            <p:cNvSpPr/>
            <p:nvPr/>
          </p:nvSpPr>
          <p:spPr bwMode="auto">
            <a:xfrm>
              <a:off x="9847722" y="35003714"/>
              <a:ext cx="12697113" cy="3061802"/>
            </a:xfrm>
            <a:prstGeom prst="rect">
              <a:avLst/>
            </a:prstGeom>
            <a:solidFill>
              <a:srgbClr val="66006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6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/>
                </a:rPr>
                <a:t>Efficient</a:t>
              </a:r>
              <a:r>
                <a:rPr kumimoji="0" lang="de-DE" sz="6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/>
                </a:rPr>
                <a:t> </a:t>
              </a:r>
              <a:r>
                <a:rPr kumimoji="0" lang="de-DE" sz="6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/>
                </a:rPr>
                <a:t>Rewriting</a:t>
              </a:r>
              <a:endParaRPr kumimoji="0" lang="de-DE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/>
              </a:endParaRPr>
            </a:p>
          </p:txBody>
        </p:sp>
        <p:sp>
          <p:nvSpPr>
            <p:cNvPr id="184" name="Rechteck 13"/>
            <p:cNvSpPr/>
            <p:nvPr/>
          </p:nvSpPr>
          <p:spPr bwMode="auto">
            <a:xfrm>
              <a:off x="1722320" y="34725364"/>
              <a:ext cx="12404899" cy="2706707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2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6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/>
                </a:rPr>
                <a:t>Efficient</a:t>
              </a:r>
              <a:r>
                <a:rPr kumimoji="0" lang="de-DE" sz="6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/>
                </a:rPr>
                <a:t> </a:t>
              </a:r>
              <a:r>
                <a:rPr kumimoji="0" lang="de-DE" sz="6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/>
                </a:rPr>
                <a:t>Analyses</a:t>
              </a:r>
              <a:endParaRPr kumimoji="0" lang="de-DE" sz="6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/>
              </a:endParaRPr>
            </a:p>
          </p:txBody>
        </p:sp>
        <p:sp>
          <p:nvSpPr>
            <p:cNvPr id="185" name="Rechteck 16"/>
            <p:cNvSpPr/>
            <p:nvPr/>
          </p:nvSpPr>
          <p:spPr bwMode="auto">
            <a:xfrm>
              <a:off x="2903865" y="36756543"/>
              <a:ext cx="12819433" cy="3055845"/>
            </a:xfrm>
            <a:prstGeom prst="rect">
              <a:avLst/>
            </a:prstGeom>
            <a:solidFill>
              <a:srgbClr val="10253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6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/>
                </a:rPr>
                <a:t>Programmed</a:t>
              </a:r>
              <a:r>
                <a:rPr kumimoji="0" lang="de-DE" sz="6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/>
                </a:rPr>
                <a:t> /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6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/>
                </a:rPr>
                <a:t>RAG </a:t>
              </a:r>
              <a:r>
                <a:rPr kumimoji="0" lang="de-DE" sz="6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/>
                </a:rPr>
                <a:t>Controlled</a:t>
              </a:r>
              <a:r>
                <a:rPr kumimoji="0" lang="de-DE" sz="6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/>
                </a:rPr>
                <a:t> </a:t>
              </a:r>
              <a:r>
                <a:rPr kumimoji="0" lang="de-DE" sz="6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/>
                </a:rPr>
                <a:t>Rewriting</a:t>
              </a:r>
              <a:endParaRPr kumimoji="0" lang="de-DE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/>
              </a:endParaRPr>
            </a:p>
          </p:txBody>
        </p:sp>
        <p:sp>
          <p:nvSpPr>
            <p:cNvPr id="187" name="Rectangle 3" descr=" 5126"/>
            <p:cNvSpPr txBox="1">
              <a:spLocks noChangeArrowheads="1"/>
            </p:cNvSpPr>
            <p:nvPr/>
          </p:nvSpPr>
          <p:spPr bwMode="auto">
            <a:xfrm>
              <a:off x="15723299" y="38006261"/>
              <a:ext cx="5608496" cy="2033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rgbClr val="001D4B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rgbClr val="001D4B"/>
                  </a:solidFill>
                  <a:latin typeface="+mn-lt"/>
                  <a:ea typeface="ＭＳ Ｐゴシック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rgbClr val="001D4B"/>
                  </a:solidFill>
                  <a:latin typeface="+mn-lt"/>
                  <a:ea typeface="ＭＳ Ｐゴシック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rgbClr val="001D4B"/>
                  </a:solidFill>
                  <a:latin typeface="+mn-lt"/>
                  <a:ea typeface="ＭＳ Ｐゴシック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rgbClr val="001D4B"/>
                  </a:solidFill>
                  <a:latin typeface="+mn-lt"/>
                  <a:ea typeface="ＭＳ Ｐゴシック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rgbClr val="001D4B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rgbClr val="001D4B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rgbClr val="001D4B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defRPr sz="1400">
                  <a:solidFill>
                    <a:srgbClr val="001D4B"/>
                  </a:solidFill>
                  <a:latin typeface="+mn-lt"/>
                </a:defRPr>
              </a:lvl9pPr>
            </a:lstStyle>
            <a:p>
              <a:pPr marL="342900" marR="0" lvl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0" b="1" i="1" u="none" strike="noStrike" kern="0" cap="none" spc="0" normalizeH="0" baseline="0" noProof="0" dirty="0" smtClean="0">
                  <a:ln>
                    <a:noFill/>
                  </a:ln>
                  <a:solidFill>
                    <a:schemeClr val="tx2">
                      <a:lumMod val="50000"/>
                    </a:schemeClr>
                  </a:solidFill>
                  <a:effectLst/>
                  <a:uLnTx/>
                  <a:uFillTx/>
                  <a:ea typeface="ＭＳ Ｐゴシック" charset="0"/>
                  <a:cs typeface="ＭＳ Ｐゴシック" charset="0"/>
                </a:rPr>
                <a:t>RACR</a:t>
              </a:r>
            </a:p>
          </p:txBody>
        </p:sp>
        <p:sp>
          <p:nvSpPr>
            <p:cNvPr id="188" name="Rectangle 187"/>
            <p:cNvSpPr/>
            <p:nvPr/>
          </p:nvSpPr>
          <p:spPr bwMode="auto">
            <a:xfrm>
              <a:off x="2903865" y="36336188"/>
              <a:ext cx="8279215" cy="1113382"/>
            </a:xfrm>
            <a:prstGeom prst="rect">
              <a:avLst/>
            </a:prstGeom>
            <a:pattFill prst="dkVert">
              <a:fgClr>
                <a:srgbClr val="008000"/>
              </a:fgClr>
              <a:bgClr>
                <a:schemeClr val="tx2">
                  <a:lumMod val="50000"/>
                </a:schemeClr>
              </a:bgClr>
            </a:patt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</a:endParaRPr>
            </a:p>
          </p:txBody>
        </p:sp>
        <p:sp>
          <p:nvSpPr>
            <p:cNvPr id="189" name="Rectangle 188"/>
            <p:cNvSpPr/>
            <p:nvPr/>
          </p:nvSpPr>
          <p:spPr bwMode="auto">
            <a:xfrm>
              <a:off x="11183079" y="35007935"/>
              <a:ext cx="2937786" cy="1328253"/>
            </a:xfrm>
            <a:prstGeom prst="rect">
              <a:avLst/>
            </a:prstGeom>
            <a:pattFill prst="dkHorz">
              <a:fgClr>
                <a:srgbClr val="008000"/>
              </a:fgClr>
              <a:bgClr>
                <a:srgbClr val="660066"/>
              </a:bgClr>
            </a:patt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</a:endParaRPr>
            </a:p>
          </p:txBody>
        </p:sp>
        <p:sp>
          <p:nvSpPr>
            <p:cNvPr id="190" name="Rectangle 189"/>
            <p:cNvSpPr/>
            <p:nvPr/>
          </p:nvSpPr>
          <p:spPr bwMode="auto">
            <a:xfrm>
              <a:off x="14120865" y="36336188"/>
              <a:ext cx="1602429" cy="1729328"/>
            </a:xfrm>
            <a:prstGeom prst="rect">
              <a:avLst/>
            </a:prstGeom>
            <a:pattFill prst="wdUpDiag">
              <a:fgClr>
                <a:schemeClr val="tx2">
                  <a:lumMod val="50000"/>
                </a:schemeClr>
              </a:fgClr>
              <a:bgClr>
                <a:srgbClr val="660066"/>
              </a:bgClr>
            </a:patt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</a:endParaRPr>
            </a:p>
          </p:txBody>
        </p:sp>
        <p:sp>
          <p:nvSpPr>
            <p:cNvPr id="191" name="Rectangle 190"/>
            <p:cNvSpPr/>
            <p:nvPr/>
          </p:nvSpPr>
          <p:spPr bwMode="auto">
            <a:xfrm>
              <a:off x="11183079" y="36336191"/>
              <a:ext cx="2937786" cy="1113382"/>
            </a:xfrm>
            <a:prstGeom prst="rect">
              <a:avLst/>
            </a:prstGeom>
            <a:pattFill prst="smCheck">
              <a:fgClr>
                <a:schemeClr val="tx2">
                  <a:lumMod val="50000"/>
                </a:schemeClr>
              </a:fgClr>
              <a:bgClr>
                <a:srgbClr val="660066"/>
              </a:bgClr>
            </a:patt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</a:endParaRPr>
            </a:p>
          </p:txBody>
        </p:sp>
        <p:sp>
          <p:nvSpPr>
            <p:cNvPr id="192" name="Rectangle 191"/>
            <p:cNvSpPr/>
            <p:nvPr/>
          </p:nvSpPr>
          <p:spPr bwMode="auto">
            <a:xfrm>
              <a:off x="11183079" y="37449570"/>
              <a:ext cx="2937786" cy="615947"/>
            </a:xfrm>
            <a:prstGeom prst="rect">
              <a:avLst/>
            </a:prstGeom>
            <a:pattFill prst="wdUpDiag">
              <a:fgClr>
                <a:schemeClr val="tx2">
                  <a:lumMod val="50000"/>
                </a:schemeClr>
              </a:fgClr>
              <a:bgClr>
                <a:srgbClr val="660066"/>
              </a:bgClr>
            </a:patt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93" name="Picture 192" descr="solution-award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6115" y="34465276"/>
            <a:ext cx="3779520" cy="5347716"/>
          </a:xfrm>
          <a:prstGeom prst="rect">
            <a:avLst/>
          </a:prstGeom>
        </p:spPr>
      </p:pic>
      <p:sp>
        <p:nvSpPr>
          <p:cNvPr id="194" name="TextBox 193"/>
          <p:cNvSpPr txBox="1"/>
          <p:nvPr/>
        </p:nvSpPr>
        <p:spPr>
          <a:xfrm>
            <a:off x="1503836" y="8743063"/>
            <a:ext cx="272445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i="1" dirty="0" smtClean="0"/>
              <a:t>TTC 2015</a:t>
            </a:r>
            <a:r>
              <a:rPr lang="en-GB" sz="6000" dirty="0" smtClean="0"/>
              <a:t> task: execution of </a:t>
            </a:r>
            <a:r>
              <a:rPr lang="en-GB" sz="6000" i="1" dirty="0" err="1" smtClean="0"/>
              <a:t>fUML</a:t>
            </a:r>
            <a:r>
              <a:rPr lang="en-GB" sz="6000" i="1" dirty="0" smtClean="0"/>
              <a:t> Activity Diagrams.</a:t>
            </a:r>
            <a:endParaRPr lang="en-GB" sz="6000" i="1" dirty="0"/>
          </a:p>
        </p:txBody>
      </p:sp>
      <p:sp>
        <p:nvSpPr>
          <p:cNvPr id="195" name="TextBox 194"/>
          <p:cNvSpPr txBox="1"/>
          <p:nvPr/>
        </p:nvSpPr>
        <p:spPr>
          <a:xfrm>
            <a:off x="1503836" y="16173211"/>
            <a:ext cx="272445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i="1" dirty="0" smtClean="0"/>
              <a:t>RACR S</a:t>
            </a:r>
            <a:r>
              <a:rPr lang="en-GB" sz="6000" dirty="0" smtClean="0"/>
              <a:t>olution: diagram to Petri net interpreter, uses a reference attribute grammar to   </a:t>
            </a:r>
          </a:p>
          <a:p>
            <a:r>
              <a:rPr lang="en-GB" sz="6000" dirty="0" smtClean="0"/>
              <a:t>	deduce </a:t>
            </a:r>
            <a:r>
              <a:rPr lang="en-GB" sz="6000" dirty="0" err="1" smtClean="0"/>
              <a:t>memoized</a:t>
            </a:r>
            <a:r>
              <a:rPr lang="en-GB" sz="6000" dirty="0" smtClean="0"/>
              <a:t> abstract syntax graph well-suited for execution by rewriting.</a:t>
            </a:r>
            <a:endParaRPr lang="en-GB" sz="6000" i="1" dirty="0" smtClean="0"/>
          </a:p>
        </p:txBody>
      </p:sp>
      <p:sp>
        <p:nvSpPr>
          <p:cNvPr id="196" name="TextBox 195"/>
          <p:cNvSpPr txBox="1"/>
          <p:nvPr/>
        </p:nvSpPr>
        <p:spPr>
          <a:xfrm>
            <a:off x="1503836" y="30148444"/>
            <a:ext cx="2724456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 smtClean="0"/>
              <a:t>RAG-controlled rewriting: declarative, seamless combination of reference 	attribute 	grammars &amp; graph rewriting (</a:t>
            </a:r>
            <a:r>
              <a:rPr lang="en-GB" sz="6000" i="1" dirty="0" smtClean="0"/>
              <a:t>RACR</a:t>
            </a:r>
            <a:r>
              <a:rPr lang="en-GB" sz="6000" dirty="0" smtClean="0"/>
              <a:t>: reference implementation, </a:t>
            </a:r>
            <a:r>
              <a:rPr lang="en-GB" sz="6000" i="1" dirty="0" smtClean="0"/>
              <a:t>Scheme </a:t>
            </a:r>
            <a:r>
              <a:rPr lang="en-GB" sz="6000" dirty="0" smtClean="0"/>
              <a:t>library).</a:t>
            </a:r>
          </a:p>
          <a:p>
            <a:pPr marL="857250" indent="-857250">
              <a:buFont typeface="Arial"/>
              <a:buChar char="•"/>
            </a:pPr>
            <a:r>
              <a:rPr lang="en-GB" sz="5400" dirty="0"/>
              <a:t>t</a:t>
            </a:r>
            <a:r>
              <a:rPr lang="en-GB" sz="5400" dirty="0" smtClean="0"/>
              <a:t>ransformation-aware RAG-based analyses (incremental evaluation)</a:t>
            </a:r>
          </a:p>
          <a:p>
            <a:pPr marL="857250" indent="-857250">
              <a:buFont typeface="Arial"/>
              <a:buChar char="•"/>
            </a:pPr>
            <a:r>
              <a:rPr lang="en-GB" sz="5400" dirty="0"/>
              <a:t>a</a:t>
            </a:r>
            <a:r>
              <a:rPr lang="en-GB" sz="5400" dirty="0" smtClean="0"/>
              <a:t>nalyse-aware rewrite-based transformations (analyses deduce rewrites)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24461890" y="32472592"/>
            <a:ext cx="38996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 smtClean="0"/>
              <a:t>mutual control</a:t>
            </a:r>
            <a:endParaRPr lang="en-GB" sz="4800" dirty="0"/>
          </a:p>
        </p:txBody>
      </p:sp>
      <p:cxnSp>
        <p:nvCxnSpPr>
          <p:cNvPr id="199" name="Straight Arrow Connector 198"/>
          <p:cNvCxnSpPr/>
          <p:nvPr/>
        </p:nvCxnSpPr>
        <p:spPr>
          <a:xfrm flipH="1">
            <a:off x="21685917" y="32542442"/>
            <a:ext cx="2593308" cy="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 flipH="1">
            <a:off x="23261759" y="33349124"/>
            <a:ext cx="1017466" cy="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V="1">
            <a:off x="24247475" y="32535525"/>
            <a:ext cx="0" cy="837914"/>
          </a:xfrm>
          <a:prstGeom prst="line">
            <a:avLst/>
          </a:prstGeom>
          <a:ln w="635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7" name="Group 396"/>
          <p:cNvGrpSpPr/>
          <p:nvPr/>
        </p:nvGrpSpPr>
        <p:grpSpPr>
          <a:xfrm>
            <a:off x="1503835" y="18947584"/>
            <a:ext cx="17254688" cy="10430258"/>
            <a:chOff x="262657" y="1238859"/>
            <a:chExt cx="8627344" cy="5215129"/>
          </a:xfrm>
        </p:grpSpPr>
        <p:sp>
          <p:nvSpPr>
            <p:cNvPr id="398" name="TextBox 397"/>
            <p:cNvSpPr txBox="1"/>
            <p:nvPr/>
          </p:nvSpPr>
          <p:spPr>
            <a:xfrm>
              <a:off x="262659" y="6130822"/>
              <a:ext cx="8627342" cy="32316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GB" sz="3600" dirty="0" smtClean="0"/>
                <a:t>semantic </a:t>
              </a:r>
              <a:r>
                <a:rPr lang="en-GB" sz="3600" dirty="0"/>
                <a:t>overlay graph (</a:t>
              </a:r>
              <a:r>
                <a:rPr lang="en-GB" sz="3600" dirty="0" smtClean="0"/>
                <a:t>excerpt): </a:t>
              </a:r>
              <a:r>
                <a:rPr lang="en-GB" sz="3600" dirty="0" smtClean="0">
                  <a:solidFill>
                    <a:srgbClr val="FF0000"/>
                  </a:solidFill>
                  <a:ea typeface="Wingdings"/>
                  <a:cs typeface="Wingdings"/>
                  <a:sym typeface="Wingdings"/>
                </a:rPr>
                <a:t></a:t>
              </a:r>
              <a:r>
                <a:rPr lang="en-GB" sz="3600" dirty="0" smtClean="0"/>
                <a:t> name analysis  </a:t>
              </a:r>
              <a:r>
                <a:rPr lang="en-GB" sz="3600" dirty="0" smtClean="0">
                  <a:solidFill>
                    <a:srgbClr val="3366FF"/>
                  </a:solidFill>
                  <a:ea typeface="Wingdings"/>
                  <a:cs typeface="Wingdings"/>
                  <a:sym typeface="Wingdings"/>
                </a:rPr>
                <a:t></a:t>
              </a:r>
              <a:r>
                <a:rPr lang="en-GB" sz="3600" dirty="0" smtClean="0">
                  <a:solidFill>
                    <a:srgbClr val="660066"/>
                  </a:solidFill>
                  <a:ea typeface="Wingdings"/>
                  <a:cs typeface="Wingdings"/>
                  <a:sym typeface="Wingdings"/>
                </a:rPr>
                <a:t></a:t>
              </a:r>
              <a:r>
                <a:rPr lang="en-GB" sz="3600" dirty="0" smtClean="0"/>
                <a:t> code generation  </a:t>
              </a:r>
              <a:r>
                <a:rPr lang="en-GB" sz="3600" dirty="0" smtClean="0">
                  <a:solidFill>
                    <a:srgbClr val="008000"/>
                  </a:solidFill>
                  <a:ea typeface="Wingdings"/>
                  <a:cs typeface="Wingdings"/>
                  <a:sym typeface="Wingdings"/>
                </a:rPr>
                <a:t></a:t>
              </a:r>
              <a:r>
                <a:rPr lang="en-GB" sz="3600" dirty="0" smtClean="0"/>
                <a:t> enabled analysis</a:t>
              </a:r>
            </a:p>
          </p:txBody>
        </p:sp>
        <p:grpSp>
          <p:nvGrpSpPr>
            <p:cNvPr id="399" name="Group 398"/>
            <p:cNvGrpSpPr/>
            <p:nvPr/>
          </p:nvGrpSpPr>
          <p:grpSpPr>
            <a:xfrm>
              <a:off x="262657" y="1238859"/>
              <a:ext cx="8627344" cy="4796852"/>
              <a:chOff x="262657" y="1238859"/>
              <a:chExt cx="8627344" cy="4796852"/>
            </a:xfrm>
          </p:grpSpPr>
          <p:cxnSp>
            <p:nvCxnSpPr>
              <p:cNvPr id="400" name="Straight Connector 399"/>
              <p:cNvCxnSpPr/>
              <p:nvPr/>
            </p:nvCxnSpPr>
            <p:spPr>
              <a:xfrm flipH="1" flipV="1">
                <a:off x="5173246" y="1238859"/>
                <a:ext cx="1" cy="4796852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1" name="Rectangle 400"/>
              <p:cNvSpPr/>
              <p:nvPr/>
            </p:nvSpPr>
            <p:spPr>
              <a:xfrm>
                <a:off x="1364652" y="1791825"/>
                <a:ext cx="1063988" cy="4576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3600" dirty="0">
                    <a:solidFill>
                      <a:schemeClr val="tx1"/>
                    </a:solidFill>
                  </a:rPr>
                  <a:t>a</a:t>
                </a:r>
                <a:r>
                  <a:rPr lang="en-GB" sz="3600" dirty="0" smtClean="0">
                    <a:solidFill>
                      <a:schemeClr val="tx1"/>
                    </a:solidFill>
                  </a:rPr>
                  <a:t>ctivity</a:t>
                </a:r>
                <a:endParaRPr lang="en-GB" sz="3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2" name="Rounded Rectangle 401"/>
              <p:cNvSpPr/>
              <p:nvPr/>
            </p:nvSpPr>
            <p:spPr>
              <a:xfrm>
                <a:off x="607936" y="2833041"/>
                <a:ext cx="1018225" cy="411909"/>
              </a:xfrm>
              <a:prstGeom prst="round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3600" dirty="0" smtClean="0">
                    <a:solidFill>
                      <a:srgbClr val="000000"/>
                    </a:solidFill>
                  </a:rPr>
                  <a:t>variable</a:t>
                </a:r>
                <a:endParaRPr lang="en-GB" sz="3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3" name="Rounded Rectangle 402"/>
              <p:cNvSpPr/>
              <p:nvPr/>
            </p:nvSpPr>
            <p:spPr>
              <a:xfrm>
                <a:off x="607936" y="3435332"/>
                <a:ext cx="1018225" cy="411909"/>
              </a:xfrm>
              <a:prstGeom prst="round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3600" dirty="0" smtClean="0">
                    <a:solidFill>
                      <a:srgbClr val="000000"/>
                    </a:solidFill>
                  </a:rPr>
                  <a:t>variable</a:t>
                </a:r>
                <a:endParaRPr lang="en-GB" sz="3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4" name="Rounded Rectangle 403"/>
              <p:cNvSpPr/>
              <p:nvPr/>
            </p:nvSpPr>
            <p:spPr>
              <a:xfrm>
                <a:off x="3757824" y="2833041"/>
                <a:ext cx="1018225" cy="411909"/>
              </a:xfrm>
              <a:prstGeom prst="round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3600" dirty="0" smtClean="0">
                    <a:solidFill>
                      <a:srgbClr val="000000"/>
                    </a:solidFill>
                  </a:rPr>
                  <a:t>node</a:t>
                </a:r>
                <a:endParaRPr lang="en-GB" sz="3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5" name="Rounded Rectangle 404"/>
              <p:cNvSpPr/>
              <p:nvPr/>
            </p:nvSpPr>
            <p:spPr>
              <a:xfrm>
                <a:off x="3757824" y="4053195"/>
                <a:ext cx="1018225" cy="411909"/>
              </a:xfrm>
              <a:prstGeom prst="round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3600" dirty="0" smtClean="0">
                    <a:solidFill>
                      <a:srgbClr val="000000"/>
                    </a:solidFill>
                  </a:rPr>
                  <a:t>node</a:t>
                </a:r>
                <a:endParaRPr lang="en-GB" sz="3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6" name="Rounded Rectangle 405"/>
              <p:cNvSpPr/>
              <p:nvPr/>
            </p:nvSpPr>
            <p:spPr>
              <a:xfrm>
                <a:off x="2228431" y="2833041"/>
                <a:ext cx="1018225" cy="411909"/>
              </a:xfrm>
              <a:prstGeom prst="round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3600" dirty="0" smtClean="0">
                    <a:solidFill>
                      <a:srgbClr val="000000"/>
                    </a:solidFill>
                  </a:rPr>
                  <a:t>edge</a:t>
                </a:r>
                <a:endParaRPr lang="en-GB" sz="3600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407" name="Straight Connector 406"/>
              <p:cNvCxnSpPr/>
              <p:nvPr/>
            </p:nvCxnSpPr>
            <p:spPr>
              <a:xfrm>
                <a:off x="262658" y="2565746"/>
                <a:ext cx="1" cy="10791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Straight Connector 407"/>
              <p:cNvCxnSpPr/>
              <p:nvPr/>
            </p:nvCxnSpPr>
            <p:spPr>
              <a:xfrm>
                <a:off x="262658" y="3644941"/>
                <a:ext cx="33178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Straight Connector 408"/>
              <p:cNvCxnSpPr/>
              <p:nvPr/>
            </p:nvCxnSpPr>
            <p:spPr>
              <a:xfrm>
                <a:off x="262658" y="3049962"/>
                <a:ext cx="33178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0" name="Rounded Rectangle 409"/>
              <p:cNvSpPr/>
              <p:nvPr/>
            </p:nvSpPr>
            <p:spPr>
              <a:xfrm>
                <a:off x="2228431" y="3435332"/>
                <a:ext cx="1018225" cy="411909"/>
              </a:xfrm>
              <a:prstGeom prst="round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3600" dirty="0" smtClean="0">
                    <a:solidFill>
                      <a:srgbClr val="000000"/>
                    </a:solidFill>
                  </a:rPr>
                  <a:t>edge</a:t>
                </a:r>
                <a:endParaRPr lang="en-GB" sz="3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1" name="Rounded Rectangle 410"/>
              <p:cNvSpPr/>
              <p:nvPr/>
            </p:nvSpPr>
            <p:spPr>
              <a:xfrm>
                <a:off x="2228431" y="4053195"/>
                <a:ext cx="1018225" cy="411909"/>
              </a:xfrm>
              <a:prstGeom prst="round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3600" dirty="0" smtClean="0">
                    <a:solidFill>
                      <a:srgbClr val="000000"/>
                    </a:solidFill>
                  </a:rPr>
                  <a:t>edge</a:t>
                </a:r>
                <a:endParaRPr lang="en-GB" sz="3600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412" name="Straight Connector 411"/>
              <p:cNvCxnSpPr/>
              <p:nvPr/>
            </p:nvCxnSpPr>
            <p:spPr>
              <a:xfrm>
                <a:off x="1896646" y="4266460"/>
                <a:ext cx="33178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/>
              <p:cNvCxnSpPr/>
              <p:nvPr/>
            </p:nvCxnSpPr>
            <p:spPr>
              <a:xfrm>
                <a:off x="1896646" y="3671005"/>
                <a:ext cx="33178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/>
              <p:cNvCxnSpPr/>
              <p:nvPr/>
            </p:nvCxnSpPr>
            <p:spPr>
              <a:xfrm>
                <a:off x="1896646" y="3053142"/>
                <a:ext cx="33178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/>
              <p:cNvCxnSpPr/>
              <p:nvPr/>
            </p:nvCxnSpPr>
            <p:spPr>
              <a:xfrm>
                <a:off x="1896646" y="4872882"/>
                <a:ext cx="33178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6" name="Rounded Rectangle 415"/>
              <p:cNvSpPr/>
              <p:nvPr/>
            </p:nvSpPr>
            <p:spPr>
              <a:xfrm>
                <a:off x="3757824" y="4674714"/>
                <a:ext cx="1018225" cy="411909"/>
              </a:xfrm>
              <a:prstGeom prst="round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3600" dirty="0" smtClean="0">
                    <a:solidFill>
                      <a:srgbClr val="000000"/>
                    </a:solidFill>
                  </a:rPr>
                  <a:t>node</a:t>
                </a:r>
                <a:endParaRPr lang="en-GB" sz="3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7" name="Rounded Rectangle 416"/>
              <p:cNvSpPr/>
              <p:nvPr/>
            </p:nvSpPr>
            <p:spPr>
              <a:xfrm>
                <a:off x="2228431" y="4662321"/>
                <a:ext cx="1018225" cy="411909"/>
              </a:xfrm>
              <a:prstGeom prst="round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3600" dirty="0" smtClean="0">
                    <a:solidFill>
                      <a:srgbClr val="000000"/>
                    </a:solidFill>
                  </a:rPr>
                  <a:t>edge</a:t>
                </a:r>
                <a:endParaRPr lang="en-GB" sz="3600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418" name="Straight Connector 417"/>
              <p:cNvCxnSpPr/>
              <p:nvPr/>
            </p:nvCxnSpPr>
            <p:spPr>
              <a:xfrm>
                <a:off x="3426039" y="3044880"/>
                <a:ext cx="33178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Straight Connector 418"/>
              <p:cNvCxnSpPr/>
              <p:nvPr/>
            </p:nvCxnSpPr>
            <p:spPr>
              <a:xfrm>
                <a:off x="3426039" y="4266460"/>
                <a:ext cx="33178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Straight Connector 419"/>
              <p:cNvCxnSpPr/>
              <p:nvPr/>
            </p:nvCxnSpPr>
            <p:spPr>
              <a:xfrm>
                <a:off x="3426039" y="4902126"/>
                <a:ext cx="33178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/>
              <p:cNvCxnSpPr>
                <a:endCxn id="401" idx="2"/>
              </p:cNvCxnSpPr>
              <p:nvPr/>
            </p:nvCxnSpPr>
            <p:spPr>
              <a:xfrm flipV="1">
                <a:off x="1896646" y="2249502"/>
                <a:ext cx="0" cy="26233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/>
              <p:cNvCxnSpPr/>
              <p:nvPr/>
            </p:nvCxnSpPr>
            <p:spPr>
              <a:xfrm flipV="1">
                <a:off x="3426039" y="2565747"/>
                <a:ext cx="0" cy="233637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Straight Connector 422"/>
              <p:cNvCxnSpPr/>
              <p:nvPr/>
            </p:nvCxnSpPr>
            <p:spPr>
              <a:xfrm flipV="1">
                <a:off x="276151" y="2565746"/>
                <a:ext cx="3149888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4" name="TextBox 423"/>
              <p:cNvSpPr txBox="1"/>
              <p:nvPr/>
            </p:nvSpPr>
            <p:spPr>
              <a:xfrm>
                <a:off x="3662522" y="3299431"/>
                <a:ext cx="925945" cy="323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600" dirty="0" smtClean="0">
                    <a:solidFill>
                      <a:srgbClr val="FF0000"/>
                    </a:solidFill>
                  </a:rPr>
                  <a:t>outgoing</a:t>
                </a:r>
                <a:endParaRPr lang="en-GB" sz="3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25" name="Rounded Rectangle 424"/>
              <p:cNvSpPr/>
              <p:nvPr/>
            </p:nvSpPr>
            <p:spPr>
              <a:xfrm>
                <a:off x="4096961" y="5281610"/>
                <a:ext cx="679088" cy="303850"/>
              </a:xfrm>
              <a:prstGeom prst="round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3600" dirty="0" err="1">
                    <a:solidFill>
                      <a:srgbClr val="000000"/>
                    </a:solidFill>
                  </a:rPr>
                  <a:t>e</a:t>
                </a:r>
                <a:r>
                  <a:rPr lang="en-GB" sz="3600" dirty="0" err="1" smtClean="0">
                    <a:solidFill>
                      <a:srgbClr val="000000"/>
                    </a:solidFill>
                  </a:rPr>
                  <a:t>xpr</a:t>
                </a:r>
                <a:r>
                  <a:rPr lang="en-GB" sz="3600" dirty="0" smtClean="0">
                    <a:solidFill>
                      <a:srgbClr val="000000"/>
                    </a:solidFill>
                  </a:rPr>
                  <a:t>.</a:t>
                </a:r>
                <a:endParaRPr lang="en-GB" sz="3600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426" name="Straight Connector 425"/>
              <p:cNvCxnSpPr>
                <a:endCxn id="425" idx="1"/>
              </p:cNvCxnSpPr>
              <p:nvPr/>
            </p:nvCxnSpPr>
            <p:spPr>
              <a:xfrm>
                <a:off x="3960072" y="5433535"/>
                <a:ext cx="13688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Straight Connector 426"/>
              <p:cNvCxnSpPr/>
              <p:nvPr/>
            </p:nvCxnSpPr>
            <p:spPr>
              <a:xfrm flipV="1">
                <a:off x="3960072" y="5074230"/>
                <a:ext cx="0" cy="3593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8" name="Isosceles Triangle 427"/>
              <p:cNvSpPr/>
              <p:nvPr/>
            </p:nvSpPr>
            <p:spPr>
              <a:xfrm>
                <a:off x="4096961" y="5585460"/>
                <a:ext cx="679088" cy="181316"/>
              </a:xfrm>
              <a:prstGeom prst="triangle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600"/>
              </a:p>
            </p:txBody>
          </p:sp>
          <p:cxnSp>
            <p:nvCxnSpPr>
              <p:cNvPr id="429" name="Straight Connector 428"/>
              <p:cNvCxnSpPr/>
              <p:nvPr/>
            </p:nvCxnSpPr>
            <p:spPr>
              <a:xfrm>
                <a:off x="1117049" y="5729312"/>
                <a:ext cx="3322311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Straight Connector 429"/>
              <p:cNvCxnSpPr>
                <a:stCxn id="403" idx="2"/>
              </p:cNvCxnSpPr>
              <p:nvPr/>
            </p:nvCxnSpPr>
            <p:spPr>
              <a:xfrm>
                <a:off x="1117049" y="3847241"/>
                <a:ext cx="0" cy="1882071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triangle" w="lg" len="lg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Straight Connector 430"/>
              <p:cNvCxnSpPr/>
              <p:nvPr/>
            </p:nvCxnSpPr>
            <p:spPr>
              <a:xfrm flipH="1" flipV="1">
                <a:off x="3246658" y="2678661"/>
                <a:ext cx="286675" cy="103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Straight Connector 431"/>
              <p:cNvCxnSpPr>
                <a:stCxn id="406" idx="0"/>
              </p:cNvCxnSpPr>
              <p:nvPr/>
            </p:nvCxnSpPr>
            <p:spPr>
              <a:xfrm flipV="1">
                <a:off x="2737544" y="2679700"/>
                <a:ext cx="509112" cy="153341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triangle" w="lg" len="lg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Connector 432"/>
              <p:cNvCxnSpPr>
                <a:stCxn id="410" idx="3"/>
              </p:cNvCxnSpPr>
              <p:nvPr/>
            </p:nvCxnSpPr>
            <p:spPr>
              <a:xfrm>
                <a:off x="3246656" y="3641287"/>
                <a:ext cx="372844" cy="3654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triangle" w="lg" len="lg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Straight Connector 433"/>
              <p:cNvCxnSpPr/>
              <p:nvPr/>
            </p:nvCxnSpPr>
            <p:spPr>
              <a:xfrm flipV="1">
                <a:off x="3246658" y="3244950"/>
                <a:ext cx="511166" cy="1451221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triangle" w="lg" len="lg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5" name="Rectangle 434"/>
              <p:cNvSpPr/>
              <p:nvPr/>
            </p:nvSpPr>
            <p:spPr>
              <a:xfrm>
                <a:off x="5868836" y="1791825"/>
                <a:ext cx="1063988" cy="457677"/>
              </a:xfrm>
              <a:prstGeom prst="rect">
                <a:avLst/>
              </a:prstGeom>
              <a:noFill/>
              <a:ln>
                <a:solidFill>
                  <a:srgbClr val="6600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3600" dirty="0" smtClean="0">
                    <a:solidFill>
                      <a:srgbClr val="660066"/>
                    </a:solidFill>
                  </a:rPr>
                  <a:t>Petri net</a:t>
                </a:r>
                <a:endParaRPr lang="en-GB" sz="3600" dirty="0">
                  <a:solidFill>
                    <a:srgbClr val="660066"/>
                  </a:solidFill>
                </a:endParaRPr>
              </a:p>
            </p:txBody>
          </p:sp>
          <p:sp>
            <p:nvSpPr>
              <p:cNvPr id="436" name="Rounded Rectangle 435"/>
              <p:cNvSpPr/>
              <p:nvPr/>
            </p:nvSpPr>
            <p:spPr>
              <a:xfrm>
                <a:off x="5904124" y="2833041"/>
                <a:ext cx="1018225" cy="411909"/>
              </a:xfrm>
              <a:prstGeom prst="roundRect">
                <a:avLst/>
              </a:prstGeom>
              <a:solidFill>
                <a:srgbClr val="FFFFFF"/>
              </a:solidFill>
              <a:ln>
                <a:solidFill>
                  <a:srgbClr val="6600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3600" dirty="0" smtClean="0">
                    <a:solidFill>
                      <a:srgbClr val="660066"/>
                    </a:solidFill>
                  </a:rPr>
                  <a:t>place</a:t>
                </a:r>
                <a:endParaRPr lang="en-GB" sz="3600" dirty="0">
                  <a:solidFill>
                    <a:srgbClr val="660066"/>
                  </a:solidFill>
                </a:endParaRPr>
              </a:p>
            </p:txBody>
          </p:sp>
          <p:sp>
            <p:nvSpPr>
              <p:cNvPr id="437" name="Rounded Rectangle 436"/>
              <p:cNvSpPr/>
              <p:nvPr/>
            </p:nvSpPr>
            <p:spPr>
              <a:xfrm>
                <a:off x="5904124" y="4066836"/>
                <a:ext cx="1018225" cy="411909"/>
              </a:xfrm>
              <a:prstGeom prst="roundRect">
                <a:avLst/>
              </a:prstGeom>
              <a:solidFill>
                <a:srgbClr val="FFFFFF"/>
              </a:solidFill>
              <a:ln>
                <a:solidFill>
                  <a:srgbClr val="6600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3600" dirty="0" smtClean="0">
                    <a:solidFill>
                      <a:srgbClr val="660066"/>
                    </a:solidFill>
                  </a:rPr>
                  <a:t>place</a:t>
                </a:r>
                <a:endParaRPr lang="en-GB" sz="3600" dirty="0">
                  <a:solidFill>
                    <a:srgbClr val="660066"/>
                  </a:solidFill>
                </a:endParaRPr>
              </a:p>
            </p:txBody>
          </p:sp>
          <p:sp>
            <p:nvSpPr>
              <p:cNvPr id="438" name="Rounded Rectangle 437"/>
              <p:cNvSpPr/>
              <p:nvPr/>
            </p:nvSpPr>
            <p:spPr>
              <a:xfrm>
                <a:off x="5904124" y="4696171"/>
                <a:ext cx="1018225" cy="411909"/>
              </a:xfrm>
              <a:prstGeom prst="roundRect">
                <a:avLst/>
              </a:prstGeom>
              <a:solidFill>
                <a:srgbClr val="FFFFFF"/>
              </a:solidFill>
              <a:ln>
                <a:solidFill>
                  <a:srgbClr val="6600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3600" dirty="0" smtClean="0">
                    <a:solidFill>
                      <a:srgbClr val="660066"/>
                    </a:solidFill>
                  </a:rPr>
                  <a:t>place</a:t>
                </a:r>
                <a:endParaRPr lang="en-GB" sz="3600" dirty="0">
                  <a:solidFill>
                    <a:srgbClr val="660066"/>
                  </a:solidFill>
                </a:endParaRPr>
              </a:p>
            </p:txBody>
          </p:sp>
          <p:sp>
            <p:nvSpPr>
              <p:cNvPr id="439" name="Rounded Rectangle 438"/>
              <p:cNvSpPr/>
              <p:nvPr/>
            </p:nvSpPr>
            <p:spPr>
              <a:xfrm>
                <a:off x="7554275" y="2833041"/>
                <a:ext cx="1018225" cy="411909"/>
              </a:xfrm>
              <a:prstGeom prst="roundRect">
                <a:avLst/>
              </a:prstGeom>
              <a:solidFill>
                <a:srgbClr val="CCFFCC"/>
              </a:solidFill>
              <a:ln>
                <a:solidFill>
                  <a:srgbClr val="6600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3600" dirty="0" smtClean="0">
                    <a:solidFill>
                      <a:srgbClr val="660066"/>
                    </a:solidFill>
                  </a:rPr>
                  <a:t>transition</a:t>
                </a:r>
                <a:endParaRPr lang="en-GB" sz="3600" dirty="0">
                  <a:solidFill>
                    <a:srgbClr val="660066"/>
                  </a:solidFill>
                </a:endParaRPr>
              </a:p>
            </p:txBody>
          </p:sp>
          <p:sp>
            <p:nvSpPr>
              <p:cNvPr id="440" name="Rounded Rectangle 439"/>
              <p:cNvSpPr/>
              <p:nvPr/>
            </p:nvSpPr>
            <p:spPr>
              <a:xfrm>
                <a:off x="7554275" y="3465050"/>
                <a:ext cx="1018225" cy="411909"/>
              </a:xfrm>
              <a:prstGeom prst="roundRect">
                <a:avLst/>
              </a:prstGeom>
              <a:solidFill>
                <a:srgbClr val="FFFFFF"/>
              </a:solidFill>
              <a:ln>
                <a:solidFill>
                  <a:srgbClr val="6600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3600" dirty="0" smtClean="0">
                    <a:solidFill>
                      <a:srgbClr val="660066"/>
                    </a:solidFill>
                  </a:rPr>
                  <a:t>transition</a:t>
                </a:r>
                <a:endParaRPr lang="en-GB" sz="3600" dirty="0">
                  <a:solidFill>
                    <a:srgbClr val="660066"/>
                  </a:solidFill>
                </a:endParaRPr>
              </a:p>
            </p:txBody>
          </p:sp>
          <p:sp>
            <p:nvSpPr>
              <p:cNvPr id="441" name="Rounded Rectangle 440"/>
              <p:cNvSpPr/>
              <p:nvPr/>
            </p:nvSpPr>
            <p:spPr>
              <a:xfrm>
                <a:off x="7554275" y="4066836"/>
                <a:ext cx="1018225" cy="411909"/>
              </a:xfrm>
              <a:prstGeom prst="roundRect">
                <a:avLst/>
              </a:prstGeom>
              <a:solidFill>
                <a:srgbClr val="CCFFCC"/>
              </a:solidFill>
              <a:ln>
                <a:solidFill>
                  <a:srgbClr val="6600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3600" dirty="0" smtClean="0">
                    <a:solidFill>
                      <a:srgbClr val="660066"/>
                    </a:solidFill>
                  </a:rPr>
                  <a:t>transition</a:t>
                </a:r>
                <a:endParaRPr lang="en-GB" sz="3600" dirty="0">
                  <a:solidFill>
                    <a:srgbClr val="660066"/>
                  </a:solidFill>
                </a:endParaRPr>
              </a:p>
            </p:txBody>
          </p:sp>
          <p:cxnSp>
            <p:nvCxnSpPr>
              <p:cNvPr id="442" name="Straight Connector 441"/>
              <p:cNvCxnSpPr/>
              <p:nvPr/>
            </p:nvCxnSpPr>
            <p:spPr>
              <a:xfrm>
                <a:off x="5572339" y="3029060"/>
                <a:ext cx="331785" cy="0"/>
              </a:xfrm>
              <a:prstGeom prst="line">
                <a:avLst/>
              </a:prstGeom>
              <a:ln>
                <a:solidFill>
                  <a:srgbClr val="66006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Straight Connector 442"/>
              <p:cNvCxnSpPr/>
              <p:nvPr/>
            </p:nvCxnSpPr>
            <p:spPr>
              <a:xfrm>
                <a:off x="5572339" y="4263340"/>
                <a:ext cx="331785" cy="0"/>
              </a:xfrm>
              <a:prstGeom prst="line">
                <a:avLst/>
              </a:prstGeom>
              <a:ln>
                <a:solidFill>
                  <a:srgbClr val="66006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Straight Connector 443"/>
              <p:cNvCxnSpPr/>
              <p:nvPr/>
            </p:nvCxnSpPr>
            <p:spPr>
              <a:xfrm>
                <a:off x="5572339" y="4873606"/>
                <a:ext cx="331785" cy="0"/>
              </a:xfrm>
              <a:prstGeom prst="line">
                <a:avLst/>
              </a:prstGeom>
              <a:ln>
                <a:solidFill>
                  <a:srgbClr val="66006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Straight Connector 444"/>
              <p:cNvCxnSpPr/>
              <p:nvPr/>
            </p:nvCxnSpPr>
            <p:spPr>
              <a:xfrm>
                <a:off x="7222490" y="3029060"/>
                <a:ext cx="331785" cy="0"/>
              </a:xfrm>
              <a:prstGeom prst="line">
                <a:avLst/>
              </a:prstGeom>
              <a:ln>
                <a:solidFill>
                  <a:srgbClr val="66006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Straight Connector 445"/>
              <p:cNvCxnSpPr/>
              <p:nvPr/>
            </p:nvCxnSpPr>
            <p:spPr>
              <a:xfrm>
                <a:off x="7222490" y="3680585"/>
                <a:ext cx="331785" cy="0"/>
              </a:xfrm>
              <a:prstGeom prst="line">
                <a:avLst/>
              </a:prstGeom>
              <a:ln>
                <a:solidFill>
                  <a:srgbClr val="66006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Straight Connector 446"/>
              <p:cNvCxnSpPr/>
              <p:nvPr/>
            </p:nvCxnSpPr>
            <p:spPr>
              <a:xfrm>
                <a:off x="7222490" y="4266460"/>
                <a:ext cx="331785" cy="0"/>
              </a:xfrm>
              <a:prstGeom prst="line">
                <a:avLst/>
              </a:prstGeom>
              <a:ln>
                <a:solidFill>
                  <a:srgbClr val="66006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Straight Connector 447"/>
              <p:cNvCxnSpPr/>
              <p:nvPr/>
            </p:nvCxnSpPr>
            <p:spPr>
              <a:xfrm flipV="1">
                <a:off x="5572339" y="2565747"/>
                <a:ext cx="0" cy="2307859"/>
              </a:xfrm>
              <a:prstGeom prst="line">
                <a:avLst/>
              </a:prstGeom>
              <a:ln>
                <a:solidFill>
                  <a:srgbClr val="66006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Straight Connector 448"/>
              <p:cNvCxnSpPr/>
              <p:nvPr/>
            </p:nvCxnSpPr>
            <p:spPr>
              <a:xfrm flipH="1" flipV="1">
                <a:off x="7222490" y="2565746"/>
                <a:ext cx="1" cy="1697595"/>
              </a:xfrm>
              <a:prstGeom prst="line">
                <a:avLst/>
              </a:prstGeom>
              <a:ln>
                <a:solidFill>
                  <a:srgbClr val="66006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Straight Connector 449"/>
              <p:cNvCxnSpPr/>
              <p:nvPr/>
            </p:nvCxnSpPr>
            <p:spPr>
              <a:xfrm flipH="1">
                <a:off x="5572339" y="2565747"/>
                <a:ext cx="1650152" cy="0"/>
              </a:xfrm>
              <a:prstGeom prst="line">
                <a:avLst/>
              </a:prstGeom>
              <a:ln>
                <a:solidFill>
                  <a:srgbClr val="66006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Straight Connector 450"/>
              <p:cNvCxnSpPr>
                <a:endCxn id="435" idx="2"/>
              </p:cNvCxnSpPr>
              <p:nvPr/>
            </p:nvCxnSpPr>
            <p:spPr>
              <a:xfrm flipV="1">
                <a:off x="6400800" y="2249502"/>
                <a:ext cx="30" cy="316244"/>
              </a:xfrm>
              <a:prstGeom prst="line">
                <a:avLst/>
              </a:prstGeom>
              <a:ln>
                <a:solidFill>
                  <a:srgbClr val="66006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Straight Connector 451"/>
              <p:cNvCxnSpPr/>
              <p:nvPr/>
            </p:nvCxnSpPr>
            <p:spPr>
              <a:xfrm flipH="1">
                <a:off x="4776049" y="2833041"/>
                <a:ext cx="1128075" cy="0"/>
              </a:xfrm>
              <a:prstGeom prst="line">
                <a:avLst/>
              </a:prstGeom>
              <a:ln>
                <a:solidFill>
                  <a:srgbClr val="3366FF"/>
                </a:solidFill>
                <a:headEnd type="triangle" w="lg" len="lg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/>
              <p:cNvCxnSpPr/>
              <p:nvPr/>
            </p:nvCxnSpPr>
            <p:spPr>
              <a:xfrm flipH="1" flipV="1">
                <a:off x="4776049" y="4053195"/>
                <a:ext cx="1128075" cy="13641"/>
              </a:xfrm>
              <a:prstGeom prst="line">
                <a:avLst/>
              </a:prstGeom>
              <a:ln>
                <a:solidFill>
                  <a:srgbClr val="3366FF"/>
                </a:solidFill>
                <a:headEnd type="triangle" w="lg" len="lg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/>
              <p:cNvCxnSpPr/>
              <p:nvPr/>
            </p:nvCxnSpPr>
            <p:spPr>
              <a:xfrm flipH="1">
                <a:off x="4776049" y="4696751"/>
                <a:ext cx="1128075" cy="0"/>
              </a:xfrm>
              <a:prstGeom prst="line">
                <a:avLst/>
              </a:prstGeom>
              <a:ln>
                <a:solidFill>
                  <a:srgbClr val="3366FF"/>
                </a:solidFill>
                <a:headEnd type="triangle" w="lg" len="lg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5" name="TextBox 454"/>
              <p:cNvSpPr txBox="1"/>
              <p:nvPr/>
            </p:nvSpPr>
            <p:spPr>
              <a:xfrm>
                <a:off x="4728467" y="2738654"/>
                <a:ext cx="641800" cy="323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600" dirty="0" smtClean="0">
                    <a:solidFill>
                      <a:srgbClr val="3366FF"/>
                    </a:solidFill>
                  </a:rPr>
                  <a:t> place</a:t>
                </a:r>
              </a:p>
            </p:txBody>
          </p:sp>
          <p:cxnSp>
            <p:nvCxnSpPr>
              <p:cNvPr id="456" name="Straight Connector 455"/>
              <p:cNvCxnSpPr>
                <a:stCxn id="435" idx="1"/>
                <a:endCxn id="401" idx="3"/>
              </p:cNvCxnSpPr>
              <p:nvPr/>
            </p:nvCxnSpPr>
            <p:spPr>
              <a:xfrm flipH="1">
                <a:off x="2428640" y="2020664"/>
                <a:ext cx="3440196" cy="0"/>
              </a:xfrm>
              <a:prstGeom prst="line">
                <a:avLst/>
              </a:prstGeom>
              <a:ln>
                <a:solidFill>
                  <a:srgbClr val="3366FF"/>
                </a:solidFill>
                <a:headEnd type="triangle" w="lg" len="lg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7" name="TextBox 456"/>
              <p:cNvSpPr txBox="1"/>
              <p:nvPr/>
            </p:nvSpPr>
            <p:spPr>
              <a:xfrm>
                <a:off x="2381944" y="1657959"/>
                <a:ext cx="904868" cy="323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600" dirty="0" smtClean="0">
                    <a:solidFill>
                      <a:srgbClr val="3366FF"/>
                    </a:solidFill>
                  </a:rPr>
                  <a:t> </a:t>
                </a:r>
                <a:r>
                  <a:rPr lang="en-GB" sz="3600" dirty="0" err="1" smtClean="0">
                    <a:solidFill>
                      <a:srgbClr val="3366FF"/>
                    </a:solidFill>
                  </a:rPr>
                  <a:t>petrinet</a:t>
                </a:r>
                <a:endParaRPr lang="en-GB" sz="3600" dirty="0" smtClean="0">
                  <a:solidFill>
                    <a:srgbClr val="3366FF"/>
                  </a:solidFill>
                </a:endParaRPr>
              </a:p>
            </p:txBody>
          </p:sp>
          <p:sp>
            <p:nvSpPr>
              <p:cNvPr id="458" name="Rounded Rectangle 457"/>
              <p:cNvSpPr/>
              <p:nvPr/>
            </p:nvSpPr>
            <p:spPr>
              <a:xfrm>
                <a:off x="6243261" y="5281610"/>
                <a:ext cx="679088" cy="303850"/>
              </a:xfrm>
              <a:prstGeom prst="roundRect">
                <a:avLst/>
              </a:prstGeom>
              <a:solidFill>
                <a:srgbClr val="FFFFFF"/>
              </a:solidFill>
              <a:ln>
                <a:solidFill>
                  <a:srgbClr val="6600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3600" dirty="0" smtClean="0">
                    <a:solidFill>
                      <a:srgbClr val="660066"/>
                    </a:solidFill>
                  </a:rPr>
                  <a:t>token</a:t>
                </a:r>
                <a:endParaRPr lang="en-GB" sz="3600" dirty="0">
                  <a:solidFill>
                    <a:srgbClr val="660066"/>
                  </a:solidFill>
                </a:endParaRPr>
              </a:p>
            </p:txBody>
          </p:sp>
          <p:cxnSp>
            <p:nvCxnSpPr>
              <p:cNvPr id="459" name="Straight Connector 458"/>
              <p:cNvCxnSpPr/>
              <p:nvPr/>
            </p:nvCxnSpPr>
            <p:spPr>
              <a:xfrm flipV="1">
                <a:off x="6106372" y="5108081"/>
                <a:ext cx="0" cy="325454"/>
              </a:xfrm>
              <a:prstGeom prst="line">
                <a:avLst/>
              </a:prstGeom>
              <a:ln>
                <a:solidFill>
                  <a:srgbClr val="66006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Straight Connector 459"/>
              <p:cNvCxnSpPr/>
              <p:nvPr/>
            </p:nvCxnSpPr>
            <p:spPr>
              <a:xfrm>
                <a:off x="6106372" y="5433535"/>
                <a:ext cx="136889" cy="0"/>
              </a:xfrm>
              <a:prstGeom prst="line">
                <a:avLst/>
              </a:prstGeom>
              <a:ln>
                <a:solidFill>
                  <a:srgbClr val="66006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Straight Connector 460"/>
              <p:cNvCxnSpPr>
                <a:stCxn id="458" idx="3"/>
              </p:cNvCxnSpPr>
              <p:nvPr/>
            </p:nvCxnSpPr>
            <p:spPr>
              <a:xfrm>
                <a:off x="6922349" y="5433535"/>
                <a:ext cx="1967651" cy="0"/>
              </a:xfrm>
              <a:prstGeom prst="line">
                <a:avLst/>
              </a:prstGeom>
              <a:ln>
                <a:solidFill>
                  <a:srgbClr val="008000"/>
                </a:solidFill>
                <a:headEnd type="triangle" w="lg" len="lg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2" name="Straight Connector 461"/>
              <p:cNvCxnSpPr/>
              <p:nvPr/>
            </p:nvCxnSpPr>
            <p:spPr>
              <a:xfrm>
                <a:off x="8890000" y="3029060"/>
                <a:ext cx="0" cy="2404475"/>
              </a:xfrm>
              <a:prstGeom prst="line">
                <a:avLst/>
              </a:prstGeom>
              <a:ln>
                <a:solidFill>
                  <a:srgbClr val="00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3" name="Straight Connector 462"/>
              <p:cNvCxnSpPr>
                <a:stCxn id="439" idx="3"/>
              </p:cNvCxnSpPr>
              <p:nvPr/>
            </p:nvCxnSpPr>
            <p:spPr>
              <a:xfrm>
                <a:off x="8572500" y="3038996"/>
                <a:ext cx="317500" cy="0"/>
              </a:xfrm>
              <a:prstGeom prst="line">
                <a:avLst/>
              </a:prstGeom>
              <a:ln>
                <a:solidFill>
                  <a:srgbClr val="00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4" name="Straight Connector 463"/>
              <p:cNvCxnSpPr>
                <a:stCxn id="441" idx="3"/>
              </p:cNvCxnSpPr>
              <p:nvPr/>
            </p:nvCxnSpPr>
            <p:spPr>
              <a:xfrm flipV="1">
                <a:off x="8572500" y="4266460"/>
                <a:ext cx="317500" cy="6331"/>
              </a:xfrm>
              <a:prstGeom prst="line">
                <a:avLst/>
              </a:prstGeom>
              <a:ln>
                <a:solidFill>
                  <a:srgbClr val="00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5" name="Rounded Rectangle 464"/>
              <p:cNvSpPr/>
              <p:nvPr/>
            </p:nvSpPr>
            <p:spPr>
              <a:xfrm>
                <a:off x="7893412" y="4674714"/>
                <a:ext cx="679088" cy="303850"/>
              </a:xfrm>
              <a:prstGeom prst="roundRect">
                <a:avLst/>
              </a:prstGeom>
              <a:solidFill>
                <a:srgbClr val="FFFFFF"/>
              </a:solidFill>
              <a:ln>
                <a:solidFill>
                  <a:srgbClr val="6600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3600" dirty="0" smtClean="0">
                    <a:solidFill>
                      <a:srgbClr val="660066"/>
                    </a:solidFill>
                  </a:rPr>
                  <a:t>arcs</a:t>
                </a:r>
                <a:endParaRPr lang="en-GB" sz="3600" dirty="0">
                  <a:solidFill>
                    <a:srgbClr val="660066"/>
                  </a:solidFill>
                </a:endParaRPr>
              </a:p>
            </p:txBody>
          </p:sp>
          <p:sp>
            <p:nvSpPr>
              <p:cNvPr id="466" name="Isosceles Triangle 465"/>
              <p:cNvSpPr/>
              <p:nvPr/>
            </p:nvSpPr>
            <p:spPr>
              <a:xfrm>
                <a:off x="7893412" y="4995965"/>
                <a:ext cx="679088" cy="181316"/>
              </a:xfrm>
              <a:prstGeom prst="triangle">
                <a:avLst/>
              </a:prstGeom>
              <a:noFill/>
              <a:ln>
                <a:solidFill>
                  <a:srgbClr val="66006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600">
                  <a:solidFill>
                    <a:srgbClr val="660066"/>
                  </a:solidFill>
                </a:endParaRPr>
              </a:p>
            </p:txBody>
          </p:sp>
          <p:cxnSp>
            <p:nvCxnSpPr>
              <p:cNvPr id="467" name="Straight Connector 466"/>
              <p:cNvCxnSpPr/>
              <p:nvPr/>
            </p:nvCxnSpPr>
            <p:spPr>
              <a:xfrm>
                <a:off x="7756523" y="4814410"/>
                <a:ext cx="136889" cy="0"/>
              </a:xfrm>
              <a:prstGeom prst="line">
                <a:avLst/>
              </a:prstGeom>
              <a:ln>
                <a:solidFill>
                  <a:srgbClr val="66006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Straight Connector 467"/>
              <p:cNvCxnSpPr/>
              <p:nvPr/>
            </p:nvCxnSpPr>
            <p:spPr>
              <a:xfrm flipV="1">
                <a:off x="7756523" y="4478745"/>
                <a:ext cx="0" cy="335667"/>
              </a:xfrm>
              <a:prstGeom prst="line">
                <a:avLst/>
              </a:prstGeom>
              <a:ln>
                <a:solidFill>
                  <a:srgbClr val="66006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9" name="Straight Connector 468"/>
              <p:cNvCxnSpPr>
                <a:stCxn id="438" idx="3"/>
                <a:endCxn id="466" idx="2"/>
              </p:cNvCxnSpPr>
              <p:nvPr/>
            </p:nvCxnSpPr>
            <p:spPr>
              <a:xfrm>
                <a:off x="6922349" y="4902126"/>
                <a:ext cx="971063" cy="275155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triangle" w="lg" len="lg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0" name="Straight Connector 469"/>
              <p:cNvCxnSpPr/>
              <p:nvPr/>
            </p:nvCxnSpPr>
            <p:spPr>
              <a:xfrm>
                <a:off x="6922349" y="3244950"/>
                <a:ext cx="157901" cy="1552202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triangle" w="lg" len="lg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1" name="Straight Connector 470"/>
              <p:cNvCxnSpPr>
                <a:endCxn id="466" idx="1"/>
              </p:cNvCxnSpPr>
              <p:nvPr/>
            </p:nvCxnSpPr>
            <p:spPr>
              <a:xfrm>
                <a:off x="7080250" y="4797152"/>
                <a:ext cx="982934" cy="28947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2" name="TextBox 471"/>
              <p:cNvSpPr txBox="1"/>
              <p:nvPr/>
            </p:nvSpPr>
            <p:spPr>
              <a:xfrm>
                <a:off x="8025956" y="5384306"/>
                <a:ext cx="849414" cy="323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600" dirty="0" smtClean="0">
                    <a:solidFill>
                      <a:srgbClr val="008000"/>
                    </a:solidFill>
                  </a:rPr>
                  <a:t>enabled</a:t>
                </a:r>
              </a:p>
            </p:txBody>
          </p:sp>
          <p:sp>
            <p:nvSpPr>
              <p:cNvPr id="473" name="TextBox 472"/>
              <p:cNvSpPr txBox="1"/>
              <p:nvPr/>
            </p:nvSpPr>
            <p:spPr>
              <a:xfrm>
                <a:off x="7381827" y="4971133"/>
                <a:ext cx="266585" cy="323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600" dirty="0" smtClean="0">
                    <a:solidFill>
                      <a:srgbClr val="FF0000"/>
                    </a:solidFill>
                  </a:rPr>
                  <a:t>in</a:t>
                </a:r>
              </a:p>
            </p:txBody>
          </p:sp>
          <p:sp>
            <p:nvSpPr>
              <p:cNvPr id="474" name="TextBox 473"/>
              <p:cNvSpPr txBox="1"/>
              <p:nvPr/>
            </p:nvSpPr>
            <p:spPr>
              <a:xfrm>
                <a:off x="3137679" y="5666379"/>
                <a:ext cx="911180" cy="323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600" dirty="0" smtClean="0">
                    <a:solidFill>
                      <a:srgbClr val="FF0000"/>
                    </a:solidFill>
                  </a:rPr>
                  <a:t>v-lookup</a:t>
                </a:r>
              </a:p>
            </p:txBody>
          </p:sp>
          <p:sp>
            <p:nvSpPr>
              <p:cNvPr id="475" name="TextBox 474"/>
              <p:cNvSpPr txBox="1"/>
              <p:nvPr/>
            </p:nvSpPr>
            <p:spPr>
              <a:xfrm>
                <a:off x="262657" y="1238859"/>
                <a:ext cx="4910590" cy="3231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600" i="1" dirty="0"/>
                  <a:t>O</a:t>
                </a:r>
                <a:r>
                  <a:rPr lang="en-GB" sz="3600" i="1" dirty="0" smtClean="0"/>
                  <a:t>riginal Input Tree</a:t>
                </a:r>
              </a:p>
            </p:txBody>
          </p:sp>
          <p:sp>
            <p:nvSpPr>
              <p:cNvPr id="476" name="TextBox 475"/>
              <p:cNvSpPr txBox="1"/>
              <p:nvPr/>
            </p:nvSpPr>
            <p:spPr>
              <a:xfrm>
                <a:off x="5173247" y="1238859"/>
                <a:ext cx="3716754" cy="3231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600" i="1" dirty="0">
                    <a:solidFill>
                      <a:srgbClr val="660066"/>
                    </a:solidFill>
                  </a:rPr>
                  <a:t>D</a:t>
                </a:r>
                <a:r>
                  <a:rPr lang="en-GB" sz="3600" i="1" dirty="0" smtClean="0">
                    <a:solidFill>
                      <a:srgbClr val="660066"/>
                    </a:solidFill>
                  </a:rPr>
                  <a:t>erived Petri Net</a:t>
                </a:r>
              </a:p>
            </p:txBody>
          </p:sp>
          <p:cxnSp>
            <p:nvCxnSpPr>
              <p:cNvPr id="477" name="Straight Connector 476"/>
              <p:cNvCxnSpPr/>
              <p:nvPr/>
            </p:nvCxnSpPr>
            <p:spPr>
              <a:xfrm>
                <a:off x="4776049" y="3244950"/>
                <a:ext cx="227751" cy="323750"/>
              </a:xfrm>
              <a:prstGeom prst="line">
                <a:avLst/>
              </a:prstGeom>
              <a:ln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8" name="Straight Connector 477"/>
              <p:cNvCxnSpPr/>
              <p:nvPr/>
            </p:nvCxnSpPr>
            <p:spPr>
              <a:xfrm flipH="1">
                <a:off x="7080250" y="3847241"/>
                <a:ext cx="474028" cy="0"/>
              </a:xfrm>
              <a:prstGeom prst="line">
                <a:avLst/>
              </a:prstGeom>
              <a:ln>
                <a:solidFill>
                  <a:srgbClr val="3366FF"/>
                </a:solidFill>
                <a:headEnd type="triangle" w="lg" len="lg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Straight Connector 478"/>
              <p:cNvCxnSpPr/>
              <p:nvPr/>
            </p:nvCxnSpPr>
            <p:spPr>
              <a:xfrm flipH="1">
                <a:off x="7080250" y="4478745"/>
                <a:ext cx="474028" cy="698536"/>
              </a:xfrm>
              <a:prstGeom prst="line">
                <a:avLst/>
              </a:prstGeom>
              <a:ln>
                <a:solidFill>
                  <a:srgbClr val="3366FF"/>
                </a:solidFill>
                <a:headEnd type="triangle" w="lg" len="lg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0" name="Straight Connector 479"/>
              <p:cNvCxnSpPr/>
              <p:nvPr/>
            </p:nvCxnSpPr>
            <p:spPr>
              <a:xfrm>
                <a:off x="4671317" y="5177281"/>
                <a:ext cx="2408933" cy="0"/>
              </a:xfrm>
              <a:prstGeom prst="line">
                <a:avLst/>
              </a:prstGeom>
              <a:ln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1" name="Straight Connector 480"/>
              <p:cNvCxnSpPr>
                <a:endCxn id="416" idx="2"/>
              </p:cNvCxnSpPr>
              <p:nvPr/>
            </p:nvCxnSpPr>
            <p:spPr>
              <a:xfrm flipH="1" flipV="1">
                <a:off x="4266937" y="5086623"/>
                <a:ext cx="404380" cy="90659"/>
              </a:xfrm>
              <a:prstGeom prst="line">
                <a:avLst/>
              </a:prstGeom>
              <a:ln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2" name="TextBox 481"/>
              <p:cNvSpPr txBox="1"/>
              <p:nvPr/>
            </p:nvSpPr>
            <p:spPr>
              <a:xfrm>
                <a:off x="4730540" y="3471397"/>
                <a:ext cx="1139307" cy="323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600" dirty="0" smtClean="0">
                    <a:solidFill>
                      <a:srgbClr val="3366FF"/>
                    </a:solidFill>
                  </a:rPr>
                  <a:t> transitions</a:t>
                </a:r>
              </a:p>
            </p:txBody>
          </p:sp>
          <p:cxnSp>
            <p:nvCxnSpPr>
              <p:cNvPr id="483" name="Straight Connector 482"/>
              <p:cNvCxnSpPr/>
              <p:nvPr/>
            </p:nvCxnSpPr>
            <p:spPr>
              <a:xfrm flipH="1">
                <a:off x="7080250" y="3244950"/>
                <a:ext cx="474026" cy="0"/>
              </a:xfrm>
              <a:prstGeom prst="line">
                <a:avLst/>
              </a:prstGeom>
              <a:ln>
                <a:solidFill>
                  <a:srgbClr val="3366FF"/>
                </a:solidFill>
                <a:headEnd type="triangle" w="lg" len="lg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4" name="TextBox 483"/>
              <p:cNvSpPr txBox="1"/>
              <p:nvPr/>
            </p:nvSpPr>
            <p:spPr>
              <a:xfrm>
                <a:off x="4730524" y="5080887"/>
                <a:ext cx="1139307" cy="323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600" dirty="0" smtClean="0">
                    <a:solidFill>
                      <a:srgbClr val="3366FF"/>
                    </a:solidFill>
                  </a:rPr>
                  <a:t> transitions</a:t>
                </a:r>
              </a:p>
            </p:txBody>
          </p:sp>
          <p:sp>
            <p:nvSpPr>
              <p:cNvPr id="485" name="TextBox 484"/>
              <p:cNvSpPr txBox="1"/>
              <p:nvPr/>
            </p:nvSpPr>
            <p:spPr>
              <a:xfrm>
                <a:off x="4730540" y="3963363"/>
                <a:ext cx="641800" cy="323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600" dirty="0" smtClean="0">
                    <a:solidFill>
                      <a:srgbClr val="3366FF"/>
                    </a:solidFill>
                  </a:rPr>
                  <a:t> place</a:t>
                </a:r>
              </a:p>
            </p:txBody>
          </p:sp>
          <p:sp>
            <p:nvSpPr>
              <p:cNvPr id="486" name="TextBox 485"/>
              <p:cNvSpPr txBox="1"/>
              <p:nvPr/>
            </p:nvSpPr>
            <p:spPr>
              <a:xfrm>
                <a:off x="4730540" y="4604986"/>
                <a:ext cx="641800" cy="323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600" dirty="0" smtClean="0">
                    <a:solidFill>
                      <a:srgbClr val="3366FF"/>
                    </a:solidFill>
                  </a:rPr>
                  <a:t> place</a:t>
                </a:r>
              </a:p>
            </p:txBody>
          </p:sp>
          <p:cxnSp>
            <p:nvCxnSpPr>
              <p:cNvPr id="487" name="Straight Connector 486"/>
              <p:cNvCxnSpPr/>
              <p:nvPr/>
            </p:nvCxnSpPr>
            <p:spPr>
              <a:xfrm flipH="1" flipV="1">
                <a:off x="3533333" y="2679700"/>
                <a:ext cx="224491" cy="15334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8" name="TextBox 487"/>
              <p:cNvSpPr txBox="1"/>
              <p:nvPr/>
            </p:nvSpPr>
            <p:spPr>
              <a:xfrm>
                <a:off x="3394797" y="2353060"/>
                <a:ext cx="953221" cy="323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600" dirty="0" smtClean="0">
                    <a:solidFill>
                      <a:srgbClr val="FF0000"/>
                    </a:solidFill>
                  </a:rPr>
                  <a:t>incoming</a:t>
                </a:r>
              </a:p>
            </p:txBody>
          </p:sp>
          <p:cxnSp>
            <p:nvCxnSpPr>
              <p:cNvPr id="489" name="Straight Connector 488"/>
              <p:cNvCxnSpPr/>
              <p:nvPr/>
            </p:nvCxnSpPr>
            <p:spPr>
              <a:xfrm flipV="1">
                <a:off x="7080250" y="3244950"/>
                <a:ext cx="0" cy="602291"/>
              </a:xfrm>
              <a:prstGeom prst="line">
                <a:avLst/>
              </a:prstGeom>
              <a:ln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0" name="Straight Connector 489"/>
              <p:cNvCxnSpPr/>
              <p:nvPr/>
            </p:nvCxnSpPr>
            <p:spPr>
              <a:xfrm>
                <a:off x="5003800" y="3568700"/>
                <a:ext cx="2076450" cy="0"/>
              </a:xfrm>
              <a:prstGeom prst="line">
                <a:avLst/>
              </a:prstGeom>
              <a:ln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1" name="TextBox 490"/>
              <p:cNvSpPr txBox="1"/>
              <p:nvPr/>
            </p:nvSpPr>
            <p:spPr>
              <a:xfrm>
                <a:off x="7319106" y="4602644"/>
                <a:ext cx="412658" cy="323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600" dirty="0" smtClean="0">
                    <a:solidFill>
                      <a:srgbClr val="FF0000"/>
                    </a:solidFill>
                  </a:rPr>
                  <a:t>out</a:t>
                </a:r>
              </a:p>
            </p:txBody>
          </p:sp>
        </p:grpSp>
      </p:grpSp>
      <p:pic>
        <p:nvPicPr>
          <p:cNvPr id="494" name="Picture 493" descr="poster-figur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397" y="10484803"/>
            <a:ext cx="14584680" cy="4945380"/>
          </a:xfrm>
          <a:prstGeom prst="rect">
            <a:avLst/>
          </a:prstGeom>
        </p:spPr>
      </p:pic>
      <p:pic>
        <p:nvPicPr>
          <p:cNvPr id="496" name="Picture 495" descr="poster-figure-3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1498" y="9847626"/>
            <a:ext cx="4406900" cy="5867400"/>
          </a:xfrm>
          <a:prstGeom prst="rect">
            <a:avLst/>
          </a:prstGeom>
        </p:spPr>
      </p:pic>
      <p:sp>
        <p:nvSpPr>
          <p:cNvPr id="497" name="Oval 496"/>
          <p:cNvSpPr/>
          <p:nvPr/>
        </p:nvSpPr>
        <p:spPr>
          <a:xfrm>
            <a:off x="2468778" y="11607800"/>
            <a:ext cx="298266" cy="304800"/>
          </a:xfrm>
          <a:prstGeom prst="ellipse">
            <a:avLst/>
          </a:prstGeom>
          <a:solidFill>
            <a:srgbClr val="FFC12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9" name="Straight Arrow Connector 498"/>
          <p:cNvCxnSpPr/>
          <p:nvPr/>
        </p:nvCxnSpPr>
        <p:spPr>
          <a:xfrm flipV="1">
            <a:off x="2443378" y="12044810"/>
            <a:ext cx="859516" cy="12953"/>
          </a:xfrm>
          <a:prstGeom prst="straightConnector1">
            <a:avLst/>
          </a:prstGeom>
          <a:ln w="73025">
            <a:solidFill>
              <a:srgbClr val="FFC12D"/>
            </a:solidFill>
            <a:tailEnd type="arrow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5" name="TextBox 504"/>
          <p:cNvSpPr txBox="1"/>
          <p:nvPr/>
        </p:nvSpPr>
        <p:spPr>
          <a:xfrm>
            <a:off x="5016283" y="10642600"/>
            <a:ext cx="808084" cy="400110"/>
          </a:xfrm>
          <a:prstGeom prst="rect">
            <a:avLst/>
          </a:prstGeom>
          <a:solidFill>
            <a:srgbClr val="7ABF40"/>
          </a:solidFill>
        </p:spPr>
        <p:txBody>
          <a:bodyPr wrap="none" rtlCol="0">
            <a:spAutoFit/>
          </a:bodyPr>
          <a:lstStyle/>
          <a:p>
            <a:r>
              <a:rPr lang="en-GB" sz="2000" dirty="0" smtClean="0"/>
              <a:t>= true</a:t>
            </a:r>
            <a:endParaRPr lang="en-GB" sz="2000" dirty="0"/>
          </a:p>
        </p:txBody>
      </p:sp>
      <p:pic>
        <p:nvPicPr>
          <p:cNvPr id="506" name="Picture 505" descr="poster-figure-2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0789" y="9758726"/>
            <a:ext cx="4432300" cy="5956300"/>
          </a:xfrm>
          <a:prstGeom prst="rect">
            <a:avLst/>
          </a:prstGeom>
        </p:spPr>
      </p:pic>
      <p:pic>
        <p:nvPicPr>
          <p:cNvPr id="4" name="Picture 3" descr="poster-figure-4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1301" y="18714984"/>
            <a:ext cx="4477766" cy="4989068"/>
          </a:xfrm>
          <a:prstGeom prst="rect">
            <a:avLst/>
          </a:prstGeom>
        </p:spPr>
      </p:pic>
      <p:sp>
        <p:nvSpPr>
          <p:cNvPr id="29" name="Down Arrow 28"/>
          <p:cNvSpPr/>
          <p:nvPr/>
        </p:nvSpPr>
        <p:spPr>
          <a:xfrm>
            <a:off x="26453597" y="23655618"/>
            <a:ext cx="507973" cy="983932"/>
          </a:xfrm>
          <a:prstGeom prst="downArrow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/>
          <p:cNvSpPr txBox="1"/>
          <p:nvPr/>
        </p:nvSpPr>
        <p:spPr>
          <a:xfrm>
            <a:off x="18758523" y="26630876"/>
            <a:ext cx="57033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 smtClean="0">
                <a:solidFill>
                  <a:srgbClr val="008000"/>
                </a:solidFill>
              </a:rPr>
              <a:t>incremental</a:t>
            </a:r>
          </a:p>
          <a:p>
            <a:pPr algn="ctr"/>
            <a:r>
              <a:rPr lang="en-GB" sz="4800" dirty="0" smtClean="0">
                <a:solidFill>
                  <a:srgbClr val="008000"/>
                </a:solidFill>
              </a:rPr>
              <a:t>enabled analysis</a:t>
            </a:r>
            <a:endParaRPr lang="en-GB" sz="4800" dirty="0">
              <a:solidFill>
                <a:srgbClr val="008000"/>
              </a:solidFill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18758523" y="19444928"/>
            <a:ext cx="57033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 err="1" smtClean="0">
                <a:solidFill>
                  <a:srgbClr val="660066"/>
                </a:solidFill>
              </a:rPr>
              <a:t>memoized</a:t>
            </a:r>
            <a:r>
              <a:rPr lang="en-GB" sz="4800" dirty="0" smtClean="0">
                <a:solidFill>
                  <a:srgbClr val="660066"/>
                </a:solidFill>
              </a:rPr>
              <a:t>, deduced abstract syntax graph</a:t>
            </a:r>
            <a:endParaRPr lang="en-GB" sz="4800" dirty="0">
              <a:solidFill>
                <a:srgbClr val="660066"/>
              </a:solidFill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18758523" y="22238930"/>
            <a:ext cx="570336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 smtClean="0">
                <a:solidFill>
                  <a:schemeClr val="tx2">
                    <a:lumMod val="50000"/>
                  </a:schemeClr>
                </a:solidFill>
              </a:rPr>
              <a:t>reuse of enabled analysis permits convenient, focused rewrite specification</a:t>
            </a:r>
            <a:endParaRPr lang="en-GB" sz="48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6" name="Picture 5" descr="poster-figure-5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6889" y="24802062"/>
            <a:ext cx="4446778" cy="474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268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185</Words>
  <Application>Microsoft Macintosh PowerPoint</Application>
  <PresentationFormat>Custom</PresentationFormat>
  <Paragraphs>57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fUML Activity Diagrams with   RAG-controlled Rewriting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Christoff Bürger</dc:creator>
  <cp:lastModifiedBy>Christoff Bürger</cp:lastModifiedBy>
  <cp:revision>42</cp:revision>
  <dcterms:created xsi:type="dcterms:W3CDTF">2015-09-15T10:44:55Z</dcterms:created>
  <dcterms:modified xsi:type="dcterms:W3CDTF">2015-09-17T11:28:47Z</dcterms:modified>
</cp:coreProperties>
</file>