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20" r:id="rId2"/>
  </p:sldIdLst>
  <p:sldSz cx="6858000" cy="9906000" type="A4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1pPr>
    <a:lvl2pPr marL="457162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2pPr>
    <a:lvl3pPr marL="914323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3pPr>
    <a:lvl4pPr marL="1371484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4pPr>
    <a:lvl5pPr marL="1828646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5pPr>
    <a:lvl6pPr marL="2285808" algn="l" defTabSz="457162" rtl="0" eaLnBrk="1" latinLnBrk="0" hangingPunct="1"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6pPr>
    <a:lvl7pPr marL="2742969" algn="l" defTabSz="457162" rtl="0" eaLnBrk="1" latinLnBrk="0" hangingPunct="1"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7pPr>
    <a:lvl8pPr marL="3200131" algn="l" defTabSz="457162" rtl="0" eaLnBrk="1" latinLnBrk="0" hangingPunct="1"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8pPr>
    <a:lvl9pPr marL="3657293" algn="l" defTabSz="457162" rtl="0" eaLnBrk="1" latinLnBrk="0" hangingPunct="1"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1D4B"/>
    <a:srgbClr val="0B2A51"/>
    <a:srgbClr val="000000"/>
    <a:srgbClr val="CC3300"/>
    <a:srgbClr val="58267E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48" y="-99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41A565FC-D233-F04D-A0C9-B194234AA0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98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6288" y="746125"/>
            <a:ext cx="25765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F39FB525-904E-5E41-92AB-B7860DC9F94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1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32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48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64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5808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3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46288" y="746125"/>
            <a:ext cx="2576512" cy="3721100"/>
          </a:xfrm>
          <a:ln/>
        </p:spPr>
      </p:sp>
      <p:sp>
        <p:nvSpPr>
          <p:cNvPr id="21506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fld id="{1C2E9C31-15DA-C644-91B9-293071664B26}" type="slidenum">
              <a:rPr lang="de-DE" sz="1200" b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de-DE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/>
          <p:cNvSpPr>
            <a:spLocks noChangeShapeType="1"/>
          </p:cNvSpPr>
          <p:nvPr/>
        </p:nvSpPr>
        <p:spPr bwMode="auto">
          <a:xfrm>
            <a:off x="-9525" y="1687689"/>
            <a:ext cx="6858000" cy="0"/>
          </a:xfrm>
          <a:prstGeom prst="line">
            <a:avLst/>
          </a:prstGeom>
          <a:noFill/>
          <a:ln w="6350">
            <a:solidFill>
              <a:srgbClr val="0B2A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3" tIns="45716" rIns="91433" bIns="45716"/>
          <a:lstStyle/>
          <a:p>
            <a:endParaRPr lang="de-DE"/>
          </a:p>
        </p:txBody>
      </p:sp>
      <p:sp>
        <p:nvSpPr>
          <p:cNvPr id="5" name="Line 1032"/>
          <p:cNvSpPr>
            <a:spLocks noChangeShapeType="1"/>
          </p:cNvSpPr>
          <p:nvPr/>
        </p:nvSpPr>
        <p:spPr bwMode="auto">
          <a:xfrm>
            <a:off x="0" y="1944511"/>
            <a:ext cx="6858000" cy="0"/>
          </a:xfrm>
          <a:prstGeom prst="line">
            <a:avLst/>
          </a:prstGeom>
          <a:noFill/>
          <a:ln w="6350">
            <a:solidFill>
              <a:srgbClr val="0B2A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3" tIns="45716" rIns="91433" bIns="45716"/>
          <a:lstStyle/>
          <a:p>
            <a:endParaRPr lang="de-DE"/>
          </a:p>
        </p:txBody>
      </p:sp>
      <p:pic>
        <p:nvPicPr>
          <p:cNvPr id="6" name="Picture 1046" descr="E:\Michael Kaden\1_WEBPOOL\web-content\1_BASISELEMENTE\01_Logo\logo_blau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2" y="628300"/>
            <a:ext cx="1444229" cy="80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36999" y="3905074"/>
            <a:ext cx="5628084" cy="1651000"/>
          </a:xfrm>
        </p:spPr>
        <p:txBody>
          <a:bodyPr tIns="0"/>
          <a:lstStyle>
            <a:lvl1pPr>
              <a:defRPr sz="3600" b="1">
                <a:solidFill>
                  <a:srgbClr val="0B2A51"/>
                </a:solidFill>
              </a:defRPr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742950" y="8144933"/>
            <a:ext cx="5600700" cy="990600"/>
          </a:xfrm>
        </p:spPr>
        <p:txBody>
          <a:bodyPr tIns="0" anchor="ctr"/>
          <a:lstStyle>
            <a:lvl1pPr marL="0" indent="0">
              <a:spcBef>
                <a:spcPct val="0"/>
              </a:spcBef>
              <a:defRPr sz="2400">
                <a:solidFill>
                  <a:srgbClr val="0B2A51"/>
                </a:solidFill>
              </a:defRPr>
            </a:lvl1pPr>
          </a:lstStyle>
          <a:p>
            <a:r>
              <a:rPr lang="de-DE"/>
              <a:t>Ort, Datum</a:t>
            </a:r>
          </a:p>
        </p:txBody>
      </p:sp>
    </p:spTree>
    <p:extLst>
      <p:ext uri="{BB962C8B-B14F-4D97-AF65-F5344CB8AC3E}">
        <p14:creationId xmlns:p14="http://schemas.microsoft.com/office/powerpoint/2010/main" val="407696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CA01FE87-AA9D-6D4F-9939-99C9998D6698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87355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55382" y="2421467"/>
            <a:ext cx="1406130" cy="638386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3428" y="2421467"/>
            <a:ext cx="4107656" cy="638386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CA7F0603-E989-EF46-A76A-3150441D25C5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24880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C3EA2D3C-E456-A743-A0B4-F48BCE330007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60354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6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6" y="4198590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2" indent="0">
              <a:buNone/>
              <a:defRPr sz="1800"/>
            </a:lvl2pPr>
            <a:lvl3pPr marL="914323" indent="0">
              <a:buNone/>
              <a:defRPr sz="1600"/>
            </a:lvl3pPr>
            <a:lvl4pPr marL="1371484" indent="0">
              <a:buNone/>
              <a:defRPr sz="1400"/>
            </a:lvl4pPr>
            <a:lvl5pPr marL="1828646" indent="0">
              <a:buNone/>
              <a:defRPr sz="1400"/>
            </a:lvl5pPr>
            <a:lvl6pPr marL="2285808" indent="0">
              <a:buNone/>
              <a:defRPr sz="1400"/>
            </a:lvl6pPr>
            <a:lvl7pPr marL="2742969" indent="0">
              <a:buNone/>
              <a:defRPr sz="1400"/>
            </a:lvl7pPr>
            <a:lvl8pPr marL="3200131" indent="0">
              <a:buNone/>
              <a:defRPr sz="1400"/>
            </a:lvl8pPr>
            <a:lvl9pPr marL="3657293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172B8002-DF62-5446-9121-8678F90F65D6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85899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42951" y="3742268"/>
            <a:ext cx="2743200" cy="5063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00450" y="3742268"/>
            <a:ext cx="2743200" cy="5063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BEA66D82-E428-3145-927C-E481059EB874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62577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1" indent="0">
              <a:buNone/>
              <a:defRPr sz="1600" b="1"/>
            </a:lvl8pPr>
            <a:lvl9pPr marL="365729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1" indent="0">
              <a:buNone/>
              <a:defRPr sz="1600" b="1"/>
            </a:lvl8pPr>
            <a:lvl9pPr marL="365729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5FD1D99E-4040-C543-AE96-3B68EE1D7386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73725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1553D792-E5E3-9E4D-8EB2-EB36503197D3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4350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736A1BEF-A75D-2E43-90E0-09728A72F52A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69058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9" y="394410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2" y="2072927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8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3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7285CF59-1348-C245-B648-109E769AAF0F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09934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3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3" indent="0">
              <a:buNone/>
              <a:defRPr sz="2400"/>
            </a:lvl3pPr>
            <a:lvl4pPr marL="1371484" indent="0">
              <a:buNone/>
              <a:defRPr sz="2000"/>
            </a:lvl4pPr>
            <a:lvl5pPr marL="1828646" indent="0">
              <a:buNone/>
              <a:defRPr sz="2000"/>
            </a:lvl5pPr>
            <a:lvl6pPr marL="2285808" indent="0">
              <a:buNone/>
              <a:defRPr sz="2000"/>
            </a:lvl6pPr>
            <a:lvl7pPr marL="2742969" indent="0">
              <a:buNone/>
              <a:defRPr sz="2000"/>
            </a:lvl7pPr>
            <a:lvl8pPr marL="3200131" indent="0">
              <a:buNone/>
              <a:defRPr sz="2000"/>
            </a:lvl8pPr>
            <a:lvl9pPr marL="3657293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5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8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3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FAF7545A-CB3E-CC44-8087-9C4121C123E8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93707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3427" y="2421467"/>
            <a:ext cx="5628085" cy="55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6" rIns="91433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3742268"/>
            <a:ext cx="5600700" cy="506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9135534"/>
            <a:ext cx="1543050" cy="38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135533"/>
            <a:ext cx="2171700" cy="44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135533"/>
            <a:ext cx="14287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Verdana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Folie </a:t>
            </a:r>
            <a:fld id="{2639D301-3448-1444-AF9C-5D2105C475F4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0" y="1623483"/>
            <a:ext cx="6858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3" tIns="45716" rIns="91433" bIns="45716"/>
          <a:lstStyle/>
          <a:p>
            <a:endParaRPr lang="de-DE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1444625"/>
            <a:ext cx="6858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3" tIns="45716" rIns="91433" bIns="45716"/>
          <a:lstStyle/>
          <a:p>
            <a:endParaRPr lang="de-DE"/>
          </a:p>
        </p:txBody>
      </p:sp>
      <p:pic>
        <p:nvPicPr>
          <p:cNvPr id="1033" name="Picture 15" descr="TU_Logo_90_HKS4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2" y="632888"/>
            <a:ext cx="1082278" cy="61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  <a:ea typeface="ＭＳ Ｐゴシック" charset="0"/>
          <a:cs typeface="ＭＳ Ｐゴシック" charset="0"/>
        </a:defRPr>
      </a:lvl5pPr>
      <a:lvl6pPr marL="457162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323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484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646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marL="342871" indent="-342871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  <a:cs typeface="ＭＳ Ｐゴシック" charset="0"/>
        </a:defRPr>
      </a:lvl1pPr>
      <a:lvl2pPr marL="742887" indent="-285726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</a:defRPr>
      </a:lvl2pPr>
      <a:lvl3pPr marL="1142904" indent="-228581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</a:defRPr>
      </a:lvl3pPr>
      <a:lvl4pPr marL="1600065" indent="-228581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</a:defRPr>
      </a:lvl4pPr>
      <a:lvl5pPr marL="2057227" indent="-228581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</a:defRPr>
      </a:lvl5pPr>
      <a:lvl6pPr marL="2514388" indent="-228581" algn="l" rtl="0" fontAlgn="base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6pPr>
      <a:lvl7pPr marL="2971550" indent="-228581" algn="l" rtl="0" fontAlgn="base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7pPr>
      <a:lvl8pPr marL="3428712" indent="-228581" algn="l" rtl="0" fontAlgn="base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8pPr>
      <a:lvl9pPr marL="3885873" indent="-228581" algn="l" rtl="0" fontAlgn="base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9pPr>
    </p:bodyStyle>
    <p:otherStyle>
      <a:defPPr>
        <a:defRPr lang="de-DE"/>
      </a:defPPr>
      <a:lvl1pPr marL="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9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1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6633" y="7407333"/>
            <a:ext cx="5972534" cy="2010163"/>
            <a:chOff x="1115616" y="2507298"/>
            <a:chExt cx="7200800" cy="2649894"/>
          </a:xfrm>
        </p:grpSpPr>
        <p:sp>
          <p:nvSpPr>
            <p:cNvPr id="4" name="Rechteck 3"/>
            <p:cNvSpPr/>
            <p:nvPr/>
          </p:nvSpPr>
          <p:spPr bwMode="auto">
            <a:xfrm>
              <a:off x="1115616" y="2507298"/>
              <a:ext cx="7200800" cy="264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kumimoji="0" lang="de-DE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 bwMode="auto">
            <a:xfrm>
              <a:off x="4283969" y="2755725"/>
              <a:ext cx="3816424" cy="1303343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323"/>
              <a:r>
                <a:rPr kumimoji="0" lang="de-DE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Efficient</a:t>
              </a:r>
              <a:r>
                <a:rPr kumimoji="0" lang="de-DE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Rewriting</a:t>
              </a:r>
              <a:endParaRPr lang="de-DE" dirty="0" smtClean="0">
                <a:solidFill>
                  <a:schemeClr val="tx1"/>
                </a:solidFill>
                <a:latin typeface="+mn-lt"/>
                <a:cs typeface="Arial"/>
              </a:endParaRPr>
            </a:p>
            <a:p>
              <a:pPr algn="r" defTabSz="914323"/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(</a:t>
              </a:r>
              <a:r>
                <a:rPr lang="de-DE" b="0" dirty="0" err="1">
                  <a:solidFill>
                    <a:schemeClr val="tx1"/>
                  </a:solidFill>
                  <a:latin typeface="+mn-lt"/>
                  <a:cs typeface="Arial"/>
                </a:rPr>
                <a:t>i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mproved</a:t>
              </a:r>
              <a:r>
                <a:rPr kumimoji="0" lang="de-DE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lang="de-DE" b="0" dirty="0" err="1">
                  <a:solidFill>
                    <a:schemeClr val="tx1"/>
                  </a:solidFill>
                  <a:latin typeface="+mn-lt"/>
                  <a:cs typeface="Arial"/>
                </a:rPr>
                <a:t>m</a:t>
              </a:r>
              <a:r>
                <a:rPr kumimoji="0" lang="de-DE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atching</a:t>
              </a:r>
              <a:endParaRPr lang="de-DE" b="0" dirty="0">
                <a:solidFill>
                  <a:schemeClr val="tx1"/>
                </a:solidFill>
                <a:latin typeface="+mn-lt"/>
                <a:cs typeface="Arial"/>
              </a:endParaRPr>
            </a:p>
            <a:p>
              <a:pPr algn="r" defTabSz="914323"/>
              <a:r>
                <a:rPr lang="de-DE" b="0" dirty="0" err="1">
                  <a:solidFill>
                    <a:schemeClr val="tx1"/>
                  </a:solidFill>
                  <a:latin typeface="+mn-lt"/>
                  <a:cs typeface="Arial"/>
                </a:rPr>
                <a:t>c</a:t>
              </a:r>
              <a:r>
                <a:rPr kumimoji="0" lang="de-DE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omplexity</a:t>
              </a:r>
              <a:r>
                <a:rPr kumimoji="0" lang="de-DE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because</a:t>
              </a:r>
              <a:r>
                <a:rPr kumimoji="0" lang="de-DE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of</a:t>
              </a:r>
              <a:endParaRPr lang="de-DE" b="0" dirty="0">
                <a:solidFill>
                  <a:schemeClr val="tx1"/>
                </a:solidFill>
                <a:latin typeface="+mn-lt"/>
                <a:cs typeface="Arial"/>
              </a:endParaRPr>
            </a:p>
            <a:p>
              <a:pPr algn="r" defTabSz="914323"/>
              <a:r>
                <a:rPr kumimoji="0" lang="de-DE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spanning</a:t>
              </a:r>
              <a:r>
                <a:rPr kumimoji="0" lang="de-DE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ASTs; 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reuse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/>
              </a:endParaRPr>
            </a:p>
            <a:p>
              <a:pPr algn="r" defTabSz="914323"/>
              <a:r>
                <a:rPr lang="de-DE" b="0" dirty="0" err="1" smtClean="0">
                  <a:solidFill>
                    <a:schemeClr val="tx1"/>
                  </a:solidFill>
                  <a:latin typeface="+mn-lt"/>
                  <a:cs typeface="Arial"/>
                </a:rPr>
                <a:t>of</a:t>
              </a:r>
              <a:r>
                <a:rPr lang="de-DE" b="0" dirty="0" smtClean="0">
                  <a:solidFill>
                    <a:schemeClr val="tx1"/>
                  </a:solidFill>
                  <a:latin typeface="+mn-lt"/>
                  <a:cs typeface="Arial"/>
                </a:rPr>
                <a:t> </a:t>
              </a:r>
              <a:r>
                <a:rPr lang="de-DE" b="0" dirty="0" err="1" smtClean="0">
                  <a:solidFill>
                    <a:schemeClr val="tx1"/>
                  </a:solidFill>
                  <a:latin typeface="+mn-lt"/>
                  <a:cs typeface="Arial"/>
                </a:rPr>
                <a:t>existing</a:t>
              </a:r>
              <a:r>
                <a:rPr lang="de-DE" b="0" dirty="0" smtClean="0">
                  <a:solidFill>
                    <a:schemeClr val="tx1"/>
                  </a:solidFill>
                  <a:latin typeface="+mn-lt"/>
                  <a:cs typeface="Arial"/>
                </a:rPr>
                <a:t> Reference</a:t>
              </a:r>
            </a:p>
            <a:p>
              <a:pPr algn="r" defTabSz="914323"/>
              <a:r>
                <a:rPr lang="de-DE" b="0" dirty="0" smtClean="0">
                  <a:solidFill>
                    <a:schemeClr val="tx1"/>
                  </a:solidFill>
                  <a:latin typeface="+mn-lt"/>
                  <a:cs typeface="Arial"/>
                </a:rPr>
                <a:t>AG</a:t>
              </a:r>
              <a:r>
                <a:rPr lang="de-DE" b="0" dirty="0">
                  <a:solidFill>
                    <a:schemeClr val="tx1"/>
                  </a:solidFill>
                  <a:latin typeface="+mn-lt"/>
                  <a:cs typeface="Arial"/>
                </a:rPr>
                <a:t> </a:t>
              </a:r>
              <a:r>
                <a:rPr lang="de-DE" b="0" dirty="0" err="1" smtClean="0">
                  <a:solidFill>
                    <a:schemeClr val="tx1"/>
                  </a:solidFill>
                  <a:latin typeface="+mn-lt"/>
                  <a:cs typeface="Arial"/>
                </a:rPr>
                <a:t>semantics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)</a:t>
              </a: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1331640" y="2672916"/>
              <a:ext cx="4032447" cy="1170130"/>
            </a:xfrm>
            <a:prstGeom prst="rect">
              <a:avLst/>
            </a:prstGeom>
            <a:solidFill>
              <a:srgbClr val="660066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r>
                <a:rPr kumimoji="0" lang="de-DE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Efficient</a:t>
              </a:r>
              <a:r>
                <a:rPr kumimoji="0" lang="de-DE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Analyses</a:t>
              </a:r>
              <a:endParaRPr lang="de-DE" dirty="0">
                <a:solidFill>
                  <a:schemeClr val="tx1"/>
                </a:solidFill>
                <a:latin typeface="+mn-lt"/>
                <a:cs typeface="Arial"/>
              </a:endParaRPr>
            </a:p>
            <a:p>
              <a:pPr defTabSz="914323"/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(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dynamic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attribute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dependency</a:t>
              </a:r>
              <a:endParaRPr lang="de-DE" b="0" dirty="0">
                <a:solidFill>
                  <a:schemeClr val="tx1"/>
                </a:solidFill>
                <a:latin typeface="+mn-lt"/>
                <a:cs typeface="Arial"/>
              </a:endParaRPr>
            </a:p>
            <a:p>
              <a:pPr defTabSz="914323"/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analyses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for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incremental</a:t>
              </a:r>
              <a:endParaRPr lang="de-DE" b="0" dirty="0">
                <a:solidFill>
                  <a:schemeClr val="tx1"/>
                </a:solidFill>
                <a:latin typeface="+mn-lt"/>
                <a:cs typeface="Arial"/>
              </a:endParaRPr>
            </a:p>
            <a:p>
              <a:pPr defTabSz="914323"/>
              <a:r>
                <a:rPr lang="de-DE" b="0" dirty="0" err="1">
                  <a:solidFill>
                    <a:schemeClr val="tx1"/>
                  </a:solidFill>
                  <a:latin typeface="+mn-lt"/>
                  <a:cs typeface="Arial"/>
                </a:rPr>
                <a:t>e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valuation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)</a:t>
              </a: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1494605" y="3666625"/>
              <a:ext cx="4445546" cy="1346550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  <a:latin typeface="+mn-lt"/>
                  <a:cs typeface="Arial"/>
                </a:rPr>
                <a:t>Programmed</a:t>
              </a:r>
              <a:r>
                <a:rPr lang="de-DE" dirty="0" smtClean="0">
                  <a:solidFill>
                    <a:schemeClr val="tx1"/>
                  </a:solidFill>
                  <a:latin typeface="+mn-lt"/>
                  <a:cs typeface="Arial"/>
                </a:rPr>
                <a:t> /</a:t>
              </a: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  <a:latin typeface="+mn-lt"/>
                  <a:cs typeface="Arial"/>
                </a:rPr>
                <a:t>RAG </a:t>
              </a:r>
              <a:r>
                <a:rPr lang="de-DE" dirty="0" err="1" smtClean="0">
                  <a:solidFill>
                    <a:schemeClr val="tx1"/>
                  </a:solidFill>
                  <a:latin typeface="+mn-lt"/>
                  <a:cs typeface="Arial"/>
                </a:rPr>
                <a:t>Controlled</a:t>
              </a:r>
              <a:r>
                <a:rPr lang="de-DE" dirty="0" smtClean="0">
                  <a:solidFill>
                    <a:schemeClr val="tx1"/>
                  </a:solidFill>
                  <a:latin typeface="+mn-lt"/>
                  <a:cs typeface="Arial"/>
                </a:rPr>
                <a:t> / </a:t>
              </a:r>
              <a:r>
                <a:rPr lang="de-DE" dirty="0" err="1" smtClean="0">
                  <a:solidFill>
                    <a:schemeClr val="tx1"/>
                  </a:solidFill>
                  <a:latin typeface="+mn-lt"/>
                  <a:cs typeface="Arial"/>
                </a:rPr>
                <a:t>Confluent</a:t>
              </a:r>
              <a:r>
                <a:rPr lang="de-DE" dirty="0" smtClean="0">
                  <a:solidFill>
                    <a:schemeClr val="tx1"/>
                  </a:solidFill>
                  <a:latin typeface="+mn-lt"/>
                  <a:cs typeface="Arial"/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  <a:latin typeface="+mn-lt"/>
                  <a:cs typeface="Arial"/>
                </a:rPr>
                <a:t>Rewriting</a:t>
              </a:r>
              <a:endParaRPr lang="de-DE" dirty="0" smtClean="0">
                <a:solidFill>
                  <a:schemeClr val="tx1"/>
                </a:solidFill>
                <a:latin typeface="+mn-lt"/>
                <a:cs typeface="Arial"/>
              </a:endParaRPr>
            </a:p>
            <a:p>
              <a:pPr algn="ctr"/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(</a:t>
              </a:r>
              <a:r>
                <a:rPr lang="de-DE" b="0" dirty="0" err="1">
                  <a:solidFill>
                    <a:schemeClr val="tx1"/>
                  </a:solidFill>
                  <a:latin typeface="+mn-lt"/>
                  <a:cs typeface="Arial"/>
                </a:rPr>
                <a:t>p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rograms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&amp; </a:t>
              </a:r>
              <a:r>
                <a:rPr lang="de-DE" b="0" dirty="0" smtClean="0">
                  <a:solidFill>
                    <a:schemeClr val="tx1"/>
                  </a:solidFill>
                  <a:latin typeface="+mn-lt"/>
                  <a:cs typeface="Arial"/>
                </a:rPr>
                <a:t>Reference AGs </a:t>
              </a:r>
              <a:r>
                <a:rPr lang="de-DE" b="0" dirty="0" err="1" smtClean="0">
                  <a:solidFill>
                    <a:schemeClr val="tx1"/>
                  </a:solidFill>
                  <a:latin typeface="+mn-lt"/>
                  <a:cs typeface="Arial"/>
                </a:rPr>
                <a:t>can</a:t>
              </a:r>
              <a:r>
                <a:rPr lang="de-DE" b="0" dirty="0" smtClean="0">
                  <a:solidFill>
                    <a:schemeClr val="tx1"/>
                  </a:solidFill>
                  <a:latin typeface="+mn-lt"/>
                  <a:cs typeface="Arial"/>
                </a:rPr>
                <a:t> </a:t>
              </a:r>
              <a:r>
                <a:rPr lang="de-DE" b="0" dirty="0" err="1" smtClean="0">
                  <a:solidFill>
                    <a:schemeClr val="tx1"/>
                  </a:solidFill>
                  <a:latin typeface="+mn-lt"/>
                  <a:cs typeface="Arial"/>
                </a:rPr>
                <a:t>be</a:t>
              </a:r>
              <a:r>
                <a:rPr lang="de-DE" b="0" dirty="0" smtClean="0">
                  <a:solidFill>
                    <a:schemeClr val="tx1"/>
                  </a:solidFill>
                  <a:latin typeface="+mn-lt"/>
                  <a:cs typeface="Arial"/>
                </a:rPr>
                <a:t> </a:t>
              </a:r>
              <a:r>
                <a:rPr lang="de-DE" b="0" dirty="0" err="1" smtClean="0">
                  <a:solidFill>
                    <a:schemeClr val="tx1"/>
                  </a:solidFill>
                  <a:latin typeface="+mn-lt"/>
                  <a:cs typeface="Arial"/>
                </a:rPr>
                <a:t>used</a:t>
              </a:r>
              <a:r>
                <a:rPr lang="de-DE" b="0" dirty="0" smtClean="0">
                  <a:solidFill>
                    <a:schemeClr val="tx1"/>
                  </a:solidFill>
                  <a:latin typeface="+mn-lt"/>
                  <a:cs typeface="Arial"/>
                </a:rPr>
                <a:t> </a:t>
              </a:r>
              <a:r>
                <a:rPr lang="de-DE" b="0" dirty="0" err="1">
                  <a:solidFill>
                    <a:schemeClr val="tx1"/>
                  </a:solidFill>
                  <a:latin typeface="+mn-lt"/>
                  <a:cs typeface="Arial"/>
                </a:rPr>
                <a:t>for</a:t>
              </a:r>
              <a:r>
                <a:rPr lang="de-DE" b="0" dirty="0">
                  <a:solidFill>
                    <a:schemeClr val="tx1"/>
                  </a:solidFill>
                  <a:latin typeface="+mn-lt"/>
                  <a:cs typeface="Arial"/>
                </a:rPr>
                <a:t> </a:t>
              </a:r>
              <a:r>
                <a:rPr lang="de-DE" b="0" dirty="0" err="1" smtClean="0">
                  <a:solidFill>
                    <a:schemeClr val="tx1"/>
                  </a:solidFill>
                  <a:latin typeface="+mn-lt"/>
                  <a:cs typeface="Arial"/>
                </a:rPr>
                <a:t>rewrite</a:t>
              </a:r>
              <a:r>
                <a:rPr lang="de-DE" b="0" dirty="0" smtClean="0">
                  <a:solidFill>
                    <a:schemeClr val="tx1"/>
                  </a:solidFill>
                  <a:latin typeface="+mn-lt"/>
                  <a:cs typeface="Arial"/>
                </a:rPr>
                <a:t> </a:t>
              </a:r>
              <a:r>
                <a:rPr lang="de-DE" b="0" dirty="0" err="1" smtClean="0">
                  <a:solidFill>
                    <a:schemeClr val="tx1"/>
                  </a:solidFill>
                  <a:latin typeface="+mn-lt"/>
                  <a:cs typeface="Arial"/>
                </a:rPr>
                <a:t>selection</a:t>
              </a:r>
              <a:r>
                <a:rPr lang="de-DE" b="0" dirty="0" smtClean="0">
                  <a:solidFill>
                    <a:schemeClr val="tx1"/>
                  </a:solidFill>
                  <a:latin typeface="+mn-lt"/>
                  <a:cs typeface="Arial"/>
                </a:rPr>
                <a:t>; 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attribute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dependency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analyses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extended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to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rewrite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dependency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 </a:t>
              </a:r>
              <a:r>
                <a:rPr kumimoji="0" lang="de-DE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analyses</a:t>
              </a: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/>
                </a:rPr>
                <a:t>)</a:t>
              </a:r>
            </a:p>
          </p:txBody>
        </p:sp>
        <p:sp>
          <p:nvSpPr>
            <p:cNvPr id="18" name="Rectangle 3" descr=" 5126"/>
            <p:cNvSpPr txBox="1">
              <a:spLocks noChangeArrowheads="1"/>
            </p:cNvSpPr>
            <p:nvPr/>
          </p:nvSpPr>
          <p:spPr bwMode="auto">
            <a:xfrm>
              <a:off x="5960616" y="4293096"/>
              <a:ext cx="2139776" cy="648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9pPr>
            </a:lstStyle>
            <a:p>
              <a:pPr algn="ctr" eaLnBrk="1" hangingPunct="1">
                <a:defRPr/>
              </a:pPr>
              <a:r>
                <a:rPr lang="en-US" b="1" dirty="0" smtClean="0">
                  <a:solidFill>
                    <a:schemeClr val="tx1"/>
                  </a:solidFill>
                  <a:ea typeface="+mn-ea"/>
                  <a:cs typeface="+mn-cs"/>
                </a:rPr>
                <a:t>RACR</a:t>
              </a:r>
            </a:p>
            <a:p>
              <a:pPr algn="ctr" eaLnBrk="1" hangingPunct="1">
                <a:defRPr/>
              </a:pPr>
              <a:r>
                <a:rPr lang="en-US" b="1" dirty="0" smtClean="0">
                  <a:solidFill>
                    <a:schemeClr val="tx1"/>
                  </a:solidFill>
                  <a:ea typeface="+mn-ea"/>
                  <a:cs typeface="+mn-cs"/>
                </a:rPr>
                <a:t>Technologies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3741" y="2720752"/>
            <a:ext cx="5979595" cy="3240360"/>
            <a:chOff x="899592" y="908546"/>
            <a:chExt cx="5776913" cy="3384550"/>
          </a:xfrm>
        </p:grpSpPr>
        <p:sp>
          <p:nvSpPr>
            <p:cNvPr id="9" name="Rectangle 8"/>
            <p:cNvSpPr/>
            <p:nvPr/>
          </p:nvSpPr>
          <p:spPr bwMode="auto">
            <a:xfrm>
              <a:off x="1166292" y="2208709"/>
              <a:ext cx="287338" cy="714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800" dirty="0">
                  <a:latin typeface="Microsoft Sans Serif" pitchFamily="34" charset="0"/>
                </a:rPr>
                <a:t>index</a:t>
              </a:r>
            </a:p>
          </p:txBody>
        </p:sp>
        <p:cxnSp>
          <p:nvCxnSpPr>
            <p:cNvPr id="10" name="Gerade Verbindung 72" descr=" 700"/>
            <p:cNvCxnSpPr>
              <a:cxnSpLocks noChangeShapeType="1"/>
            </p:cNvCxnSpPr>
            <p:nvPr/>
          </p:nvCxnSpPr>
          <p:spPr bwMode="auto">
            <a:xfrm>
              <a:off x="1021830" y="2280146"/>
              <a:ext cx="144462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1021830" y="2207121"/>
              <a:ext cx="55562" cy="730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11"/>
            <p:cNvSpPr/>
            <p:nvPr/>
          </p:nvSpPr>
          <p:spPr bwMode="auto">
            <a:xfrm>
              <a:off x="1388542" y="3575546"/>
              <a:ext cx="287338" cy="71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800" dirty="0">
                  <a:latin typeface="Microsoft Sans Serif" pitchFamily="34" charset="0"/>
                </a:rPr>
                <a:t>index</a:t>
              </a:r>
            </a:p>
          </p:txBody>
        </p:sp>
        <p:cxnSp>
          <p:nvCxnSpPr>
            <p:cNvPr id="13" name="Gerade Verbindung 72" descr=" 700"/>
            <p:cNvCxnSpPr>
              <a:cxnSpLocks noChangeShapeType="1"/>
              <a:endCxn id="12" idx="2"/>
            </p:cNvCxnSpPr>
            <p:nvPr/>
          </p:nvCxnSpPr>
          <p:spPr bwMode="auto">
            <a:xfrm flipV="1">
              <a:off x="1347267" y="3646984"/>
              <a:ext cx="185738" cy="714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14"/>
            <p:cNvSpPr/>
            <p:nvPr/>
          </p:nvSpPr>
          <p:spPr bwMode="auto">
            <a:xfrm>
              <a:off x="2795067" y="3575546"/>
              <a:ext cx="287338" cy="730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800" dirty="0">
                  <a:latin typeface="Microsoft Sans Serif" pitchFamily="34" charset="0"/>
                </a:rPr>
                <a:t>index</a:t>
              </a:r>
            </a:p>
          </p:txBody>
        </p:sp>
        <p:cxnSp>
          <p:nvCxnSpPr>
            <p:cNvPr id="16" name="Gerade Verbindung 72" descr=" 700"/>
            <p:cNvCxnSpPr>
              <a:cxnSpLocks noChangeShapeType="1"/>
            </p:cNvCxnSpPr>
            <p:nvPr/>
          </p:nvCxnSpPr>
          <p:spPr bwMode="auto">
            <a:xfrm>
              <a:off x="2650605" y="3648571"/>
              <a:ext cx="144462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2650605" y="3575546"/>
              <a:ext cx="55562" cy="730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19"/>
            <p:cNvSpPr/>
            <p:nvPr/>
          </p:nvSpPr>
          <p:spPr bwMode="auto">
            <a:xfrm>
              <a:off x="4209530" y="3575546"/>
              <a:ext cx="287337" cy="730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800" dirty="0">
                  <a:latin typeface="Microsoft Sans Serif" pitchFamily="34" charset="0"/>
                </a:rPr>
                <a:t>index</a:t>
              </a:r>
            </a:p>
          </p:txBody>
        </p:sp>
        <p:cxnSp>
          <p:nvCxnSpPr>
            <p:cNvPr id="21" name="Gerade Verbindung 72" descr=" 700"/>
            <p:cNvCxnSpPr>
              <a:cxnSpLocks noChangeShapeType="1"/>
            </p:cNvCxnSpPr>
            <p:nvPr/>
          </p:nvCxnSpPr>
          <p:spPr bwMode="auto">
            <a:xfrm>
              <a:off x="4065067" y="3648571"/>
              <a:ext cx="144463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4065067" y="3575546"/>
              <a:ext cx="55563" cy="730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Rectangle 22"/>
            <p:cNvSpPr/>
            <p:nvPr/>
          </p:nvSpPr>
          <p:spPr bwMode="auto">
            <a:xfrm>
              <a:off x="5701780" y="3578721"/>
              <a:ext cx="287337" cy="71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800" dirty="0">
                  <a:latin typeface="Microsoft Sans Serif" pitchFamily="34" charset="0"/>
                </a:rPr>
                <a:t>index</a:t>
              </a:r>
            </a:p>
          </p:txBody>
        </p:sp>
        <p:cxnSp>
          <p:nvCxnSpPr>
            <p:cNvPr id="24" name="Gerade Verbindung 72" descr=" 700"/>
            <p:cNvCxnSpPr>
              <a:cxnSpLocks noChangeShapeType="1"/>
            </p:cNvCxnSpPr>
            <p:nvPr/>
          </p:nvCxnSpPr>
          <p:spPr bwMode="auto">
            <a:xfrm>
              <a:off x="5557317" y="3650159"/>
              <a:ext cx="144463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5557317" y="3577134"/>
              <a:ext cx="55563" cy="730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Rectangle 25"/>
            <p:cNvSpPr/>
            <p:nvPr/>
          </p:nvSpPr>
          <p:spPr bwMode="auto">
            <a:xfrm>
              <a:off x="5652567" y="2207121"/>
              <a:ext cx="287338" cy="71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800" dirty="0">
                  <a:latin typeface="Microsoft Sans Serif" pitchFamily="34" charset="0"/>
                </a:rPr>
                <a:t>index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315892" y="2207121"/>
              <a:ext cx="288925" cy="71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800" dirty="0">
                  <a:latin typeface="Microsoft Sans Serif" pitchFamily="34" charset="0"/>
                </a:rPr>
                <a:t>index</a:t>
              </a: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211117" y="908546"/>
              <a:ext cx="504825" cy="144463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 err="1">
                  <a:latin typeface="Microsoft Sans Serif" pitchFamily="34" charset="0"/>
                </a:rPr>
                <a:t>Prog</a:t>
              </a:r>
              <a:endParaRPr lang="de-DE" dirty="0">
                <a:latin typeface="Microsoft Sans Serif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3636442" y="1484809"/>
              <a:ext cx="431800" cy="144462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 err="1">
                  <a:latin typeface="Microsoft Sans Serif" pitchFamily="34" charset="0"/>
                </a:rPr>
                <a:t>Stmt</a:t>
              </a:r>
              <a:r>
                <a:rPr lang="de-DE" dirty="0">
                  <a:latin typeface="Microsoft Sans Serif" pitchFamily="34" charset="0"/>
                </a:rPr>
                <a:t>*</a:t>
              </a:r>
            </a:p>
          </p:txBody>
        </p:sp>
        <p:cxnSp>
          <p:nvCxnSpPr>
            <p:cNvPr id="30" name="Gerade Verbindung 72" descr=" 700"/>
            <p:cNvCxnSpPr>
              <a:cxnSpLocks noChangeShapeType="1"/>
              <a:stCxn id="28" idx="4"/>
              <a:endCxn id="29" idx="0"/>
            </p:cNvCxnSpPr>
            <p:nvPr/>
          </p:nvCxnSpPr>
          <p:spPr bwMode="auto">
            <a:xfrm flipH="1">
              <a:off x="3852342" y="1053009"/>
              <a:ext cx="611188" cy="4318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Gerade Verbindung 72" descr=" 700"/>
            <p:cNvCxnSpPr>
              <a:cxnSpLocks noChangeShapeType="1"/>
              <a:stCxn id="28" idx="4"/>
            </p:cNvCxnSpPr>
            <p:nvPr/>
          </p:nvCxnSpPr>
          <p:spPr bwMode="auto">
            <a:xfrm>
              <a:off x="4463530" y="1053009"/>
              <a:ext cx="612775" cy="4318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Gerade Verbindung 72" descr=" 700"/>
            <p:cNvCxnSpPr>
              <a:cxnSpLocks noChangeShapeType="1"/>
              <a:stCxn id="29" idx="4"/>
              <a:endCxn id="74" idx="0"/>
            </p:cNvCxnSpPr>
            <p:nvPr/>
          </p:nvCxnSpPr>
          <p:spPr bwMode="auto">
            <a:xfrm flipH="1">
              <a:off x="1523480" y="1629271"/>
              <a:ext cx="2328862" cy="4318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Oval 32"/>
            <p:cNvSpPr/>
            <p:nvPr/>
          </p:nvSpPr>
          <p:spPr bwMode="auto">
            <a:xfrm>
              <a:off x="3107805" y="2061071"/>
              <a:ext cx="503237" cy="144463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>
                  <a:latin typeface="Microsoft Sans Serif" pitchFamily="34" charset="0"/>
                </a:rPr>
                <a:t>Block</a:t>
              </a:r>
            </a:p>
          </p:txBody>
        </p:sp>
        <p:cxnSp>
          <p:nvCxnSpPr>
            <p:cNvPr id="34" name="Gerade Verbindung 72" descr=" 700"/>
            <p:cNvCxnSpPr>
              <a:cxnSpLocks noChangeShapeType="1"/>
              <a:stCxn id="29" idx="4"/>
              <a:endCxn id="33" idx="0"/>
            </p:cNvCxnSpPr>
            <p:nvPr/>
          </p:nvCxnSpPr>
          <p:spPr bwMode="auto">
            <a:xfrm flipH="1">
              <a:off x="3360217" y="1629271"/>
              <a:ext cx="492125" cy="4318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Gerade Verbindung 72" descr=" 700"/>
            <p:cNvCxnSpPr>
              <a:cxnSpLocks noChangeShapeType="1"/>
              <a:stCxn id="47" idx="4"/>
              <a:endCxn id="36" idx="3"/>
            </p:cNvCxnSpPr>
            <p:nvPr/>
          </p:nvCxnSpPr>
          <p:spPr bwMode="auto">
            <a:xfrm flipH="1">
              <a:off x="3112567" y="3572371"/>
              <a:ext cx="1588" cy="28892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Diagonal liegende Ecken des Rechtecks schneiden 452"/>
            <p:cNvSpPr/>
            <p:nvPr/>
          </p:nvSpPr>
          <p:spPr bwMode="auto">
            <a:xfrm>
              <a:off x="3041130" y="3861296"/>
              <a:ext cx="144462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itchFamily="34" charset="0"/>
                </a:rPr>
                <a:t>a</a:t>
              </a:r>
            </a:p>
          </p:txBody>
        </p:sp>
        <p:cxnSp>
          <p:nvCxnSpPr>
            <p:cNvPr id="37" name="Gerade Verbindung 72" descr=" 700"/>
            <p:cNvCxnSpPr>
              <a:cxnSpLocks noChangeShapeType="1"/>
              <a:stCxn id="45" idx="4"/>
              <a:endCxn id="47" idx="0"/>
            </p:cNvCxnSpPr>
            <p:nvPr/>
          </p:nvCxnSpPr>
          <p:spPr bwMode="auto">
            <a:xfrm flipH="1">
              <a:off x="3114155" y="2638921"/>
              <a:ext cx="249237" cy="79057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37"/>
            <p:cNvSpPr/>
            <p:nvPr/>
          </p:nvSpPr>
          <p:spPr bwMode="auto">
            <a:xfrm>
              <a:off x="4346055" y="3429496"/>
              <a:ext cx="431800" cy="144463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 err="1">
                  <a:latin typeface="Microsoft Sans Serif" pitchFamily="34" charset="0"/>
                </a:rPr>
                <a:t>Decl</a:t>
              </a:r>
              <a:endParaRPr lang="de-DE" dirty="0">
                <a:latin typeface="Microsoft Sans Serif" pitchFamily="34" charset="0"/>
              </a:endParaRPr>
            </a:p>
          </p:txBody>
        </p:sp>
        <p:sp>
          <p:nvSpPr>
            <p:cNvPr id="39" name="Diagonal liegende Ecken des Rechtecks schneiden 743"/>
            <p:cNvSpPr/>
            <p:nvPr/>
          </p:nvSpPr>
          <p:spPr bwMode="auto">
            <a:xfrm>
              <a:off x="4714355" y="3861296"/>
              <a:ext cx="144462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itchFamily="34" charset="0"/>
                </a:rPr>
                <a:t>a</a:t>
              </a:r>
            </a:p>
          </p:txBody>
        </p:sp>
        <p:cxnSp>
          <p:nvCxnSpPr>
            <p:cNvPr id="40" name="Gerade Verbindung 72" descr=" 700"/>
            <p:cNvCxnSpPr>
              <a:cxnSpLocks noChangeShapeType="1"/>
              <a:stCxn id="38" idx="4"/>
            </p:cNvCxnSpPr>
            <p:nvPr/>
          </p:nvCxnSpPr>
          <p:spPr bwMode="auto">
            <a:xfrm flipH="1">
              <a:off x="4355580" y="3573959"/>
              <a:ext cx="206375" cy="28733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Gerade Verbindung 72" descr=" 700"/>
            <p:cNvCxnSpPr>
              <a:cxnSpLocks noChangeShapeType="1"/>
              <a:stCxn id="45" idx="4"/>
              <a:endCxn id="38" idx="0"/>
            </p:cNvCxnSpPr>
            <p:nvPr/>
          </p:nvCxnSpPr>
          <p:spPr bwMode="auto">
            <a:xfrm>
              <a:off x="3363392" y="2638921"/>
              <a:ext cx="1198563" cy="79057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Gerade Verbindung 72" descr=" 700"/>
            <p:cNvCxnSpPr>
              <a:cxnSpLocks noChangeShapeType="1"/>
              <a:stCxn id="45" idx="4"/>
              <a:endCxn id="52" idx="0"/>
            </p:cNvCxnSpPr>
            <p:nvPr/>
          </p:nvCxnSpPr>
          <p:spPr bwMode="auto">
            <a:xfrm>
              <a:off x="3363392" y="2638921"/>
              <a:ext cx="2663825" cy="79057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Gerade Verbindung 72" descr=" 700"/>
            <p:cNvCxnSpPr>
              <a:cxnSpLocks noChangeShapeType="1"/>
              <a:stCxn id="29" idx="4"/>
              <a:endCxn id="62" idx="0"/>
            </p:cNvCxnSpPr>
            <p:nvPr/>
          </p:nvCxnSpPr>
          <p:spPr bwMode="auto">
            <a:xfrm>
              <a:off x="3852342" y="1629271"/>
              <a:ext cx="793750" cy="430213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Gerade Verbindung 72" descr=" 700"/>
            <p:cNvCxnSpPr>
              <a:cxnSpLocks noChangeShapeType="1"/>
              <a:stCxn id="29" idx="4"/>
              <a:endCxn id="67" idx="0"/>
            </p:cNvCxnSpPr>
            <p:nvPr/>
          </p:nvCxnSpPr>
          <p:spPr bwMode="auto">
            <a:xfrm>
              <a:off x="3852342" y="1629271"/>
              <a:ext cx="2151063" cy="4318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44"/>
            <p:cNvSpPr/>
            <p:nvPr/>
          </p:nvSpPr>
          <p:spPr bwMode="auto">
            <a:xfrm>
              <a:off x="3147492" y="2494459"/>
              <a:ext cx="431800" cy="144462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 err="1">
                  <a:latin typeface="Microsoft Sans Serif" pitchFamily="34" charset="0"/>
                </a:rPr>
                <a:t>Stmt</a:t>
              </a:r>
              <a:r>
                <a:rPr lang="de-DE" dirty="0">
                  <a:latin typeface="Microsoft Sans Serif" pitchFamily="34" charset="0"/>
                </a:rPr>
                <a:t>*</a:t>
              </a:r>
            </a:p>
          </p:txBody>
        </p:sp>
        <p:cxnSp>
          <p:nvCxnSpPr>
            <p:cNvPr id="46" name="Gerade Verbindung 72" descr=" 700"/>
            <p:cNvCxnSpPr>
              <a:cxnSpLocks noChangeShapeType="1"/>
              <a:stCxn id="33" idx="4"/>
              <a:endCxn id="45" idx="0"/>
            </p:cNvCxnSpPr>
            <p:nvPr/>
          </p:nvCxnSpPr>
          <p:spPr bwMode="auto">
            <a:xfrm>
              <a:off x="3360217" y="2205534"/>
              <a:ext cx="3175" cy="28892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46"/>
            <p:cNvSpPr/>
            <p:nvPr/>
          </p:nvSpPr>
          <p:spPr bwMode="auto">
            <a:xfrm>
              <a:off x="2934767" y="3429496"/>
              <a:ext cx="360363" cy="142875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 err="1">
                  <a:latin typeface="Microsoft Sans Serif" pitchFamily="34" charset="0"/>
                </a:rPr>
                <a:t>Use</a:t>
              </a:r>
              <a:endParaRPr lang="de-DE" dirty="0">
                <a:latin typeface="Microsoft Sans Serif" pitchFamily="34" charset="0"/>
              </a:endParaRPr>
            </a:p>
          </p:txBody>
        </p:sp>
        <p:cxnSp>
          <p:nvCxnSpPr>
            <p:cNvPr id="48" name="Gerade Verbindung 72" descr=" 700"/>
            <p:cNvCxnSpPr>
              <a:cxnSpLocks noChangeShapeType="1"/>
              <a:stCxn id="47" idx="6"/>
            </p:cNvCxnSpPr>
            <p:nvPr/>
          </p:nvCxnSpPr>
          <p:spPr bwMode="auto">
            <a:xfrm>
              <a:off x="3295130" y="3500934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Gerade Verbindung 72" descr=" 700"/>
            <p:cNvCxnSpPr>
              <a:cxnSpLocks noChangeShapeType="1"/>
              <a:endCxn id="47" idx="2"/>
            </p:cNvCxnSpPr>
            <p:nvPr/>
          </p:nvCxnSpPr>
          <p:spPr bwMode="auto">
            <a:xfrm>
              <a:off x="2915717" y="3500934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Gerade Verbindung 72" descr=" 700"/>
            <p:cNvCxnSpPr>
              <a:cxnSpLocks noChangeShapeType="1"/>
              <a:stCxn id="52" idx="4"/>
              <a:endCxn id="51" idx="3"/>
            </p:cNvCxnSpPr>
            <p:nvPr/>
          </p:nvCxnSpPr>
          <p:spPr bwMode="auto">
            <a:xfrm flipH="1">
              <a:off x="6027217" y="3572371"/>
              <a:ext cx="0" cy="28892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Diagonal liegende Ecken des Rechtecks schneiden 452"/>
            <p:cNvSpPr/>
            <p:nvPr/>
          </p:nvSpPr>
          <p:spPr bwMode="auto">
            <a:xfrm>
              <a:off x="5954192" y="3861296"/>
              <a:ext cx="144463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itchFamily="34" charset="0"/>
                </a:rPr>
                <a:t>a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5847830" y="3429496"/>
              <a:ext cx="360362" cy="142875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 err="1">
                  <a:latin typeface="Microsoft Sans Serif" pitchFamily="34" charset="0"/>
                </a:rPr>
                <a:t>Use</a:t>
              </a:r>
              <a:endParaRPr lang="de-DE" dirty="0">
                <a:latin typeface="Microsoft Sans Serif" pitchFamily="34" charset="0"/>
              </a:endParaRPr>
            </a:p>
          </p:txBody>
        </p:sp>
        <p:cxnSp>
          <p:nvCxnSpPr>
            <p:cNvPr id="53" name="Gerade Verbindung 72" descr=" 700"/>
            <p:cNvCxnSpPr>
              <a:cxnSpLocks noChangeShapeType="1"/>
              <a:stCxn id="52" idx="6"/>
            </p:cNvCxnSpPr>
            <p:nvPr/>
          </p:nvCxnSpPr>
          <p:spPr bwMode="auto">
            <a:xfrm>
              <a:off x="6208192" y="3500934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Gerade Verbindung 72" descr=" 700"/>
            <p:cNvCxnSpPr>
              <a:cxnSpLocks noChangeShapeType="1"/>
              <a:endCxn id="52" idx="2"/>
            </p:cNvCxnSpPr>
            <p:nvPr/>
          </p:nvCxnSpPr>
          <p:spPr bwMode="auto">
            <a:xfrm>
              <a:off x="5828780" y="3500934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Rechteck 3"/>
            <p:cNvSpPr>
              <a:spLocks noChangeArrowheads="1"/>
            </p:cNvSpPr>
            <p:nvPr/>
          </p:nvSpPr>
          <p:spPr bwMode="auto">
            <a:xfrm>
              <a:off x="6376467" y="3431084"/>
              <a:ext cx="144463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6" name="Rechteck 3"/>
            <p:cNvSpPr>
              <a:spLocks noChangeArrowheads="1"/>
            </p:cNvSpPr>
            <p:nvPr/>
          </p:nvSpPr>
          <p:spPr bwMode="auto">
            <a:xfrm>
              <a:off x="6519342" y="3431084"/>
              <a:ext cx="144463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57" name="Gerade Verbindung 72" descr=" 700"/>
            <p:cNvCxnSpPr>
              <a:cxnSpLocks noChangeShapeType="1"/>
              <a:endCxn id="38" idx="2"/>
            </p:cNvCxnSpPr>
            <p:nvPr/>
          </p:nvCxnSpPr>
          <p:spPr bwMode="auto">
            <a:xfrm flipV="1">
              <a:off x="4327005" y="3500934"/>
              <a:ext cx="19050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Gerade Verbindung 72" descr=" 700"/>
            <p:cNvCxnSpPr>
              <a:cxnSpLocks noChangeShapeType="1"/>
              <a:stCxn id="38" idx="6"/>
            </p:cNvCxnSpPr>
            <p:nvPr/>
          </p:nvCxnSpPr>
          <p:spPr bwMode="auto">
            <a:xfrm>
              <a:off x="4777855" y="3500934"/>
              <a:ext cx="22225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Rechteck 3"/>
            <p:cNvSpPr>
              <a:spLocks noChangeArrowheads="1"/>
            </p:cNvSpPr>
            <p:nvPr/>
          </p:nvSpPr>
          <p:spPr bwMode="auto">
            <a:xfrm>
              <a:off x="5231880" y="3431084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60" name="Gerade Verbindung 72" descr=" 700"/>
            <p:cNvCxnSpPr>
              <a:cxnSpLocks noChangeShapeType="1"/>
              <a:stCxn id="62" idx="4"/>
              <a:endCxn id="61" idx="3"/>
            </p:cNvCxnSpPr>
            <p:nvPr/>
          </p:nvCxnSpPr>
          <p:spPr bwMode="auto">
            <a:xfrm flipH="1">
              <a:off x="4644505" y="2202359"/>
              <a:ext cx="1587" cy="290512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Diagonal liegende Ecken des Rechtecks schneiden 452"/>
            <p:cNvSpPr/>
            <p:nvPr/>
          </p:nvSpPr>
          <p:spPr bwMode="auto">
            <a:xfrm>
              <a:off x="4571480" y="2492871"/>
              <a:ext cx="144462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itchFamily="34" charset="0"/>
                </a:rPr>
                <a:t>a</a:t>
              </a: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4465117" y="2059484"/>
              <a:ext cx="360363" cy="142875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 err="1">
                  <a:latin typeface="Microsoft Sans Serif" pitchFamily="34" charset="0"/>
                </a:rPr>
                <a:t>Use</a:t>
              </a:r>
              <a:endParaRPr lang="de-DE" dirty="0">
                <a:latin typeface="Microsoft Sans Serif" pitchFamily="34" charset="0"/>
              </a:endParaRPr>
            </a:p>
          </p:txBody>
        </p:sp>
        <p:cxnSp>
          <p:nvCxnSpPr>
            <p:cNvPr id="63" name="Gerade Verbindung 72" descr=" 700"/>
            <p:cNvCxnSpPr>
              <a:cxnSpLocks noChangeShapeType="1"/>
              <a:stCxn id="62" idx="6"/>
            </p:cNvCxnSpPr>
            <p:nvPr/>
          </p:nvCxnSpPr>
          <p:spPr bwMode="auto">
            <a:xfrm>
              <a:off x="4825480" y="2130921"/>
              <a:ext cx="19050" cy="1588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Gerade Verbindung 72" descr=" 700"/>
            <p:cNvCxnSpPr>
              <a:cxnSpLocks noChangeShapeType="1"/>
              <a:endCxn id="62" idx="2"/>
            </p:cNvCxnSpPr>
            <p:nvPr/>
          </p:nvCxnSpPr>
          <p:spPr bwMode="auto">
            <a:xfrm>
              <a:off x="4446067" y="2130921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Rechteck 3"/>
            <p:cNvSpPr>
              <a:spLocks noChangeArrowheads="1"/>
            </p:cNvSpPr>
            <p:nvPr/>
          </p:nvSpPr>
          <p:spPr bwMode="auto">
            <a:xfrm>
              <a:off x="4993755" y="2062659"/>
              <a:ext cx="144462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6" name="Rechteck 3"/>
            <p:cNvSpPr>
              <a:spLocks noChangeArrowheads="1"/>
            </p:cNvSpPr>
            <p:nvPr/>
          </p:nvSpPr>
          <p:spPr bwMode="auto">
            <a:xfrm>
              <a:off x="5136630" y="2062659"/>
              <a:ext cx="144462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787505" y="2061071"/>
              <a:ext cx="431800" cy="144463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 err="1">
                  <a:latin typeface="Microsoft Sans Serif" pitchFamily="34" charset="0"/>
                </a:rPr>
                <a:t>Decl</a:t>
              </a:r>
              <a:endParaRPr lang="de-DE" dirty="0">
                <a:latin typeface="Microsoft Sans Serif" pitchFamily="34" charset="0"/>
              </a:endParaRPr>
            </a:p>
          </p:txBody>
        </p:sp>
        <p:sp>
          <p:nvSpPr>
            <p:cNvPr id="68" name="Diagonal liegende Ecken des Rechtecks schneiden 743"/>
            <p:cNvSpPr/>
            <p:nvPr/>
          </p:nvSpPr>
          <p:spPr bwMode="auto">
            <a:xfrm>
              <a:off x="6157392" y="2492871"/>
              <a:ext cx="144463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itchFamily="34" charset="0"/>
                </a:rPr>
                <a:t>a</a:t>
              </a:r>
            </a:p>
          </p:txBody>
        </p:sp>
        <p:cxnSp>
          <p:nvCxnSpPr>
            <p:cNvPr id="69" name="Gerade Verbindung 72" descr=" 700"/>
            <p:cNvCxnSpPr>
              <a:cxnSpLocks noChangeShapeType="1"/>
              <a:stCxn id="68" idx="3"/>
              <a:endCxn id="67" idx="4"/>
            </p:cNvCxnSpPr>
            <p:nvPr/>
          </p:nvCxnSpPr>
          <p:spPr bwMode="auto">
            <a:xfrm flipH="1" flipV="1">
              <a:off x="6003405" y="2205534"/>
              <a:ext cx="227012" cy="28733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Gerade Verbindung 72" descr=" 700"/>
            <p:cNvCxnSpPr>
              <a:cxnSpLocks noChangeShapeType="1"/>
              <a:stCxn id="67" idx="4"/>
            </p:cNvCxnSpPr>
            <p:nvPr/>
          </p:nvCxnSpPr>
          <p:spPr bwMode="auto">
            <a:xfrm flipH="1">
              <a:off x="5797030" y="2205534"/>
              <a:ext cx="206375" cy="28733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Gerade Verbindung 72" descr=" 700"/>
            <p:cNvCxnSpPr>
              <a:cxnSpLocks noChangeShapeType="1"/>
              <a:endCxn id="67" idx="2"/>
            </p:cNvCxnSpPr>
            <p:nvPr/>
          </p:nvCxnSpPr>
          <p:spPr bwMode="auto">
            <a:xfrm flipV="1">
              <a:off x="5770042" y="2132509"/>
              <a:ext cx="17463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Gerade Verbindung 72" descr=" 700"/>
            <p:cNvCxnSpPr>
              <a:cxnSpLocks noChangeShapeType="1"/>
              <a:stCxn id="67" idx="6"/>
            </p:cNvCxnSpPr>
            <p:nvPr/>
          </p:nvCxnSpPr>
          <p:spPr bwMode="auto">
            <a:xfrm>
              <a:off x="6219305" y="2132509"/>
              <a:ext cx="23812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Rechteck 3"/>
            <p:cNvSpPr>
              <a:spLocks noChangeArrowheads="1"/>
            </p:cNvSpPr>
            <p:nvPr/>
          </p:nvSpPr>
          <p:spPr bwMode="auto">
            <a:xfrm>
              <a:off x="6532042" y="2062659"/>
              <a:ext cx="144463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1307580" y="2061071"/>
              <a:ext cx="431800" cy="144463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 err="1">
                  <a:latin typeface="Microsoft Sans Serif" pitchFamily="34" charset="0"/>
                </a:rPr>
                <a:t>Decl</a:t>
              </a:r>
              <a:endParaRPr lang="de-DE" dirty="0">
                <a:latin typeface="Microsoft Sans Serif" pitchFamily="34" charset="0"/>
              </a:endParaRPr>
            </a:p>
          </p:txBody>
        </p:sp>
        <p:sp>
          <p:nvSpPr>
            <p:cNvPr id="75" name="Diagonal liegende Ecken des Rechtecks schneiden 743"/>
            <p:cNvSpPr/>
            <p:nvPr/>
          </p:nvSpPr>
          <p:spPr bwMode="auto">
            <a:xfrm>
              <a:off x="1677467" y="2492871"/>
              <a:ext cx="144463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itchFamily="34" charset="0"/>
                </a:rPr>
                <a:t>a</a:t>
              </a:r>
            </a:p>
          </p:txBody>
        </p:sp>
        <p:cxnSp>
          <p:nvCxnSpPr>
            <p:cNvPr id="76" name="Gerade Verbindung 72" descr=" 700"/>
            <p:cNvCxnSpPr>
              <a:cxnSpLocks noChangeShapeType="1"/>
              <a:stCxn id="75" idx="3"/>
              <a:endCxn id="74" idx="4"/>
            </p:cNvCxnSpPr>
            <p:nvPr/>
          </p:nvCxnSpPr>
          <p:spPr bwMode="auto">
            <a:xfrm flipH="1" flipV="1">
              <a:off x="1523480" y="2205534"/>
              <a:ext cx="225425" cy="28733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Gerade Verbindung 72" descr=" 700"/>
            <p:cNvCxnSpPr>
              <a:cxnSpLocks noChangeShapeType="1"/>
              <a:stCxn id="74" idx="4"/>
            </p:cNvCxnSpPr>
            <p:nvPr/>
          </p:nvCxnSpPr>
          <p:spPr bwMode="auto">
            <a:xfrm flipH="1">
              <a:off x="1317105" y="2205534"/>
              <a:ext cx="206375" cy="28733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Gerade Verbindung 72" descr=" 700"/>
            <p:cNvCxnSpPr>
              <a:cxnSpLocks noChangeShapeType="1"/>
              <a:endCxn id="74" idx="2"/>
            </p:cNvCxnSpPr>
            <p:nvPr/>
          </p:nvCxnSpPr>
          <p:spPr bwMode="auto">
            <a:xfrm flipV="1">
              <a:off x="1288530" y="2132509"/>
              <a:ext cx="19050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Gerade Verbindung 72" descr=" 700"/>
            <p:cNvCxnSpPr>
              <a:cxnSpLocks noChangeShapeType="1"/>
              <a:stCxn id="74" idx="6"/>
            </p:cNvCxnSpPr>
            <p:nvPr/>
          </p:nvCxnSpPr>
          <p:spPr bwMode="auto">
            <a:xfrm>
              <a:off x="1739380" y="2132509"/>
              <a:ext cx="22225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Rechteck 3"/>
            <p:cNvSpPr>
              <a:spLocks noChangeArrowheads="1"/>
            </p:cNvSpPr>
            <p:nvPr/>
          </p:nvSpPr>
          <p:spPr bwMode="auto">
            <a:xfrm>
              <a:off x="2201342" y="2062659"/>
              <a:ext cx="144463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81" name="Gerade Verbindung 72" descr=" 700"/>
            <p:cNvCxnSpPr>
              <a:cxnSpLocks noChangeShapeType="1"/>
              <a:endCxn id="33" idx="2"/>
            </p:cNvCxnSpPr>
            <p:nvPr/>
          </p:nvCxnSpPr>
          <p:spPr bwMode="auto">
            <a:xfrm flipV="1">
              <a:off x="3085580" y="2132509"/>
              <a:ext cx="22225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Gerade Verbindung 72" descr=" 700"/>
            <p:cNvCxnSpPr>
              <a:cxnSpLocks noChangeShapeType="1"/>
              <a:stCxn id="33" idx="6"/>
            </p:cNvCxnSpPr>
            <p:nvPr/>
          </p:nvCxnSpPr>
          <p:spPr bwMode="auto">
            <a:xfrm>
              <a:off x="3611042" y="2132509"/>
              <a:ext cx="23813" cy="1587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1101205" y="1916609"/>
              <a:ext cx="46037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1140892" y="1919784"/>
              <a:ext cx="1108075" cy="31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Gerade Verbindung 72" descr=" 700"/>
            <p:cNvCxnSpPr>
              <a:cxnSpLocks noChangeShapeType="1"/>
              <a:stCxn id="80" idx="0"/>
            </p:cNvCxnSpPr>
            <p:nvPr/>
          </p:nvCxnSpPr>
          <p:spPr bwMode="auto">
            <a:xfrm flipH="1" flipV="1">
              <a:off x="2247380" y="1919784"/>
              <a:ext cx="26987" cy="1428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Gerade Verbindung 72" descr=" 700"/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5554142" y="1916609"/>
              <a:ext cx="41275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5595417" y="1916609"/>
              <a:ext cx="936625" cy="158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Gerade Verbindung 72" descr=" 700"/>
            <p:cNvCxnSpPr>
              <a:cxnSpLocks noChangeShapeType="1"/>
              <a:stCxn id="73" idx="0"/>
            </p:cNvCxnSpPr>
            <p:nvPr/>
          </p:nvCxnSpPr>
          <p:spPr bwMode="auto">
            <a:xfrm flipH="1" flipV="1">
              <a:off x="6533630" y="1916609"/>
              <a:ext cx="71437" cy="1460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Rechteck 3"/>
            <p:cNvSpPr>
              <a:spLocks noChangeArrowheads="1"/>
            </p:cNvSpPr>
            <p:nvPr/>
          </p:nvSpPr>
          <p:spPr bwMode="auto">
            <a:xfrm>
              <a:off x="2793480" y="2132509"/>
              <a:ext cx="144462" cy="7302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0" name="Rechteck 3"/>
            <p:cNvSpPr>
              <a:spLocks noChangeArrowheads="1"/>
            </p:cNvSpPr>
            <p:nvPr/>
          </p:nvSpPr>
          <p:spPr bwMode="auto">
            <a:xfrm>
              <a:off x="2793480" y="2061071"/>
              <a:ext cx="144462" cy="714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1" name="Rechteck 3"/>
            <p:cNvSpPr>
              <a:spLocks noChangeArrowheads="1"/>
            </p:cNvSpPr>
            <p:nvPr/>
          </p:nvSpPr>
          <p:spPr bwMode="auto">
            <a:xfrm>
              <a:off x="2937942" y="2062659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92" name="Rechteck 3"/>
            <p:cNvSpPr>
              <a:spLocks noChangeArrowheads="1"/>
            </p:cNvSpPr>
            <p:nvPr/>
          </p:nvSpPr>
          <p:spPr bwMode="auto">
            <a:xfrm>
              <a:off x="2793480" y="2061071"/>
              <a:ext cx="287337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93" name="Gerade Verbindung 72" descr=" 700"/>
            <p:cNvCxnSpPr>
              <a:cxnSpLocks noChangeShapeType="1"/>
            </p:cNvCxnSpPr>
            <p:nvPr/>
          </p:nvCxnSpPr>
          <p:spPr bwMode="auto">
            <a:xfrm>
              <a:off x="4725467" y="1340346"/>
              <a:ext cx="222250" cy="16510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555355" y="1340346"/>
              <a:ext cx="2170112" cy="3175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Rechteck 3"/>
            <p:cNvSpPr>
              <a:spLocks noChangeArrowheads="1"/>
            </p:cNvSpPr>
            <p:nvPr/>
          </p:nvSpPr>
          <p:spPr bwMode="auto">
            <a:xfrm>
              <a:off x="1769542" y="2132509"/>
              <a:ext cx="144463" cy="7302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6" name="Rechteck 3"/>
            <p:cNvSpPr>
              <a:spLocks noChangeArrowheads="1"/>
            </p:cNvSpPr>
            <p:nvPr/>
          </p:nvSpPr>
          <p:spPr bwMode="auto">
            <a:xfrm>
              <a:off x="1769542" y="2061071"/>
              <a:ext cx="144463" cy="714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7" name="Rechteck 3"/>
            <p:cNvSpPr>
              <a:spLocks noChangeArrowheads="1"/>
            </p:cNvSpPr>
            <p:nvPr/>
          </p:nvSpPr>
          <p:spPr bwMode="auto">
            <a:xfrm>
              <a:off x="1914005" y="2062659"/>
              <a:ext cx="144462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98" name="Rechteck 3"/>
            <p:cNvSpPr>
              <a:spLocks noChangeArrowheads="1"/>
            </p:cNvSpPr>
            <p:nvPr/>
          </p:nvSpPr>
          <p:spPr bwMode="auto">
            <a:xfrm>
              <a:off x="1769542" y="2061071"/>
              <a:ext cx="287338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9" name="Rechteck 3"/>
            <p:cNvSpPr>
              <a:spLocks noChangeArrowheads="1"/>
            </p:cNvSpPr>
            <p:nvPr/>
          </p:nvSpPr>
          <p:spPr bwMode="auto">
            <a:xfrm>
              <a:off x="4155555" y="2061071"/>
              <a:ext cx="144462" cy="1444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0" name="Rechteck 3"/>
            <p:cNvSpPr>
              <a:spLocks noChangeArrowheads="1"/>
            </p:cNvSpPr>
            <p:nvPr/>
          </p:nvSpPr>
          <p:spPr bwMode="auto">
            <a:xfrm>
              <a:off x="4300017" y="2062659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1" name="Rechteck 3"/>
            <p:cNvSpPr>
              <a:spLocks noChangeArrowheads="1"/>
            </p:cNvSpPr>
            <p:nvPr/>
          </p:nvSpPr>
          <p:spPr bwMode="auto">
            <a:xfrm>
              <a:off x="4155555" y="2061071"/>
              <a:ext cx="287337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2" name="Rechteck 3"/>
            <p:cNvSpPr>
              <a:spLocks noChangeArrowheads="1"/>
            </p:cNvSpPr>
            <p:nvPr/>
          </p:nvSpPr>
          <p:spPr bwMode="auto">
            <a:xfrm>
              <a:off x="5481117" y="2061071"/>
              <a:ext cx="144463" cy="1444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3" name="Rechteck 3"/>
            <p:cNvSpPr>
              <a:spLocks noChangeArrowheads="1"/>
            </p:cNvSpPr>
            <p:nvPr/>
          </p:nvSpPr>
          <p:spPr bwMode="auto">
            <a:xfrm>
              <a:off x="5625580" y="2062659"/>
              <a:ext cx="144462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4" name="Rechteck 3"/>
            <p:cNvSpPr>
              <a:spLocks noChangeArrowheads="1"/>
            </p:cNvSpPr>
            <p:nvPr/>
          </p:nvSpPr>
          <p:spPr bwMode="auto">
            <a:xfrm>
              <a:off x="5481117" y="2061071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05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4231755" y="1916609"/>
              <a:ext cx="39687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4266680" y="1918196"/>
              <a:ext cx="763587" cy="158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Gerade Verbindung 72" descr=" 700"/>
            <p:cNvCxnSpPr>
              <a:cxnSpLocks noChangeShapeType="1"/>
              <a:endCxn id="65" idx="0"/>
            </p:cNvCxnSpPr>
            <p:nvPr/>
          </p:nvCxnSpPr>
          <p:spPr bwMode="auto">
            <a:xfrm>
              <a:off x="5033442" y="1916609"/>
              <a:ext cx="31750" cy="1460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1840980" y="2205534"/>
              <a:ext cx="34925" cy="1428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Rechteck 3"/>
            <p:cNvSpPr>
              <a:spLocks noChangeArrowheads="1"/>
            </p:cNvSpPr>
            <p:nvPr/>
          </p:nvSpPr>
          <p:spPr bwMode="auto">
            <a:xfrm>
              <a:off x="996430" y="2061071"/>
              <a:ext cx="144462" cy="1444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10" name="Rechteck 3"/>
            <p:cNvSpPr>
              <a:spLocks noChangeArrowheads="1"/>
            </p:cNvSpPr>
            <p:nvPr/>
          </p:nvSpPr>
          <p:spPr bwMode="auto">
            <a:xfrm>
              <a:off x="1140892" y="2062659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11" name="Rechteck 3"/>
            <p:cNvSpPr>
              <a:spLocks noChangeArrowheads="1"/>
            </p:cNvSpPr>
            <p:nvPr/>
          </p:nvSpPr>
          <p:spPr bwMode="auto">
            <a:xfrm>
              <a:off x="996430" y="2061071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12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4195242" y="1772146"/>
              <a:ext cx="1257300" cy="31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Gerade Verbindung 72" descr=" 700"/>
            <p:cNvCxnSpPr>
              <a:cxnSpLocks noChangeShapeType="1"/>
            </p:cNvCxnSpPr>
            <p:nvPr/>
          </p:nvCxnSpPr>
          <p:spPr bwMode="auto">
            <a:xfrm>
              <a:off x="5452542" y="1773734"/>
              <a:ext cx="69850" cy="2873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1029767" y="1773734"/>
              <a:ext cx="92075" cy="2857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Rechteck 3"/>
            <p:cNvSpPr>
              <a:spLocks noChangeArrowheads="1"/>
            </p:cNvSpPr>
            <p:nvPr/>
          </p:nvSpPr>
          <p:spPr bwMode="auto">
            <a:xfrm>
              <a:off x="5535092" y="3429496"/>
              <a:ext cx="144463" cy="1444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16" name="Rechteck 3"/>
            <p:cNvSpPr>
              <a:spLocks noChangeArrowheads="1"/>
            </p:cNvSpPr>
            <p:nvPr/>
          </p:nvSpPr>
          <p:spPr bwMode="auto">
            <a:xfrm>
              <a:off x="5679555" y="3431084"/>
              <a:ext cx="144462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17" name="Rechteck 3"/>
            <p:cNvSpPr>
              <a:spLocks noChangeArrowheads="1"/>
            </p:cNvSpPr>
            <p:nvPr/>
          </p:nvSpPr>
          <p:spPr bwMode="auto">
            <a:xfrm>
              <a:off x="5535092" y="3429496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18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5643042" y="3285034"/>
              <a:ext cx="39688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5679555" y="3281859"/>
              <a:ext cx="881062" cy="31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Gerade Verbindung 72" descr=" 700"/>
            <p:cNvCxnSpPr>
              <a:cxnSpLocks noChangeShapeType="1"/>
            </p:cNvCxnSpPr>
            <p:nvPr/>
          </p:nvCxnSpPr>
          <p:spPr bwMode="auto">
            <a:xfrm>
              <a:off x="6560617" y="3285034"/>
              <a:ext cx="31750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Rechteck 3"/>
            <p:cNvSpPr>
              <a:spLocks noChangeArrowheads="1"/>
            </p:cNvSpPr>
            <p:nvPr/>
          </p:nvSpPr>
          <p:spPr bwMode="auto">
            <a:xfrm>
              <a:off x="4800080" y="3429496"/>
              <a:ext cx="144462" cy="14605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22" name="Rechteck 3"/>
            <p:cNvSpPr>
              <a:spLocks noChangeArrowheads="1"/>
            </p:cNvSpPr>
            <p:nvPr/>
          </p:nvSpPr>
          <p:spPr bwMode="auto">
            <a:xfrm>
              <a:off x="4944542" y="3431084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23" name="Rechteck 3"/>
            <p:cNvSpPr>
              <a:spLocks noChangeArrowheads="1"/>
            </p:cNvSpPr>
            <p:nvPr/>
          </p:nvSpPr>
          <p:spPr bwMode="auto">
            <a:xfrm>
              <a:off x="4800080" y="3429496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4" name="Rechteck 3"/>
            <p:cNvSpPr>
              <a:spLocks noChangeArrowheads="1"/>
            </p:cNvSpPr>
            <p:nvPr/>
          </p:nvSpPr>
          <p:spPr bwMode="auto">
            <a:xfrm>
              <a:off x="4038080" y="3429496"/>
              <a:ext cx="144462" cy="1444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25" name="Rechteck 3"/>
            <p:cNvSpPr>
              <a:spLocks noChangeArrowheads="1"/>
            </p:cNvSpPr>
            <p:nvPr/>
          </p:nvSpPr>
          <p:spPr bwMode="auto">
            <a:xfrm>
              <a:off x="4182542" y="3431084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6" name="Rechteck 3"/>
            <p:cNvSpPr>
              <a:spLocks noChangeArrowheads="1"/>
            </p:cNvSpPr>
            <p:nvPr/>
          </p:nvSpPr>
          <p:spPr bwMode="auto">
            <a:xfrm>
              <a:off x="4038080" y="3429496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27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4131742" y="3283446"/>
              <a:ext cx="41275" cy="144463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4173017" y="3281859"/>
              <a:ext cx="1060450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5231880" y="3283446"/>
              <a:ext cx="73025" cy="1460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" name="Rechteck 3"/>
            <p:cNvSpPr>
              <a:spLocks noChangeArrowheads="1"/>
            </p:cNvSpPr>
            <p:nvPr/>
          </p:nvSpPr>
          <p:spPr bwMode="auto">
            <a:xfrm>
              <a:off x="3607867" y="3429496"/>
              <a:ext cx="144463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31" name="Rechteck 3"/>
            <p:cNvSpPr>
              <a:spLocks noChangeArrowheads="1"/>
            </p:cNvSpPr>
            <p:nvPr/>
          </p:nvSpPr>
          <p:spPr bwMode="auto">
            <a:xfrm>
              <a:off x="3750742" y="3429496"/>
              <a:ext cx="144463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32" name="Rechteck 3"/>
            <p:cNvSpPr>
              <a:spLocks noChangeArrowheads="1"/>
            </p:cNvSpPr>
            <p:nvPr/>
          </p:nvSpPr>
          <p:spPr bwMode="auto">
            <a:xfrm>
              <a:off x="3318942" y="3429496"/>
              <a:ext cx="144463" cy="14605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" name="Rechteck 3"/>
            <p:cNvSpPr>
              <a:spLocks noChangeArrowheads="1"/>
            </p:cNvSpPr>
            <p:nvPr/>
          </p:nvSpPr>
          <p:spPr bwMode="auto">
            <a:xfrm>
              <a:off x="3463405" y="3431084"/>
              <a:ext cx="144462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34" name="Rechteck 3"/>
            <p:cNvSpPr>
              <a:spLocks noChangeArrowheads="1"/>
            </p:cNvSpPr>
            <p:nvPr/>
          </p:nvSpPr>
          <p:spPr bwMode="auto">
            <a:xfrm>
              <a:off x="3318942" y="3429496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5" name="Rechteck 3"/>
            <p:cNvSpPr>
              <a:spLocks noChangeArrowheads="1"/>
            </p:cNvSpPr>
            <p:nvPr/>
          </p:nvSpPr>
          <p:spPr bwMode="auto">
            <a:xfrm>
              <a:off x="2626792" y="3429496"/>
              <a:ext cx="144463" cy="1444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6" name="Rechteck 3"/>
            <p:cNvSpPr>
              <a:spLocks noChangeArrowheads="1"/>
            </p:cNvSpPr>
            <p:nvPr/>
          </p:nvSpPr>
          <p:spPr bwMode="auto">
            <a:xfrm>
              <a:off x="2771255" y="3431084"/>
              <a:ext cx="144462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7" name="Rechteck 3"/>
            <p:cNvSpPr>
              <a:spLocks noChangeArrowheads="1"/>
            </p:cNvSpPr>
            <p:nvPr/>
          </p:nvSpPr>
          <p:spPr bwMode="auto">
            <a:xfrm>
              <a:off x="2626792" y="3429496"/>
              <a:ext cx="287338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38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2725217" y="3285034"/>
              <a:ext cx="39688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760142" y="3285034"/>
              <a:ext cx="884238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Gerade Verbindung 72" descr=" 700"/>
            <p:cNvCxnSpPr>
              <a:cxnSpLocks noChangeShapeType="1"/>
            </p:cNvCxnSpPr>
            <p:nvPr/>
          </p:nvCxnSpPr>
          <p:spPr bwMode="auto">
            <a:xfrm>
              <a:off x="3644380" y="3285034"/>
              <a:ext cx="31750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Gerade Verbindung 72" descr=" 700"/>
            <p:cNvCxnSpPr>
              <a:cxnSpLocks noChangeShapeType="1"/>
              <a:stCxn id="143" idx="4"/>
              <a:endCxn id="142" idx="3"/>
            </p:cNvCxnSpPr>
            <p:nvPr/>
          </p:nvCxnSpPr>
          <p:spPr bwMode="auto">
            <a:xfrm flipH="1">
              <a:off x="1701280" y="3572371"/>
              <a:ext cx="1587" cy="28892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Diagonal liegende Ecken des Rechtecks schneiden 452"/>
            <p:cNvSpPr/>
            <p:nvPr/>
          </p:nvSpPr>
          <p:spPr bwMode="auto">
            <a:xfrm>
              <a:off x="1629842" y="3861296"/>
              <a:ext cx="144463" cy="144463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itchFamily="34" charset="0"/>
                </a:rPr>
                <a:t>b</a:t>
              </a: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1523480" y="3429496"/>
              <a:ext cx="360362" cy="142875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 err="1">
                  <a:latin typeface="Microsoft Sans Serif" pitchFamily="34" charset="0"/>
                </a:rPr>
                <a:t>Use</a:t>
              </a:r>
              <a:endParaRPr lang="de-DE" dirty="0">
                <a:latin typeface="Microsoft Sans Serif" pitchFamily="34" charset="0"/>
              </a:endParaRPr>
            </a:p>
          </p:txBody>
        </p:sp>
        <p:cxnSp>
          <p:nvCxnSpPr>
            <p:cNvPr id="144" name="Gerade Verbindung 72" descr=" 700"/>
            <p:cNvCxnSpPr>
              <a:cxnSpLocks noChangeShapeType="1"/>
              <a:stCxn id="143" idx="6"/>
            </p:cNvCxnSpPr>
            <p:nvPr/>
          </p:nvCxnSpPr>
          <p:spPr bwMode="auto">
            <a:xfrm>
              <a:off x="1883842" y="3500934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Gerade Verbindung 72" descr=" 700"/>
            <p:cNvCxnSpPr>
              <a:cxnSpLocks noChangeShapeType="1"/>
              <a:endCxn id="143" idx="2"/>
            </p:cNvCxnSpPr>
            <p:nvPr/>
          </p:nvCxnSpPr>
          <p:spPr bwMode="auto">
            <a:xfrm>
              <a:off x="1504430" y="3500934"/>
              <a:ext cx="19050" cy="0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" name="Rechteck 3"/>
            <p:cNvSpPr>
              <a:spLocks noChangeArrowheads="1"/>
            </p:cNvSpPr>
            <p:nvPr/>
          </p:nvSpPr>
          <p:spPr bwMode="auto">
            <a:xfrm>
              <a:off x="2196580" y="3429496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47" name="Rechteck 3"/>
            <p:cNvSpPr>
              <a:spLocks noChangeArrowheads="1"/>
            </p:cNvSpPr>
            <p:nvPr/>
          </p:nvSpPr>
          <p:spPr bwMode="auto">
            <a:xfrm>
              <a:off x="2339455" y="3429496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48" name="Rechteck 3"/>
            <p:cNvSpPr>
              <a:spLocks noChangeArrowheads="1"/>
            </p:cNvSpPr>
            <p:nvPr/>
          </p:nvSpPr>
          <p:spPr bwMode="auto">
            <a:xfrm>
              <a:off x="1907655" y="3500934"/>
              <a:ext cx="144462" cy="7302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9" name="Rechteck 3"/>
            <p:cNvSpPr>
              <a:spLocks noChangeArrowheads="1"/>
            </p:cNvSpPr>
            <p:nvPr/>
          </p:nvSpPr>
          <p:spPr bwMode="auto">
            <a:xfrm>
              <a:off x="1907655" y="3429496"/>
              <a:ext cx="144462" cy="7143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50" name="Rechteck 3"/>
            <p:cNvSpPr>
              <a:spLocks noChangeArrowheads="1"/>
            </p:cNvSpPr>
            <p:nvPr/>
          </p:nvSpPr>
          <p:spPr bwMode="auto">
            <a:xfrm>
              <a:off x="2052117" y="3431084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51" name="Rechteck 3"/>
            <p:cNvSpPr>
              <a:spLocks noChangeArrowheads="1"/>
            </p:cNvSpPr>
            <p:nvPr/>
          </p:nvSpPr>
          <p:spPr bwMode="auto">
            <a:xfrm>
              <a:off x="1907655" y="3429496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2" name="Rechteck 3"/>
            <p:cNvSpPr>
              <a:spLocks noChangeArrowheads="1"/>
            </p:cNvSpPr>
            <p:nvPr/>
          </p:nvSpPr>
          <p:spPr bwMode="auto">
            <a:xfrm>
              <a:off x="1215505" y="3429496"/>
              <a:ext cx="144462" cy="144463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53" name="Rechteck 3"/>
            <p:cNvSpPr>
              <a:spLocks noChangeArrowheads="1"/>
            </p:cNvSpPr>
            <p:nvPr/>
          </p:nvSpPr>
          <p:spPr bwMode="auto">
            <a:xfrm>
              <a:off x="1359967" y="3431084"/>
              <a:ext cx="14446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54" name="Rechteck 3"/>
            <p:cNvSpPr>
              <a:spLocks noChangeArrowheads="1"/>
            </p:cNvSpPr>
            <p:nvPr/>
          </p:nvSpPr>
          <p:spPr bwMode="auto">
            <a:xfrm>
              <a:off x="1215505" y="3429496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55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1336155" y="3285034"/>
              <a:ext cx="39687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1375842" y="3285034"/>
              <a:ext cx="857250" cy="31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Gerade Verbindung 72" descr=" 700"/>
            <p:cNvCxnSpPr>
              <a:cxnSpLocks noChangeShapeType="1"/>
            </p:cNvCxnSpPr>
            <p:nvPr/>
          </p:nvCxnSpPr>
          <p:spPr bwMode="auto">
            <a:xfrm>
              <a:off x="2233092" y="3285034"/>
              <a:ext cx="31750" cy="14446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1980680" y="3573959"/>
              <a:ext cx="0" cy="1428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1296467" y="3573959"/>
              <a:ext cx="34925" cy="1428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023542" y="3142159"/>
              <a:ext cx="2852738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1" name="Group 643"/>
            <p:cNvGrpSpPr>
              <a:grpSpLocks/>
            </p:cNvGrpSpPr>
            <p:nvPr/>
          </p:nvGrpSpPr>
          <p:grpSpPr bwMode="auto">
            <a:xfrm rot="-5400000">
              <a:off x="3322911" y="3095328"/>
              <a:ext cx="136525" cy="300037"/>
              <a:chOff x="1454150" y="989112"/>
              <a:chExt cx="136525" cy="144016"/>
            </a:xfrm>
          </p:grpSpPr>
          <p:sp>
            <p:nvSpPr>
              <p:cNvPr id="162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163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5" name="Group 643"/>
            <p:cNvGrpSpPr>
              <a:grpSpLocks/>
            </p:cNvGrpSpPr>
            <p:nvPr/>
          </p:nvGrpSpPr>
          <p:grpSpPr bwMode="auto">
            <a:xfrm rot="-5400000">
              <a:off x="4807223" y="3171528"/>
              <a:ext cx="136525" cy="144462"/>
              <a:chOff x="1454150" y="989112"/>
              <a:chExt cx="136525" cy="144016"/>
            </a:xfrm>
          </p:grpSpPr>
          <p:sp>
            <p:nvSpPr>
              <p:cNvPr id="166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167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8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9" name="Gerade Verbindung 72" descr=" 700"/>
            <p:cNvCxnSpPr>
              <a:cxnSpLocks noChangeShapeType="1"/>
            </p:cNvCxnSpPr>
            <p:nvPr/>
          </p:nvCxnSpPr>
          <p:spPr bwMode="auto">
            <a:xfrm>
              <a:off x="5514455" y="3140571"/>
              <a:ext cx="69850" cy="288925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" name="Gerade Verbindung 72" descr=" 700"/>
            <p:cNvCxnSpPr>
              <a:cxnSpLocks noChangeShapeType="1"/>
            </p:cNvCxnSpPr>
            <p:nvPr/>
          </p:nvCxnSpPr>
          <p:spPr bwMode="auto">
            <a:xfrm>
              <a:off x="4874692" y="3140571"/>
              <a:ext cx="0" cy="288925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Gerade Verbindung 72" descr=" 700"/>
            <p:cNvCxnSpPr>
              <a:cxnSpLocks noChangeShapeType="1"/>
            </p:cNvCxnSpPr>
            <p:nvPr/>
          </p:nvCxnSpPr>
          <p:spPr bwMode="auto">
            <a:xfrm>
              <a:off x="4084117" y="3140571"/>
              <a:ext cx="0" cy="2889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2" name="Group 643"/>
            <p:cNvGrpSpPr>
              <a:grpSpLocks/>
            </p:cNvGrpSpPr>
            <p:nvPr/>
          </p:nvGrpSpPr>
          <p:grpSpPr bwMode="auto">
            <a:xfrm rot="-5400000">
              <a:off x="3280048" y="3031828"/>
              <a:ext cx="136525" cy="144462"/>
              <a:chOff x="1454150" y="989112"/>
              <a:chExt cx="136525" cy="144016"/>
            </a:xfrm>
          </p:grpSpPr>
          <p:sp>
            <p:nvSpPr>
              <p:cNvPr id="173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174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5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6" name="Gerade Verbindung 72" descr=" 700"/>
            <p:cNvCxnSpPr>
              <a:cxnSpLocks noChangeShapeType="1"/>
            </p:cNvCxnSpPr>
            <p:nvPr/>
          </p:nvCxnSpPr>
          <p:spPr bwMode="auto">
            <a:xfrm>
              <a:off x="3347517" y="2997696"/>
              <a:ext cx="3175" cy="43180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" name="Gerade Verbindung 72" descr=" 700"/>
            <p:cNvCxnSpPr>
              <a:cxnSpLocks noChangeShapeType="1"/>
            </p:cNvCxnSpPr>
            <p:nvPr/>
          </p:nvCxnSpPr>
          <p:spPr bwMode="auto">
            <a:xfrm>
              <a:off x="3428480" y="3140571"/>
              <a:ext cx="0" cy="2889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1947342" y="2996109"/>
              <a:ext cx="1400175" cy="158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9" name="Group 643"/>
            <p:cNvGrpSpPr>
              <a:grpSpLocks/>
            </p:cNvGrpSpPr>
            <p:nvPr/>
          </p:nvGrpSpPr>
          <p:grpSpPr bwMode="auto">
            <a:xfrm rot="-5400000">
              <a:off x="2605361" y="3028652"/>
              <a:ext cx="136525" cy="144463"/>
              <a:chOff x="1454150" y="989112"/>
              <a:chExt cx="136525" cy="144016"/>
            </a:xfrm>
          </p:grpSpPr>
          <p:sp>
            <p:nvSpPr>
              <p:cNvPr id="180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181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2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83" name="Gerade Verbindung 72" descr=" 700"/>
            <p:cNvCxnSpPr>
              <a:cxnSpLocks noChangeShapeType="1"/>
              <a:endCxn id="90" idx="1"/>
            </p:cNvCxnSpPr>
            <p:nvPr/>
          </p:nvCxnSpPr>
          <p:spPr bwMode="auto">
            <a:xfrm flipV="1">
              <a:off x="2674417" y="2097584"/>
              <a:ext cx="119063" cy="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674417" y="2097584"/>
              <a:ext cx="3175" cy="1331912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5" name="Group 643"/>
            <p:cNvGrpSpPr>
              <a:grpSpLocks/>
            </p:cNvGrpSpPr>
            <p:nvPr/>
          </p:nvGrpSpPr>
          <p:grpSpPr bwMode="auto">
            <a:xfrm rot="-5400000">
              <a:off x="1775098" y="1807866"/>
              <a:ext cx="136525" cy="144462"/>
              <a:chOff x="1454150" y="989112"/>
              <a:chExt cx="136525" cy="144016"/>
            </a:xfrm>
          </p:grpSpPr>
          <p:sp>
            <p:nvSpPr>
              <p:cNvPr id="186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187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8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89" name="Gerade Verbindung 72" descr=" 700"/>
            <p:cNvCxnSpPr>
              <a:cxnSpLocks noChangeShapeType="1"/>
            </p:cNvCxnSpPr>
            <p:nvPr/>
          </p:nvCxnSpPr>
          <p:spPr bwMode="auto">
            <a:xfrm>
              <a:off x="1840980" y="1773734"/>
              <a:ext cx="0" cy="287337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Gerade Verbindung 72" descr=" 700"/>
            <p:cNvCxnSpPr>
              <a:cxnSpLocks noChangeShapeType="1"/>
            </p:cNvCxnSpPr>
            <p:nvPr/>
          </p:nvCxnSpPr>
          <p:spPr bwMode="auto">
            <a:xfrm>
              <a:off x="4193655" y="1773734"/>
              <a:ext cx="0" cy="287337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Gerade Verbindung 72" descr=" 700"/>
            <p:cNvCxnSpPr>
              <a:cxnSpLocks noChangeShapeType="1"/>
            </p:cNvCxnSpPr>
            <p:nvPr/>
          </p:nvCxnSpPr>
          <p:spPr bwMode="auto">
            <a:xfrm>
              <a:off x="2868092" y="1773734"/>
              <a:ext cx="0" cy="287337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5198542" y="4150221"/>
              <a:ext cx="1250950" cy="317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6452667" y="3577134"/>
              <a:ext cx="0" cy="576262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6476480" y="3575546"/>
              <a:ext cx="34925" cy="7143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6597130" y="3575546"/>
              <a:ext cx="0" cy="7143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6509817" y="3645396"/>
              <a:ext cx="87313" cy="158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1039292" y="2851646"/>
              <a:ext cx="3175" cy="1296988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Gerade Verbindung 72" descr=" 700"/>
            <p:cNvCxnSpPr>
              <a:cxnSpLocks noChangeShapeType="1"/>
            </p:cNvCxnSpPr>
            <p:nvPr/>
          </p:nvCxnSpPr>
          <p:spPr bwMode="auto">
            <a:xfrm>
              <a:off x="1042467" y="4148634"/>
              <a:ext cx="2641600" cy="1587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3707880" y="3573959"/>
              <a:ext cx="34925" cy="714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3828530" y="3573959"/>
              <a:ext cx="0" cy="714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3741217" y="3643809"/>
              <a:ext cx="87313" cy="158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298180" y="3573959"/>
              <a:ext cx="34925" cy="714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418830" y="3573959"/>
              <a:ext cx="1587" cy="714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331517" y="3643809"/>
              <a:ext cx="88900" cy="158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Gerade Verbindung 72" descr=" 700"/>
            <p:cNvCxnSpPr>
              <a:cxnSpLocks noChangeShapeType="1"/>
            </p:cNvCxnSpPr>
            <p:nvPr/>
          </p:nvCxnSpPr>
          <p:spPr bwMode="auto">
            <a:xfrm>
              <a:off x="899592" y="4293096"/>
              <a:ext cx="1368425" cy="0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899592" y="1197471"/>
              <a:ext cx="0" cy="309562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Gerade Verbindung 72" descr=" 700"/>
            <p:cNvCxnSpPr>
              <a:cxnSpLocks noChangeShapeType="1"/>
            </p:cNvCxnSpPr>
            <p:nvPr/>
          </p:nvCxnSpPr>
          <p:spPr bwMode="auto">
            <a:xfrm>
              <a:off x="899592" y="1197471"/>
              <a:ext cx="4108450" cy="0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Gerade Verbindung 72" descr=" 700"/>
            <p:cNvCxnSpPr>
              <a:cxnSpLocks noChangeShapeType="1"/>
              <a:endCxn id="217" idx="0"/>
            </p:cNvCxnSpPr>
            <p:nvPr/>
          </p:nvCxnSpPr>
          <p:spPr bwMode="auto">
            <a:xfrm>
              <a:off x="5001692" y="1197471"/>
              <a:ext cx="385763" cy="287338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9" name="Group 636"/>
            <p:cNvGrpSpPr>
              <a:grpSpLocks/>
            </p:cNvGrpSpPr>
            <p:nvPr/>
          </p:nvGrpSpPr>
          <p:grpSpPr bwMode="auto">
            <a:xfrm rot="-5400000">
              <a:off x="2195786" y="4038302"/>
              <a:ext cx="136525" cy="144463"/>
              <a:chOff x="1454150" y="989112"/>
              <a:chExt cx="136525" cy="144016"/>
            </a:xfrm>
          </p:grpSpPr>
          <p:sp>
            <p:nvSpPr>
              <p:cNvPr id="210" name="Rectangle 637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211" name="Curved Connector 63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3366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" name="Curved Connector 640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3366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3" name="Rechteck 3"/>
            <p:cNvSpPr>
              <a:spLocks noChangeArrowheads="1"/>
            </p:cNvSpPr>
            <p:nvPr/>
          </p:nvSpPr>
          <p:spPr bwMode="auto">
            <a:xfrm>
              <a:off x="2056880" y="2062659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4" name="Rechteck 3"/>
            <p:cNvSpPr>
              <a:spLocks noChangeArrowheads="1"/>
            </p:cNvSpPr>
            <p:nvPr/>
          </p:nvSpPr>
          <p:spPr bwMode="auto">
            <a:xfrm>
              <a:off x="5087417" y="3429496"/>
              <a:ext cx="144463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5" name="Rechteck 3"/>
            <p:cNvSpPr>
              <a:spLocks noChangeArrowheads="1"/>
            </p:cNvSpPr>
            <p:nvPr/>
          </p:nvSpPr>
          <p:spPr bwMode="auto">
            <a:xfrm>
              <a:off x="6387580" y="2062659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216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5289030" y="1556246"/>
              <a:ext cx="25400" cy="1588"/>
            </a:xfrm>
            <a:prstGeom prst="line">
              <a:avLst/>
            </a:prstGeom>
            <a:noFill/>
            <a:ln w="889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7" name="Rechteck 3"/>
            <p:cNvSpPr>
              <a:spLocks noChangeArrowheads="1"/>
            </p:cNvSpPr>
            <p:nvPr/>
          </p:nvSpPr>
          <p:spPr bwMode="auto">
            <a:xfrm>
              <a:off x="5314430" y="1484809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t</a:t>
              </a:r>
            </a:p>
          </p:txBody>
        </p:sp>
        <p:grpSp>
          <p:nvGrpSpPr>
            <p:cNvPr id="218" name="Group 643"/>
            <p:cNvGrpSpPr>
              <a:grpSpLocks/>
            </p:cNvGrpSpPr>
            <p:nvPr/>
          </p:nvGrpSpPr>
          <p:grpSpPr bwMode="auto">
            <a:xfrm rot="10800000">
              <a:off x="2568055" y="2124571"/>
              <a:ext cx="136525" cy="855663"/>
              <a:chOff x="1454150" y="989112"/>
              <a:chExt cx="136525" cy="144016"/>
            </a:xfrm>
          </p:grpSpPr>
          <p:sp>
            <p:nvSpPr>
              <p:cNvPr id="219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220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1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2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815705" y="2207121"/>
              <a:ext cx="0" cy="360363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1375842" y="2569071"/>
              <a:ext cx="1441450" cy="41275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4" name="Group 643"/>
            <p:cNvGrpSpPr>
              <a:grpSpLocks/>
            </p:cNvGrpSpPr>
            <p:nvPr/>
          </p:nvGrpSpPr>
          <p:grpSpPr bwMode="auto">
            <a:xfrm rot="-6469307">
              <a:off x="1857648" y="2179341"/>
              <a:ext cx="136525" cy="1255712"/>
              <a:chOff x="1454150" y="989112"/>
              <a:chExt cx="136525" cy="144016"/>
            </a:xfrm>
          </p:grpSpPr>
          <p:sp>
            <p:nvSpPr>
              <p:cNvPr id="225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226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7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8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1042467" y="2851646"/>
              <a:ext cx="4025900" cy="317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9" name="Group 643"/>
            <p:cNvGrpSpPr>
              <a:grpSpLocks/>
            </p:cNvGrpSpPr>
            <p:nvPr/>
          </p:nvGrpSpPr>
          <p:grpSpPr bwMode="auto">
            <a:xfrm rot="10800000">
              <a:off x="2709342" y="2276971"/>
              <a:ext cx="136525" cy="144463"/>
              <a:chOff x="1454150" y="989112"/>
              <a:chExt cx="136525" cy="144016"/>
            </a:xfrm>
          </p:grpSpPr>
          <p:sp>
            <p:nvSpPr>
              <p:cNvPr id="230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231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2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33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2864917" y="2353171"/>
              <a:ext cx="787400" cy="63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4" name="Group 643"/>
            <p:cNvGrpSpPr>
              <a:grpSpLocks/>
            </p:cNvGrpSpPr>
            <p:nvPr/>
          </p:nvGrpSpPr>
          <p:grpSpPr bwMode="auto">
            <a:xfrm rot="-5400000">
              <a:off x="1918767" y="3097709"/>
              <a:ext cx="136525" cy="298450"/>
              <a:chOff x="1454150" y="989112"/>
              <a:chExt cx="136525" cy="144016"/>
            </a:xfrm>
          </p:grpSpPr>
          <p:sp>
            <p:nvSpPr>
              <p:cNvPr id="235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236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38" name="Gerade Verbindung 72" descr=" 700"/>
            <p:cNvCxnSpPr>
              <a:cxnSpLocks noChangeShapeType="1"/>
            </p:cNvCxnSpPr>
            <p:nvPr/>
          </p:nvCxnSpPr>
          <p:spPr bwMode="auto">
            <a:xfrm>
              <a:off x="1947342" y="2997696"/>
              <a:ext cx="0" cy="43180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9" name="Gerade Verbindung 72" descr=" 700"/>
            <p:cNvCxnSpPr>
              <a:cxnSpLocks noChangeShapeType="1"/>
            </p:cNvCxnSpPr>
            <p:nvPr/>
          </p:nvCxnSpPr>
          <p:spPr bwMode="auto">
            <a:xfrm>
              <a:off x="2026717" y="3140571"/>
              <a:ext cx="0" cy="2889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Gerade Verbindung 72" descr=" 700"/>
            <p:cNvCxnSpPr>
              <a:cxnSpLocks noChangeShapeType="1"/>
              <a:stCxn id="45" idx="4"/>
              <a:endCxn id="143" idx="0"/>
            </p:cNvCxnSpPr>
            <p:nvPr/>
          </p:nvCxnSpPr>
          <p:spPr bwMode="auto">
            <a:xfrm flipH="1">
              <a:off x="1702867" y="2638921"/>
              <a:ext cx="1660525" cy="790575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5090592" y="2207121"/>
              <a:ext cx="34925" cy="7143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2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5211242" y="2207121"/>
              <a:ext cx="1588" cy="7143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5123930" y="2276971"/>
              <a:ext cx="88900" cy="158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4" name="Diagonal liegende Ecken des Rechtecks schneiden 743"/>
            <p:cNvSpPr/>
            <p:nvPr/>
          </p:nvSpPr>
          <p:spPr bwMode="auto">
            <a:xfrm>
              <a:off x="1109142" y="2494459"/>
              <a:ext cx="455613" cy="144462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itchFamily="34" charset="0"/>
                </a:rPr>
                <a:t>Integer</a:t>
              </a:r>
            </a:p>
          </p:txBody>
        </p:sp>
        <p:sp>
          <p:nvSpPr>
            <p:cNvPr id="245" name="Diagonal liegende Ecken des Rechtecks schneiden 452"/>
            <p:cNvSpPr/>
            <p:nvPr/>
          </p:nvSpPr>
          <p:spPr bwMode="auto">
            <a:xfrm>
              <a:off x="5622405" y="2494459"/>
              <a:ext cx="360362" cy="144462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itchFamily="34" charset="0"/>
                </a:rPr>
                <a:t>Real</a:t>
              </a:r>
            </a:p>
          </p:txBody>
        </p:sp>
        <p:sp>
          <p:nvSpPr>
            <p:cNvPr id="246" name="Diagonal liegende Ecken des Rechtecks schneiden 452"/>
            <p:cNvSpPr/>
            <p:nvPr/>
          </p:nvSpPr>
          <p:spPr bwMode="auto">
            <a:xfrm>
              <a:off x="4177780" y="3862884"/>
              <a:ext cx="361950" cy="144462"/>
            </a:xfrm>
            <a:prstGeom prst="snip2Diag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itchFamily="34" charset="0"/>
                </a:rPr>
                <a:t>Real</a:t>
              </a:r>
            </a:p>
          </p:txBody>
        </p:sp>
        <p:cxnSp>
          <p:nvCxnSpPr>
            <p:cNvPr id="247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553767" y="2353171"/>
              <a:ext cx="311150" cy="635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1880667" y="2349996"/>
              <a:ext cx="673100" cy="31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9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1839392" y="1772146"/>
              <a:ext cx="2355850" cy="3175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0" name="Group 643"/>
            <p:cNvGrpSpPr>
              <a:grpSpLocks/>
            </p:cNvGrpSpPr>
            <p:nvPr/>
          </p:nvGrpSpPr>
          <p:grpSpPr bwMode="auto">
            <a:xfrm rot="-5400000">
              <a:off x="2487886" y="1663402"/>
              <a:ext cx="136525" cy="144463"/>
              <a:chOff x="1454150" y="989112"/>
              <a:chExt cx="136525" cy="144016"/>
            </a:xfrm>
          </p:grpSpPr>
          <p:sp>
            <p:nvSpPr>
              <p:cNvPr id="251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252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3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4" name="Gerade Verbindung 72" descr=" 700"/>
            <p:cNvCxnSpPr>
              <a:cxnSpLocks noChangeShapeType="1"/>
            </p:cNvCxnSpPr>
            <p:nvPr/>
          </p:nvCxnSpPr>
          <p:spPr bwMode="auto">
            <a:xfrm>
              <a:off x="2555355" y="1340346"/>
              <a:ext cx="0" cy="1008063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5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1118667" y="1775321"/>
              <a:ext cx="717550" cy="31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4876280" y="3140571"/>
              <a:ext cx="633412" cy="3175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Gerade Verbindung 72" descr=" 700"/>
            <p:cNvCxnSpPr>
              <a:cxnSpLocks noChangeShapeType="1"/>
              <a:endCxn id="74" idx="7"/>
            </p:cNvCxnSpPr>
            <p:nvPr/>
          </p:nvCxnSpPr>
          <p:spPr bwMode="auto">
            <a:xfrm flipH="1">
              <a:off x="1675880" y="1991221"/>
              <a:ext cx="31750" cy="90488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" name="Gerade Verbindung 72" descr=" 700"/>
            <p:cNvCxnSpPr>
              <a:cxnSpLocks noChangeShapeType="1"/>
            </p:cNvCxnSpPr>
            <p:nvPr/>
          </p:nvCxnSpPr>
          <p:spPr bwMode="auto">
            <a:xfrm>
              <a:off x="1707630" y="1991221"/>
              <a:ext cx="73025" cy="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9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1775892" y="1991221"/>
              <a:ext cx="30163" cy="6985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0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4701655" y="3351709"/>
              <a:ext cx="31750" cy="92075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Gerade Verbindung 72" descr=" 700"/>
            <p:cNvCxnSpPr>
              <a:cxnSpLocks noChangeShapeType="1"/>
            </p:cNvCxnSpPr>
            <p:nvPr/>
          </p:nvCxnSpPr>
          <p:spPr bwMode="auto">
            <a:xfrm>
              <a:off x="4733405" y="3351709"/>
              <a:ext cx="71437" cy="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2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4801667" y="3351709"/>
              <a:ext cx="28575" cy="71437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3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2866505" y="2207121"/>
              <a:ext cx="1587" cy="15240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4" name="Gerade Verbindung 72" descr=" 700"/>
            <p:cNvCxnSpPr>
              <a:cxnSpLocks noChangeShapeType="1"/>
              <a:endCxn id="75" idx="0"/>
            </p:cNvCxnSpPr>
            <p:nvPr/>
          </p:nvCxnSpPr>
          <p:spPr bwMode="auto">
            <a:xfrm flipH="1" flipV="1">
              <a:off x="1821930" y="2565896"/>
              <a:ext cx="449262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5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6300267" y="2565896"/>
              <a:ext cx="304800" cy="158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6605067" y="2207121"/>
              <a:ext cx="4763" cy="3619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4857230" y="3934321"/>
              <a:ext cx="449262" cy="158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68" name="Group 643"/>
            <p:cNvGrpSpPr>
              <a:grpSpLocks/>
            </p:cNvGrpSpPr>
            <p:nvPr/>
          </p:nvGrpSpPr>
          <p:grpSpPr bwMode="auto">
            <a:xfrm rot="5400000">
              <a:off x="5096942" y="3862884"/>
              <a:ext cx="136525" cy="219075"/>
              <a:chOff x="1454150" y="989112"/>
              <a:chExt cx="136525" cy="144016"/>
            </a:xfrm>
          </p:grpSpPr>
          <p:sp>
            <p:nvSpPr>
              <p:cNvPr id="269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270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1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72" name="Gerade Verbindung 72" descr=" 700"/>
            <p:cNvCxnSpPr>
              <a:cxnSpLocks noChangeShapeType="1"/>
              <a:endCxn id="246" idx="1"/>
            </p:cNvCxnSpPr>
            <p:nvPr/>
          </p:nvCxnSpPr>
          <p:spPr bwMode="auto">
            <a:xfrm flipV="1">
              <a:off x="4353992" y="4007346"/>
              <a:ext cx="4763" cy="14287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3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4357167" y="4147046"/>
              <a:ext cx="768350" cy="6350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4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1325042" y="2637334"/>
              <a:ext cx="4763" cy="14287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5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1328217" y="2777034"/>
              <a:ext cx="768350" cy="6350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" name="Group 643"/>
            <p:cNvGrpSpPr>
              <a:grpSpLocks/>
            </p:cNvGrpSpPr>
            <p:nvPr/>
          </p:nvGrpSpPr>
          <p:grpSpPr bwMode="auto">
            <a:xfrm rot="5400000">
              <a:off x="2063230" y="2494459"/>
              <a:ext cx="136525" cy="219075"/>
              <a:chOff x="1454150" y="989112"/>
              <a:chExt cx="136525" cy="144016"/>
            </a:xfrm>
          </p:grpSpPr>
          <p:sp>
            <p:nvSpPr>
              <p:cNvPr id="277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278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9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0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1236142" y="3037384"/>
              <a:ext cx="111125" cy="393700"/>
            </a:xfrm>
            <a:prstGeom prst="line">
              <a:avLst/>
            </a:prstGeom>
            <a:noFill/>
            <a:ln w="889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1" name="Group 643"/>
            <p:cNvGrpSpPr>
              <a:grpSpLocks/>
            </p:cNvGrpSpPr>
            <p:nvPr/>
          </p:nvGrpSpPr>
          <p:grpSpPr bwMode="auto">
            <a:xfrm rot="5400000">
              <a:off x="2117205" y="2151559"/>
              <a:ext cx="136525" cy="473075"/>
              <a:chOff x="1454150" y="989112"/>
              <a:chExt cx="136525" cy="144016"/>
            </a:xfrm>
          </p:grpSpPr>
          <p:sp>
            <p:nvSpPr>
              <p:cNvPr id="282" name="Rectangle 645"/>
              <p:cNvSpPr>
                <a:spLocks noChangeArrowheads="1"/>
              </p:cNvSpPr>
              <p:nvPr/>
            </p:nvSpPr>
            <p:spPr bwMode="auto">
              <a:xfrm>
                <a:off x="1454150" y="989112"/>
                <a:ext cx="136525" cy="1440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cxnSp>
            <p:nvCxnSpPr>
              <p:cNvPr id="283" name="Curved Connector 6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84040" y="1061120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4" name="Curved Connector 649"/>
              <p:cNvCxnSpPr>
                <a:cxnSpLocks noChangeShapeType="1"/>
              </p:cNvCxnSpPr>
              <p:nvPr/>
            </p:nvCxnSpPr>
            <p:spPr bwMode="auto">
              <a:xfrm rot="16200000" flipV="1">
                <a:off x="1484040" y="989112"/>
                <a:ext cx="72008" cy="72008"/>
              </a:xfrm>
              <a:prstGeom prst="curvedConnector3">
                <a:avLst>
                  <a:gd name="adj1" fmla="val 50000"/>
                </a:avLst>
              </a:prstGeom>
              <a:noFill/>
              <a:ln w="889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5" name="Gerade Verbindung 72" descr=" 700"/>
            <p:cNvCxnSpPr>
              <a:cxnSpLocks noChangeShapeType="1"/>
              <a:stCxn id="80" idx="2"/>
            </p:cNvCxnSpPr>
            <p:nvPr/>
          </p:nvCxnSpPr>
          <p:spPr bwMode="auto">
            <a:xfrm flipH="1">
              <a:off x="2268017" y="2205534"/>
              <a:ext cx="6350" cy="366712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166417" y="2205534"/>
              <a:ext cx="1588" cy="646112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101330" y="2203946"/>
              <a:ext cx="0" cy="576263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8" name="Gerade Verbindung 72" descr=" 700"/>
            <p:cNvCxnSpPr>
              <a:cxnSpLocks noChangeShapeType="1"/>
              <a:endCxn id="142" idx="0"/>
            </p:cNvCxnSpPr>
            <p:nvPr/>
          </p:nvCxnSpPr>
          <p:spPr bwMode="auto">
            <a:xfrm flipH="1" flipV="1">
              <a:off x="1774305" y="3934321"/>
              <a:ext cx="458787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9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4720705" y="2562721"/>
              <a:ext cx="312737" cy="31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0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5068367" y="2207121"/>
              <a:ext cx="0" cy="647700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1" name="Gerade Verbindung 72" descr=" 700"/>
            <p:cNvCxnSpPr>
              <a:cxnSpLocks noChangeShapeType="1"/>
            </p:cNvCxnSpPr>
            <p:nvPr/>
          </p:nvCxnSpPr>
          <p:spPr bwMode="auto">
            <a:xfrm>
              <a:off x="5033442" y="2207121"/>
              <a:ext cx="0" cy="360363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2" name="Gerade Verbindung 72" descr=" 700"/>
            <p:cNvCxnSpPr>
              <a:cxnSpLocks noChangeShapeType="1"/>
            </p:cNvCxnSpPr>
            <p:nvPr/>
          </p:nvCxnSpPr>
          <p:spPr bwMode="auto">
            <a:xfrm flipH="1" flipV="1">
              <a:off x="3193530" y="3934321"/>
              <a:ext cx="458787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3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6100242" y="3934321"/>
              <a:ext cx="314325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4" name="Gerade Verbindung 72" descr=" 700"/>
            <p:cNvCxnSpPr>
              <a:cxnSpLocks noChangeShapeType="1"/>
            </p:cNvCxnSpPr>
            <p:nvPr/>
          </p:nvCxnSpPr>
          <p:spPr bwMode="auto">
            <a:xfrm>
              <a:off x="6416155" y="3575546"/>
              <a:ext cx="0" cy="3587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5" name="Oval 294"/>
            <p:cNvSpPr/>
            <p:nvPr/>
          </p:nvSpPr>
          <p:spPr bwMode="auto">
            <a:xfrm>
              <a:off x="4855642" y="1486396"/>
              <a:ext cx="431800" cy="144463"/>
            </a:xfrm>
            <a:prstGeom prst="ellips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de-DE" dirty="0" err="1">
                  <a:latin typeface="Microsoft Sans Serif" pitchFamily="34" charset="0"/>
                </a:rPr>
                <a:t>DErr</a:t>
              </a:r>
              <a:endParaRPr lang="de-DE" dirty="0">
                <a:latin typeface="Microsoft Sans Serif" pitchFamily="34" charset="0"/>
              </a:endParaRPr>
            </a:p>
          </p:txBody>
        </p:sp>
        <p:cxnSp>
          <p:nvCxnSpPr>
            <p:cNvPr id="296" name="Gerade Verbindung 72" descr=" 700"/>
            <p:cNvCxnSpPr>
              <a:cxnSpLocks noChangeShapeType="1"/>
            </p:cNvCxnSpPr>
            <p:nvPr/>
          </p:nvCxnSpPr>
          <p:spPr bwMode="auto">
            <a:xfrm>
              <a:off x="1698105" y="2130921"/>
              <a:ext cx="0" cy="360363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1698105" y="2092821"/>
              <a:ext cx="66675" cy="3810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1698105" y="2165846"/>
              <a:ext cx="66675" cy="36513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9" name="Gerade Verbindung 72" descr=" 700"/>
            <p:cNvCxnSpPr>
              <a:cxnSpLocks noChangeShapeType="1"/>
              <a:stCxn id="39" idx="3"/>
              <a:endCxn id="38" idx="4"/>
            </p:cNvCxnSpPr>
            <p:nvPr/>
          </p:nvCxnSpPr>
          <p:spPr bwMode="auto">
            <a:xfrm flipH="1" flipV="1">
              <a:off x="4561955" y="3573959"/>
              <a:ext cx="225425" cy="287337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0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5198542" y="3573959"/>
              <a:ext cx="0" cy="57467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1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5130280" y="3575546"/>
              <a:ext cx="0" cy="574675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2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5303317" y="3575546"/>
              <a:ext cx="4763" cy="366713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3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3685655" y="3573959"/>
              <a:ext cx="0" cy="576262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4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1328217" y="3715246"/>
              <a:ext cx="650875" cy="63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5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268017" y="3573959"/>
              <a:ext cx="0" cy="719137"/>
            </a:xfrm>
            <a:prstGeom prst="line">
              <a:avLst/>
            </a:prstGeom>
            <a:no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6" name="Gerade Verbindung 72" descr=" 700"/>
            <p:cNvCxnSpPr>
              <a:cxnSpLocks noChangeShapeType="1"/>
            </p:cNvCxnSpPr>
            <p:nvPr/>
          </p:nvCxnSpPr>
          <p:spPr bwMode="auto">
            <a:xfrm>
              <a:off x="2231505" y="3575546"/>
              <a:ext cx="0" cy="3587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" name="Gerade Verbindung 72" descr=" 700"/>
            <p:cNvCxnSpPr>
              <a:cxnSpLocks noChangeShapeType="1"/>
            </p:cNvCxnSpPr>
            <p:nvPr/>
          </p:nvCxnSpPr>
          <p:spPr bwMode="auto">
            <a:xfrm>
              <a:off x="4171430" y="2278559"/>
              <a:ext cx="144462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" name="Gerade Verbindung 72" descr=" 700"/>
            <p:cNvCxnSpPr>
              <a:cxnSpLocks noChangeShapeType="1"/>
              <a:stCxn id="99" idx="2"/>
            </p:cNvCxnSpPr>
            <p:nvPr/>
          </p:nvCxnSpPr>
          <p:spPr bwMode="auto">
            <a:xfrm flipH="1">
              <a:off x="4171430" y="2205534"/>
              <a:ext cx="57150" cy="730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" name="Gerade Verbindung 72" descr=" 700"/>
            <p:cNvCxnSpPr>
              <a:cxnSpLocks noChangeShapeType="1"/>
            </p:cNvCxnSpPr>
            <p:nvPr/>
          </p:nvCxnSpPr>
          <p:spPr bwMode="auto">
            <a:xfrm>
              <a:off x="5508105" y="2278559"/>
              <a:ext cx="144462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5504930" y="2207121"/>
              <a:ext cx="55562" cy="7302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1" name="Rectangle 310"/>
            <p:cNvSpPr/>
            <p:nvPr/>
          </p:nvSpPr>
          <p:spPr bwMode="auto">
            <a:xfrm>
              <a:off x="3004617" y="2208709"/>
              <a:ext cx="287338" cy="714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GB" sz="800" dirty="0">
                  <a:latin typeface="Microsoft Sans Serif" pitchFamily="34" charset="0"/>
                </a:rPr>
                <a:t>index</a:t>
              </a:r>
            </a:p>
          </p:txBody>
        </p:sp>
        <p:cxnSp>
          <p:nvCxnSpPr>
            <p:cNvPr id="312" name="Gerade Verbindung 72" descr=" 700"/>
            <p:cNvCxnSpPr>
              <a:cxnSpLocks noChangeShapeType="1"/>
              <a:endCxn id="311" idx="0"/>
            </p:cNvCxnSpPr>
            <p:nvPr/>
          </p:nvCxnSpPr>
          <p:spPr bwMode="auto">
            <a:xfrm>
              <a:off x="3147492" y="1991221"/>
              <a:ext cx="0" cy="217488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3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2917305" y="1988046"/>
              <a:ext cx="17462" cy="68263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Gerade Verbindung 72" descr=" 700"/>
            <p:cNvCxnSpPr>
              <a:cxnSpLocks noChangeShapeType="1"/>
            </p:cNvCxnSpPr>
            <p:nvPr/>
          </p:nvCxnSpPr>
          <p:spPr bwMode="auto">
            <a:xfrm flipH="1">
              <a:off x="2931592" y="1991221"/>
              <a:ext cx="215900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Gerade Verbindung 72" descr=" 700"/>
            <p:cNvCxnSpPr>
              <a:cxnSpLocks noChangeShapeType="1"/>
            </p:cNvCxnSpPr>
            <p:nvPr/>
          </p:nvCxnSpPr>
          <p:spPr bwMode="auto">
            <a:xfrm flipV="1">
              <a:off x="2961755" y="2284909"/>
              <a:ext cx="185737" cy="714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" name="Gerade Verbindung 72" descr=" 700"/>
            <p:cNvCxnSpPr>
              <a:cxnSpLocks noChangeShapeType="1"/>
            </p:cNvCxnSpPr>
            <p:nvPr/>
          </p:nvCxnSpPr>
          <p:spPr bwMode="auto">
            <a:xfrm>
              <a:off x="3650730" y="3575546"/>
              <a:ext cx="0" cy="358775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" name="Gerade Verbindung 72" descr=" 700"/>
            <p:cNvCxnSpPr>
              <a:cxnSpLocks noChangeShapeType="1"/>
              <a:stCxn id="121" idx="2"/>
              <a:endCxn id="39" idx="3"/>
            </p:cNvCxnSpPr>
            <p:nvPr/>
          </p:nvCxnSpPr>
          <p:spPr bwMode="auto">
            <a:xfrm flipH="1">
              <a:off x="4787380" y="3575546"/>
              <a:ext cx="85725" cy="28575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" name="Rechteck 3"/>
            <p:cNvSpPr>
              <a:spLocks noChangeArrowheads="1"/>
            </p:cNvSpPr>
            <p:nvPr/>
          </p:nvSpPr>
          <p:spPr bwMode="auto">
            <a:xfrm>
              <a:off x="6232005" y="3432671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19" name="Rechteck 3"/>
            <p:cNvSpPr>
              <a:spLocks noChangeArrowheads="1"/>
            </p:cNvSpPr>
            <p:nvPr/>
          </p:nvSpPr>
          <p:spPr bwMode="auto">
            <a:xfrm>
              <a:off x="6244705" y="2062659"/>
              <a:ext cx="144462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20" name="Rechteck 3"/>
            <p:cNvSpPr>
              <a:spLocks noChangeArrowheads="1"/>
            </p:cNvSpPr>
            <p:nvPr/>
          </p:nvSpPr>
          <p:spPr bwMode="auto">
            <a:xfrm>
              <a:off x="4849292" y="2062659"/>
              <a:ext cx="144463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21" name="Rechteck 3"/>
            <p:cNvSpPr>
              <a:spLocks noChangeArrowheads="1"/>
            </p:cNvSpPr>
            <p:nvPr/>
          </p:nvSpPr>
          <p:spPr bwMode="auto">
            <a:xfrm>
              <a:off x="3636442" y="2062659"/>
              <a:ext cx="144463" cy="14605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de-DE" sz="800" b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22" name="Rechteck 3"/>
            <p:cNvSpPr>
              <a:spLocks noChangeArrowheads="1"/>
            </p:cNvSpPr>
            <p:nvPr/>
          </p:nvSpPr>
          <p:spPr bwMode="auto">
            <a:xfrm>
              <a:off x="3780905" y="2064246"/>
              <a:ext cx="144462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23" name="Rechteck 3"/>
            <p:cNvSpPr>
              <a:spLocks noChangeArrowheads="1"/>
            </p:cNvSpPr>
            <p:nvPr/>
          </p:nvSpPr>
          <p:spPr bwMode="auto">
            <a:xfrm>
              <a:off x="3636442" y="2062659"/>
              <a:ext cx="288925" cy="1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24" name="Gerade Verbindung 72" descr=" 700"/>
            <p:cNvCxnSpPr>
              <a:cxnSpLocks noChangeShapeType="1"/>
              <a:endCxn id="321" idx="2"/>
            </p:cNvCxnSpPr>
            <p:nvPr/>
          </p:nvCxnSpPr>
          <p:spPr bwMode="auto">
            <a:xfrm flipV="1">
              <a:off x="3652317" y="2208709"/>
              <a:ext cx="55563" cy="14128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476673" y="6058768"/>
            <a:ext cx="5972494" cy="1198488"/>
            <a:chOff x="899592" y="1772816"/>
            <a:chExt cx="5916714" cy="1373831"/>
          </a:xfrm>
        </p:grpSpPr>
        <p:sp>
          <p:nvSpPr>
            <p:cNvPr id="325" name="Abgerundetes Rechteck 3" descr=" 250"/>
            <p:cNvSpPr/>
            <p:nvPr/>
          </p:nvSpPr>
          <p:spPr bwMode="auto">
            <a:xfrm>
              <a:off x="899592" y="1772816"/>
              <a:ext cx="5904656" cy="13738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 sz="800"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26" name="Abgerundetes Rechteck 98" descr=" 99"/>
            <p:cNvSpPr>
              <a:spLocks noChangeArrowheads="1"/>
            </p:cNvSpPr>
            <p:nvPr/>
          </p:nvSpPr>
          <p:spPr bwMode="auto">
            <a:xfrm>
              <a:off x="4733126" y="1844298"/>
              <a:ext cx="1746285" cy="97435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327" name="Rechteck 200"/>
            <p:cNvSpPr/>
            <p:nvPr/>
          </p:nvSpPr>
          <p:spPr>
            <a:xfrm>
              <a:off x="4910322" y="2424890"/>
              <a:ext cx="309196" cy="1472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28" name="Rechteck 199"/>
            <p:cNvSpPr/>
            <p:nvPr/>
          </p:nvSpPr>
          <p:spPr>
            <a:xfrm>
              <a:off x="5055551" y="2209040"/>
              <a:ext cx="309196" cy="5536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0005" dist="22987" dir="288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29" name="Abgerundetes Rechteck 98" descr=" 99"/>
            <p:cNvSpPr>
              <a:spLocks noChangeArrowheads="1"/>
            </p:cNvSpPr>
            <p:nvPr/>
          </p:nvSpPr>
          <p:spPr bwMode="auto">
            <a:xfrm>
              <a:off x="3157323" y="1844298"/>
              <a:ext cx="1520102" cy="96531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330" name="Rechteck 190"/>
            <p:cNvSpPr/>
            <p:nvPr/>
          </p:nvSpPr>
          <p:spPr>
            <a:xfrm>
              <a:off x="3203351" y="2209040"/>
              <a:ext cx="494742" cy="3585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31" name="Abgerundetes Rechteck 98" descr=" 99"/>
            <p:cNvSpPr>
              <a:spLocks noChangeArrowheads="1"/>
            </p:cNvSpPr>
            <p:nvPr/>
          </p:nvSpPr>
          <p:spPr bwMode="auto">
            <a:xfrm>
              <a:off x="1659848" y="1860699"/>
              <a:ext cx="1435271" cy="9398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332" name="Rechteck 1"/>
            <p:cNvSpPr/>
            <p:nvPr/>
          </p:nvSpPr>
          <p:spPr>
            <a:xfrm>
              <a:off x="1714620" y="2209040"/>
              <a:ext cx="494742" cy="3585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33" name="Rectangle 3" descr=" 100"/>
            <p:cNvSpPr txBox="1">
              <a:spLocks noChangeArrowheads="1"/>
            </p:cNvSpPr>
            <p:nvPr/>
          </p:nvSpPr>
          <p:spPr bwMode="auto">
            <a:xfrm>
              <a:off x="4733127" y="1878807"/>
              <a:ext cx="1746284" cy="182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871" indent="-342871" algn="ctr">
                <a:spcBef>
                  <a:spcPct val="20000"/>
                </a:spcBef>
                <a:defRPr/>
              </a:pPr>
              <a:r>
                <a:rPr lang="en-US" sz="800" dirty="0">
                  <a:solidFill>
                    <a:srgbClr val="000000"/>
                  </a:solidFill>
                  <a:latin typeface="Arial"/>
                  <a:ea typeface="+mn-ea"/>
                  <a:cs typeface="Arial"/>
                </a:rPr>
                <a:t>Apply Rewrite</a:t>
              </a:r>
              <a:endParaRPr lang="en-US" sz="800" kern="0" dirty="0">
                <a:solidFill>
                  <a:srgbClr val="000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336" name="Rectangle 3" descr=" 100"/>
            <p:cNvSpPr txBox="1">
              <a:spLocks noChangeArrowheads="1"/>
            </p:cNvSpPr>
            <p:nvPr/>
          </p:nvSpPr>
          <p:spPr bwMode="auto">
            <a:xfrm>
              <a:off x="3186608" y="1878807"/>
              <a:ext cx="1490815" cy="182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871" indent="-342871" algn="ctr">
                <a:spcBef>
                  <a:spcPct val="20000"/>
                </a:spcBef>
                <a:defRPr/>
              </a:pPr>
              <a:r>
                <a:rPr lang="en-US" sz="800" dirty="0">
                  <a:solidFill>
                    <a:srgbClr val="000000"/>
                  </a:solidFill>
                  <a:latin typeface="Arial"/>
                  <a:ea typeface="+mn-ea"/>
                  <a:cs typeface="Arial"/>
                </a:rPr>
                <a:t>Apply Rewrite</a:t>
              </a:r>
              <a:endParaRPr lang="en-US" sz="800" kern="0" dirty="0">
                <a:solidFill>
                  <a:srgbClr val="000000"/>
                </a:solidFill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340" name="Gerade Verbindung 62" descr=" 25610"/>
            <p:cNvCxnSpPr>
              <a:cxnSpLocks noChangeShapeType="1"/>
              <a:endCxn id="382" idx="0"/>
            </p:cNvCxnSpPr>
            <p:nvPr/>
          </p:nvCxnSpPr>
          <p:spPr bwMode="auto">
            <a:xfrm rot="10800000" flipV="1">
              <a:off x="4115706" y="2341374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1" name="Gerade Verbindung 62" descr=" 25611"/>
            <p:cNvCxnSpPr>
              <a:cxnSpLocks noChangeShapeType="1"/>
            </p:cNvCxnSpPr>
            <p:nvPr/>
          </p:nvCxnSpPr>
          <p:spPr bwMode="auto">
            <a:xfrm>
              <a:off x="2676979" y="2341374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2" name="Ellipse 85" descr=" 86"/>
            <p:cNvSpPr/>
            <p:nvPr/>
          </p:nvSpPr>
          <p:spPr bwMode="auto">
            <a:xfrm>
              <a:off x="1161074" y="2238453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43" name="Gerade Verbindung 62" descr=" 25613"/>
            <p:cNvCxnSpPr>
              <a:cxnSpLocks noChangeShapeType="1"/>
              <a:stCxn id="342" idx="4"/>
              <a:endCxn id="344" idx="0"/>
            </p:cNvCxnSpPr>
            <p:nvPr/>
          </p:nvCxnSpPr>
          <p:spPr bwMode="auto">
            <a:xfrm rot="5400000">
              <a:off x="1162601" y="2392835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4" name="Ellipse 91" descr=" 92"/>
            <p:cNvSpPr/>
            <p:nvPr/>
          </p:nvSpPr>
          <p:spPr bwMode="auto">
            <a:xfrm>
              <a:off x="1161074" y="2444296"/>
              <a:ext cx="104823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45" name="Ellipse 95" descr=" 96"/>
            <p:cNvSpPr/>
            <p:nvPr/>
          </p:nvSpPr>
          <p:spPr bwMode="auto">
            <a:xfrm>
              <a:off x="1474392" y="2238453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46" name="Ellipse 96" descr=" 97"/>
            <p:cNvSpPr/>
            <p:nvPr/>
          </p:nvSpPr>
          <p:spPr bwMode="auto">
            <a:xfrm>
              <a:off x="2780650" y="2444296"/>
              <a:ext cx="104823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47" name="Ellipse 73" descr=" 74"/>
            <p:cNvSpPr/>
            <p:nvPr/>
          </p:nvSpPr>
          <p:spPr bwMode="auto">
            <a:xfrm>
              <a:off x="1317733" y="2033742"/>
              <a:ext cx="104823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48" name="Gerade Verbindung 62" descr=" 25618"/>
            <p:cNvCxnSpPr>
              <a:cxnSpLocks noChangeShapeType="1"/>
            </p:cNvCxnSpPr>
            <p:nvPr/>
          </p:nvCxnSpPr>
          <p:spPr bwMode="auto">
            <a:xfrm>
              <a:off x="1370721" y="2135532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" name="Gerade Verbindung 62" descr=" 25619"/>
            <p:cNvCxnSpPr>
              <a:cxnSpLocks noChangeShapeType="1"/>
              <a:endCxn id="347" idx="4"/>
            </p:cNvCxnSpPr>
            <p:nvPr/>
          </p:nvCxnSpPr>
          <p:spPr bwMode="auto">
            <a:xfrm flipV="1">
              <a:off x="1214062" y="2135532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" name="Ellipse 84" descr=" 85"/>
            <p:cNvSpPr/>
            <p:nvPr/>
          </p:nvSpPr>
          <p:spPr bwMode="auto">
            <a:xfrm>
              <a:off x="1735874" y="2238453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51" name="Gerade Verbindung 62" descr=" 25621"/>
            <p:cNvCxnSpPr>
              <a:cxnSpLocks noChangeShapeType="1"/>
              <a:stCxn id="350" idx="4"/>
              <a:endCxn id="352" idx="0"/>
            </p:cNvCxnSpPr>
            <p:nvPr/>
          </p:nvCxnSpPr>
          <p:spPr bwMode="auto">
            <a:xfrm rot="5400000">
              <a:off x="1737400" y="2392835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2" name="Ellipse 90" descr=" 91"/>
            <p:cNvSpPr/>
            <p:nvPr/>
          </p:nvSpPr>
          <p:spPr bwMode="auto">
            <a:xfrm>
              <a:off x="1735874" y="2444296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53" name="Ellipse 92" descr=" 93"/>
            <p:cNvSpPr/>
            <p:nvPr/>
          </p:nvSpPr>
          <p:spPr bwMode="auto">
            <a:xfrm>
              <a:off x="2049191" y="2238453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54" name="Ellipse 106" descr=" 107"/>
            <p:cNvSpPr/>
            <p:nvPr/>
          </p:nvSpPr>
          <p:spPr bwMode="auto">
            <a:xfrm>
              <a:off x="1892533" y="2033742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55" name="Gerade Verbindung 62" descr=" 25625"/>
            <p:cNvCxnSpPr>
              <a:cxnSpLocks noChangeShapeType="1"/>
            </p:cNvCxnSpPr>
            <p:nvPr/>
          </p:nvCxnSpPr>
          <p:spPr bwMode="auto">
            <a:xfrm>
              <a:off x="1945520" y="2135532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6" name="Gerade Verbindung 62" descr=" 25626"/>
            <p:cNvCxnSpPr>
              <a:cxnSpLocks noChangeShapeType="1"/>
              <a:endCxn id="354" idx="4"/>
            </p:cNvCxnSpPr>
            <p:nvPr/>
          </p:nvCxnSpPr>
          <p:spPr bwMode="auto">
            <a:xfrm flipV="1">
              <a:off x="1788861" y="2135532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7" name="Ellipse 119" descr=" 120"/>
            <p:cNvSpPr/>
            <p:nvPr/>
          </p:nvSpPr>
          <p:spPr bwMode="auto">
            <a:xfrm>
              <a:off x="2623992" y="2238453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58" name="Gerade Verbindung 62" descr=" 25629"/>
            <p:cNvCxnSpPr>
              <a:cxnSpLocks noChangeShapeType="1"/>
              <a:stCxn id="357" idx="4"/>
              <a:endCxn id="359" idx="0"/>
            </p:cNvCxnSpPr>
            <p:nvPr/>
          </p:nvCxnSpPr>
          <p:spPr bwMode="auto">
            <a:xfrm rot="5400000">
              <a:off x="2625518" y="2392835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" name="Ellipse 123" descr=" 124"/>
            <p:cNvSpPr/>
            <p:nvPr/>
          </p:nvSpPr>
          <p:spPr bwMode="auto">
            <a:xfrm>
              <a:off x="2623992" y="2444296"/>
              <a:ext cx="104823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60" name="Ellipse 124" descr=" 125"/>
            <p:cNvSpPr/>
            <p:nvPr/>
          </p:nvSpPr>
          <p:spPr bwMode="auto">
            <a:xfrm>
              <a:off x="2937309" y="2238453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61" name="Ellipse 126" descr=" 127"/>
            <p:cNvSpPr/>
            <p:nvPr/>
          </p:nvSpPr>
          <p:spPr bwMode="auto">
            <a:xfrm>
              <a:off x="2780650" y="2033742"/>
              <a:ext cx="104823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62" name="Gerade Verbindung 62" descr=" 25633"/>
            <p:cNvCxnSpPr>
              <a:cxnSpLocks noChangeShapeType="1"/>
            </p:cNvCxnSpPr>
            <p:nvPr/>
          </p:nvCxnSpPr>
          <p:spPr bwMode="auto">
            <a:xfrm>
              <a:off x="2833638" y="2135532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Gerade Verbindung 62" descr=" 25634"/>
            <p:cNvCxnSpPr>
              <a:cxnSpLocks noChangeShapeType="1"/>
              <a:endCxn id="361" idx="4"/>
            </p:cNvCxnSpPr>
            <p:nvPr/>
          </p:nvCxnSpPr>
          <p:spPr bwMode="auto">
            <a:xfrm flipV="1">
              <a:off x="2676979" y="2135532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4" name="Gerade Verbindung 62" descr=" 25635"/>
            <p:cNvCxnSpPr>
              <a:cxnSpLocks noChangeShapeType="1"/>
            </p:cNvCxnSpPr>
            <p:nvPr/>
          </p:nvCxnSpPr>
          <p:spPr bwMode="auto">
            <a:xfrm>
              <a:off x="3278273" y="2341374"/>
              <a:ext cx="15781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5" name="Ellipse 139" descr=" 140"/>
            <p:cNvSpPr/>
            <p:nvPr/>
          </p:nvSpPr>
          <p:spPr bwMode="auto">
            <a:xfrm>
              <a:off x="3383095" y="2444296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66" name="Ellipse 140" descr=" 141"/>
            <p:cNvSpPr/>
            <p:nvPr/>
          </p:nvSpPr>
          <p:spPr bwMode="auto">
            <a:xfrm>
              <a:off x="3226437" y="2238453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67" name="Gerade Verbindung 62" descr=" 25638"/>
            <p:cNvCxnSpPr>
              <a:cxnSpLocks noChangeShapeType="1"/>
              <a:stCxn id="366" idx="4"/>
              <a:endCxn id="368" idx="0"/>
            </p:cNvCxnSpPr>
            <p:nvPr/>
          </p:nvCxnSpPr>
          <p:spPr bwMode="auto">
            <a:xfrm rot="5400000">
              <a:off x="3227963" y="2392835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" name="Ellipse 143" descr=" 144"/>
            <p:cNvSpPr/>
            <p:nvPr/>
          </p:nvSpPr>
          <p:spPr bwMode="auto">
            <a:xfrm>
              <a:off x="3226437" y="2444296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69" name="Ellipse 144" descr=" 145"/>
            <p:cNvSpPr/>
            <p:nvPr/>
          </p:nvSpPr>
          <p:spPr bwMode="auto">
            <a:xfrm>
              <a:off x="3539754" y="2238453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70" name="Ellipse 147" descr=" 148"/>
            <p:cNvSpPr/>
            <p:nvPr/>
          </p:nvSpPr>
          <p:spPr bwMode="auto">
            <a:xfrm>
              <a:off x="3383095" y="2033742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71" name="Gerade Verbindung 62" descr=" 25642"/>
            <p:cNvCxnSpPr>
              <a:cxnSpLocks noChangeShapeType="1"/>
            </p:cNvCxnSpPr>
            <p:nvPr/>
          </p:nvCxnSpPr>
          <p:spPr bwMode="auto">
            <a:xfrm>
              <a:off x="3436083" y="2135532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Gerade Verbindung 62" descr=" 25643"/>
            <p:cNvCxnSpPr>
              <a:cxnSpLocks noChangeShapeType="1"/>
              <a:endCxn id="370" idx="4"/>
            </p:cNvCxnSpPr>
            <p:nvPr/>
          </p:nvCxnSpPr>
          <p:spPr bwMode="auto">
            <a:xfrm flipV="1">
              <a:off x="3278273" y="2135532"/>
              <a:ext cx="15781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Gerade Verbindung 62" descr=" 25645"/>
            <p:cNvCxnSpPr>
              <a:cxnSpLocks noChangeShapeType="1"/>
            </p:cNvCxnSpPr>
            <p:nvPr/>
          </p:nvCxnSpPr>
          <p:spPr bwMode="auto">
            <a:xfrm>
              <a:off x="4272365" y="2341374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4" name="Ellipse 157" descr=" 158"/>
            <p:cNvSpPr/>
            <p:nvPr/>
          </p:nvSpPr>
          <p:spPr bwMode="auto">
            <a:xfrm>
              <a:off x="4376036" y="2444296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75" name="Ellipse 158" descr=" 159"/>
            <p:cNvSpPr/>
            <p:nvPr/>
          </p:nvSpPr>
          <p:spPr bwMode="auto">
            <a:xfrm>
              <a:off x="4219377" y="2238453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76" name="Gerade Verbindung 62" descr=" 25648"/>
            <p:cNvCxnSpPr>
              <a:cxnSpLocks noChangeShapeType="1"/>
              <a:stCxn id="375" idx="4"/>
              <a:endCxn id="377" idx="0"/>
            </p:cNvCxnSpPr>
            <p:nvPr/>
          </p:nvCxnSpPr>
          <p:spPr bwMode="auto">
            <a:xfrm rot="5400000">
              <a:off x="4220904" y="2392835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7" name="Ellipse 167" descr=" 168"/>
            <p:cNvSpPr/>
            <p:nvPr/>
          </p:nvSpPr>
          <p:spPr bwMode="auto">
            <a:xfrm>
              <a:off x="4219377" y="2444296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78" name="Ellipse 168" descr=" 169"/>
            <p:cNvSpPr/>
            <p:nvPr/>
          </p:nvSpPr>
          <p:spPr bwMode="auto">
            <a:xfrm>
              <a:off x="4532695" y="2238453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79" name="Ellipse 170" descr=" 171"/>
            <p:cNvSpPr/>
            <p:nvPr/>
          </p:nvSpPr>
          <p:spPr bwMode="auto">
            <a:xfrm>
              <a:off x="4376036" y="2033742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80" name="Gerade Verbindung 62" descr=" 25652"/>
            <p:cNvCxnSpPr>
              <a:cxnSpLocks noChangeShapeType="1"/>
            </p:cNvCxnSpPr>
            <p:nvPr/>
          </p:nvCxnSpPr>
          <p:spPr bwMode="auto">
            <a:xfrm>
              <a:off x="4429024" y="2135532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1" name="Gerade Verbindung 62" descr=" 25653"/>
            <p:cNvCxnSpPr>
              <a:cxnSpLocks noChangeShapeType="1"/>
              <a:endCxn id="379" idx="4"/>
            </p:cNvCxnSpPr>
            <p:nvPr/>
          </p:nvCxnSpPr>
          <p:spPr bwMode="auto">
            <a:xfrm flipV="1">
              <a:off x="4272365" y="2135532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2" name="Ellipse 173" descr=" 174"/>
            <p:cNvSpPr/>
            <p:nvPr/>
          </p:nvSpPr>
          <p:spPr bwMode="auto">
            <a:xfrm>
              <a:off x="4062718" y="2444296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83" name="Gerade Verbindung 62" descr=" 25655"/>
            <p:cNvCxnSpPr>
              <a:cxnSpLocks noChangeShapeType="1"/>
              <a:endCxn id="393" idx="0"/>
            </p:cNvCxnSpPr>
            <p:nvPr/>
          </p:nvCxnSpPr>
          <p:spPr bwMode="auto">
            <a:xfrm rot="10800000" flipV="1">
              <a:off x="4821823" y="2341374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4" name="Gerade Verbindung 62" descr=" 25656"/>
            <p:cNvCxnSpPr>
              <a:cxnSpLocks noChangeShapeType="1"/>
            </p:cNvCxnSpPr>
            <p:nvPr/>
          </p:nvCxnSpPr>
          <p:spPr bwMode="auto">
            <a:xfrm>
              <a:off x="4978482" y="2341374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5" name="Ellipse 178" descr=" 179"/>
            <p:cNvSpPr/>
            <p:nvPr/>
          </p:nvSpPr>
          <p:spPr bwMode="auto">
            <a:xfrm>
              <a:off x="5083305" y="2444296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86" name="Ellipse 179" descr=" 180"/>
            <p:cNvSpPr/>
            <p:nvPr/>
          </p:nvSpPr>
          <p:spPr bwMode="auto">
            <a:xfrm>
              <a:off x="4926646" y="2238453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87" name="Gerade Verbindung 62" descr=" 25659"/>
            <p:cNvCxnSpPr>
              <a:cxnSpLocks noChangeShapeType="1"/>
              <a:stCxn id="386" idx="4"/>
              <a:endCxn id="388" idx="0"/>
            </p:cNvCxnSpPr>
            <p:nvPr/>
          </p:nvCxnSpPr>
          <p:spPr bwMode="auto">
            <a:xfrm rot="5400000">
              <a:off x="4928172" y="2392835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8" name="Ellipse 182" descr=" 183"/>
            <p:cNvSpPr/>
            <p:nvPr/>
          </p:nvSpPr>
          <p:spPr bwMode="auto">
            <a:xfrm>
              <a:off x="4926646" y="2444296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89" name="Ellipse 183" descr=" 184"/>
            <p:cNvSpPr/>
            <p:nvPr/>
          </p:nvSpPr>
          <p:spPr bwMode="auto">
            <a:xfrm>
              <a:off x="5239963" y="2238453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90" name="Ellipse 185" descr=" 186"/>
            <p:cNvSpPr/>
            <p:nvPr/>
          </p:nvSpPr>
          <p:spPr bwMode="auto">
            <a:xfrm>
              <a:off x="5083305" y="2033742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91" name="Gerade Verbindung 62" descr=" 25663"/>
            <p:cNvCxnSpPr>
              <a:cxnSpLocks noChangeShapeType="1"/>
            </p:cNvCxnSpPr>
            <p:nvPr/>
          </p:nvCxnSpPr>
          <p:spPr bwMode="auto">
            <a:xfrm>
              <a:off x="5135141" y="2135532"/>
              <a:ext cx="15781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Gerade Verbindung 62" descr=" 25664"/>
            <p:cNvCxnSpPr>
              <a:cxnSpLocks noChangeShapeType="1"/>
              <a:endCxn id="390" idx="4"/>
            </p:cNvCxnSpPr>
            <p:nvPr/>
          </p:nvCxnSpPr>
          <p:spPr bwMode="auto">
            <a:xfrm flipV="1">
              <a:off x="4978482" y="2135532"/>
              <a:ext cx="15781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3" name="Ellipse 188" descr=" 189"/>
            <p:cNvSpPr/>
            <p:nvPr/>
          </p:nvSpPr>
          <p:spPr bwMode="auto">
            <a:xfrm>
              <a:off x="4769987" y="2444296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94" name="Gerade Verbindung 62" descr=" 25668"/>
            <p:cNvCxnSpPr>
              <a:cxnSpLocks noChangeShapeType="1"/>
              <a:endCxn id="402" idx="0"/>
            </p:cNvCxnSpPr>
            <p:nvPr/>
          </p:nvCxnSpPr>
          <p:spPr bwMode="auto">
            <a:xfrm rot="10800000" flipV="1">
              <a:off x="5762927" y="2341374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5" name="Gerade Verbindung 62" descr=" 25669"/>
            <p:cNvCxnSpPr>
              <a:cxnSpLocks noChangeShapeType="1"/>
            </p:cNvCxnSpPr>
            <p:nvPr/>
          </p:nvCxnSpPr>
          <p:spPr bwMode="auto">
            <a:xfrm>
              <a:off x="5919586" y="2341374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6" name="Ellipse 200" descr=" 201"/>
            <p:cNvSpPr/>
            <p:nvPr/>
          </p:nvSpPr>
          <p:spPr bwMode="auto">
            <a:xfrm>
              <a:off x="6024410" y="2444296"/>
              <a:ext cx="104823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97" name="Ellipse 201" descr=" 202"/>
            <p:cNvSpPr/>
            <p:nvPr/>
          </p:nvSpPr>
          <p:spPr bwMode="auto">
            <a:xfrm>
              <a:off x="5866599" y="2238453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98" name="Ellipse 204" descr=" 205"/>
            <p:cNvSpPr/>
            <p:nvPr/>
          </p:nvSpPr>
          <p:spPr bwMode="auto">
            <a:xfrm>
              <a:off x="6181069" y="2238453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99" name="Ellipse 206" descr=" 207"/>
            <p:cNvSpPr/>
            <p:nvPr/>
          </p:nvSpPr>
          <p:spPr bwMode="auto">
            <a:xfrm>
              <a:off x="6024410" y="2033742"/>
              <a:ext cx="104823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00" name="Gerade Verbindung 62" descr=" 25674"/>
            <p:cNvCxnSpPr>
              <a:cxnSpLocks noChangeShapeType="1"/>
            </p:cNvCxnSpPr>
            <p:nvPr/>
          </p:nvCxnSpPr>
          <p:spPr bwMode="auto">
            <a:xfrm>
              <a:off x="6076245" y="2135532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1" name="Gerade Verbindung 62" descr=" 25675"/>
            <p:cNvCxnSpPr>
              <a:cxnSpLocks noChangeShapeType="1"/>
              <a:endCxn id="399" idx="4"/>
            </p:cNvCxnSpPr>
            <p:nvPr/>
          </p:nvCxnSpPr>
          <p:spPr bwMode="auto">
            <a:xfrm flipV="1">
              <a:off x="5919586" y="2135532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2" name="Ellipse 209" descr=" 210"/>
            <p:cNvSpPr/>
            <p:nvPr/>
          </p:nvSpPr>
          <p:spPr bwMode="auto">
            <a:xfrm>
              <a:off x="5709940" y="2444296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03" name="Gerade Verbindung 62" descr=" 25677"/>
            <p:cNvCxnSpPr>
              <a:cxnSpLocks noChangeShapeType="1"/>
            </p:cNvCxnSpPr>
            <p:nvPr/>
          </p:nvCxnSpPr>
          <p:spPr bwMode="auto">
            <a:xfrm>
              <a:off x="6232904" y="2341374"/>
              <a:ext cx="156659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4" name="Ellipse 211" descr=" 212"/>
            <p:cNvSpPr/>
            <p:nvPr/>
          </p:nvSpPr>
          <p:spPr bwMode="auto">
            <a:xfrm>
              <a:off x="6337728" y="2444296"/>
              <a:ext cx="104823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405" name="Pfeil nach rechts 44" descr=" 25687"/>
            <p:cNvSpPr>
              <a:spLocks noChangeArrowheads="1"/>
            </p:cNvSpPr>
            <p:nvPr/>
          </p:nvSpPr>
          <p:spPr bwMode="auto">
            <a:xfrm>
              <a:off x="2259990" y="2238453"/>
              <a:ext cx="260330" cy="102921"/>
            </a:xfrm>
            <a:prstGeom prst="rightArrow">
              <a:avLst>
                <a:gd name="adj1" fmla="val 50000"/>
                <a:gd name="adj2" fmla="val 4967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406" name="Pfeil nach rechts 44" descr=" 25688"/>
            <p:cNvSpPr>
              <a:spLocks noChangeArrowheads="1"/>
            </p:cNvSpPr>
            <p:nvPr/>
          </p:nvSpPr>
          <p:spPr bwMode="auto">
            <a:xfrm>
              <a:off x="3750553" y="2238453"/>
              <a:ext cx="260330" cy="102921"/>
            </a:xfrm>
            <a:prstGeom prst="rightArrow">
              <a:avLst>
                <a:gd name="adj1" fmla="val 50000"/>
                <a:gd name="adj2" fmla="val 4967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407" name="Pfeil nach rechts 44" descr=" 25689"/>
            <p:cNvSpPr>
              <a:spLocks noChangeArrowheads="1"/>
            </p:cNvSpPr>
            <p:nvPr/>
          </p:nvSpPr>
          <p:spPr bwMode="auto">
            <a:xfrm>
              <a:off x="5449610" y="2238453"/>
              <a:ext cx="260330" cy="102921"/>
            </a:xfrm>
            <a:prstGeom prst="rightArrow">
              <a:avLst>
                <a:gd name="adj1" fmla="val 50000"/>
                <a:gd name="adj2" fmla="val 4967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cxnSp>
          <p:nvCxnSpPr>
            <p:cNvPr id="408" name="Gerade Verbindung mit Pfeil 160" descr=" 25691"/>
            <p:cNvCxnSpPr>
              <a:cxnSpLocks noChangeShapeType="1"/>
              <a:stCxn id="353" idx="3"/>
              <a:endCxn id="352" idx="7"/>
            </p:cNvCxnSpPr>
            <p:nvPr/>
          </p:nvCxnSpPr>
          <p:spPr bwMode="auto">
            <a:xfrm flipH="1">
              <a:off x="1825346" y="2326302"/>
              <a:ext cx="239196" cy="1329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" name="Gerade Verbindung 62" descr=" 25693"/>
            <p:cNvCxnSpPr>
              <a:cxnSpLocks noChangeShapeType="1"/>
              <a:endCxn id="411" idx="0"/>
            </p:cNvCxnSpPr>
            <p:nvPr/>
          </p:nvCxnSpPr>
          <p:spPr bwMode="auto">
            <a:xfrm>
              <a:off x="4427873" y="2544954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" name="Ellipse 244" descr=" 245"/>
            <p:cNvSpPr/>
            <p:nvPr/>
          </p:nvSpPr>
          <p:spPr bwMode="auto">
            <a:xfrm>
              <a:off x="4376036" y="2634303"/>
              <a:ext cx="104824" cy="102922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12" name="Gerade Verbindung 62" descr=" 25698"/>
            <p:cNvCxnSpPr>
              <a:cxnSpLocks noChangeShapeType="1"/>
              <a:endCxn id="413" idx="0"/>
            </p:cNvCxnSpPr>
            <p:nvPr/>
          </p:nvCxnSpPr>
          <p:spPr bwMode="auto">
            <a:xfrm>
              <a:off x="5136870" y="2549683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" name="Ellipse 114" descr=" 115"/>
            <p:cNvSpPr/>
            <p:nvPr/>
          </p:nvSpPr>
          <p:spPr bwMode="auto">
            <a:xfrm>
              <a:off x="5085033" y="2639032"/>
              <a:ext cx="104824" cy="102922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414" name="Rectangle 3" descr=" 100"/>
            <p:cNvSpPr txBox="1">
              <a:spLocks noChangeArrowheads="1"/>
            </p:cNvSpPr>
            <p:nvPr/>
          </p:nvSpPr>
          <p:spPr bwMode="auto">
            <a:xfrm>
              <a:off x="1684039" y="1895208"/>
              <a:ext cx="1411080" cy="182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871" indent="-342871" algn="ctr">
                <a:spcBef>
                  <a:spcPct val="20000"/>
                </a:spcBef>
                <a:defRPr/>
              </a:pPr>
              <a:r>
                <a:rPr lang="en-US" sz="800" dirty="0">
                  <a:solidFill>
                    <a:srgbClr val="000000"/>
                  </a:solidFill>
                  <a:latin typeface="Arial"/>
                  <a:ea typeface="+mn-ea"/>
                  <a:cs typeface="Arial"/>
                </a:rPr>
                <a:t>Apply Rewrite</a:t>
              </a:r>
              <a:endParaRPr lang="en-US" sz="800" kern="0" dirty="0">
                <a:solidFill>
                  <a:srgbClr val="000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415" name="Textfeld 2"/>
            <p:cNvSpPr txBox="1">
              <a:spLocks noChangeArrowheads="1"/>
            </p:cNvSpPr>
            <p:nvPr/>
          </p:nvSpPr>
          <p:spPr bwMode="auto">
            <a:xfrm>
              <a:off x="1070341" y="2836753"/>
              <a:ext cx="598455" cy="17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Input AST</a:t>
              </a:r>
            </a:p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(1. State)</a:t>
              </a:r>
            </a:p>
          </p:txBody>
        </p:sp>
        <p:sp>
          <p:nvSpPr>
            <p:cNvPr id="416" name="Textfeld 103"/>
            <p:cNvSpPr txBox="1">
              <a:spLocks noChangeArrowheads="1"/>
            </p:cNvSpPr>
            <p:nvPr/>
          </p:nvSpPr>
          <p:spPr bwMode="auto">
            <a:xfrm>
              <a:off x="1630951" y="2835622"/>
              <a:ext cx="608407" cy="17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Attributes</a:t>
              </a:r>
            </a:p>
            <a:p>
              <a:pPr algn="ctr" eaLnBrk="1" hangingPunct="1"/>
              <a:r>
                <a:rPr lang="de-DE" sz="800" b="0" dirty="0" err="1">
                  <a:solidFill>
                    <a:srgbClr val="000000"/>
                  </a:solidFill>
                  <a:latin typeface="Arial" charset="0"/>
                  <a:cs typeface="Arial" charset="0"/>
                </a:rPr>
                <a:t>Evaluated</a:t>
              </a:r>
              <a:endParaRPr lang="de-DE" sz="800" b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7" name="Textfeld 104"/>
            <p:cNvSpPr txBox="1">
              <a:spLocks noChangeArrowheads="1"/>
            </p:cNvSpPr>
            <p:nvPr/>
          </p:nvSpPr>
          <p:spPr bwMode="auto">
            <a:xfrm>
              <a:off x="2580435" y="2835622"/>
              <a:ext cx="478764" cy="85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2. State</a:t>
              </a:r>
            </a:p>
          </p:txBody>
        </p:sp>
        <p:sp>
          <p:nvSpPr>
            <p:cNvPr id="418" name="Textfeld 105"/>
            <p:cNvSpPr txBox="1">
              <a:spLocks noChangeArrowheads="1"/>
            </p:cNvSpPr>
            <p:nvPr/>
          </p:nvSpPr>
          <p:spPr bwMode="auto">
            <a:xfrm>
              <a:off x="3121515" y="2835622"/>
              <a:ext cx="608407" cy="17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Attributes</a:t>
              </a:r>
            </a:p>
            <a:p>
              <a:pPr algn="ctr" eaLnBrk="1" hangingPunct="1"/>
              <a:r>
                <a:rPr lang="de-DE" sz="800" b="0" dirty="0" err="1">
                  <a:solidFill>
                    <a:srgbClr val="000000"/>
                  </a:solidFill>
                  <a:latin typeface="Arial" charset="0"/>
                  <a:cs typeface="Arial" charset="0"/>
                </a:rPr>
                <a:t>Evaluated</a:t>
              </a:r>
              <a:endParaRPr lang="de-DE" sz="800" b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9" name="Textfeld 107"/>
            <p:cNvSpPr txBox="1">
              <a:spLocks noChangeArrowheads="1"/>
            </p:cNvSpPr>
            <p:nvPr/>
          </p:nvSpPr>
          <p:spPr bwMode="auto">
            <a:xfrm>
              <a:off x="4141839" y="2835622"/>
              <a:ext cx="478764" cy="85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3. State</a:t>
              </a:r>
            </a:p>
          </p:txBody>
        </p:sp>
        <p:sp>
          <p:nvSpPr>
            <p:cNvPr id="420" name="Textfeld 108"/>
            <p:cNvSpPr txBox="1">
              <a:spLocks noChangeArrowheads="1"/>
            </p:cNvSpPr>
            <p:nvPr/>
          </p:nvSpPr>
          <p:spPr bwMode="auto">
            <a:xfrm>
              <a:off x="5823615" y="2835622"/>
              <a:ext cx="478764" cy="85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4. State</a:t>
              </a:r>
            </a:p>
          </p:txBody>
        </p:sp>
        <p:sp>
          <p:nvSpPr>
            <p:cNvPr id="421" name="Textfeld 109"/>
            <p:cNvSpPr txBox="1">
              <a:spLocks noChangeArrowheads="1"/>
            </p:cNvSpPr>
            <p:nvPr/>
          </p:nvSpPr>
          <p:spPr bwMode="auto">
            <a:xfrm>
              <a:off x="6474265" y="2104627"/>
              <a:ext cx="342041" cy="25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2400" dirty="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422" name="Textfeld 110"/>
            <p:cNvSpPr txBox="1">
              <a:spLocks noChangeArrowheads="1"/>
            </p:cNvSpPr>
            <p:nvPr/>
          </p:nvSpPr>
          <p:spPr bwMode="auto">
            <a:xfrm>
              <a:off x="4769309" y="2835622"/>
              <a:ext cx="608407" cy="17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Attributes</a:t>
              </a:r>
            </a:p>
            <a:p>
              <a:pPr algn="ctr" eaLnBrk="1" hangingPunct="1"/>
              <a:r>
                <a:rPr lang="de-DE" sz="800" b="0" dirty="0" err="1">
                  <a:solidFill>
                    <a:srgbClr val="000000"/>
                  </a:solidFill>
                  <a:latin typeface="Arial" charset="0"/>
                  <a:cs typeface="Arial" charset="0"/>
                </a:rPr>
                <a:t>Evaluated</a:t>
              </a:r>
              <a:endParaRPr lang="de-DE" sz="800" b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423" name="Gerade Verbindung mit Pfeil 160" descr=" 25691"/>
            <p:cNvCxnSpPr>
              <a:cxnSpLocks noChangeShapeType="1"/>
              <a:stCxn id="369" idx="2"/>
              <a:endCxn id="366" idx="6"/>
            </p:cNvCxnSpPr>
            <p:nvPr/>
          </p:nvCxnSpPr>
          <p:spPr bwMode="auto">
            <a:xfrm flipH="1">
              <a:off x="3331260" y="2289914"/>
              <a:ext cx="20849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4" name="Gerade Verbindung mit Pfeil 160" descr=" 25691"/>
            <p:cNvCxnSpPr>
              <a:cxnSpLocks noChangeShapeType="1"/>
              <a:stCxn id="385" idx="7"/>
              <a:endCxn id="389" idx="3"/>
            </p:cNvCxnSpPr>
            <p:nvPr/>
          </p:nvCxnSpPr>
          <p:spPr bwMode="auto">
            <a:xfrm flipV="1">
              <a:off x="5172777" y="2326302"/>
              <a:ext cx="82537" cy="1329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5" name="Gerade Verbindung mit Pfeil 160" descr=" 25691"/>
            <p:cNvCxnSpPr>
              <a:cxnSpLocks noChangeShapeType="1"/>
              <a:stCxn id="413" idx="1"/>
              <a:endCxn id="388" idx="5"/>
            </p:cNvCxnSpPr>
            <p:nvPr/>
          </p:nvCxnSpPr>
          <p:spPr bwMode="auto">
            <a:xfrm flipH="1" flipV="1">
              <a:off x="5016118" y="2531179"/>
              <a:ext cx="84266" cy="122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7" name="Gerade Verbindung 62" descr=" 25621"/>
            <p:cNvCxnSpPr>
              <a:cxnSpLocks noChangeShapeType="1"/>
              <a:endCxn id="478" idx="0"/>
            </p:cNvCxnSpPr>
            <p:nvPr/>
          </p:nvCxnSpPr>
          <p:spPr bwMode="auto">
            <a:xfrm flipH="1">
              <a:off x="1788286" y="2546085"/>
              <a:ext cx="575" cy="89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8" name="Ellipse 90" descr=" 91"/>
            <p:cNvSpPr/>
            <p:nvPr/>
          </p:nvSpPr>
          <p:spPr bwMode="auto">
            <a:xfrm>
              <a:off x="1735874" y="2635435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79" name="Gerade Verbindung 62" descr=" 25621"/>
            <p:cNvCxnSpPr>
              <a:cxnSpLocks noChangeShapeType="1"/>
              <a:stCxn id="359" idx="4"/>
              <a:endCxn id="480" idx="0"/>
            </p:cNvCxnSpPr>
            <p:nvPr/>
          </p:nvCxnSpPr>
          <p:spPr bwMode="auto">
            <a:xfrm flipH="1">
              <a:off x="2675251" y="2546086"/>
              <a:ext cx="1152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0" name="Ellipse 90" descr=" 91"/>
            <p:cNvSpPr/>
            <p:nvPr/>
          </p:nvSpPr>
          <p:spPr bwMode="auto">
            <a:xfrm>
              <a:off x="2622839" y="2635435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1" name="Gerade Verbindung 62" descr=" 25621"/>
            <p:cNvCxnSpPr>
              <a:cxnSpLocks noChangeShapeType="1"/>
              <a:stCxn id="368" idx="4"/>
              <a:endCxn id="482" idx="0"/>
            </p:cNvCxnSpPr>
            <p:nvPr/>
          </p:nvCxnSpPr>
          <p:spPr bwMode="auto">
            <a:xfrm>
              <a:off x="3278849" y="2546086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" name="Ellipse 90" descr=" 91"/>
            <p:cNvSpPr/>
            <p:nvPr/>
          </p:nvSpPr>
          <p:spPr bwMode="auto">
            <a:xfrm>
              <a:off x="3227012" y="2635435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3" name="Gerade Verbindung 62" descr=" 25621"/>
            <p:cNvCxnSpPr>
              <a:cxnSpLocks noChangeShapeType="1"/>
              <a:endCxn id="484" idx="0"/>
            </p:cNvCxnSpPr>
            <p:nvPr/>
          </p:nvCxnSpPr>
          <p:spPr bwMode="auto">
            <a:xfrm>
              <a:off x="4271214" y="2544954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4" name="Ellipse 90" descr=" 91"/>
            <p:cNvSpPr/>
            <p:nvPr/>
          </p:nvSpPr>
          <p:spPr bwMode="auto">
            <a:xfrm>
              <a:off x="4219377" y="2634303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5" name="Gerade Verbindung 62" descr=" 25621"/>
            <p:cNvCxnSpPr>
              <a:cxnSpLocks noChangeShapeType="1"/>
              <a:endCxn id="486" idx="0"/>
            </p:cNvCxnSpPr>
            <p:nvPr/>
          </p:nvCxnSpPr>
          <p:spPr bwMode="auto">
            <a:xfrm>
              <a:off x="1212910" y="2546085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6" name="Ellipse 90" descr=" 91"/>
            <p:cNvSpPr/>
            <p:nvPr/>
          </p:nvSpPr>
          <p:spPr bwMode="auto">
            <a:xfrm>
              <a:off x="1161074" y="2635434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7" name="Gerade Verbindung 62" descr=" 25621"/>
            <p:cNvCxnSpPr>
              <a:cxnSpLocks noChangeShapeType="1"/>
              <a:endCxn id="488" idx="0"/>
            </p:cNvCxnSpPr>
            <p:nvPr/>
          </p:nvCxnSpPr>
          <p:spPr bwMode="auto">
            <a:xfrm>
              <a:off x="4979635" y="2547217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8" name="Ellipse 90" descr=" 91"/>
            <p:cNvSpPr/>
            <p:nvPr/>
          </p:nvSpPr>
          <p:spPr bwMode="auto">
            <a:xfrm>
              <a:off x="4927799" y="2636566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9" name="Gerade Verbindung 62" descr=" 25698"/>
            <p:cNvCxnSpPr>
              <a:cxnSpLocks noChangeShapeType="1"/>
              <a:endCxn id="490" idx="0"/>
            </p:cNvCxnSpPr>
            <p:nvPr/>
          </p:nvCxnSpPr>
          <p:spPr bwMode="auto">
            <a:xfrm>
              <a:off x="6075670" y="2543620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0" name="Ellipse 114" descr=" 115"/>
            <p:cNvSpPr/>
            <p:nvPr/>
          </p:nvSpPr>
          <p:spPr bwMode="auto">
            <a:xfrm>
              <a:off x="6023833" y="2632969"/>
              <a:ext cx="104824" cy="102922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88418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-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170</Words>
  <Application>Microsoft Macintosh PowerPoint</Application>
  <PresentationFormat>A4 Paper (210x297 mm)</PresentationFormat>
  <Paragraphs>108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PowerPoint Presentation</vt:lpstr>
    </vt:vector>
  </TitlesOfParts>
  <Company>OEA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CD-Polizei</dc:creator>
  <cp:lastModifiedBy>Christoff Bürger</cp:lastModifiedBy>
  <cp:revision>1085</cp:revision>
  <cp:lastPrinted>2013-01-08T14:22:10Z</cp:lastPrinted>
  <dcterms:created xsi:type="dcterms:W3CDTF">2007-02-23T13:14:09Z</dcterms:created>
  <dcterms:modified xsi:type="dcterms:W3CDTF">2015-04-02T17:57:05Z</dcterms:modified>
</cp:coreProperties>
</file>