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7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4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1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D886-B4B5-1440-A7E1-77B775AC7378}" type="datetimeFigureOut">
              <a:rPr lang="en-US" smtClean="0"/>
              <a:t>27/01/16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8EE2-985E-BE43-9BBF-F8A681A82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val 168"/>
          <p:cNvSpPr/>
          <p:nvPr/>
        </p:nvSpPr>
        <p:spPr>
          <a:xfrm>
            <a:off x="2957688" y="18562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4099862" y="18562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4883324" y="269588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5576539" y="1460752"/>
            <a:ext cx="1716435" cy="3671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Legend</a:t>
            </a:r>
            <a:endParaRPr lang="en-GB" sz="14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1" name="TextBox 1"/>
          <p:cNvSpPr txBox="1">
            <a:spLocks noChangeArrowheads="1"/>
          </p:cNvSpPr>
          <p:nvPr/>
        </p:nvSpPr>
        <p:spPr bwMode="auto">
          <a:xfrm>
            <a:off x="6348600" y="2312988"/>
            <a:ext cx="9031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Base load per</a:t>
            </a:r>
          </a:p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transition: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two places,</a:t>
            </a:r>
          </a:p>
          <a:p>
            <a:pPr eaLnBrk="1" hangingPunct="1"/>
            <a:r>
              <a:rPr lang="en-GB" sz="900" b="0" i="1" dirty="0">
                <a:solidFill>
                  <a:schemeClr val="tx1"/>
                </a:solidFill>
                <a:latin typeface="Microsoft Sans Serif"/>
                <a:cs typeface="Microsoft Sans Serif"/>
              </a:rPr>
              <a:t>e</a:t>
            </a:r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ach three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tokens</a:t>
            </a:r>
            <a:endParaRPr lang="en-GB" sz="900" b="0" i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cxnSp>
        <p:nvCxnSpPr>
          <p:cNvPr id="154" name="Gerade Verbindung 72" descr=" 700"/>
          <p:cNvCxnSpPr>
            <a:cxnSpLocks noChangeShapeType="1"/>
            <a:endCxn id="164" idx="0"/>
          </p:cNvCxnSpPr>
          <p:nvPr/>
        </p:nvCxnSpPr>
        <p:spPr bwMode="auto">
          <a:xfrm flipH="1">
            <a:off x="2579274" y="1562100"/>
            <a:ext cx="489988" cy="66516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Gerade Verbindung 72" descr=" 700"/>
          <p:cNvCxnSpPr>
            <a:cxnSpLocks noChangeShapeType="1"/>
            <a:endCxn id="175" idx="1"/>
          </p:cNvCxnSpPr>
          <p:nvPr/>
        </p:nvCxnSpPr>
        <p:spPr bwMode="auto">
          <a:xfrm flipH="1">
            <a:off x="3416103" y="1985826"/>
            <a:ext cx="113497" cy="33549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Oval 174"/>
          <p:cNvSpPr/>
          <p:nvPr/>
        </p:nvSpPr>
        <p:spPr>
          <a:xfrm>
            <a:off x="3379198" y="228441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3429998" y="23215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7" name="Cross 176"/>
          <p:cNvSpPr/>
          <p:nvPr/>
        </p:nvSpPr>
        <p:spPr>
          <a:xfrm>
            <a:off x="3525248" y="235963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8" name="Oval 177"/>
          <p:cNvSpPr/>
          <p:nvPr/>
        </p:nvSpPr>
        <p:spPr>
          <a:xfrm>
            <a:off x="3455398" y="24379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1" name="Oval 180"/>
          <p:cNvSpPr/>
          <p:nvPr/>
        </p:nvSpPr>
        <p:spPr>
          <a:xfrm>
            <a:off x="3687349" y="228441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2" name="Oval 181"/>
          <p:cNvSpPr/>
          <p:nvPr/>
        </p:nvSpPr>
        <p:spPr>
          <a:xfrm>
            <a:off x="3738149" y="23215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3" name="Cross 182"/>
          <p:cNvSpPr/>
          <p:nvPr/>
        </p:nvSpPr>
        <p:spPr>
          <a:xfrm>
            <a:off x="3833399" y="235963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84" name="Oval 183"/>
          <p:cNvSpPr/>
          <p:nvPr/>
        </p:nvSpPr>
        <p:spPr>
          <a:xfrm>
            <a:off x="3763549" y="243793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 rot="5400000">
            <a:off x="4470026" y="3039388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 rot="5400000">
            <a:off x="4612393" y="3090701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5" name="Cross 204"/>
          <p:cNvSpPr/>
          <p:nvPr/>
        </p:nvSpPr>
        <p:spPr>
          <a:xfrm rot="5400000">
            <a:off x="4574294" y="318595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 rot="5400000">
            <a:off x="4495993" y="3116101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 rot="5400000">
            <a:off x="4470026" y="3347539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 rot="5400000">
            <a:off x="4612393" y="339885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1" name="Cross 200"/>
          <p:cNvSpPr/>
          <p:nvPr/>
        </p:nvSpPr>
        <p:spPr>
          <a:xfrm rot="5400000">
            <a:off x="4574294" y="349410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 rot="5400000">
            <a:off x="4495993" y="342425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 rot="8110999">
            <a:off x="4321416" y="371975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5" name="Oval 214"/>
          <p:cNvSpPr/>
          <p:nvPr/>
        </p:nvSpPr>
        <p:spPr>
          <a:xfrm rot="8110999">
            <a:off x="4475618" y="381999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6" name="Cross 215"/>
          <p:cNvSpPr/>
          <p:nvPr/>
        </p:nvSpPr>
        <p:spPr>
          <a:xfrm rot="8110999">
            <a:off x="4381198" y="386010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 rot="8110999">
            <a:off x="4375557" y="3755328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0" name="Oval 209"/>
          <p:cNvSpPr/>
          <p:nvPr/>
        </p:nvSpPr>
        <p:spPr>
          <a:xfrm rot="8110999">
            <a:off x="4102825" y="3936951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1" name="Oval 210"/>
          <p:cNvSpPr/>
          <p:nvPr/>
        </p:nvSpPr>
        <p:spPr>
          <a:xfrm rot="8110999">
            <a:off x="4257027" y="403719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2" name="Cross 211"/>
          <p:cNvSpPr/>
          <p:nvPr/>
        </p:nvSpPr>
        <p:spPr>
          <a:xfrm rot="8110999">
            <a:off x="4162607" y="407730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 rot="8110999">
            <a:off x="4156966" y="3972526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6" name="Oval 225"/>
          <p:cNvSpPr/>
          <p:nvPr/>
        </p:nvSpPr>
        <p:spPr>
          <a:xfrm rot="10800000">
            <a:off x="3683674" y="413687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7" name="Oval 226"/>
          <p:cNvSpPr/>
          <p:nvPr/>
        </p:nvSpPr>
        <p:spPr>
          <a:xfrm rot="10800000">
            <a:off x="3811849" y="42797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8" name="Cross 227"/>
          <p:cNvSpPr/>
          <p:nvPr/>
        </p:nvSpPr>
        <p:spPr>
          <a:xfrm rot="10800000">
            <a:off x="3716599" y="424165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9" name="Oval 228"/>
          <p:cNvSpPr/>
          <p:nvPr/>
        </p:nvSpPr>
        <p:spPr>
          <a:xfrm rot="10800000">
            <a:off x="3786449" y="41633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2" name="Oval 221"/>
          <p:cNvSpPr/>
          <p:nvPr/>
        </p:nvSpPr>
        <p:spPr>
          <a:xfrm rot="10800000">
            <a:off x="3375523" y="413687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3" name="Oval 222"/>
          <p:cNvSpPr/>
          <p:nvPr/>
        </p:nvSpPr>
        <p:spPr>
          <a:xfrm rot="10800000">
            <a:off x="3503698" y="42797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4" name="Cross 223"/>
          <p:cNvSpPr/>
          <p:nvPr/>
        </p:nvSpPr>
        <p:spPr>
          <a:xfrm rot="10800000">
            <a:off x="3408448" y="424165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25" name="Oval 224"/>
          <p:cNvSpPr/>
          <p:nvPr/>
        </p:nvSpPr>
        <p:spPr>
          <a:xfrm rot="10800000">
            <a:off x="3478298" y="4163355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7" name="Oval 236"/>
          <p:cNvSpPr/>
          <p:nvPr/>
        </p:nvSpPr>
        <p:spPr>
          <a:xfrm rot="13519299">
            <a:off x="2940023" y="3939608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8" name="Oval 237"/>
          <p:cNvSpPr/>
          <p:nvPr/>
        </p:nvSpPr>
        <p:spPr>
          <a:xfrm rot="13519299">
            <a:off x="3019112" y="4094298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9" name="Cross 238"/>
          <p:cNvSpPr/>
          <p:nvPr/>
        </p:nvSpPr>
        <p:spPr>
          <a:xfrm rot="13519299">
            <a:off x="2979230" y="399978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0" name="Oval 239"/>
          <p:cNvSpPr/>
          <p:nvPr/>
        </p:nvSpPr>
        <p:spPr>
          <a:xfrm rot="13519299">
            <a:off x="3084021" y="399439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 rot="13519299">
            <a:off x="2723354" y="3720492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/>
          <p:nvPr/>
        </p:nvSpPr>
        <p:spPr>
          <a:xfrm rot="13519299">
            <a:off x="2802443" y="387518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5" name="Cross 234"/>
          <p:cNvSpPr/>
          <p:nvPr/>
        </p:nvSpPr>
        <p:spPr>
          <a:xfrm rot="13519299">
            <a:off x="2762561" y="378066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36" name="Oval 235"/>
          <p:cNvSpPr/>
          <p:nvPr/>
        </p:nvSpPr>
        <p:spPr>
          <a:xfrm rot="13519299">
            <a:off x="2867352" y="3775277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8" name="Oval 247"/>
          <p:cNvSpPr/>
          <p:nvPr/>
        </p:nvSpPr>
        <p:spPr>
          <a:xfrm rot="16200000">
            <a:off x="2595150" y="334277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9" name="Oval 248"/>
          <p:cNvSpPr/>
          <p:nvPr/>
        </p:nvSpPr>
        <p:spPr>
          <a:xfrm rot="16200000">
            <a:off x="2631759" y="347146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0" name="Cross 249"/>
          <p:cNvSpPr/>
          <p:nvPr/>
        </p:nvSpPr>
        <p:spPr>
          <a:xfrm rot="16200000">
            <a:off x="2669858" y="337621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1" name="Oval 250"/>
          <p:cNvSpPr/>
          <p:nvPr/>
        </p:nvSpPr>
        <p:spPr>
          <a:xfrm rot="16200000">
            <a:off x="2748159" y="3446063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4" name="Oval 243"/>
          <p:cNvSpPr/>
          <p:nvPr/>
        </p:nvSpPr>
        <p:spPr>
          <a:xfrm rot="16200000">
            <a:off x="2595150" y="3034625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5" name="Oval 244"/>
          <p:cNvSpPr/>
          <p:nvPr/>
        </p:nvSpPr>
        <p:spPr>
          <a:xfrm rot="16200000">
            <a:off x="2631759" y="316331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6" name="Cross 245"/>
          <p:cNvSpPr/>
          <p:nvPr/>
        </p:nvSpPr>
        <p:spPr>
          <a:xfrm rot="16200000">
            <a:off x="2669858" y="306806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47" name="Oval 246"/>
          <p:cNvSpPr/>
          <p:nvPr/>
        </p:nvSpPr>
        <p:spPr>
          <a:xfrm rot="16200000">
            <a:off x="2748159" y="313791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9" name="Oval 258"/>
          <p:cNvSpPr/>
          <p:nvPr/>
        </p:nvSpPr>
        <p:spPr>
          <a:xfrm rot="18901002">
            <a:off x="2757464" y="2659672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0" name="Oval 259"/>
          <p:cNvSpPr/>
          <p:nvPr/>
        </p:nvSpPr>
        <p:spPr>
          <a:xfrm rot="18901002">
            <a:off x="2782207" y="2739618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1" name="Cross 260"/>
          <p:cNvSpPr/>
          <p:nvPr/>
        </p:nvSpPr>
        <p:spPr>
          <a:xfrm rot="18901002">
            <a:off x="2876511" y="2699234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62" name="Oval 261"/>
          <p:cNvSpPr/>
          <p:nvPr/>
        </p:nvSpPr>
        <p:spPr>
          <a:xfrm rot="18901002">
            <a:off x="2882456" y="2803994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5" name="Oval 254"/>
          <p:cNvSpPr/>
          <p:nvPr/>
        </p:nvSpPr>
        <p:spPr>
          <a:xfrm rot="18901002">
            <a:off x="2975423" y="244184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6" name="Oval 255"/>
          <p:cNvSpPr/>
          <p:nvPr/>
        </p:nvSpPr>
        <p:spPr>
          <a:xfrm rot="18901002">
            <a:off x="3000166" y="2521786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7" name="Cross 256"/>
          <p:cNvSpPr/>
          <p:nvPr/>
        </p:nvSpPr>
        <p:spPr>
          <a:xfrm rot="18901002">
            <a:off x="3094470" y="248140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58" name="Oval 257"/>
          <p:cNvSpPr/>
          <p:nvPr/>
        </p:nvSpPr>
        <p:spPr>
          <a:xfrm rot="18901002">
            <a:off x="3100415" y="2586162"/>
            <a:ext cx="73025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cxnSp>
        <p:nvCxnSpPr>
          <p:cNvPr id="265" name="Gerade Verbindung 72" descr=" 700"/>
          <p:cNvCxnSpPr>
            <a:cxnSpLocks noChangeShapeType="1"/>
            <a:stCxn id="175" idx="7"/>
          </p:cNvCxnSpPr>
          <p:nvPr/>
        </p:nvCxnSpPr>
        <p:spPr bwMode="auto">
          <a:xfrm flipH="1" flipV="1">
            <a:off x="3529600" y="1985826"/>
            <a:ext cx="64693" cy="33549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Gerade Verbindung 72" descr=" 700"/>
          <p:cNvCxnSpPr>
            <a:cxnSpLocks noChangeShapeType="1"/>
            <a:endCxn id="181" idx="7"/>
          </p:cNvCxnSpPr>
          <p:nvPr/>
        </p:nvCxnSpPr>
        <p:spPr bwMode="auto">
          <a:xfrm>
            <a:off x="3781600" y="1989138"/>
            <a:ext cx="120844" cy="33218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Gerade Verbindung 72" descr=" 700"/>
          <p:cNvCxnSpPr>
            <a:cxnSpLocks noChangeShapeType="1"/>
            <a:stCxn id="181" idx="1"/>
          </p:cNvCxnSpPr>
          <p:nvPr/>
        </p:nvCxnSpPr>
        <p:spPr bwMode="auto">
          <a:xfrm flipV="1">
            <a:off x="3724254" y="1989138"/>
            <a:ext cx="57345" cy="33218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Gerade Verbindung 72" descr=" 700"/>
          <p:cNvCxnSpPr>
            <a:cxnSpLocks noChangeShapeType="1"/>
            <a:stCxn id="169" idx="7"/>
            <a:endCxn id="156" idx="1"/>
          </p:cNvCxnSpPr>
          <p:nvPr/>
        </p:nvCxnSpPr>
        <p:spPr bwMode="auto">
          <a:xfrm flipV="1">
            <a:off x="3172783" y="1859826"/>
            <a:ext cx="356816" cy="3327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5" name="Gerade Verbindung 72" descr=" 700"/>
          <p:cNvCxnSpPr>
            <a:cxnSpLocks noChangeShapeType="1"/>
            <a:stCxn id="156" idx="3"/>
          </p:cNvCxnSpPr>
          <p:nvPr/>
        </p:nvCxnSpPr>
        <p:spPr bwMode="auto">
          <a:xfrm>
            <a:off x="3781599" y="1859826"/>
            <a:ext cx="318263" cy="64224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" name="Gerade Verbindung 72" descr=" 700"/>
          <p:cNvCxnSpPr>
            <a:cxnSpLocks noChangeShapeType="1"/>
            <a:stCxn id="170" idx="6"/>
            <a:endCxn id="168" idx="0"/>
          </p:cNvCxnSpPr>
          <p:nvPr/>
        </p:nvCxnSpPr>
        <p:spPr bwMode="auto">
          <a:xfrm>
            <a:off x="4351862" y="1982200"/>
            <a:ext cx="374436" cy="245063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Gerade Verbindung 72" descr=" 700"/>
          <p:cNvCxnSpPr>
            <a:cxnSpLocks noChangeShapeType="1"/>
          </p:cNvCxnSpPr>
          <p:nvPr/>
        </p:nvCxnSpPr>
        <p:spPr bwMode="auto">
          <a:xfrm>
            <a:off x="4847399" y="2479263"/>
            <a:ext cx="122200" cy="21662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Gerade Verbindung 72" descr=" 700"/>
          <p:cNvCxnSpPr>
            <a:cxnSpLocks noChangeShapeType="1"/>
            <a:endCxn id="158" idx="0"/>
          </p:cNvCxnSpPr>
          <p:nvPr/>
        </p:nvCxnSpPr>
        <p:spPr bwMode="auto">
          <a:xfrm>
            <a:off x="5064125" y="2947886"/>
            <a:ext cx="31474" cy="229702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Gerade Verbindung 72" descr=" 700"/>
          <p:cNvCxnSpPr>
            <a:cxnSpLocks noChangeShapeType="1"/>
            <a:stCxn id="158" idx="2"/>
          </p:cNvCxnSpPr>
          <p:nvPr/>
        </p:nvCxnSpPr>
        <p:spPr bwMode="auto">
          <a:xfrm flipH="1">
            <a:off x="5064125" y="3429588"/>
            <a:ext cx="31474" cy="228012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Gerade Verbindung 72" descr=" 700"/>
          <p:cNvCxnSpPr>
            <a:cxnSpLocks noChangeShapeType="1"/>
          </p:cNvCxnSpPr>
          <p:nvPr/>
        </p:nvCxnSpPr>
        <p:spPr bwMode="auto">
          <a:xfrm flipH="1">
            <a:off x="4847399" y="3909600"/>
            <a:ext cx="122200" cy="214866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Gerade Verbindung 72" descr=" 700"/>
          <p:cNvCxnSpPr>
            <a:cxnSpLocks noChangeShapeType="1"/>
          </p:cNvCxnSpPr>
          <p:nvPr/>
        </p:nvCxnSpPr>
        <p:spPr bwMode="auto">
          <a:xfrm flipH="1">
            <a:off x="4344815" y="4383088"/>
            <a:ext cx="250584" cy="19208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5" name="Gerade Verbindung 72" descr=" 700"/>
          <p:cNvCxnSpPr>
            <a:cxnSpLocks noChangeShapeType="1"/>
            <a:endCxn id="161" idx="3"/>
          </p:cNvCxnSpPr>
          <p:nvPr/>
        </p:nvCxnSpPr>
        <p:spPr bwMode="auto">
          <a:xfrm flipH="1">
            <a:off x="3781599" y="4670425"/>
            <a:ext cx="318263" cy="73163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" name="Gerade Verbindung 72" descr=" 700"/>
          <p:cNvCxnSpPr>
            <a:cxnSpLocks noChangeShapeType="1"/>
            <a:stCxn id="161" idx="1"/>
          </p:cNvCxnSpPr>
          <p:nvPr/>
        </p:nvCxnSpPr>
        <p:spPr bwMode="auto">
          <a:xfrm flipH="1" flipV="1">
            <a:off x="3209688" y="4670425"/>
            <a:ext cx="319911" cy="7316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705274" y="4391613"/>
            <a:ext cx="249863" cy="183563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3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331448" y="3909600"/>
            <a:ext cx="137701" cy="21486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186399" y="3441701"/>
            <a:ext cx="48605" cy="215899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0" name="Gerade Verbindung 72" descr=" 700"/>
          <p:cNvCxnSpPr>
            <a:cxnSpLocks noChangeShapeType="1"/>
          </p:cNvCxnSpPr>
          <p:nvPr/>
        </p:nvCxnSpPr>
        <p:spPr bwMode="auto">
          <a:xfrm flipV="1">
            <a:off x="2192748" y="2917331"/>
            <a:ext cx="48606" cy="25181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3" name="Gerade Verbindung 72" descr=" 700"/>
          <p:cNvCxnSpPr>
            <a:cxnSpLocks noChangeShapeType="1"/>
          </p:cNvCxnSpPr>
          <p:nvPr/>
        </p:nvCxnSpPr>
        <p:spPr bwMode="auto">
          <a:xfrm flipV="1">
            <a:off x="2341599" y="2479264"/>
            <a:ext cx="111675" cy="216622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6" name="Gerade Verbindung 72" descr=" 700"/>
          <p:cNvCxnSpPr>
            <a:cxnSpLocks noChangeShapeType="1"/>
          </p:cNvCxnSpPr>
          <p:nvPr/>
        </p:nvCxnSpPr>
        <p:spPr bwMode="auto">
          <a:xfrm flipV="1">
            <a:off x="2691572" y="1998075"/>
            <a:ext cx="253416" cy="21490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Gerade Verbindung 72" descr=" 700"/>
          <p:cNvCxnSpPr>
            <a:cxnSpLocks noChangeShapeType="1"/>
            <a:stCxn id="203" idx="7"/>
          </p:cNvCxnSpPr>
          <p:nvPr/>
        </p:nvCxnSpPr>
        <p:spPr bwMode="auto">
          <a:xfrm flipV="1">
            <a:off x="4685121" y="3188614"/>
            <a:ext cx="284478" cy="65869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Gerade Verbindung 72" descr=" 700"/>
          <p:cNvCxnSpPr>
            <a:cxnSpLocks noChangeShapeType="1"/>
            <a:stCxn id="199" idx="1"/>
          </p:cNvCxnSpPr>
          <p:nvPr/>
        </p:nvCxnSpPr>
        <p:spPr bwMode="auto">
          <a:xfrm>
            <a:off x="4685121" y="3384444"/>
            <a:ext cx="284478" cy="39295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5" name="Gerade Verbindung 72" descr=" 700"/>
          <p:cNvCxnSpPr>
            <a:cxnSpLocks noChangeShapeType="1"/>
            <a:endCxn id="203" idx="1"/>
          </p:cNvCxnSpPr>
          <p:nvPr/>
        </p:nvCxnSpPr>
        <p:spPr bwMode="auto">
          <a:xfrm flipH="1" flipV="1">
            <a:off x="4685121" y="3076293"/>
            <a:ext cx="284479" cy="101296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8" name="Gerade Verbindung 72" descr=" 700"/>
          <p:cNvCxnSpPr>
            <a:cxnSpLocks noChangeShapeType="1"/>
            <a:endCxn id="199" idx="7"/>
          </p:cNvCxnSpPr>
          <p:nvPr/>
        </p:nvCxnSpPr>
        <p:spPr bwMode="auto">
          <a:xfrm flipH="1">
            <a:off x="4685121" y="3423739"/>
            <a:ext cx="284479" cy="138895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" name="Gerade Verbindung 72" descr=" 700"/>
          <p:cNvCxnSpPr>
            <a:cxnSpLocks noChangeShapeType="1"/>
            <a:stCxn id="162" idx="0"/>
            <a:endCxn id="214" idx="1"/>
          </p:cNvCxnSpPr>
          <p:nvPr/>
        </p:nvCxnSpPr>
        <p:spPr bwMode="auto">
          <a:xfrm flipH="1" flipV="1">
            <a:off x="4573415" y="3846156"/>
            <a:ext cx="147984" cy="28493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" name="Gerade Verbindung 72" descr=" 700"/>
          <p:cNvCxnSpPr>
            <a:cxnSpLocks noChangeShapeType="1"/>
            <a:stCxn id="162" idx="1"/>
            <a:endCxn id="210" idx="7"/>
          </p:cNvCxnSpPr>
          <p:nvPr/>
        </p:nvCxnSpPr>
        <p:spPr bwMode="auto">
          <a:xfrm flipH="1" flipV="1">
            <a:off x="4228422" y="4188950"/>
            <a:ext cx="366977" cy="68138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" name="Gerade Verbindung 72" descr=" 700"/>
          <p:cNvCxnSpPr>
            <a:cxnSpLocks noChangeShapeType="1"/>
            <a:stCxn id="214" idx="7"/>
            <a:endCxn id="162" idx="0"/>
          </p:cNvCxnSpPr>
          <p:nvPr/>
        </p:nvCxnSpPr>
        <p:spPr bwMode="auto">
          <a:xfrm>
            <a:off x="4447013" y="3971752"/>
            <a:ext cx="274386" cy="159336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" name="Gerade Verbindung 72" descr=" 700"/>
          <p:cNvCxnSpPr>
            <a:cxnSpLocks noChangeShapeType="1"/>
            <a:stCxn id="210" idx="2"/>
            <a:endCxn id="162" idx="1"/>
          </p:cNvCxnSpPr>
          <p:nvPr/>
        </p:nvCxnSpPr>
        <p:spPr bwMode="auto">
          <a:xfrm>
            <a:off x="4318205" y="3974141"/>
            <a:ext cx="277194" cy="28294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3" name="Gerade Verbindung 72" descr=" 700"/>
          <p:cNvCxnSpPr>
            <a:cxnSpLocks noChangeShapeType="1"/>
            <a:stCxn id="226" idx="7"/>
          </p:cNvCxnSpPr>
          <p:nvPr/>
        </p:nvCxnSpPr>
        <p:spPr bwMode="auto">
          <a:xfrm>
            <a:off x="3720579" y="4351971"/>
            <a:ext cx="61020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6" name="Gerade Verbindung 72" descr=" 700"/>
          <p:cNvCxnSpPr>
            <a:cxnSpLocks noChangeShapeType="1"/>
            <a:stCxn id="222" idx="1"/>
          </p:cNvCxnSpPr>
          <p:nvPr/>
        </p:nvCxnSpPr>
        <p:spPr bwMode="auto">
          <a:xfrm flipH="1">
            <a:off x="3529600" y="4351971"/>
            <a:ext cx="61018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9" name="Gerade Verbindung 72" descr=" 700"/>
          <p:cNvCxnSpPr>
            <a:cxnSpLocks noChangeShapeType="1"/>
            <a:endCxn id="226" idx="1"/>
          </p:cNvCxnSpPr>
          <p:nvPr/>
        </p:nvCxnSpPr>
        <p:spPr bwMode="auto">
          <a:xfrm flipV="1">
            <a:off x="3781599" y="4351971"/>
            <a:ext cx="117170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2" name="Gerade Verbindung 72" descr=" 700"/>
          <p:cNvCxnSpPr>
            <a:cxnSpLocks noChangeShapeType="1"/>
            <a:endCxn id="222" idx="7"/>
          </p:cNvCxnSpPr>
          <p:nvPr/>
        </p:nvCxnSpPr>
        <p:spPr bwMode="auto">
          <a:xfrm flipH="1" flipV="1">
            <a:off x="3412428" y="4351971"/>
            <a:ext cx="115995" cy="26561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Gerade Verbindung 72" descr=" 700"/>
          <p:cNvCxnSpPr>
            <a:cxnSpLocks noChangeShapeType="1"/>
            <a:stCxn id="237" idx="7"/>
            <a:endCxn id="163" idx="3"/>
          </p:cNvCxnSpPr>
          <p:nvPr/>
        </p:nvCxnSpPr>
        <p:spPr bwMode="auto">
          <a:xfrm flipH="1">
            <a:off x="2721149" y="4064901"/>
            <a:ext cx="218877" cy="192187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8" name="Gerade Verbindung 72" descr=" 700"/>
          <p:cNvCxnSpPr>
            <a:cxnSpLocks noChangeShapeType="1"/>
            <a:stCxn id="233" idx="1"/>
            <a:endCxn id="163" idx="0"/>
          </p:cNvCxnSpPr>
          <p:nvPr/>
        </p:nvCxnSpPr>
        <p:spPr bwMode="auto">
          <a:xfrm flipH="1">
            <a:off x="2595149" y="3972489"/>
            <a:ext cx="253498" cy="158599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" name="Gerade Verbindung 72" descr=" 700"/>
          <p:cNvCxnSpPr>
            <a:cxnSpLocks noChangeShapeType="1"/>
            <a:stCxn id="163" idx="3"/>
            <a:endCxn id="237" idx="1"/>
          </p:cNvCxnSpPr>
          <p:nvPr/>
        </p:nvCxnSpPr>
        <p:spPr bwMode="auto">
          <a:xfrm flipV="1">
            <a:off x="2721149" y="4191605"/>
            <a:ext cx="344167" cy="65483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" name="Gerade Verbindung 72" descr=" 700"/>
          <p:cNvCxnSpPr>
            <a:cxnSpLocks noChangeShapeType="1"/>
            <a:stCxn id="163" idx="0"/>
            <a:endCxn id="233" idx="7"/>
          </p:cNvCxnSpPr>
          <p:nvPr/>
        </p:nvCxnSpPr>
        <p:spPr bwMode="auto">
          <a:xfrm flipV="1">
            <a:off x="2595149" y="3845785"/>
            <a:ext cx="128208" cy="285303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9" name="Gerade Verbindung 72" descr=" 700"/>
          <p:cNvCxnSpPr>
            <a:cxnSpLocks noChangeShapeType="1"/>
            <a:endCxn id="244" idx="7"/>
          </p:cNvCxnSpPr>
          <p:nvPr/>
        </p:nvCxnSpPr>
        <p:spPr bwMode="auto">
          <a:xfrm flipV="1">
            <a:off x="2341599" y="3071530"/>
            <a:ext cx="290456" cy="106059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2" name="Gerade Verbindung 72" descr=" 700"/>
          <p:cNvCxnSpPr>
            <a:cxnSpLocks noChangeShapeType="1"/>
            <a:endCxn id="248" idx="1"/>
          </p:cNvCxnSpPr>
          <p:nvPr/>
        </p:nvCxnSpPr>
        <p:spPr bwMode="auto">
          <a:xfrm>
            <a:off x="2341599" y="3429589"/>
            <a:ext cx="290456" cy="12828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5" name="Gerade Verbindung 72" descr=" 700"/>
          <p:cNvCxnSpPr>
            <a:cxnSpLocks noChangeShapeType="1"/>
            <a:stCxn id="244" idx="1"/>
          </p:cNvCxnSpPr>
          <p:nvPr/>
        </p:nvCxnSpPr>
        <p:spPr bwMode="auto">
          <a:xfrm flipH="1" flipV="1">
            <a:off x="2331448" y="3177589"/>
            <a:ext cx="300607" cy="72131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8" name="Gerade Verbindung 72" descr=" 700"/>
          <p:cNvCxnSpPr>
            <a:cxnSpLocks noChangeShapeType="1"/>
            <a:stCxn id="248" idx="7"/>
          </p:cNvCxnSpPr>
          <p:nvPr/>
        </p:nvCxnSpPr>
        <p:spPr bwMode="auto">
          <a:xfrm flipH="1">
            <a:off x="2341600" y="3379681"/>
            <a:ext cx="290455" cy="44058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" name="Gerade Verbindung 72" descr=" 700"/>
          <p:cNvCxnSpPr>
            <a:cxnSpLocks noChangeShapeType="1"/>
            <a:stCxn id="164" idx="2"/>
            <a:endCxn id="259" idx="1"/>
          </p:cNvCxnSpPr>
          <p:nvPr/>
        </p:nvCxnSpPr>
        <p:spPr bwMode="auto">
          <a:xfrm>
            <a:off x="2579274" y="2479263"/>
            <a:ext cx="178191" cy="306372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4" name="Gerade Verbindung 72" descr=" 700"/>
          <p:cNvCxnSpPr>
            <a:cxnSpLocks noChangeShapeType="1"/>
            <a:stCxn id="164" idx="3"/>
            <a:endCxn id="255" idx="7"/>
          </p:cNvCxnSpPr>
          <p:nvPr/>
        </p:nvCxnSpPr>
        <p:spPr bwMode="auto">
          <a:xfrm>
            <a:off x="2705274" y="2353263"/>
            <a:ext cx="396186" cy="88578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7" name="Gerade Verbindung 72" descr=" 700"/>
          <p:cNvCxnSpPr>
            <a:cxnSpLocks noChangeShapeType="1"/>
            <a:stCxn id="259" idx="7"/>
            <a:endCxn id="164" idx="2"/>
          </p:cNvCxnSpPr>
          <p:nvPr/>
        </p:nvCxnSpPr>
        <p:spPr bwMode="auto">
          <a:xfrm flipH="1" flipV="1">
            <a:off x="2579274" y="2479263"/>
            <a:ext cx="304227" cy="18041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0" name="Gerade Verbindung 72" descr=" 700"/>
          <p:cNvCxnSpPr>
            <a:cxnSpLocks noChangeShapeType="1"/>
            <a:stCxn id="255" idx="1"/>
            <a:endCxn id="164" idx="3"/>
          </p:cNvCxnSpPr>
          <p:nvPr/>
        </p:nvCxnSpPr>
        <p:spPr bwMode="auto">
          <a:xfrm flipH="1" flipV="1">
            <a:off x="2705274" y="2353263"/>
            <a:ext cx="270150" cy="214540"/>
          </a:xfrm>
          <a:prstGeom prst="line">
            <a:avLst/>
          </a:prstGeom>
          <a:noFill/>
          <a:ln w="889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7" name="Group 476"/>
          <p:cNvGrpSpPr/>
          <p:nvPr/>
        </p:nvGrpSpPr>
        <p:grpSpPr>
          <a:xfrm>
            <a:off x="3382373" y="2120338"/>
            <a:ext cx="554170" cy="78912"/>
            <a:chOff x="3382373" y="2120338"/>
            <a:chExt cx="554170" cy="78912"/>
          </a:xfrm>
        </p:grpSpPr>
        <p:sp>
          <p:nvSpPr>
            <p:cNvPr id="473" name="Cross 472"/>
            <p:cNvSpPr/>
            <p:nvPr/>
          </p:nvSpPr>
          <p:spPr>
            <a:xfrm>
              <a:off x="3863518" y="2127250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74" name="Cross 473"/>
            <p:cNvSpPr/>
            <p:nvPr/>
          </p:nvSpPr>
          <p:spPr>
            <a:xfrm>
              <a:off x="3665939" y="212248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75" name="Cross 474"/>
            <p:cNvSpPr/>
            <p:nvPr/>
          </p:nvSpPr>
          <p:spPr>
            <a:xfrm>
              <a:off x="3561760" y="212033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76" name="Cross 475"/>
            <p:cNvSpPr/>
            <p:nvPr/>
          </p:nvSpPr>
          <p:spPr>
            <a:xfrm>
              <a:off x="3382373" y="212033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4083849" y="2327346"/>
            <a:ext cx="642449" cy="591467"/>
            <a:chOff x="4083849" y="2327346"/>
            <a:chExt cx="642449" cy="591467"/>
          </a:xfrm>
        </p:grpSpPr>
        <p:sp>
          <p:nvSpPr>
            <p:cNvPr id="186" name="Oval 185"/>
            <p:cNvSpPr/>
            <p:nvPr/>
          </p:nvSpPr>
          <p:spPr>
            <a:xfrm rot="2727513">
              <a:off x="4083849" y="2447181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 rot="2727513">
              <a:off x="4183889" y="247251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8" name="Cross 187"/>
            <p:cNvSpPr/>
            <p:nvPr/>
          </p:nvSpPr>
          <p:spPr>
            <a:xfrm rot="2727513">
              <a:off x="4223545" y="256712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/>
            <p:cNvSpPr/>
            <p:nvPr/>
          </p:nvSpPr>
          <p:spPr>
            <a:xfrm rot="2727513">
              <a:off x="4118742" y="257226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/>
            <p:cNvSpPr/>
            <p:nvPr/>
          </p:nvSpPr>
          <p:spPr>
            <a:xfrm rot="2727513">
              <a:off x="4299994" y="266681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 rot="2727513">
              <a:off x="4400034" y="269214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3" name="Cross 192"/>
            <p:cNvSpPr/>
            <p:nvPr/>
          </p:nvSpPr>
          <p:spPr>
            <a:xfrm rot="2727513">
              <a:off x="4439690" y="2786760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 rot="2727513">
              <a:off x="4334887" y="279189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cxnSp>
          <p:nvCxnSpPr>
            <p:cNvPr id="385" name="Gerade Verbindung 72" descr=" 700"/>
            <p:cNvCxnSpPr>
              <a:cxnSpLocks noChangeShapeType="1"/>
              <a:stCxn id="168" idx="1"/>
              <a:endCxn id="186" idx="1"/>
            </p:cNvCxnSpPr>
            <p:nvPr/>
          </p:nvCxnSpPr>
          <p:spPr bwMode="auto">
            <a:xfrm flipH="1">
              <a:off x="4210857" y="2353263"/>
              <a:ext cx="389441" cy="93923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Gerade Verbindung 72" descr=" 700"/>
            <p:cNvCxnSpPr>
              <a:cxnSpLocks noChangeShapeType="1"/>
              <a:stCxn id="168" idx="2"/>
              <a:endCxn id="191" idx="7"/>
            </p:cNvCxnSpPr>
            <p:nvPr/>
          </p:nvCxnSpPr>
          <p:spPr bwMode="auto">
            <a:xfrm flipH="1">
              <a:off x="4551989" y="2479263"/>
              <a:ext cx="174309" cy="314558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Gerade Verbindung 72" descr=" 700"/>
            <p:cNvCxnSpPr>
              <a:cxnSpLocks noChangeShapeType="1"/>
              <a:stCxn id="186" idx="7"/>
              <a:endCxn id="168" idx="1"/>
            </p:cNvCxnSpPr>
            <p:nvPr/>
          </p:nvCxnSpPr>
          <p:spPr bwMode="auto">
            <a:xfrm flipV="1">
              <a:off x="4335844" y="2353263"/>
              <a:ext cx="264454" cy="220926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Gerade Verbindung 72" descr=" 700"/>
            <p:cNvCxnSpPr>
              <a:cxnSpLocks noChangeShapeType="1"/>
              <a:stCxn id="191" idx="1"/>
              <a:endCxn id="168" idx="2"/>
            </p:cNvCxnSpPr>
            <p:nvPr/>
          </p:nvCxnSpPr>
          <p:spPr bwMode="auto">
            <a:xfrm flipV="1">
              <a:off x="4427002" y="2479263"/>
              <a:ext cx="299296" cy="187555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9" name="Cross 478"/>
            <p:cNvSpPr/>
            <p:nvPr/>
          </p:nvSpPr>
          <p:spPr>
            <a:xfrm rot="2753592">
              <a:off x="4640042" y="265275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80" name="Cross 479"/>
            <p:cNvSpPr/>
            <p:nvPr/>
          </p:nvSpPr>
          <p:spPr>
            <a:xfrm rot="2753592">
              <a:off x="4518647" y="251709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81" name="Cross 480"/>
            <p:cNvSpPr/>
            <p:nvPr/>
          </p:nvSpPr>
          <p:spPr>
            <a:xfrm rot="2753592">
              <a:off x="4460382" y="2456667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482" name="Cross 481"/>
            <p:cNvSpPr/>
            <p:nvPr/>
          </p:nvSpPr>
          <p:spPr>
            <a:xfrm rot="2753592">
              <a:off x="4326004" y="2327859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484" name="Cross 483"/>
          <p:cNvSpPr/>
          <p:nvPr/>
        </p:nvSpPr>
        <p:spPr>
          <a:xfrm rot="5400000">
            <a:off x="4788025" y="352733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5" name="Cross 484"/>
          <p:cNvSpPr/>
          <p:nvPr/>
        </p:nvSpPr>
        <p:spPr>
          <a:xfrm rot="5400000">
            <a:off x="4792787" y="3329757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6" name="Cross 485"/>
          <p:cNvSpPr/>
          <p:nvPr/>
        </p:nvSpPr>
        <p:spPr>
          <a:xfrm rot="5400000">
            <a:off x="4794937" y="322557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7" name="Cross 486"/>
          <p:cNvSpPr/>
          <p:nvPr/>
        </p:nvSpPr>
        <p:spPr>
          <a:xfrm rot="5400000">
            <a:off x="4794937" y="304619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89" name="Cross 488"/>
          <p:cNvSpPr/>
          <p:nvPr/>
        </p:nvSpPr>
        <p:spPr>
          <a:xfrm rot="7523873">
            <a:off x="4354951" y="423712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0" name="Cross 489"/>
          <p:cNvSpPr/>
          <p:nvPr/>
        </p:nvSpPr>
        <p:spPr>
          <a:xfrm rot="7523873">
            <a:off x="4473281" y="4078824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1" name="Cross 490"/>
          <p:cNvSpPr/>
          <p:nvPr/>
        </p:nvSpPr>
        <p:spPr>
          <a:xfrm rot="7523873">
            <a:off x="4535379" y="399514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2" name="Cross 491"/>
          <p:cNvSpPr/>
          <p:nvPr/>
        </p:nvSpPr>
        <p:spPr>
          <a:xfrm rot="7523873">
            <a:off x="4639290" y="3848920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4" name="Cross 493"/>
          <p:cNvSpPr/>
          <p:nvPr/>
        </p:nvSpPr>
        <p:spPr>
          <a:xfrm rot="10800000">
            <a:off x="3372033" y="444976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5" name="Cross 494"/>
          <p:cNvSpPr/>
          <p:nvPr/>
        </p:nvSpPr>
        <p:spPr>
          <a:xfrm rot="10800000">
            <a:off x="3569612" y="445452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6" name="Cross 495"/>
          <p:cNvSpPr/>
          <p:nvPr/>
        </p:nvSpPr>
        <p:spPr>
          <a:xfrm rot="10800000">
            <a:off x="3673791" y="445667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7" name="Cross 496"/>
          <p:cNvSpPr/>
          <p:nvPr/>
        </p:nvSpPr>
        <p:spPr>
          <a:xfrm rot="10800000">
            <a:off x="3853178" y="4456675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99" name="Cross 498"/>
          <p:cNvSpPr/>
          <p:nvPr/>
        </p:nvSpPr>
        <p:spPr>
          <a:xfrm rot="13517979">
            <a:off x="2581308" y="390831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0" name="Cross 499"/>
          <p:cNvSpPr/>
          <p:nvPr/>
        </p:nvSpPr>
        <p:spPr>
          <a:xfrm rot="13517979">
            <a:off x="2710550" y="4045751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1" name="Cross 500"/>
          <p:cNvSpPr/>
          <p:nvPr/>
        </p:nvSpPr>
        <p:spPr>
          <a:xfrm rot="13517979">
            <a:off x="2769601" y="410543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2" name="Cross 501"/>
          <p:cNvSpPr/>
          <p:nvPr/>
        </p:nvSpPr>
        <p:spPr>
          <a:xfrm rot="13517979">
            <a:off x="2902131" y="424564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4" name="Cross 503"/>
          <p:cNvSpPr/>
          <p:nvPr/>
        </p:nvSpPr>
        <p:spPr>
          <a:xfrm rot="16200000">
            <a:off x="2443798" y="3021518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5" name="Cross 504"/>
          <p:cNvSpPr/>
          <p:nvPr/>
        </p:nvSpPr>
        <p:spPr>
          <a:xfrm rot="16200000">
            <a:off x="2439037" y="3219097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6" name="Cross 505"/>
          <p:cNvSpPr/>
          <p:nvPr/>
        </p:nvSpPr>
        <p:spPr>
          <a:xfrm rot="16200000">
            <a:off x="2436887" y="3323276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7" name="Cross 506"/>
          <p:cNvSpPr/>
          <p:nvPr/>
        </p:nvSpPr>
        <p:spPr>
          <a:xfrm rot="16200000">
            <a:off x="2436887" y="3502663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09" name="Cross 508"/>
          <p:cNvSpPr/>
          <p:nvPr/>
        </p:nvSpPr>
        <p:spPr>
          <a:xfrm rot="18625861">
            <a:off x="2921654" y="2317669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10" name="Cross 509"/>
          <p:cNvSpPr/>
          <p:nvPr/>
        </p:nvSpPr>
        <p:spPr>
          <a:xfrm rot="18625861">
            <a:off x="2770843" y="2455450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11" name="Cross 510"/>
          <p:cNvSpPr/>
          <p:nvPr/>
        </p:nvSpPr>
        <p:spPr>
          <a:xfrm rot="18625861">
            <a:off x="2717518" y="2511130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512" name="Cross 511"/>
          <p:cNvSpPr/>
          <p:nvPr/>
        </p:nvSpPr>
        <p:spPr>
          <a:xfrm rot="18625861">
            <a:off x="2601180" y="2657202"/>
            <a:ext cx="73025" cy="72000"/>
          </a:xfrm>
          <a:prstGeom prst="plus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cxnSp>
        <p:nvCxnSpPr>
          <p:cNvPr id="513" name="Gerade Verbindung 72" descr=" 700"/>
          <p:cNvCxnSpPr>
            <a:cxnSpLocks noChangeShapeType="1"/>
            <a:endCxn id="170" idx="1"/>
          </p:cNvCxnSpPr>
          <p:nvPr/>
        </p:nvCxnSpPr>
        <p:spPr bwMode="auto">
          <a:xfrm>
            <a:off x="3642638" y="1562100"/>
            <a:ext cx="494129" cy="331005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" name="Gerade Verbindung 72" descr=" 700"/>
          <p:cNvCxnSpPr>
            <a:cxnSpLocks noChangeShapeType="1"/>
          </p:cNvCxnSpPr>
          <p:nvPr/>
        </p:nvCxnSpPr>
        <p:spPr bwMode="auto">
          <a:xfrm flipH="1">
            <a:off x="3069263" y="1562100"/>
            <a:ext cx="573375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4" name="Gerade Verbindung 72" descr=" 700"/>
          <p:cNvCxnSpPr>
            <a:cxnSpLocks noChangeShapeType="1"/>
            <a:endCxn id="171" idx="0"/>
          </p:cNvCxnSpPr>
          <p:nvPr/>
        </p:nvCxnSpPr>
        <p:spPr bwMode="auto">
          <a:xfrm>
            <a:off x="5009324" y="2227263"/>
            <a:ext cx="0" cy="46862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" name="Gerade Verbindung 72" descr=" 700"/>
          <p:cNvCxnSpPr>
            <a:cxnSpLocks noChangeShapeType="1"/>
          </p:cNvCxnSpPr>
          <p:nvPr/>
        </p:nvCxnSpPr>
        <p:spPr bwMode="auto">
          <a:xfrm flipH="1">
            <a:off x="3789627" y="1733826"/>
            <a:ext cx="81455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0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4606422" y="1733826"/>
            <a:ext cx="402902" cy="49343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4" name="Gerade Verbindung 72" descr=" 700"/>
          <p:cNvCxnSpPr>
            <a:cxnSpLocks noChangeShapeType="1"/>
            <a:endCxn id="172" idx="7"/>
          </p:cNvCxnSpPr>
          <p:nvPr/>
        </p:nvCxnSpPr>
        <p:spPr bwMode="auto">
          <a:xfrm flipH="1">
            <a:off x="5092069" y="3286625"/>
            <a:ext cx="273681" cy="40788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7" name="Gerade Verbindung 72" descr=" 700"/>
          <p:cNvCxnSpPr>
            <a:cxnSpLocks noChangeShapeType="1"/>
            <a:endCxn id="168" idx="3"/>
          </p:cNvCxnSpPr>
          <p:nvPr/>
        </p:nvCxnSpPr>
        <p:spPr bwMode="auto">
          <a:xfrm flipH="1" flipV="1">
            <a:off x="4852298" y="2353263"/>
            <a:ext cx="513453" cy="47362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" name="Gerade Verbindung 72" descr=" 700"/>
          <p:cNvCxnSpPr>
            <a:cxnSpLocks noChangeShapeType="1"/>
          </p:cNvCxnSpPr>
          <p:nvPr/>
        </p:nvCxnSpPr>
        <p:spPr bwMode="auto">
          <a:xfrm flipV="1">
            <a:off x="5365750" y="2826892"/>
            <a:ext cx="0" cy="46471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5" name="Gerade Verbindung 72" descr=" 700"/>
          <p:cNvCxnSpPr>
            <a:cxnSpLocks noChangeShapeType="1"/>
            <a:endCxn id="157" idx="6"/>
          </p:cNvCxnSpPr>
          <p:nvPr/>
        </p:nvCxnSpPr>
        <p:spPr bwMode="auto">
          <a:xfrm flipH="1">
            <a:off x="4351862" y="4621800"/>
            <a:ext cx="495537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8" name="Gerade Verbindung 72" descr=" 700"/>
          <p:cNvCxnSpPr>
            <a:cxnSpLocks noChangeShapeType="1"/>
          </p:cNvCxnSpPr>
          <p:nvPr/>
        </p:nvCxnSpPr>
        <p:spPr bwMode="auto">
          <a:xfrm flipV="1">
            <a:off x="5221599" y="3423739"/>
            <a:ext cx="1" cy="70734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1" name="Gerade Verbindung 72" descr=" 700"/>
          <p:cNvCxnSpPr>
            <a:cxnSpLocks noChangeShapeType="1"/>
          </p:cNvCxnSpPr>
          <p:nvPr/>
        </p:nvCxnSpPr>
        <p:spPr bwMode="auto">
          <a:xfrm flipH="1">
            <a:off x="4847399" y="4124468"/>
            <a:ext cx="374200" cy="49312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" name="Gerade Verbindung 72" descr=" 700"/>
          <p:cNvCxnSpPr>
            <a:cxnSpLocks noChangeShapeType="1"/>
            <a:endCxn id="174" idx="5"/>
          </p:cNvCxnSpPr>
          <p:nvPr/>
        </p:nvCxnSpPr>
        <p:spPr bwMode="auto">
          <a:xfrm flipH="1" flipV="1">
            <a:off x="3172783" y="4710895"/>
            <a:ext cx="493156" cy="324655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7" name="Gerade Verbindung 72" descr=" 700"/>
          <p:cNvCxnSpPr>
            <a:cxnSpLocks noChangeShapeType="1"/>
            <a:stCxn id="162" idx="2"/>
          </p:cNvCxnSpPr>
          <p:nvPr/>
        </p:nvCxnSpPr>
        <p:spPr bwMode="auto">
          <a:xfrm flipH="1">
            <a:off x="4228422" y="4383088"/>
            <a:ext cx="492977" cy="652462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1" name="Gerade Verbindung 72" descr=" 700"/>
          <p:cNvCxnSpPr>
            <a:cxnSpLocks noChangeShapeType="1"/>
          </p:cNvCxnSpPr>
          <p:nvPr/>
        </p:nvCxnSpPr>
        <p:spPr bwMode="auto">
          <a:xfrm flipH="1">
            <a:off x="3665939" y="5035550"/>
            <a:ext cx="56248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5" name="Gerade Verbindung 72" descr=" 700"/>
          <p:cNvCxnSpPr>
            <a:cxnSpLocks noChangeShapeType="1"/>
            <a:endCxn id="173" idx="4"/>
          </p:cNvCxnSpPr>
          <p:nvPr/>
        </p:nvCxnSpPr>
        <p:spPr bwMode="auto">
          <a:xfrm flipV="1">
            <a:off x="2299698" y="3909600"/>
            <a:ext cx="0" cy="47348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8" name="Gerade Verbindung 72" descr=" 700"/>
          <p:cNvCxnSpPr>
            <a:cxnSpLocks noChangeShapeType="1"/>
          </p:cNvCxnSpPr>
          <p:nvPr/>
        </p:nvCxnSpPr>
        <p:spPr bwMode="auto">
          <a:xfrm flipH="1">
            <a:off x="2723357" y="4869588"/>
            <a:ext cx="801893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2299698" y="4383088"/>
            <a:ext cx="421451" cy="48650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" name="Gerade Verbindung 72" descr=" 700"/>
          <p:cNvCxnSpPr>
            <a:cxnSpLocks noChangeShapeType="1"/>
            <a:endCxn id="2" idx="3"/>
          </p:cNvCxnSpPr>
          <p:nvPr/>
        </p:nvCxnSpPr>
        <p:spPr bwMode="auto">
          <a:xfrm flipV="1">
            <a:off x="1924050" y="2910981"/>
            <a:ext cx="298254" cy="392607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7" name="Gerade Verbindung 72" descr=" 700"/>
          <p:cNvCxnSpPr>
            <a:cxnSpLocks noChangeShapeType="1"/>
            <a:stCxn id="163" idx="1"/>
          </p:cNvCxnSpPr>
          <p:nvPr/>
        </p:nvCxnSpPr>
        <p:spPr bwMode="auto">
          <a:xfrm flipH="1" flipV="1">
            <a:off x="1924050" y="3765389"/>
            <a:ext cx="545099" cy="49169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1" name="Gerade Verbindung 72" descr=" 700"/>
          <p:cNvCxnSpPr>
            <a:cxnSpLocks noChangeShapeType="1"/>
          </p:cNvCxnSpPr>
          <p:nvPr/>
        </p:nvCxnSpPr>
        <p:spPr bwMode="auto">
          <a:xfrm flipV="1">
            <a:off x="1924050" y="3298091"/>
            <a:ext cx="0" cy="46729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7" name="Gerade Verbindung 72" descr=" 700"/>
          <p:cNvCxnSpPr>
            <a:cxnSpLocks noChangeShapeType="1"/>
            <a:endCxn id="169" idx="2"/>
          </p:cNvCxnSpPr>
          <p:nvPr/>
        </p:nvCxnSpPr>
        <p:spPr bwMode="auto">
          <a:xfrm>
            <a:off x="2444310" y="1982200"/>
            <a:ext cx="513378" cy="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0" name="Gerade Verbindung 72" descr=" 700"/>
          <p:cNvCxnSpPr>
            <a:cxnSpLocks noChangeShapeType="1"/>
          </p:cNvCxnSpPr>
          <p:nvPr/>
        </p:nvCxnSpPr>
        <p:spPr bwMode="auto">
          <a:xfrm>
            <a:off x="2089599" y="2479264"/>
            <a:ext cx="0" cy="698325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" name="Gerade Verbindung 72" descr=" 700"/>
          <p:cNvCxnSpPr>
            <a:cxnSpLocks noChangeShapeType="1"/>
          </p:cNvCxnSpPr>
          <p:nvPr/>
        </p:nvCxnSpPr>
        <p:spPr bwMode="auto">
          <a:xfrm flipH="1">
            <a:off x="2089599" y="1982200"/>
            <a:ext cx="349950" cy="497063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Oval 635"/>
          <p:cNvSpPr/>
          <p:nvPr/>
        </p:nvSpPr>
        <p:spPr>
          <a:xfrm>
            <a:off x="3030501" y="188805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37" name="Oval 636"/>
          <p:cNvSpPr/>
          <p:nvPr/>
        </p:nvSpPr>
        <p:spPr>
          <a:xfrm>
            <a:off x="3055901" y="200445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38" name="Oval 637"/>
          <p:cNvSpPr/>
          <p:nvPr/>
        </p:nvSpPr>
        <p:spPr>
          <a:xfrm>
            <a:off x="4191909" y="194620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641" name="Group 640"/>
          <p:cNvGrpSpPr/>
          <p:nvPr/>
        </p:nvGrpSpPr>
        <p:grpSpPr>
          <a:xfrm rot="230772">
            <a:off x="4464209" y="1966701"/>
            <a:ext cx="164527" cy="130300"/>
            <a:chOff x="4467384" y="1963526"/>
            <a:chExt cx="164527" cy="130300"/>
          </a:xfrm>
        </p:grpSpPr>
        <p:sp>
          <p:nvSpPr>
            <p:cNvPr id="639" name="Oval 638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40" name="Oval 639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2" name="Group 641"/>
          <p:cNvGrpSpPr/>
          <p:nvPr/>
        </p:nvGrpSpPr>
        <p:grpSpPr>
          <a:xfrm rot="2988271">
            <a:off x="5080379" y="2973013"/>
            <a:ext cx="164527" cy="130300"/>
            <a:chOff x="4467384" y="1963526"/>
            <a:chExt cx="164527" cy="130300"/>
          </a:xfrm>
        </p:grpSpPr>
        <p:sp>
          <p:nvSpPr>
            <p:cNvPr id="643" name="Oval 642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44" name="Oval 643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5" name="Group 644"/>
          <p:cNvGrpSpPr/>
          <p:nvPr/>
        </p:nvGrpSpPr>
        <p:grpSpPr>
          <a:xfrm rot="5400000">
            <a:off x="4896136" y="3989057"/>
            <a:ext cx="164527" cy="130300"/>
            <a:chOff x="4467384" y="1963526"/>
            <a:chExt cx="164527" cy="130300"/>
          </a:xfrm>
        </p:grpSpPr>
        <p:sp>
          <p:nvSpPr>
            <p:cNvPr id="646" name="Oval 645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47" name="Oval 646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8" name="Group 647"/>
          <p:cNvGrpSpPr/>
          <p:nvPr/>
        </p:nvGrpSpPr>
        <p:grpSpPr>
          <a:xfrm rot="8133231">
            <a:off x="3889771" y="4718249"/>
            <a:ext cx="164527" cy="130300"/>
            <a:chOff x="4467384" y="1963526"/>
            <a:chExt cx="164527" cy="130300"/>
          </a:xfrm>
        </p:grpSpPr>
        <p:sp>
          <p:nvSpPr>
            <p:cNvPr id="649" name="Oval 648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1" name="Group 650"/>
          <p:cNvGrpSpPr/>
          <p:nvPr/>
        </p:nvGrpSpPr>
        <p:grpSpPr>
          <a:xfrm rot="11127882">
            <a:off x="2682931" y="4480091"/>
            <a:ext cx="164527" cy="130300"/>
            <a:chOff x="4467384" y="1963526"/>
            <a:chExt cx="164527" cy="130300"/>
          </a:xfrm>
        </p:grpSpPr>
        <p:sp>
          <p:nvSpPr>
            <p:cNvPr id="652" name="Oval 651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3" name="Oval 652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4" name="Group 653"/>
          <p:cNvGrpSpPr/>
          <p:nvPr/>
        </p:nvGrpSpPr>
        <p:grpSpPr>
          <a:xfrm rot="13839495">
            <a:off x="2048610" y="3508980"/>
            <a:ext cx="164527" cy="130300"/>
            <a:chOff x="4467384" y="1963526"/>
            <a:chExt cx="164527" cy="130300"/>
          </a:xfrm>
        </p:grpSpPr>
        <p:sp>
          <p:nvSpPr>
            <p:cNvPr id="655" name="Oval 654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6" name="Oval 655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7" name="Group 656"/>
          <p:cNvGrpSpPr/>
          <p:nvPr/>
        </p:nvGrpSpPr>
        <p:grpSpPr>
          <a:xfrm rot="16044514">
            <a:off x="2233068" y="2473988"/>
            <a:ext cx="164527" cy="130300"/>
            <a:chOff x="4467384" y="1963526"/>
            <a:chExt cx="164527" cy="130300"/>
          </a:xfrm>
        </p:grpSpPr>
        <p:sp>
          <p:nvSpPr>
            <p:cNvPr id="658" name="Oval 657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59" name="Oval 658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0" name="Group 659"/>
          <p:cNvGrpSpPr/>
          <p:nvPr/>
        </p:nvGrpSpPr>
        <p:grpSpPr>
          <a:xfrm rot="18965762">
            <a:off x="3223516" y="1737039"/>
            <a:ext cx="164527" cy="130300"/>
            <a:chOff x="4467384" y="1963526"/>
            <a:chExt cx="164527" cy="130300"/>
          </a:xfrm>
        </p:grpSpPr>
        <p:sp>
          <p:nvSpPr>
            <p:cNvPr id="661" name="Oval 660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62" name="Oval 661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663" name="Oval 662"/>
          <p:cNvSpPr/>
          <p:nvPr/>
        </p:nvSpPr>
        <p:spPr>
          <a:xfrm>
            <a:off x="4795449" y="2553536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4" name="Oval 663"/>
          <p:cNvSpPr/>
          <p:nvPr/>
        </p:nvSpPr>
        <p:spPr>
          <a:xfrm>
            <a:off x="4969599" y="3493589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5" name="Oval 664"/>
          <p:cNvSpPr/>
          <p:nvPr/>
        </p:nvSpPr>
        <p:spPr>
          <a:xfrm>
            <a:off x="4414792" y="4377763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6" name="Oval 665"/>
          <p:cNvSpPr/>
          <p:nvPr/>
        </p:nvSpPr>
        <p:spPr>
          <a:xfrm>
            <a:off x="3371934" y="4609469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7" name="Oval 666"/>
          <p:cNvSpPr/>
          <p:nvPr/>
        </p:nvSpPr>
        <p:spPr>
          <a:xfrm>
            <a:off x="2441784" y="397175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8" name="Oval 667"/>
          <p:cNvSpPr/>
          <p:nvPr/>
        </p:nvSpPr>
        <p:spPr>
          <a:xfrm>
            <a:off x="2252869" y="303552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69" name="Oval 668"/>
          <p:cNvSpPr/>
          <p:nvPr/>
        </p:nvSpPr>
        <p:spPr>
          <a:xfrm>
            <a:off x="2805113" y="2136775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0" name="Oval 669"/>
          <p:cNvSpPr/>
          <p:nvPr/>
        </p:nvSpPr>
        <p:spPr>
          <a:xfrm>
            <a:off x="3874838" y="1913826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1" name="Oval 670"/>
          <p:cNvSpPr/>
          <p:nvPr/>
        </p:nvSpPr>
        <p:spPr>
          <a:xfrm>
            <a:off x="4831961" y="190754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2" name="Oval 671"/>
          <p:cNvSpPr/>
          <p:nvPr/>
        </p:nvSpPr>
        <p:spPr>
          <a:xfrm>
            <a:off x="5400286" y="2999530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3" name="Oval 672"/>
          <p:cNvSpPr/>
          <p:nvPr/>
        </p:nvSpPr>
        <p:spPr>
          <a:xfrm>
            <a:off x="5042624" y="4380914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4" name="Oval 673"/>
          <p:cNvSpPr/>
          <p:nvPr/>
        </p:nvSpPr>
        <p:spPr>
          <a:xfrm>
            <a:off x="3902836" y="5060364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5" name="Oval 674"/>
          <p:cNvSpPr/>
          <p:nvPr/>
        </p:nvSpPr>
        <p:spPr>
          <a:xfrm>
            <a:off x="2416761" y="4633913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6" name="Oval 675"/>
          <p:cNvSpPr/>
          <p:nvPr/>
        </p:nvSpPr>
        <p:spPr>
          <a:xfrm>
            <a:off x="1823036" y="348648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7" name="Oval 676"/>
          <p:cNvSpPr/>
          <p:nvPr/>
        </p:nvSpPr>
        <p:spPr>
          <a:xfrm>
            <a:off x="2185399" y="214020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678" name="Oval 677"/>
          <p:cNvSpPr/>
          <p:nvPr/>
        </p:nvSpPr>
        <p:spPr>
          <a:xfrm>
            <a:off x="3341098" y="146075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2185399" y="2695886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56" name="Rechteck 3"/>
          <p:cNvSpPr>
            <a:spLocks noChangeArrowheads="1"/>
          </p:cNvSpPr>
          <p:nvPr/>
        </p:nvSpPr>
        <p:spPr bwMode="auto">
          <a:xfrm>
            <a:off x="3529599" y="1733826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099862" y="44958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58" name="Rechteck 3"/>
          <p:cNvSpPr>
            <a:spLocks noChangeArrowheads="1"/>
          </p:cNvSpPr>
          <p:nvPr/>
        </p:nvSpPr>
        <p:spPr bwMode="auto">
          <a:xfrm>
            <a:off x="4969599" y="31775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0" name="Rechteck 3"/>
          <p:cNvSpPr>
            <a:spLocks noChangeArrowheads="1"/>
          </p:cNvSpPr>
          <p:nvPr/>
        </p:nvSpPr>
        <p:spPr bwMode="auto">
          <a:xfrm>
            <a:off x="2089599" y="31775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1" name="Rechteck 3"/>
          <p:cNvSpPr>
            <a:spLocks noChangeArrowheads="1"/>
          </p:cNvSpPr>
          <p:nvPr/>
        </p:nvSpPr>
        <p:spPr bwMode="auto">
          <a:xfrm>
            <a:off x="3529599" y="46175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2" name="Rechteck 3"/>
          <p:cNvSpPr>
            <a:spLocks noChangeArrowheads="1"/>
          </p:cNvSpPr>
          <p:nvPr/>
        </p:nvSpPr>
        <p:spPr bwMode="auto">
          <a:xfrm>
            <a:off x="4595399" y="41310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3" name="Rechteck 3"/>
          <p:cNvSpPr>
            <a:spLocks noChangeArrowheads="1"/>
          </p:cNvSpPr>
          <p:nvPr/>
        </p:nvSpPr>
        <p:spPr bwMode="auto">
          <a:xfrm>
            <a:off x="2469149" y="41310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4" name="Rechteck 3"/>
          <p:cNvSpPr>
            <a:spLocks noChangeArrowheads="1"/>
          </p:cNvSpPr>
          <p:nvPr/>
        </p:nvSpPr>
        <p:spPr bwMode="auto">
          <a:xfrm>
            <a:off x="2453274" y="2227263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8" name="Rechteck 3"/>
          <p:cNvSpPr>
            <a:spLocks noChangeArrowheads="1"/>
          </p:cNvSpPr>
          <p:nvPr/>
        </p:nvSpPr>
        <p:spPr bwMode="auto">
          <a:xfrm>
            <a:off x="4600298" y="2227263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4876974" y="36576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2173698" y="36576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2957688" y="44958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681" name="Group 680"/>
          <p:cNvGrpSpPr/>
          <p:nvPr/>
        </p:nvGrpSpPr>
        <p:grpSpPr>
          <a:xfrm>
            <a:off x="5628725" y="2379075"/>
            <a:ext cx="642449" cy="591467"/>
            <a:chOff x="4083849" y="2327346"/>
            <a:chExt cx="642449" cy="591467"/>
          </a:xfrm>
        </p:grpSpPr>
        <p:sp>
          <p:nvSpPr>
            <p:cNvPr id="682" name="Oval 681"/>
            <p:cNvSpPr/>
            <p:nvPr/>
          </p:nvSpPr>
          <p:spPr>
            <a:xfrm rot="2727513">
              <a:off x="4083849" y="2447181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 rot="2727513">
              <a:off x="4183889" y="247251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4" name="Cross 683"/>
            <p:cNvSpPr/>
            <p:nvPr/>
          </p:nvSpPr>
          <p:spPr>
            <a:xfrm rot="2727513">
              <a:off x="4223545" y="2567128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 rot="2727513">
              <a:off x="4118742" y="2572266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 rot="2727513">
              <a:off x="4299994" y="266681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 rot="2727513">
              <a:off x="4400034" y="269214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8" name="Cross 687"/>
            <p:cNvSpPr/>
            <p:nvPr/>
          </p:nvSpPr>
          <p:spPr>
            <a:xfrm rot="2727513">
              <a:off x="4439690" y="2786760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 rot="2727513">
              <a:off x="4334887" y="2791898"/>
              <a:ext cx="73025" cy="72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cxnSp>
          <p:nvCxnSpPr>
            <p:cNvPr id="690" name="Gerade Verbindung 72" descr=" 700"/>
            <p:cNvCxnSpPr>
              <a:cxnSpLocks noChangeShapeType="1"/>
              <a:endCxn id="682" idx="1"/>
            </p:cNvCxnSpPr>
            <p:nvPr/>
          </p:nvCxnSpPr>
          <p:spPr bwMode="auto">
            <a:xfrm flipH="1">
              <a:off x="4210857" y="2353263"/>
              <a:ext cx="389441" cy="93923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1" name="Gerade Verbindung 72" descr=" 700"/>
            <p:cNvCxnSpPr>
              <a:cxnSpLocks noChangeShapeType="1"/>
              <a:endCxn id="686" idx="7"/>
            </p:cNvCxnSpPr>
            <p:nvPr/>
          </p:nvCxnSpPr>
          <p:spPr bwMode="auto">
            <a:xfrm flipH="1">
              <a:off x="4551989" y="2479263"/>
              <a:ext cx="174309" cy="314558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2" name="Gerade Verbindung 72" descr=" 700"/>
            <p:cNvCxnSpPr>
              <a:cxnSpLocks noChangeShapeType="1"/>
              <a:stCxn id="682" idx="7"/>
            </p:cNvCxnSpPr>
            <p:nvPr/>
          </p:nvCxnSpPr>
          <p:spPr bwMode="auto">
            <a:xfrm flipV="1">
              <a:off x="4335844" y="2353263"/>
              <a:ext cx="264454" cy="220926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3" name="Gerade Verbindung 72" descr=" 700"/>
            <p:cNvCxnSpPr>
              <a:cxnSpLocks noChangeShapeType="1"/>
              <a:stCxn id="686" idx="1"/>
            </p:cNvCxnSpPr>
            <p:nvPr/>
          </p:nvCxnSpPr>
          <p:spPr bwMode="auto">
            <a:xfrm flipV="1">
              <a:off x="4427002" y="2479263"/>
              <a:ext cx="299296" cy="187555"/>
            </a:xfrm>
            <a:prstGeom prst="line">
              <a:avLst/>
            </a:prstGeom>
            <a:noFill/>
            <a:ln w="889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4" name="Cross 693"/>
            <p:cNvSpPr/>
            <p:nvPr/>
          </p:nvSpPr>
          <p:spPr>
            <a:xfrm rot="2753592">
              <a:off x="4640042" y="265275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95" name="Cross 694"/>
            <p:cNvSpPr/>
            <p:nvPr/>
          </p:nvSpPr>
          <p:spPr>
            <a:xfrm rot="2753592">
              <a:off x="4518647" y="2517093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96" name="Cross 695"/>
            <p:cNvSpPr/>
            <p:nvPr/>
          </p:nvSpPr>
          <p:spPr>
            <a:xfrm rot="2753592">
              <a:off x="4460382" y="2456667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697" name="Cross 696"/>
            <p:cNvSpPr/>
            <p:nvPr/>
          </p:nvSpPr>
          <p:spPr>
            <a:xfrm rot="2753592">
              <a:off x="4326004" y="2327859"/>
              <a:ext cx="73025" cy="72000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734" name="TextBox 1"/>
          <p:cNvSpPr txBox="1">
            <a:spLocks noChangeArrowheads="1"/>
          </p:cNvSpPr>
          <p:nvPr/>
        </p:nvSpPr>
        <p:spPr bwMode="auto">
          <a:xfrm>
            <a:off x="6134100" y="3186651"/>
            <a:ext cx="10604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Invalidation load/</a:t>
            </a:r>
          </a:p>
          <a:p>
            <a:pPr eaLnBrk="1" hangingPunct="1"/>
            <a:r>
              <a:rPr lang="en-GB" sz="900" dirty="0">
                <a:solidFill>
                  <a:schemeClr val="tx1"/>
                </a:solidFill>
                <a:latin typeface="Microsoft Sans Serif"/>
                <a:cs typeface="Microsoft Sans Serif"/>
              </a:rPr>
              <a:t>c</a:t>
            </a:r>
            <a:r>
              <a:rPr lang="en-GB" sz="900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ache potential: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three influenced transitions per fired (the fired transition itself</a:t>
            </a:r>
            <a:r>
              <a:rPr lang="en-GB" sz="900" b="0" i="1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&amp; the next two)</a:t>
            </a:r>
          </a:p>
        </p:txBody>
      </p:sp>
      <p:cxnSp>
        <p:nvCxnSpPr>
          <p:cNvPr id="764" name="Gerade Verbindung 72" descr=" 700"/>
          <p:cNvCxnSpPr>
            <a:cxnSpLocks noChangeShapeType="1"/>
            <a:stCxn id="777" idx="2"/>
            <a:endCxn id="775" idx="3"/>
          </p:cNvCxnSpPr>
          <p:nvPr/>
        </p:nvCxnSpPr>
        <p:spPr bwMode="auto">
          <a:xfrm flipH="1">
            <a:off x="6303533" y="4190368"/>
            <a:ext cx="296864" cy="6620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5" name="Gerade Verbindung 72" descr=" 700"/>
          <p:cNvCxnSpPr>
            <a:cxnSpLocks noChangeShapeType="1"/>
          </p:cNvCxnSpPr>
          <p:nvPr/>
        </p:nvCxnSpPr>
        <p:spPr bwMode="auto">
          <a:xfrm flipH="1" flipV="1">
            <a:off x="5913832" y="3849500"/>
            <a:ext cx="137701" cy="214868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6" name="Gerade Verbindung 72" descr=" 700"/>
          <p:cNvCxnSpPr>
            <a:cxnSpLocks noChangeShapeType="1"/>
            <a:endCxn id="774" idx="3"/>
          </p:cNvCxnSpPr>
          <p:nvPr/>
        </p:nvCxnSpPr>
        <p:spPr bwMode="auto">
          <a:xfrm flipV="1">
            <a:off x="5720708" y="3380522"/>
            <a:ext cx="57269" cy="210630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7" name="Gerade Verbindung 72" descr=" 700"/>
          <p:cNvCxnSpPr>
            <a:cxnSpLocks noChangeShapeType="1"/>
            <a:stCxn id="775" idx="1"/>
          </p:cNvCxnSpPr>
          <p:nvPr/>
        </p:nvCxnSpPr>
        <p:spPr bwMode="auto">
          <a:xfrm flipH="1" flipV="1">
            <a:off x="5720708" y="4006077"/>
            <a:ext cx="330825" cy="190911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" name="Gerade Verbindung 72" descr=" 700"/>
          <p:cNvCxnSpPr>
            <a:cxnSpLocks noChangeShapeType="1"/>
          </p:cNvCxnSpPr>
          <p:nvPr/>
        </p:nvCxnSpPr>
        <p:spPr bwMode="auto">
          <a:xfrm flipV="1">
            <a:off x="5720708" y="3591152"/>
            <a:ext cx="0" cy="418889"/>
          </a:xfrm>
          <a:prstGeom prst="line">
            <a:avLst/>
          </a:prstGeom>
          <a:noFill/>
          <a:ln w="889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9" name="Group 768"/>
          <p:cNvGrpSpPr/>
          <p:nvPr/>
        </p:nvGrpSpPr>
        <p:grpSpPr>
          <a:xfrm rot="9014550">
            <a:off x="6370089" y="4207711"/>
            <a:ext cx="164527" cy="130300"/>
            <a:chOff x="4467384" y="1963526"/>
            <a:chExt cx="164527" cy="130300"/>
          </a:xfrm>
        </p:grpSpPr>
        <p:sp>
          <p:nvSpPr>
            <p:cNvPr id="770" name="Oval 769"/>
            <p:cNvSpPr/>
            <p:nvPr/>
          </p:nvSpPr>
          <p:spPr>
            <a:xfrm>
              <a:off x="4467384" y="19635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  <p:sp>
          <p:nvSpPr>
            <p:cNvPr id="771" name="Oval 770"/>
            <p:cNvSpPr/>
            <p:nvPr/>
          </p:nvSpPr>
          <p:spPr>
            <a:xfrm>
              <a:off x="4558886" y="2021826"/>
              <a:ext cx="73025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772" name="Oval 771"/>
          <p:cNvSpPr/>
          <p:nvPr/>
        </p:nvSpPr>
        <p:spPr>
          <a:xfrm>
            <a:off x="6024168" y="3911652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3" name="Oval 772"/>
          <p:cNvSpPr/>
          <p:nvPr/>
        </p:nvSpPr>
        <p:spPr>
          <a:xfrm>
            <a:off x="5612347" y="3728748"/>
            <a:ext cx="73025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4" name="Oval 773"/>
          <p:cNvSpPr/>
          <p:nvPr/>
        </p:nvSpPr>
        <p:spPr>
          <a:xfrm>
            <a:off x="5741072" y="3165427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5" name="Rechteck 3"/>
          <p:cNvSpPr>
            <a:spLocks noChangeArrowheads="1"/>
          </p:cNvSpPr>
          <p:nvPr/>
        </p:nvSpPr>
        <p:spPr bwMode="auto">
          <a:xfrm>
            <a:off x="6051533" y="4070988"/>
            <a:ext cx="25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76" name="Oval 775"/>
          <p:cNvSpPr/>
          <p:nvPr/>
        </p:nvSpPr>
        <p:spPr>
          <a:xfrm>
            <a:off x="5756082" y="3597500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7" name="Oval 776"/>
          <p:cNvSpPr/>
          <p:nvPr/>
        </p:nvSpPr>
        <p:spPr>
          <a:xfrm>
            <a:off x="6600397" y="4064368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89" name="TextBox 1"/>
          <p:cNvSpPr txBox="1">
            <a:spLocks noChangeArrowheads="1"/>
          </p:cNvSpPr>
          <p:nvPr/>
        </p:nvSpPr>
        <p:spPr bwMode="auto">
          <a:xfrm>
            <a:off x="6134100" y="1854000"/>
            <a:ext cx="106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Scale load/size:</a:t>
            </a:r>
          </a:p>
          <a:p>
            <a:pPr eaLnBrk="1" hangingPunct="1"/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eight transitions</a:t>
            </a:r>
          </a:p>
        </p:txBody>
      </p:sp>
      <p:sp>
        <p:nvSpPr>
          <p:cNvPr id="790" name="Rechteck 3"/>
          <p:cNvSpPr>
            <a:spLocks noChangeArrowheads="1"/>
          </p:cNvSpPr>
          <p:nvPr/>
        </p:nvSpPr>
        <p:spPr bwMode="auto">
          <a:xfrm>
            <a:off x="5810184" y="1786158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2" name="Rechteck 3"/>
          <p:cNvSpPr>
            <a:spLocks noChangeArrowheads="1"/>
          </p:cNvSpPr>
          <p:nvPr/>
        </p:nvSpPr>
        <p:spPr bwMode="auto">
          <a:xfrm>
            <a:off x="5810184" y="2121490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3" name="Rechteck 3"/>
          <p:cNvSpPr>
            <a:spLocks noChangeArrowheads="1"/>
          </p:cNvSpPr>
          <p:nvPr/>
        </p:nvSpPr>
        <p:spPr bwMode="auto">
          <a:xfrm>
            <a:off x="5633458" y="1952262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4" name="Rechteck 3"/>
          <p:cNvSpPr>
            <a:spLocks noChangeArrowheads="1"/>
          </p:cNvSpPr>
          <p:nvPr/>
        </p:nvSpPr>
        <p:spPr bwMode="auto">
          <a:xfrm>
            <a:off x="5979533" y="1952262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5" name="Rechteck 3"/>
          <p:cNvSpPr>
            <a:spLocks noChangeArrowheads="1"/>
          </p:cNvSpPr>
          <p:nvPr/>
        </p:nvSpPr>
        <p:spPr bwMode="auto">
          <a:xfrm>
            <a:off x="5923407" y="1827131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6" name="Rechteck 3"/>
          <p:cNvSpPr>
            <a:spLocks noChangeArrowheads="1"/>
          </p:cNvSpPr>
          <p:nvPr/>
        </p:nvSpPr>
        <p:spPr bwMode="auto">
          <a:xfrm>
            <a:off x="5923407" y="2068126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7" name="Rechteck 3"/>
          <p:cNvSpPr>
            <a:spLocks noChangeArrowheads="1"/>
          </p:cNvSpPr>
          <p:nvPr/>
        </p:nvSpPr>
        <p:spPr bwMode="auto">
          <a:xfrm>
            <a:off x="5687045" y="2074476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8" name="Rechteck 3"/>
          <p:cNvSpPr>
            <a:spLocks noChangeArrowheads="1"/>
          </p:cNvSpPr>
          <p:nvPr/>
        </p:nvSpPr>
        <p:spPr bwMode="auto">
          <a:xfrm>
            <a:off x="5695933" y="1827131"/>
            <a:ext cx="72000" cy="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/>
            <a:endParaRPr lang="de-DE" sz="1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99" name="TextBox 1"/>
          <p:cNvSpPr txBox="1">
            <a:spLocks noChangeArrowheads="1"/>
          </p:cNvSpPr>
          <p:nvPr/>
        </p:nvSpPr>
        <p:spPr bwMode="auto">
          <a:xfrm>
            <a:off x="5612348" y="4447930"/>
            <a:ext cx="15822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900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Constraints:</a:t>
            </a:r>
          </a:p>
          <a:p>
            <a:pPr marL="228600" indent="-228600" eaLnBrk="1" hangingPunct="1">
              <a:buFont typeface="+mj-lt"/>
              <a:buAutoNum type="arabicParenR"/>
            </a:pPr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Base load per transition ≥ 0</a:t>
            </a:r>
          </a:p>
          <a:p>
            <a:pPr marL="228600" indent="-228600" eaLnBrk="1" hangingPunct="1">
              <a:buFont typeface="+mj-lt"/>
              <a:buAutoNum type="arabicParenR"/>
            </a:pPr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Invalidation load </a:t>
            </a:r>
            <a:r>
              <a:rPr lang="en-GB" sz="900" b="0" i="1" dirty="0">
                <a:solidFill>
                  <a:schemeClr val="tx1"/>
                </a:solidFill>
                <a:latin typeface="Microsoft Sans Serif"/>
                <a:cs typeface="Microsoft Sans Serif"/>
              </a:rPr>
              <a:t>≥ </a:t>
            </a:r>
            <a:r>
              <a:rPr lang="en-GB" sz="900" b="0" i="1" dirty="0" smtClean="0">
                <a:solidFill>
                  <a:schemeClr val="tx1"/>
                </a:solidFill>
                <a:latin typeface="Microsoft Sans Serif"/>
                <a:cs typeface="Microsoft Sans Serif"/>
              </a:rPr>
              <a:t>2           ≤ scale load</a:t>
            </a:r>
          </a:p>
        </p:txBody>
      </p:sp>
    </p:spTree>
    <p:extLst>
      <p:ext uri="{BB962C8B-B14F-4D97-AF65-F5344CB8AC3E}">
        <p14:creationId xmlns:p14="http://schemas.microsoft.com/office/powerpoint/2010/main" val="22399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48</cp:revision>
  <cp:lastPrinted>2016-01-27T15:54:56Z</cp:lastPrinted>
  <dcterms:created xsi:type="dcterms:W3CDTF">2015-10-15T22:48:40Z</dcterms:created>
  <dcterms:modified xsi:type="dcterms:W3CDTF">2016-01-27T16:00:13Z</dcterms:modified>
</cp:coreProperties>
</file>