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7" r:id="rId4"/>
    <p:sldId id="258" r:id="rId5"/>
    <p:sldId id="259" r:id="rId6"/>
    <p:sldId id="261" r:id="rId7"/>
    <p:sldId id="265" r:id="rId8"/>
    <p:sldId id="268" r:id="rId9"/>
    <p:sldId id="269" r:id="rId10"/>
    <p:sldId id="266" r:id="rId11"/>
    <p:sldId id="267" r:id="rId12"/>
    <p:sldId id="270" r:id="rId13"/>
    <p:sldId id="276" r:id="rId14"/>
    <p:sldId id="277" r:id="rId15"/>
    <p:sldId id="278" r:id="rId16"/>
    <p:sldId id="279" r:id="rId17"/>
    <p:sldId id="280" r:id="rId18"/>
    <p:sldId id="262" r:id="rId19"/>
    <p:sldId id="263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2784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44254-5F95-204D-8F07-2678B782EA19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7DB7A-D2BB-614B-B3DC-29EE0C91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8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8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6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82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3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64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5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9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4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B6A4-EEFC-6D43-8633-B920B387D5FF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hristoff.burger@cs.lth.se" TargetMode="External"/><Relationship Id="rId3" Type="http://schemas.openxmlformats.org/officeDocument/2006/relationships/hyperlink" Target="https://github.com/christoff-buerger/rac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toff-buerger/rac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729"/>
            <a:ext cx="7772400" cy="1470025"/>
          </a:xfrm>
        </p:spPr>
        <p:txBody>
          <a:bodyPr>
            <a:normAutofit/>
          </a:bodyPr>
          <a:lstStyle/>
          <a:p>
            <a:r>
              <a:rPr lang="en-US" i="1" dirty="0" err="1"/>
              <a:t>fUML</a:t>
            </a:r>
            <a:r>
              <a:rPr lang="en-US" i="1" dirty="0"/>
              <a:t> Activity Diagrams</a:t>
            </a:r>
            <a:r>
              <a:rPr lang="en-US" dirty="0"/>
              <a:t> in </a:t>
            </a:r>
            <a:r>
              <a:rPr lang="en-US" i="1" dirty="0" smtClean="0"/>
              <a:t>RACR</a:t>
            </a:r>
            <a:r>
              <a:rPr lang="en-US" i="1" baseline="30000" dirty="0" smtClean="0"/>
              <a:t>1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504"/>
            <a:ext cx="6400800" cy="1056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RACR </a:t>
            </a:r>
            <a:r>
              <a:rPr lang="en-US" dirty="0"/>
              <a:t>Solution of </a:t>
            </a:r>
            <a:r>
              <a:rPr lang="en-US" i="1" dirty="0"/>
              <a:t>The TTC 2015 Model Execution </a:t>
            </a:r>
            <a:r>
              <a:rPr lang="en-US" i="1" dirty="0" smtClean="0"/>
              <a:t>Case</a:t>
            </a:r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0008"/>
            <a:ext cx="6400800" cy="1498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Christoff </a:t>
            </a:r>
            <a:r>
              <a:rPr lang="en-US" i="1" dirty="0" smtClean="0"/>
              <a:t>Bürger </a:t>
            </a:r>
          </a:p>
          <a:p>
            <a:r>
              <a:rPr lang="en-US" dirty="0"/>
              <a:t>Department of Computer </a:t>
            </a:r>
            <a:r>
              <a:rPr lang="en-US" dirty="0" smtClean="0"/>
              <a:t>Science, </a:t>
            </a:r>
            <a:r>
              <a:rPr lang="en-US" dirty="0"/>
              <a:t>Faculty of Engineering, </a:t>
            </a:r>
            <a:r>
              <a:rPr lang="en-US" dirty="0" smtClean="0"/>
              <a:t>LTH</a:t>
            </a:r>
          </a:p>
          <a:p>
            <a:r>
              <a:rPr lang="en-US" dirty="0" smtClean="0"/>
              <a:t>Lund University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Lund, Sweden </a:t>
            </a:r>
            <a:endParaRPr lang="en-US" dirty="0" smtClean="0"/>
          </a:p>
          <a:p>
            <a:r>
              <a:rPr lang="en-US" dirty="0">
                <a:hlinkClick r:id="rId2"/>
              </a:rPr>
              <a:t>christoff.burger@cs.lth.se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3147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aseline="30000" dirty="0" smtClean="0"/>
              <a:t>1</a:t>
            </a:r>
            <a:r>
              <a:rPr lang="en-GB" dirty="0"/>
              <a:t>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://github.com/christoff-buerger/</a:t>
            </a:r>
            <a:r>
              <a:rPr lang="en-GB" dirty="0" smtClean="0">
                <a:hlinkClick r:id="rId3"/>
              </a:rPr>
              <a:t>racr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2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 (symbolic name resolution)</a:t>
            </a:r>
          </a:p>
          <a:p>
            <a:pPr lvl="2"/>
            <a:r>
              <a:rPr lang="en-GB" dirty="0" smtClean="0"/>
              <a:t>incoming &amp; outgoing edges</a:t>
            </a:r>
          </a:p>
          <a:p>
            <a:pPr lvl="2"/>
            <a:r>
              <a:rPr lang="en-GB" dirty="0" smtClean="0"/>
              <a:t>variables</a:t>
            </a:r>
          </a:p>
          <a:p>
            <a:pPr lvl="1"/>
            <a:r>
              <a:rPr lang="en-GB" dirty="0" smtClean="0"/>
              <a:t>type analysis (expression types)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 (only </a:t>
            </a:r>
            <a:r>
              <a:rPr lang="en-GB" i="1" dirty="0" smtClean="0"/>
              <a:t>TTC</a:t>
            </a:r>
            <a:r>
              <a:rPr lang="en-GB" dirty="0" smtClean="0"/>
              <a:t> solution that rejects malformed diagrams)</a:t>
            </a:r>
          </a:p>
          <a:p>
            <a:pPr lvl="1"/>
            <a:r>
              <a:rPr lang="en-GB" dirty="0" smtClean="0"/>
              <a:t>Petri net generation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285567" y="2757495"/>
            <a:ext cx="297471" cy="7093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628799" y="2849028"/>
            <a:ext cx="268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reference attributes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142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Petri net interpreter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</a:t>
            </a:r>
          </a:p>
          <a:p>
            <a:pPr lvl="1"/>
            <a:r>
              <a:rPr lang="en-GB" dirty="0" smtClean="0"/>
              <a:t>enabled analysis (kind of name analysis)</a:t>
            </a:r>
            <a:endParaRPr lang="en-GB" dirty="0"/>
          </a:p>
          <a:p>
            <a:r>
              <a:rPr lang="en-GB" dirty="0" smtClean="0"/>
              <a:t>rewrites for execution (firing)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elete consumed tokens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dd produced tokens</a:t>
            </a:r>
          </a:p>
          <a:p>
            <a:pPr lvl="1"/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196217" y="3466901"/>
            <a:ext cx="652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14855" y="4061881"/>
            <a:ext cx="1933482" cy="11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848337" y="3466901"/>
            <a:ext cx="0" cy="594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35800" y="4025900"/>
            <a:ext cx="88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reuse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494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1" cy="4796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64652" y="1791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565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644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049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671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053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872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674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662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044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4902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249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565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565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299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433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074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585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729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847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678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679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641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244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791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066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696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8330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465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066836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263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4873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680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266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565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565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565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249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833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053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696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738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020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657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108081"/>
            <a:ext cx="0" cy="32545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433535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4335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0290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0389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2664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674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4995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814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478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4902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244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797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25956" y="538430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  <a:endParaRPr lang="en-GB" dirty="0" smtClean="0">
              <a:solidFill>
                <a:srgbClr val="008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381827" y="4971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137679" y="5666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</a:t>
            </a:r>
            <a:r>
              <a:rPr lang="en-GB" dirty="0" smtClean="0">
                <a:solidFill>
                  <a:srgbClr val="FF0000"/>
                </a:solidFill>
              </a:rPr>
              <a:t>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O</a:t>
            </a:r>
            <a:r>
              <a:rPr lang="en-GB" i="1" dirty="0" smtClean="0"/>
              <a:t>riginal Input Tree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1308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244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847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478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177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086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471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244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080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730540" y="3963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30540" y="4604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679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353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  <a:endParaRPr lang="en-GB" dirty="0" smtClean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244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568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602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7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1" cy="4796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64652" y="1791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565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644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049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671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053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872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674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662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044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4902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249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565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565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299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433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074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585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729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847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678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679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641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244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791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066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696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8330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465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066836"/>
            <a:ext cx="1018225" cy="4119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263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4873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680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266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565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565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565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249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833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053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696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738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020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657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108081"/>
            <a:ext cx="0" cy="32545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433535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4335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0290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0389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2664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674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4995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814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478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4902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244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797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25956" y="538430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  <a:endParaRPr lang="en-GB" dirty="0" smtClean="0">
              <a:solidFill>
                <a:srgbClr val="008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381827" y="4971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137679" y="5666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</a:t>
            </a:r>
            <a:r>
              <a:rPr lang="en-GB" dirty="0" smtClean="0">
                <a:solidFill>
                  <a:srgbClr val="FF0000"/>
                </a:solidFill>
              </a:rPr>
              <a:t>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O</a:t>
            </a:r>
            <a:r>
              <a:rPr lang="en-GB" i="1" dirty="0" smtClean="0"/>
              <a:t>riginal Input Tree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1308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244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847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478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177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086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471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244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080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730540" y="3963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30540" y="4604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679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353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  <a:endParaRPr lang="en-GB" dirty="0" smtClean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244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568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602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51302" y="4372303"/>
            <a:ext cx="57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66"/>
                </a:solidFill>
              </a:rPr>
              <a:t>f</a:t>
            </a:r>
            <a:r>
              <a:rPr lang="en-GB" dirty="0" smtClean="0">
                <a:solidFill>
                  <a:srgbClr val="660066"/>
                </a:solidFill>
              </a:rPr>
              <a:t>ire!</a:t>
            </a:r>
          </a:p>
        </p:txBody>
      </p:sp>
    </p:spTree>
    <p:extLst>
      <p:ext uri="{BB962C8B-B14F-4D97-AF65-F5344CB8AC3E}">
        <p14:creationId xmlns:p14="http://schemas.microsoft.com/office/powerpoint/2010/main" val="103676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1" cy="4796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64652" y="1791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565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644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049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671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053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872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674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662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044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4902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249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565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565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299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433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074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585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729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847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678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679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641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244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791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066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696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8330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465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066836"/>
            <a:ext cx="1018225" cy="4119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263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4873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680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266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565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565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565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249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833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053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696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738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020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657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281610"/>
            <a:ext cx="679088" cy="303850"/>
          </a:xfrm>
          <a:prstGeom prst="roundRect">
            <a:avLst/>
          </a:prstGeom>
          <a:solidFill>
            <a:srgbClr val="CCC1DA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108081"/>
            <a:ext cx="0" cy="32545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433535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4335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0290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0389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2664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674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4995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814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478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4902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244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797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25956" y="538430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  <a:endParaRPr lang="en-GB" dirty="0" smtClean="0">
              <a:solidFill>
                <a:srgbClr val="008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381827" y="4971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137679" y="5666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</a:t>
            </a:r>
            <a:r>
              <a:rPr lang="en-GB" dirty="0" smtClean="0">
                <a:solidFill>
                  <a:srgbClr val="FF0000"/>
                </a:solidFill>
              </a:rPr>
              <a:t>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O</a:t>
            </a:r>
            <a:r>
              <a:rPr lang="en-GB" i="1" dirty="0" smtClean="0"/>
              <a:t>riginal Input Tree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1308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244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847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478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177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086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471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244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080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730540" y="3963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30540" y="4604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679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353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  <a:endParaRPr lang="en-GB" dirty="0" smtClean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244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568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602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372341" y="5470853"/>
            <a:ext cx="11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consume!</a:t>
            </a:r>
          </a:p>
        </p:txBody>
      </p:sp>
    </p:spTree>
    <p:extLst>
      <p:ext uri="{BB962C8B-B14F-4D97-AF65-F5344CB8AC3E}">
        <p14:creationId xmlns:p14="http://schemas.microsoft.com/office/powerpoint/2010/main" val="362381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1" cy="4796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64652" y="1791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565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644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049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671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053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872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674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662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044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4902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249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565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565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299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433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074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585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729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847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678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679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641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244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791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066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696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833041"/>
            <a:ext cx="1018225" cy="411909"/>
          </a:xfrm>
          <a:prstGeom prst="round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465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066836"/>
            <a:ext cx="1018225" cy="4119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263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4873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680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266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565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565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565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249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833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053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696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738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020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657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281610"/>
            <a:ext cx="679088" cy="303850"/>
          </a:xfrm>
          <a:prstGeom prst="roundRect">
            <a:avLst/>
          </a:prstGeom>
          <a:solidFill>
            <a:srgbClr val="CCC1DA">
              <a:alpha val="30000"/>
            </a:srgbClr>
          </a:solidFill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token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108081"/>
            <a:ext cx="0" cy="325454"/>
          </a:xfrm>
          <a:prstGeom prst="line">
            <a:avLst/>
          </a:prstGeom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433535"/>
            <a:ext cx="136889" cy="0"/>
          </a:xfrm>
          <a:prstGeom prst="line">
            <a:avLst/>
          </a:prstGeom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433535"/>
            <a:ext cx="1967651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029060"/>
            <a:ext cx="0" cy="2404475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038996"/>
            <a:ext cx="317500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266460"/>
            <a:ext cx="317500" cy="6331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674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4995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814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478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4902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244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797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381827" y="4971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137679" y="5666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</a:t>
            </a:r>
            <a:r>
              <a:rPr lang="en-GB" dirty="0" smtClean="0">
                <a:solidFill>
                  <a:srgbClr val="FF0000"/>
                </a:solidFill>
              </a:rPr>
              <a:t>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O</a:t>
            </a:r>
            <a:r>
              <a:rPr lang="en-GB" i="1" dirty="0" smtClean="0"/>
              <a:t>riginal Input Tree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1308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244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847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478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177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086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471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244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080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730540" y="3963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30540" y="4604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679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353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  <a:endParaRPr lang="en-GB" dirty="0" smtClean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244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568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602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344999" y="1677845"/>
            <a:ext cx="1484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disable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(automatic by</a:t>
            </a:r>
          </a:p>
          <a:p>
            <a:pPr algn="ctr"/>
            <a:r>
              <a:rPr lang="en-GB" dirty="0">
                <a:solidFill>
                  <a:srgbClr val="008000"/>
                </a:solidFill>
              </a:rPr>
              <a:t>i</a:t>
            </a:r>
            <a:r>
              <a:rPr lang="en-GB" dirty="0" smtClean="0">
                <a:solidFill>
                  <a:srgbClr val="008000"/>
                </a:solidFill>
              </a:rPr>
              <a:t>ncremental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evaluation)</a:t>
            </a:r>
          </a:p>
        </p:txBody>
      </p:sp>
    </p:spTree>
    <p:extLst>
      <p:ext uri="{BB962C8B-B14F-4D97-AF65-F5344CB8AC3E}">
        <p14:creationId xmlns:p14="http://schemas.microsoft.com/office/powerpoint/2010/main" val="255491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1" cy="4796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64652" y="1791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565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644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049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671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053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872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674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662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044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4902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249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565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565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299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433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074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585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729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847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678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679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641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244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791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066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696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833041"/>
            <a:ext cx="1018225" cy="411909"/>
          </a:xfrm>
          <a:prstGeom prst="round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465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066836"/>
            <a:ext cx="1018225" cy="4119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263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4873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680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266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565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565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565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249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833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053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696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738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020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657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7893412" y="4674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4995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814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478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4902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244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797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381827" y="4971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137679" y="5666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</a:t>
            </a:r>
            <a:r>
              <a:rPr lang="en-GB" dirty="0" smtClean="0">
                <a:solidFill>
                  <a:srgbClr val="FF0000"/>
                </a:solidFill>
              </a:rPr>
              <a:t>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O</a:t>
            </a:r>
            <a:r>
              <a:rPr lang="en-GB" i="1" dirty="0" smtClean="0"/>
              <a:t>riginal Input Tree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1308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244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847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478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177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086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471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244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080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730540" y="3963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30540" y="4604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679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353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  <a:endParaRPr lang="en-GB" dirty="0" smtClean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244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568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602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927427" y="3540678"/>
            <a:ext cx="103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produce!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6243261" y="3331700"/>
            <a:ext cx="679088" cy="3038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6106372" y="3248007"/>
            <a:ext cx="0" cy="22339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106372" y="34782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4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1" cy="4796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64652" y="1791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565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644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049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671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053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872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674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662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044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4902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249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565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565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299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433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074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585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729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847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678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679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641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244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791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066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696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833041"/>
            <a:ext cx="1018225" cy="411909"/>
          </a:xfrm>
          <a:prstGeom prst="round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465050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066836"/>
            <a:ext cx="1018225" cy="411909"/>
          </a:xfrm>
          <a:prstGeom prst="round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263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4873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680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266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565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565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565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249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833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053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696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738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020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657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7893412" y="4674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4995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814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478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4902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244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797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381827" y="4971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137679" y="5666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</a:t>
            </a:r>
            <a:r>
              <a:rPr lang="en-GB" dirty="0" smtClean="0">
                <a:solidFill>
                  <a:srgbClr val="FF0000"/>
                </a:solidFill>
              </a:rPr>
              <a:t>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O</a:t>
            </a:r>
            <a:r>
              <a:rPr lang="en-GB" i="1" dirty="0" smtClean="0"/>
              <a:t>riginal Input Tree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1308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244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847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478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177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086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471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244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080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730540" y="3963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30540" y="4604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  <a:endParaRPr lang="en-GB" dirty="0" smtClean="0">
              <a:solidFill>
                <a:srgbClr val="3366FF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679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353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  <a:endParaRPr lang="en-GB" dirty="0" smtClean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244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568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602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43261" y="3331700"/>
            <a:ext cx="679088" cy="303850"/>
          </a:xfrm>
          <a:prstGeom prst="roundRect">
            <a:avLst/>
          </a:prstGeom>
          <a:solidFill>
            <a:schemeClr val="bg1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6106372" y="3248007"/>
            <a:ext cx="0" cy="22339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106372" y="34782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344999" y="1696895"/>
            <a:ext cx="1484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enable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(automatic by</a:t>
            </a:r>
          </a:p>
          <a:p>
            <a:pPr algn="ctr"/>
            <a:r>
              <a:rPr lang="en-GB" dirty="0">
                <a:solidFill>
                  <a:srgbClr val="008000"/>
                </a:solidFill>
              </a:rPr>
              <a:t>i</a:t>
            </a:r>
            <a:r>
              <a:rPr lang="en-GB" dirty="0" smtClean="0">
                <a:solidFill>
                  <a:srgbClr val="008000"/>
                </a:solidFill>
              </a:rPr>
              <a:t>ncremental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evaluation)</a:t>
            </a:r>
          </a:p>
        </p:txBody>
      </p:sp>
      <p:cxnSp>
        <p:nvCxnSpPr>
          <p:cNvPr id="93" name="Straight Connector 92"/>
          <p:cNvCxnSpPr>
            <a:stCxn id="96" idx="2"/>
          </p:cNvCxnSpPr>
          <p:nvPr/>
        </p:nvCxnSpPr>
        <p:spPr>
          <a:xfrm>
            <a:off x="6582805" y="3635550"/>
            <a:ext cx="298492" cy="327813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867637" y="3669777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  <a:endParaRPr lang="en-GB" dirty="0" smtClean="0">
              <a:solidFill>
                <a:srgbClr val="008000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6881297" y="3963363"/>
            <a:ext cx="943076" cy="838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102" idx="2"/>
          </p:cNvCxnSpPr>
          <p:nvPr/>
        </p:nvCxnSpPr>
        <p:spPr>
          <a:xfrm flipV="1">
            <a:off x="7824373" y="3876959"/>
            <a:ext cx="239015" cy="94784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15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67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pic>
        <p:nvPicPr>
          <p:cNvPr id="5" name="Picture 4" descr="performa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7" y="1910802"/>
            <a:ext cx="8864323" cy="20366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98178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execution times in </a:t>
            </a:r>
            <a:r>
              <a:rPr lang="en-GB" sz="2400" dirty="0" err="1" smtClean="0"/>
              <a:t>ms</a:t>
            </a:r>
            <a:endParaRPr lang="en-GB" sz="2400" dirty="0" smtClean="0"/>
          </a:p>
          <a:p>
            <a:pPr algn="ctr"/>
            <a:r>
              <a:rPr lang="en-GB" sz="2400" dirty="0" smtClean="0"/>
              <a:t>(cf. solution description)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282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8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Lines of code</a:t>
            </a:r>
            <a:endParaRPr lang="en-GB" dirty="0"/>
          </a:p>
        </p:txBody>
      </p:sp>
      <p:pic>
        <p:nvPicPr>
          <p:cNvPr id="6" name="Picture 5" descr="lines-of-cod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4" y="1395912"/>
            <a:ext cx="8073038" cy="47569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1079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no further software artefacts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7752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Reference attribute </a:t>
            </a:r>
            <a:r>
              <a:rPr lang="en-GB" dirty="0"/>
              <a:t>g</a:t>
            </a:r>
            <a:r>
              <a:rPr lang="en-GB" dirty="0" smtClean="0"/>
              <a:t>rammar </a:t>
            </a:r>
            <a:r>
              <a:rPr lang="en-GB" dirty="0"/>
              <a:t>c</a:t>
            </a:r>
            <a:r>
              <a:rPr lang="en-GB" dirty="0" smtClean="0"/>
              <a:t>ontrolled </a:t>
            </a:r>
            <a:r>
              <a:rPr lang="en-GB" dirty="0"/>
              <a:t>r</a:t>
            </a:r>
            <a:r>
              <a:rPr lang="en-GB" dirty="0" smtClean="0"/>
              <a:t>ewriting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RAG-controlled rewriting = RAGs + rewriting</a:t>
            </a:r>
          </a:p>
          <a:p>
            <a:pPr lvl="1"/>
            <a:r>
              <a:rPr lang="en-GB" dirty="0" smtClean="0"/>
              <a:t>RAGs for declarative, cached analyses</a:t>
            </a:r>
          </a:p>
          <a:p>
            <a:pPr lvl="1"/>
            <a:r>
              <a:rPr lang="en-GB" dirty="0" smtClean="0"/>
              <a:t>graph rewriting for state changes</a:t>
            </a:r>
          </a:p>
          <a:p>
            <a:pPr lvl="1"/>
            <a:r>
              <a:rPr lang="en-GB" dirty="0" smtClean="0"/>
              <a:t>seamless combination:</a:t>
            </a:r>
          </a:p>
          <a:p>
            <a:pPr lvl="2"/>
            <a:r>
              <a:rPr lang="en-GB" dirty="0" smtClean="0"/>
              <a:t>use of analyses to deduce rewrites</a:t>
            </a:r>
          </a:p>
          <a:p>
            <a:pPr lvl="2"/>
            <a:r>
              <a:rPr lang="en-GB" dirty="0" smtClean="0"/>
              <a:t>rewrites automatically update analyses</a:t>
            </a:r>
          </a:p>
          <a:p>
            <a:pPr marL="914400" lvl="2" indent="0">
              <a:buNone/>
            </a:pPr>
            <a:r>
              <a:rPr lang="en-GB" dirty="0" smtClean="0"/>
              <a:t>&gt;&gt; incremental</a:t>
            </a:r>
            <a:endParaRPr lang="en-GB" dirty="0"/>
          </a:p>
        </p:txBody>
      </p:sp>
      <p:sp>
        <p:nvSpPr>
          <p:cNvPr id="4" name="Right Brace 3"/>
          <p:cNvSpPr/>
          <p:nvPr/>
        </p:nvSpPr>
        <p:spPr>
          <a:xfrm>
            <a:off x="6738574" y="3810159"/>
            <a:ext cx="297471" cy="7093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081806" y="3901692"/>
            <a:ext cx="1467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controlled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1367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 rewriting in terms of RAGs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AG = abstract syntax tree (AST)</a:t>
            </a:r>
          </a:p>
          <a:p>
            <a:r>
              <a:rPr lang="en-GB" dirty="0" smtClean="0"/>
              <a:t>RAG = abstract syntax graph (ASG)</a:t>
            </a:r>
          </a:p>
          <a:p>
            <a:pPr lvl="1"/>
            <a:r>
              <a:rPr lang="en-GB" dirty="0" smtClean="0"/>
              <a:t>reference attributes induce semantic overlay graph on top of AST</a:t>
            </a:r>
          </a:p>
          <a:p>
            <a:pPr lvl="1"/>
            <a:r>
              <a:rPr lang="en-GB" dirty="0" smtClean="0"/>
              <a:t>enables deduction </a:t>
            </a:r>
            <a:r>
              <a:rPr lang="en-GB" i="1" dirty="0" smtClean="0"/>
              <a:t>and</a:t>
            </a:r>
            <a:r>
              <a:rPr lang="en-GB" dirty="0" smtClean="0"/>
              <a:t> analyses of graph structure (e.g., transitive closure analyses like control-flow)</a:t>
            </a:r>
          </a:p>
          <a:p>
            <a:pPr marL="457200" lvl="1" indent="0">
              <a:buNone/>
            </a:pPr>
            <a:r>
              <a:rPr lang="en-GB" dirty="0" smtClean="0"/>
              <a:t>&gt;&gt; rewrites change AST </a:t>
            </a:r>
            <a:r>
              <a:rPr lang="en-GB" i="1" dirty="0" smtClean="0"/>
              <a:t>but</a:t>
            </a:r>
          </a:p>
          <a:p>
            <a:pPr lvl="2"/>
            <a:r>
              <a:rPr lang="en-GB" dirty="0" smtClean="0"/>
              <a:t>patterns are graphs (reference attributes)</a:t>
            </a:r>
          </a:p>
          <a:p>
            <a:pPr lvl="2"/>
            <a:r>
              <a:rPr lang="en-GB" dirty="0" smtClean="0"/>
              <a:t>reference edges change with 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11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RACR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reference implementation of RAG-controlled rewriting in </a:t>
            </a:r>
            <a:r>
              <a:rPr lang="en-GB" i="1" dirty="0" smtClean="0"/>
              <a:t>Scheme</a:t>
            </a:r>
          </a:p>
          <a:p>
            <a:r>
              <a:rPr lang="en-GB" i="1" dirty="0" smtClean="0"/>
              <a:t>R6RS</a:t>
            </a:r>
            <a:r>
              <a:rPr lang="en-GB" dirty="0" smtClean="0"/>
              <a:t> library; API for:</a:t>
            </a:r>
          </a:p>
          <a:p>
            <a:pPr lvl="1"/>
            <a:r>
              <a:rPr lang="en-GB" dirty="0" smtClean="0"/>
              <a:t>ASG schema definition (AST schema + attribution)</a:t>
            </a:r>
          </a:p>
          <a:p>
            <a:pPr lvl="1"/>
            <a:r>
              <a:rPr lang="en-GB" dirty="0" smtClean="0"/>
              <a:t>ASG querying (AST + attributes)</a:t>
            </a:r>
          </a:p>
          <a:p>
            <a:pPr lvl="1"/>
            <a:r>
              <a:rPr lang="en-GB" dirty="0" smtClean="0"/>
              <a:t>rewriting (imperative/RAG-controlled/</a:t>
            </a:r>
            <a:r>
              <a:rPr lang="en-GB" dirty="0" err="1" smtClean="0"/>
              <a:t>fixpoint</a:t>
            </a:r>
            <a:r>
              <a:rPr lang="en-GB" dirty="0" smtClean="0"/>
              <a:t>; primitive</a:t>
            </a:r>
            <a:r>
              <a:rPr lang="en-GB" dirty="0"/>
              <a:t>/</a:t>
            </a:r>
            <a:r>
              <a:rPr lang="en-GB" dirty="0" smtClean="0"/>
              <a:t>pattern-based; or combination of all)</a:t>
            </a:r>
          </a:p>
          <a:p>
            <a:pPr lvl="1"/>
            <a:endParaRPr lang="en-GB" dirty="0"/>
          </a:p>
          <a:p>
            <a:pPr marL="457200" lvl="1" indent="0" algn="ctr">
              <a:buNone/>
            </a:pPr>
            <a:r>
              <a:rPr lang="en-GB" dirty="0">
                <a:hlinkClick r:id="rId2"/>
              </a:rPr>
              <a:t>https://github.com/christoff-buerger/</a:t>
            </a:r>
            <a:r>
              <a:rPr lang="en-GB" dirty="0" smtClean="0">
                <a:hlinkClick r:id="rId2"/>
              </a:rPr>
              <a:t>racr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4516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eneral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wo </a:t>
            </a:r>
            <a:r>
              <a:rPr lang="en-GB" i="1" dirty="0" smtClean="0"/>
              <a:t>RACR</a:t>
            </a:r>
            <a:r>
              <a:rPr lang="en-GB" dirty="0" smtClean="0"/>
              <a:t>-based language processors</a:t>
            </a:r>
          </a:p>
          <a:p>
            <a:pPr lvl="1"/>
            <a:r>
              <a:rPr lang="en-GB" i="1" dirty="0" err="1" smtClean="0"/>
              <a:t>fUML</a:t>
            </a:r>
            <a:r>
              <a:rPr lang="en-GB" i="1" dirty="0" smtClean="0"/>
              <a:t> Activity Diagram </a:t>
            </a:r>
            <a:r>
              <a:rPr lang="en-GB" dirty="0" smtClean="0">
                <a:sym typeface="Wingdings"/>
              </a:rPr>
              <a:t> Petri net compiler</a:t>
            </a:r>
          </a:p>
          <a:p>
            <a:pPr lvl="1"/>
            <a:r>
              <a:rPr lang="en-GB" dirty="0" smtClean="0">
                <a:sym typeface="Wingdings"/>
              </a:rPr>
              <a:t>Petri net interpreter (coloured, weighted nets)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37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</a:t>
            </a:r>
            <a:r>
              <a:rPr lang="en-GB" dirty="0" smtClean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4" name="Picture 3" descr="activity-diagram-&gt;petri-net-1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82" y="1589266"/>
            <a:ext cx="5977890" cy="2103120"/>
          </a:xfrm>
          <a:prstGeom prst="rect">
            <a:avLst/>
          </a:prstGeom>
        </p:spPr>
      </p:pic>
      <p:pic>
        <p:nvPicPr>
          <p:cNvPr id="5" name="Picture 4" descr="activity-diagram-&gt;petri-net-1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12" y="3976807"/>
            <a:ext cx="5966460" cy="20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7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fUML</a:t>
            </a:r>
            <a:r>
              <a:rPr lang="en-GB" i="1" dirty="0"/>
              <a:t> Activity Diagram</a:t>
            </a:r>
            <a:r>
              <a:rPr lang="en-GB" dirty="0"/>
              <a:t> </a:t>
            </a:r>
            <a:r>
              <a:rPr lang="en-GB" dirty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5" name="Picture 4" descr="activity-diagram-&gt;petri-net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6" y="2140619"/>
            <a:ext cx="7086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762</Words>
  <Application>Microsoft Macintosh PowerPoint</Application>
  <PresentationFormat>On-screen Show (4:3)</PresentationFormat>
  <Paragraphs>295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fUML Activity Diagrams in RACR1</vt:lpstr>
      <vt:lpstr>Background</vt:lpstr>
      <vt:lpstr>Reference attribute grammar controlled rewriting</vt:lpstr>
      <vt:lpstr>Graph rewriting in terms of RAGs</vt:lpstr>
      <vt:lpstr>RACR</vt:lpstr>
      <vt:lpstr>Solution</vt:lpstr>
      <vt:lpstr>General idea</vt:lpstr>
      <vt:lpstr>fUML Activity Diagram  Petri net</vt:lpstr>
      <vt:lpstr>fUML Activity Diagram  Petri net</vt:lpstr>
      <vt:lpstr>fUML Activity Diagram compiler</vt:lpstr>
      <vt:lpstr>Petri net interpreter</vt:lpstr>
      <vt:lpstr>ASG</vt:lpstr>
      <vt:lpstr>Execution (RAG-controlled rewriting)</vt:lpstr>
      <vt:lpstr>Execution (RAG-controlled rewriting)</vt:lpstr>
      <vt:lpstr>Execution (RAG-controlled rewriting)</vt:lpstr>
      <vt:lpstr>Execution (RAG-controlled rewriting)</vt:lpstr>
      <vt:lpstr>Execution (RAG-controlled rewriting)</vt:lpstr>
      <vt:lpstr>Evaluation</vt:lpstr>
      <vt:lpstr>Performance</vt:lpstr>
      <vt:lpstr>Lines of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fUML Activity Diagrams in RACR</dc:title>
  <dc:creator>Christoff Bürger</dc:creator>
  <cp:lastModifiedBy>Christoff Bürger</cp:lastModifiedBy>
  <cp:revision>77</cp:revision>
  <cp:lastPrinted>2015-09-01T15:35:34Z</cp:lastPrinted>
  <dcterms:created xsi:type="dcterms:W3CDTF">2015-07-23T20:22:04Z</dcterms:created>
  <dcterms:modified xsi:type="dcterms:W3CDTF">2015-09-02T12:48:20Z</dcterms:modified>
</cp:coreProperties>
</file>