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8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1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29/07/15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in </a:t>
            </a:r>
            <a:r>
              <a:rPr lang="en-US" i="1" dirty="0" smtClean="0"/>
              <a:t>RACR</a:t>
            </a:r>
            <a:r>
              <a:rPr lang="en-US" i="1" baseline="30000" dirty="0" smtClean="0"/>
              <a:t>1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RACR </a:t>
            </a:r>
            <a:r>
              <a:rPr lang="en-US" dirty="0"/>
              <a:t>Solution 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Petri net generation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34" name="Rounded Rectangle 133"/>
          <p:cNvSpPr/>
          <p:nvPr/>
        </p:nvSpPr>
        <p:spPr>
          <a:xfrm>
            <a:off x="63194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token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572" y="4917581"/>
            <a:ext cx="0" cy="3254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825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98549" y="52430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966200" y="28385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648700" y="28484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648700" y="40759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911656" y="5212856"/>
            <a:ext cx="114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05336" y="32069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@in/out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solidFill>
            <a:srgbClr val="B3A2C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34" name="Rounded Rectangle 133"/>
          <p:cNvSpPr/>
          <p:nvPr/>
        </p:nvSpPr>
        <p:spPr>
          <a:xfrm>
            <a:off x="63194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token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572" y="4917581"/>
            <a:ext cx="0" cy="3254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825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98549" y="52430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966200" y="28385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648700" y="28484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648700" y="40759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911656" y="5212856"/>
            <a:ext cx="114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05336" y="32069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@in/out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27502" y="417545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339973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solidFill>
            <a:srgbClr val="B3A2C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34" name="Rounded Rectangle 133"/>
          <p:cNvSpPr/>
          <p:nvPr/>
        </p:nvSpPr>
        <p:spPr>
          <a:xfrm>
            <a:off x="6319461" y="5091110"/>
            <a:ext cx="679088" cy="303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token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572" y="4917581"/>
            <a:ext cx="0" cy="3254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825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98549" y="52430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966200" y="28385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648700" y="28484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648700" y="40759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911656" y="5212856"/>
            <a:ext cx="114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05336" y="32069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@in/out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48541" y="5280353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7864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solidFill>
            <a:srgbClr val="B3A2C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34" name="Rounded Rectangle 133"/>
          <p:cNvSpPr/>
          <p:nvPr/>
        </p:nvSpPr>
        <p:spPr>
          <a:xfrm>
            <a:off x="6319461" y="5091110"/>
            <a:ext cx="679088" cy="303850"/>
          </a:xfrm>
          <a:prstGeom prst="roundRect">
            <a:avLst/>
          </a:prstGeom>
          <a:solidFill>
            <a:srgbClr val="B3A2C7">
              <a:alpha val="30000"/>
            </a:srgbClr>
          </a:solidFill>
          <a:ln>
            <a:solidFill>
              <a:srgbClr val="0000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token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572" y="4917582"/>
            <a:ext cx="0" cy="32545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82572" y="5243035"/>
            <a:ext cx="136889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98549" y="52430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966200" y="28385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648700" y="28484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648700" y="40759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911656" y="5212856"/>
            <a:ext cx="114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05336" y="32069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@in/out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21199" y="1506395"/>
            <a:ext cx="1484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28471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solidFill>
            <a:srgbClr val="B3A2C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319461" y="3224210"/>
            <a:ext cx="679088" cy="303850"/>
          </a:xfrm>
          <a:prstGeom prst="roundRect">
            <a:avLst/>
          </a:prstGeom>
          <a:solidFill>
            <a:srgbClr val="B3A2C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token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182572" y="3050682"/>
            <a:ext cx="0" cy="3254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2572" y="33761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49747" y="342043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347459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(RAG-controlled rewriting)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0852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136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4136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0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4024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4631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8858" y="23752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8858" y="34544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858" y="28594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04631" y="32448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04631" y="38626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2846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2846" y="34805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72846" y="28626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72846" y="46823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34024" y="44842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04631" y="44718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2239" y="28543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2239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239" y="47116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972846" y="20590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02239" y="23752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2351" y="23752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7223" y="2974356"/>
            <a:ext cx="125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@incoming</a:t>
            </a:r>
          </a:p>
          <a:p>
            <a:r>
              <a:rPr lang="en-GB" dirty="0" smtClean="0"/>
              <a:t>@outgoing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4173161" y="50911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4036272" y="52430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036272" y="48837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173161" y="53949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93249" y="55388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93249" y="36567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322856" y="3180311"/>
            <a:ext cx="64436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2"/>
          </p:cNvCxnSpPr>
          <p:nvPr/>
        </p:nvCxnSpPr>
        <p:spPr>
          <a:xfrm>
            <a:off x="2813744" y="3054450"/>
            <a:ext cx="509112" cy="12586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322856" y="3450787"/>
            <a:ext cx="644369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6" idx="3"/>
          </p:cNvCxnSpPr>
          <p:nvPr/>
        </p:nvCxnSpPr>
        <p:spPr>
          <a:xfrm flipV="1">
            <a:off x="3322856" y="3454441"/>
            <a:ext cx="393076" cy="122333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45036" y="16013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Petri 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80324" y="26425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80324" y="38763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80324" y="45056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630475" y="2642541"/>
            <a:ext cx="1018225" cy="41190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30475" y="3274550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630475" y="3876336"/>
            <a:ext cx="1018225" cy="41190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transition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48539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648539" y="407284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48539" y="468310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98690" y="28385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98690" y="349008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98690" y="40759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648539" y="2375247"/>
            <a:ext cx="0" cy="23078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98690" y="2375246"/>
            <a:ext cx="1" cy="1697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48539" y="2375247"/>
            <a:ext cx="16501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77000" y="2059002"/>
            <a:ext cx="30" cy="316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52249" y="26425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852249" y="38626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52249" y="4484214"/>
            <a:ext cx="1092787" cy="21457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47517" y="2298609"/>
            <a:ext cx="88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504840" y="18301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8144" y="1467459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petrinet</a:t>
            </a:r>
            <a:endParaRPr lang="en-GB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7969612" y="44842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arcs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969612" y="4805465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7832723" y="4623910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832723" y="4288245"/>
            <a:ext cx="0" cy="335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</p:cNvCxnSpPr>
          <p:nvPr/>
        </p:nvCxnSpPr>
        <p:spPr>
          <a:xfrm>
            <a:off x="6998549" y="4711626"/>
            <a:ext cx="631926" cy="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8" idx="2"/>
          </p:cNvCxnSpPr>
          <p:nvPr/>
        </p:nvCxnSpPr>
        <p:spPr>
          <a:xfrm>
            <a:off x="6489437" y="3054450"/>
            <a:ext cx="1141038" cy="165717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630476" y="4711626"/>
            <a:ext cx="508908" cy="1844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42429" y="5475879"/>
            <a:ext cx="120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@v-lookup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319461" y="32242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token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182572" y="3050682"/>
            <a:ext cx="0" cy="3254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2572" y="33761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009024" y="3286107"/>
            <a:ext cx="6214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21199" y="1506395"/>
            <a:ext cx="1484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613082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</a:t>
            </a:r>
            <a:r>
              <a:rPr lang="en-GB" dirty="0"/>
              <a:t>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ea typeface="Wingdings"/>
                <a:cs typeface="Wingdings"/>
                <a:sym typeface="Wingdings"/>
              </a:rPr>
              <a:t> </a:t>
            </a:r>
            <a:r>
              <a:rPr lang="en-GB" dirty="0" smtClean="0"/>
              <a:t>name analysis 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</p:spTree>
    <p:extLst>
      <p:ext uri="{BB962C8B-B14F-4D97-AF65-F5344CB8AC3E}">
        <p14:creationId xmlns:p14="http://schemas.microsoft.com/office/powerpoint/2010/main" val="170240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 attribute </a:t>
            </a:r>
            <a:r>
              <a:rPr lang="en-GB" dirty="0"/>
              <a:t>g</a:t>
            </a:r>
            <a:r>
              <a:rPr lang="en-GB" dirty="0" smtClean="0"/>
              <a:t>rammar </a:t>
            </a:r>
            <a:r>
              <a:rPr lang="en-GB" dirty="0"/>
              <a:t>c</a:t>
            </a:r>
            <a:r>
              <a:rPr lang="en-GB" dirty="0" smtClean="0"/>
              <a:t>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RAG-controlled rewriting = RAGs + rewriting</a:t>
            </a:r>
          </a:p>
          <a:p>
            <a:pPr lvl="1"/>
            <a:r>
              <a:rPr lang="en-GB" dirty="0" smtClean="0"/>
              <a:t>RAGs for declarative, cached analyses</a:t>
            </a:r>
          </a:p>
          <a:p>
            <a:pPr lvl="1"/>
            <a:r>
              <a:rPr lang="en-GB" dirty="0" smtClean="0"/>
              <a:t>graph rewriting for state changes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6738574" y="3810159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081806" y="3901692"/>
            <a:ext cx="146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controlled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6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rewriting in terms of RAGs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 = abstract syntax tree (AST)</a:t>
            </a:r>
          </a:p>
          <a:p>
            <a:r>
              <a:rPr lang="en-GB" dirty="0" smtClean="0"/>
              <a:t>RAG = abstract syntax graph (ASG)</a:t>
            </a:r>
          </a:p>
          <a:p>
            <a:pPr lvl="1"/>
            <a:r>
              <a:rPr lang="en-GB" dirty="0" smtClean="0"/>
              <a:t>reference attributes induce semantic overlay graph on top of AST</a:t>
            </a:r>
          </a:p>
          <a:p>
            <a:pPr lvl="1"/>
            <a:r>
              <a:rPr lang="en-GB" dirty="0" smtClean="0"/>
              <a:t>enables deduction </a:t>
            </a:r>
            <a:r>
              <a:rPr lang="en-GB" i="1" dirty="0" smtClean="0"/>
              <a:t>and</a:t>
            </a:r>
            <a:r>
              <a:rPr lang="en-GB" dirty="0" smtClean="0"/>
              <a:t> analyses of graph structure (e.g., transitive closure analyses like control-flow)</a:t>
            </a:r>
          </a:p>
          <a:p>
            <a:pPr marL="457200" lvl="1" indent="0">
              <a:buNone/>
            </a:pPr>
            <a:r>
              <a:rPr lang="en-GB" dirty="0" smtClean="0"/>
              <a:t>&gt;&gt; rewrites change AST </a:t>
            </a:r>
            <a:r>
              <a:rPr lang="en-GB" i="1" dirty="0" smtClean="0"/>
              <a:t>but</a:t>
            </a:r>
          </a:p>
          <a:p>
            <a:pPr lvl="2"/>
            <a:r>
              <a:rPr lang="en-GB" dirty="0" smtClean="0"/>
              <a:t>patterns are graphs (reference attributes)</a:t>
            </a:r>
          </a:p>
          <a:p>
            <a:pPr lvl="2"/>
            <a:r>
              <a:rPr lang="en-GB" dirty="0" smtClean="0"/>
              <a:t>reference edges change with 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1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i="1" dirty="0" smtClean="0"/>
              <a:t>RACR</a:t>
            </a:r>
            <a:r>
              <a:rPr lang="en-GB" dirty="0" smtClean="0"/>
              <a:t>-based language processors</a:t>
            </a:r>
          </a:p>
          <a:p>
            <a:pPr lvl="1"/>
            <a:r>
              <a:rPr lang="en-GB" i="1" dirty="0" err="1" smtClean="0"/>
              <a:t>fUML</a:t>
            </a:r>
            <a:r>
              <a:rPr lang="en-GB" i="1" dirty="0" smtClean="0"/>
              <a:t> Activity Diagram </a:t>
            </a:r>
            <a:r>
              <a:rPr lang="en-GB" dirty="0" smtClean="0">
                <a:sym typeface="Wingdings"/>
              </a:rPr>
              <a:t> Petri net compiler</a:t>
            </a:r>
          </a:p>
          <a:p>
            <a:pPr lvl="1"/>
            <a:r>
              <a:rPr lang="en-GB" dirty="0" smtClean="0">
                <a:sym typeface="Wingdings"/>
              </a:rPr>
              <a:t>Petri net interpreter (coloured, weighted nets)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3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729</Words>
  <Application>Microsoft Macintosh PowerPoint</Application>
  <PresentationFormat>On-screen Show (4:3)</PresentationFormat>
  <Paragraphs>246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fUML Activity Diagrams in RACR1</vt:lpstr>
      <vt:lpstr>Background</vt:lpstr>
      <vt:lpstr>Reference attribute grammar controlled rewriting</vt:lpstr>
      <vt:lpstr>Graph rewriting in terms of RAGs</vt:lpstr>
      <vt:lpstr>RACR</vt:lpstr>
      <vt:lpstr>Solution</vt:lpstr>
      <vt:lpstr>General idea</vt:lpstr>
      <vt:lpstr>fUML Activity Diagram  Petri net</vt:lpstr>
      <vt:lpstr>fUML Activity Diagram  Petri net</vt:lpstr>
      <vt:lpstr>fUML Activity Diagram compiler</vt:lpstr>
      <vt:lpstr>Petri net interpreter</vt:lpstr>
      <vt:lpstr>ASG</vt:lpstr>
      <vt:lpstr>Execution (RAG-controlled rewriting)</vt:lpstr>
      <vt:lpstr>Execution (RAG-controlled rewriting)</vt:lpstr>
      <vt:lpstr>Execution (RAG-controlled rewriting)</vt:lpstr>
      <vt:lpstr>Execution (RAG-controlled rewriting)</vt:lpstr>
      <vt:lpstr>Execution (RAG-controlled rewriting)</vt:lpstr>
      <vt:lpstr>Evaluation</vt:lpstr>
      <vt:lpstr>Performance</vt:lpstr>
      <vt:lpstr>Lines of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63</cp:revision>
  <dcterms:created xsi:type="dcterms:W3CDTF">2015-07-23T20:22:04Z</dcterms:created>
  <dcterms:modified xsi:type="dcterms:W3CDTF">2015-07-29T13:58:05Z</dcterms:modified>
</cp:coreProperties>
</file>