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89" r:id="rId19"/>
    <p:sldId id="264" r:id="rId20"/>
    <p:sldId id="263" r:id="rId21"/>
    <p:sldId id="28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</a:t>
            </a:r>
            <a:r>
              <a:rPr lang="en-US" dirty="0" smtClean="0"/>
              <a:t>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/>
              <a:t>s</a:t>
            </a:r>
            <a:r>
              <a:rPr lang="en-US" dirty="0" smtClean="0"/>
              <a:t>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net generation)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</a:t>
            </a:r>
            <a:r>
              <a:rPr lang="en-GB" i="1" dirty="0" smtClean="0">
                <a:solidFill>
                  <a:srgbClr val="660066"/>
                </a:solidFill>
              </a:rPr>
              <a:t>Petri </a:t>
            </a:r>
            <a:r>
              <a:rPr lang="en-GB" i="1" dirty="0" smtClean="0">
                <a:solidFill>
                  <a:srgbClr val="660066"/>
                </a:solidFill>
              </a:rPr>
              <a:t>net</a:t>
            </a:r>
            <a:endParaRPr lang="en-GB" i="1" dirty="0" smtClean="0">
              <a:solidFill>
                <a:srgbClr val="660066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  <a:endParaRPr lang="en-GB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  <a:endParaRPr lang="en-GB" sz="1400" i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</a:t>
            </a:r>
            <a:r>
              <a:rPr lang="en-GB" i="1" dirty="0" smtClean="0">
                <a:solidFill>
                  <a:srgbClr val="660066"/>
                </a:solidFill>
              </a:rPr>
              <a:t>Petri </a:t>
            </a:r>
            <a:r>
              <a:rPr lang="en-GB" i="1" dirty="0" smtClean="0">
                <a:solidFill>
                  <a:srgbClr val="660066"/>
                </a:solidFill>
              </a:rPr>
              <a:t>net</a:t>
            </a:r>
            <a:endParaRPr lang="en-GB" i="1" dirty="0" smtClean="0">
              <a:solidFill>
                <a:srgbClr val="660066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610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667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499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CCC1DA">
              <a:alpha val="30000"/>
            </a:srgbClr>
          </a:solidFill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</a:t>
            </a:r>
            <a:r>
              <a:rPr lang="en-GB" i="1" dirty="0" smtClean="0">
                <a:solidFill>
                  <a:srgbClr val="660066"/>
                </a:solidFill>
              </a:rPr>
              <a:t>Petri </a:t>
            </a:r>
            <a:r>
              <a:rPr lang="en-GB" i="1" dirty="0" smtClean="0">
                <a:solidFill>
                  <a:srgbClr val="660066"/>
                </a:solidFill>
              </a:rPr>
              <a:t>net</a:t>
            </a:r>
            <a:endParaRPr lang="en-GB" i="1" dirty="0" smtClean="0">
              <a:solidFill>
                <a:srgbClr val="660066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804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762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796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4090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4003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  <a:endParaRPr lang="en-GB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straightforward rewriting thanks to attribute-based analysis (rewrites leverage on analyses)</a:t>
            </a:r>
          </a:p>
          <a:p>
            <a:r>
              <a:rPr lang="en-GB" dirty="0" smtClean="0"/>
              <a:t>focused rewriting (just actual state changes)</a:t>
            </a:r>
          </a:p>
          <a:p>
            <a:r>
              <a:rPr lang="en-GB" dirty="0" smtClean="0"/>
              <a:t>efficient, although naïvely specified (incremental)</a:t>
            </a:r>
          </a:p>
          <a:p>
            <a:r>
              <a:rPr lang="en-GB" dirty="0" smtClean="0"/>
              <a:t>declarative (automatic deduction of evaluation orders for intertwined analyses &amp; rewriting)</a:t>
            </a:r>
          </a:p>
          <a:p>
            <a:r>
              <a:rPr lang="en-GB" dirty="0" smtClean="0"/>
              <a:t>interactive (convenient runtime API for user-driven analyses &amp; 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33466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</a:t>
            </a:r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solution-aw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4" y="1305720"/>
            <a:ext cx="3579611" cy="5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268063" y="3810000"/>
            <a:ext cx="8667702" cy="2320250"/>
            <a:chOff x="1503835" y="34517018"/>
            <a:chExt cx="21267092" cy="5522807"/>
          </a:xfrm>
        </p:grpSpPr>
        <p:sp>
          <p:nvSpPr>
            <p:cNvPr id="139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0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1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4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5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6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8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503631" y="1378541"/>
            <a:ext cx="2324454" cy="2329040"/>
            <a:chOff x="25294565" y="515488"/>
            <a:chExt cx="4648907" cy="4658080"/>
          </a:xfrm>
        </p:grpSpPr>
        <p:sp>
          <p:nvSpPr>
            <p:cNvPr id="158" name="Oval 157"/>
            <p:cNvSpPr/>
            <p:nvPr/>
          </p:nvSpPr>
          <p:spPr bwMode="auto">
            <a:xfrm>
              <a:off x="25455279" y="681198"/>
              <a:ext cx="4317762" cy="43142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59" name="Octagon 158"/>
            <p:cNvSpPr/>
            <p:nvPr/>
          </p:nvSpPr>
          <p:spPr bwMode="auto">
            <a:xfrm>
              <a:off x="27275923" y="68119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4" name="Octagon 163"/>
            <p:cNvSpPr/>
            <p:nvPr/>
          </p:nvSpPr>
          <p:spPr bwMode="auto">
            <a:xfrm>
              <a:off x="27738203" y="6989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5" name="Octagon 164"/>
            <p:cNvSpPr/>
            <p:nvPr/>
          </p:nvSpPr>
          <p:spPr bwMode="auto">
            <a:xfrm>
              <a:off x="28200483" y="80565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6" name="Octagon 165"/>
            <p:cNvSpPr/>
            <p:nvPr/>
          </p:nvSpPr>
          <p:spPr bwMode="auto">
            <a:xfrm>
              <a:off x="28609423" y="101901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8" name="Octagon 167"/>
            <p:cNvSpPr/>
            <p:nvPr/>
          </p:nvSpPr>
          <p:spPr bwMode="auto">
            <a:xfrm>
              <a:off x="28965023" y="13212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9" name="Octagon 168"/>
            <p:cNvSpPr/>
            <p:nvPr/>
          </p:nvSpPr>
          <p:spPr bwMode="auto">
            <a:xfrm>
              <a:off x="29208802" y="171382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0" name="Octagon 169"/>
            <p:cNvSpPr/>
            <p:nvPr/>
          </p:nvSpPr>
          <p:spPr bwMode="auto">
            <a:xfrm>
              <a:off x="29387297" y="31006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1" name="Octagon 170"/>
            <p:cNvSpPr/>
            <p:nvPr/>
          </p:nvSpPr>
          <p:spPr bwMode="auto">
            <a:xfrm>
              <a:off x="29434247" y="260921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2" name="Octagon 171"/>
            <p:cNvSpPr/>
            <p:nvPr/>
          </p:nvSpPr>
          <p:spPr bwMode="auto">
            <a:xfrm>
              <a:off x="29392298" y="2141241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3" name="Octagon 172"/>
            <p:cNvSpPr/>
            <p:nvPr/>
          </p:nvSpPr>
          <p:spPr bwMode="auto">
            <a:xfrm>
              <a:off x="29215192" y="35401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5" name="Octagon 174"/>
            <p:cNvSpPr/>
            <p:nvPr/>
          </p:nvSpPr>
          <p:spPr bwMode="auto">
            <a:xfrm>
              <a:off x="28609978" y="423997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6" name="Octagon 175"/>
            <p:cNvSpPr/>
            <p:nvPr/>
          </p:nvSpPr>
          <p:spPr bwMode="auto">
            <a:xfrm>
              <a:off x="28947103" y="391424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7" name="Octagon 176"/>
            <p:cNvSpPr/>
            <p:nvPr/>
          </p:nvSpPr>
          <p:spPr bwMode="auto">
            <a:xfrm>
              <a:off x="26850452" y="45814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8" name="Octagon 177"/>
            <p:cNvSpPr/>
            <p:nvPr/>
          </p:nvSpPr>
          <p:spPr bwMode="auto">
            <a:xfrm>
              <a:off x="26423732" y="43858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0" name="Octagon 179"/>
            <p:cNvSpPr/>
            <p:nvPr/>
          </p:nvSpPr>
          <p:spPr bwMode="auto">
            <a:xfrm>
              <a:off x="26050352" y="41369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1" name="Octagon 180"/>
            <p:cNvSpPr/>
            <p:nvPr/>
          </p:nvSpPr>
          <p:spPr bwMode="auto">
            <a:xfrm>
              <a:off x="25748092" y="3781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2" name="Octagon 181"/>
            <p:cNvSpPr/>
            <p:nvPr/>
          </p:nvSpPr>
          <p:spPr bwMode="auto">
            <a:xfrm>
              <a:off x="25534732" y="3354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3" name="Octagon 182"/>
            <p:cNvSpPr/>
            <p:nvPr/>
          </p:nvSpPr>
          <p:spPr bwMode="auto">
            <a:xfrm>
              <a:off x="25428052" y="2892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6" name="Octagon 185"/>
            <p:cNvSpPr/>
            <p:nvPr/>
          </p:nvSpPr>
          <p:spPr bwMode="auto">
            <a:xfrm>
              <a:off x="25392492" y="24300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7" name="Octagon 186"/>
            <p:cNvSpPr/>
            <p:nvPr/>
          </p:nvSpPr>
          <p:spPr bwMode="auto">
            <a:xfrm>
              <a:off x="25499172" y="196774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8" name="Octagon 187"/>
            <p:cNvSpPr/>
            <p:nvPr/>
          </p:nvSpPr>
          <p:spPr bwMode="auto">
            <a:xfrm>
              <a:off x="26388172" y="8831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9" name="Octagon 188"/>
            <p:cNvSpPr/>
            <p:nvPr/>
          </p:nvSpPr>
          <p:spPr bwMode="auto">
            <a:xfrm>
              <a:off x="26832672" y="7409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0" name="Octagon 189"/>
            <p:cNvSpPr/>
            <p:nvPr/>
          </p:nvSpPr>
          <p:spPr bwMode="auto">
            <a:xfrm>
              <a:off x="25694752" y="1576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1" name="Octagon 190"/>
            <p:cNvSpPr/>
            <p:nvPr/>
          </p:nvSpPr>
          <p:spPr bwMode="auto">
            <a:xfrm>
              <a:off x="26014792" y="11498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2" name="Octagon 191"/>
            <p:cNvSpPr/>
            <p:nvPr/>
          </p:nvSpPr>
          <p:spPr bwMode="auto">
            <a:xfrm>
              <a:off x="28242987" y="447681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3" name="Octagon 192"/>
            <p:cNvSpPr/>
            <p:nvPr/>
          </p:nvSpPr>
          <p:spPr bwMode="auto">
            <a:xfrm>
              <a:off x="27268005" y="466669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4" name="Octagon 193"/>
            <p:cNvSpPr/>
            <p:nvPr/>
          </p:nvSpPr>
          <p:spPr bwMode="auto">
            <a:xfrm>
              <a:off x="27796404" y="467878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25987979" y="1261962"/>
              <a:ext cx="3040380" cy="3484880"/>
              <a:chOff x="5445224" y="1518725"/>
              <a:chExt cx="575731" cy="704321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5604849" y="1891466"/>
                <a:ext cx="345115" cy="331580"/>
                <a:chOff x="5592149" y="1888291"/>
                <a:chExt cx="345115" cy="331580"/>
              </a:xfrm>
            </p:grpSpPr>
            <p:sp>
              <p:nvSpPr>
                <p:cNvPr id="216" name="Rounded Rectangle 215"/>
                <p:cNvSpPr/>
                <p:nvPr/>
              </p:nvSpPr>
              <p:spPr bwMode="auto">
                <a:xfrm>
                  <a:off x="5747579" y="1889528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16200000">
                  <a:off x="5745714" y="1880949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18000000">
                  <a:off x="5746997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19800000">
                  <a:off x="5747236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14400000">
                  <a:off x="5744431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12600000">
                  <a:off x="5742789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2" name="Oval 221"/>
                <p:cNvSpPr/>
                <p:nvPr/>
              </p:nvSpPr>
              <p:spPr bwMode="auto">
                <a:xfrm>
                  <a:off x="5622878" y="1915279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3" name="Oval 222"/>
                <p:cNvSpPr/>
                <p:nvPr/>
              </p:nvSpPr>
              <p:spPr bwMode="auto">
                <a:xfrm>
                  <a:off x="5664449" y="1955597"/>
                  <a:ext cx="205507" cy="198184"/>
                </a:xfrm>
                <a:prstGeom prst="ellipse">
                  <a:avLst/>
                </a:prstGeom>
                <a:solidFill>
                  <a:srgbClr val="660066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5749131" y="1670330"/>
                <a:ext cx="271824" cy="258334"/>
                <a:chOff x="4939885" y="1567387"/>
                <a:chExt cx="345116" cy="331580"/>
              </a:xfrm>
            </p:grpSpPr>
            <p:sp>
              <p:nvSpPr>
                <p:cNvPr id="208" name="Rounded Rectangle 207"/>
                <p:cNvSpPr/>
                <p:nvPr/>
              </p:nvSpPr>
              <p:spPr bwMode="auto">
                <a:xfrm>
                  <a:off x="5095315" y="1568624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16200000">
                  <a:off x="5093450" y="156004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18000000">
                  <a:off x="5094734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19800000">
                  <a:off x="5094972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14400000">
                  <a:off x="5092167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12600000">
                  <a:off x="5090525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4" name="Oval 213"/>
                <p:cNvSpPr/>
                <p:nvPr/>
              </p:nvSpPr>
              <p:spPr bwMode="auto">
                <a:xfrm>
                  <a:off x="4970614" y="1594375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>
                  <a:off x="5012186" y="1634693"/>
                  <a:ext cx="205507" cy="198184"/>
                </a:xfrm>
                <a:prstGeom prst="ellipse">
                  <a:avLst/>
                </a:prstGeom>
                <a:solidFill>
                  <a:srgbClr val="10253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5445224" y="1518725"/>
                <a:ext cx="345115" cy="331581"/>
                <a:chOff x="5445224" y="1525075"/>
                <a:chExt cx="345115" cy="331581"/>
              </a:xfrm>
            </p:grpSpPr>
            <p:sp>
              <p:nvSpPr>
                <p:cNvPr id="200" name="Rounded Rectangle 199"/>
                <p:cNvSpPr/>
                <p:nvPr/>
              </p:nvSpPr>
              <p:spPr bwMode="auto">
                <a:xfrm>
                  <a:off x="5600654" y="1526313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16200000">
                  <a:off x="5598789" y="1517734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18000000">
                  <a:off x="5600072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19800000">
                  <a:off x="5600311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14400000">
                  <a:off x="5597506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12600000">
                  <a:off x="5595864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6" name="Oval 205"/>
                <p:cNvSpPr/>
                <p:nvPr/>
              </p:nvSpPr>
              <p:spPr bwMode="auto">
                <a:xfrm>
                  <a:off x="5477066" y="1548187"/>
                  <a:ext cx="287397" cy="27699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7" name="Oval 206"/>
                <p:cNvSpPr/>
                <p:nvPr/>
              </p:nvSpPr>
              <p:spPr bwMode="auto">
                <a:xfrm>
                  <a:off x="5517524" y="1588921"/>
                  <a:ext cx="205507" cy="198184"/>
                </a:xfrm>
                <a:prstGeom prst="ellipse">
                  <a:avLst/>
                </a:prstGeom>
                <a:solidFill>
                  <a:srgbClr val="008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</p:grpSp>
        <p:sp>
          <p:nvSpPr>
            <p:cNvPr id="196" name="Donut 195"/>
            <p:cNvSpPr/>
            <p:nvPr/>
          </p:nvSpPr>
          <p:spPr bwMode="auto">
            <a:xfrm>
              <a:off x="25294565" y="515488"/>
              <a:ext cx="4648907" cy="4658080"/>
            </a:xfrm>
            <a:prstGeom prst="donut">
              <a:avLst>
                <a:gd name="adj" fmla="val 6622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731982" y="1875638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declarative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b</a:t>
            </a:r>
            <a:r>
              <a:rPr lang="en-GB" dirty="0" smtClean="0"/>
              <a:t>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</a:p>
          <a:p>
            <a:pPr lvl="1"/>
            <a:r>
              <a:rPr lang="en-GB" dirty="0" smtClean="0"/>
              <a:t>reference attribute 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(AST) &gt;&gt; extend AST to ASG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abstract syntax graph (ASG)</a:t>
            </a:r>
          </a:p>
          <a:p>
            <a:pPr lvl="1"/>
            <a:r>
              <a:rPr lang="en-GB" dirty="0" smtClean="0"/>
              <a:t>graph rewriting for 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708</Words>
  <Application>Microsoft Macintosh PowerPoint</Application>
  <PresentationFormat>On-screen Show (4:3)</PresentationFormat>
  <Paragraphs>215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ASG</vt:lpstr>
      <vt:lpstr>Execution (RAG-controlled rewriting)</vt:lpstr>
      <vt:lpstr>Execution (RAG-controlled rewriting)</vt:lpstr>
      <vt:lpstr>Evaluation</vt:lpstr>
      <vt:lpstr>Implementation quality</vt:lpstr>
      <vt:lpstr>Lines of code</vt:lpstr>
      <vt:lpstr>Performance</vt:lpstr>
      <vt:lpstr>Conclusion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106</cp:revision>
  <cp:lastPrinted>2015-09-01T15:35:34Z</cp:lastPrinted>
  <dcterms:created xsi:type="dcterms:W3CDTF">2015-07-23T20:22:04Z</dcterms:created>
  <dcterms:modified xsi:type="dcterms:W3CDTF">2016-03-05T21:35:24Z</dcterms:modified>
</cp:coreProperties>
</file>