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访谈</a:t>
            </a:r>
            <a:r>
              <a:rPr lang="en-US" altLang="zh-CN"/>
              <a:t>——</a:t>
            </a:r>
            <a:r>
              <a:rPr lang="zh-CN" altLang="en-US"/>
              <a:t>编程课教授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99155" y="2649855"/>
            <a:ext cx="4931410" cy="3452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7960" y="1727835"/>
            <a:ext cx="8351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关键词：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考试、老师、学生、兴趣、分数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大学、课堂、参考资料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访谈</a:t>
            </a:r>
            <a:r>
              <a:rPr lang="en-US" altLang="zh-CN"/>
              <a:t>——</a:t>
            </a:r>
            <a:r>
              <a:rPr lang="zh-CN" altLang="en-US"/>
              <a:t>编程课教授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08330" y="1490345"/>
            <a:ext cx="11583670" cy="4652010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lang="zh-CN" altLang="en-US"/>
              <a:t>当您教授这门课时，您认为这门课的教学目标、预期学习效果有何具体看法？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专业课的学习目的不在于考试，不是说期末考试我要拿满分，这种考试思维是不对的。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学习专业课的目的在于同学能掌握编程的能力。什么叫编程能力？学了编程课，我去公司里面应聘去找对应的岗位，我能不能胜任？公司请你来是解决问题的，不是来考试的。</a:t>
            </a:r>
            <a:endParaRPr lang="zh-CN" altLang="en-US"/>
          </a:p>
          <a:p>
            <a:pPr lvl="0">
              <a:lnSpc>
                <a:spcPct val="120000"/>
              </a:lnSpc>
            </a:pPr>
            <a:r>
              <a:rPr lang="zh-CN" altLang="en-US"/>
              <a:t>在您的课程中，您会给学生布置作业的原则是什么？作业对学生学习这门课起到什么帮助？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首先我希望同学们了解基础概念，编程课中讲解的基础概念都清楚了，才能以不变应万变。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第二个就是希望提高同学的实践动手的能力。编程作为工科，真正去做才能学会。</a:t>
            </a:r>
            <a:endParaRPr lang="zh-CN" altLang="en-US"/>
          </a:p>
          <a:p>
            <a:pPr lvl="0">
              <a:lnSpc>
                <a:spcPct val="120000"/>
              </a:lnSpc>
            </a:pPr>
            <a:r>
              <a:rPr lang="zh-CN" altLang="en-US"/>
              <a:t>具体来说，您会怎么设计作业呢？您的评分标准是什么样的呢？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我布置的作业都是开放课题，学生可以自己琢磨应该怎么做，不限制完成的思路。没有</a:t>
            </a:r>
            <a:r>
              <a:rPr lang="en-US" altLang="zh-CN"/>
              <a:t>“</a:t>
            </a:r>
            <a:r>
              <a:rPr lang="zh-CN" altLang="en-US"/>
              <a:t>给分点</a:t>
            </a:r>
            <a:r>
              <a:rPr lang="en-US" altLang="zh-CN"/>
              <a:t>”</a:t>
            </a:r>
            <a:r>
              <a:rPr lang="zh-CN" altLang="en-US"/>
              <a:t>这种概念。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我出的题目都是上不封顶的，问题描述起来很简单，但是仔细研究可以探究的很深。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我希望同学们在实践探索的过程中发现学习与研究的乐趣。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有兴趣的同学，一旦发现结果不如预期，会更加好奇，继续找规律、做实验，在这个过程加深自己的理解。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我通常会给他们高分。成功的人一定是专注的，是有激情去探究的。那些只是想完成给分点就应付过去的我会给低分。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访谈</a:t>
            </a:r>
            <a:r>
              <a:rPr lang="en-US" altLang="zh-CN"/>
              <a:t>——</a:t>
            </a:r>
            <a:r>
              <a:rPr lang="zh-CN" altLang="en-US"/>
              <a:t>编程课教授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08330" y="1490345"/>
            <a:ext cx="11583670" cy="4652010"/>
          </a:xfrm>
        </p:spPr>
        <p:txBody>
          <a:bodyPr>
            <a:normAutofit fontScale="90000"/>
          </a:bodyPr>
          <a:p>
            <a:r>
              <a:rPr lang="zh-CN" altLang="en-US" sz="2000"/>
              <a:t>您鼓励学生采取怎样的自学和探索方法来掌握完成作业所需的知识？为什么？</a:t>
            </a:r>
            <a:endParaRPr lang="zh-CN" altLang="en-US" sz="2000"/>
          </a:p>
          <a:p>
            <a:pPr lvl="1"/>
            <a:r>
              <a:rPr lang="zh-CN" altLang="en-US" sz="1770"/>
              <a:t>要想自学和探索，首先要能够提出问题，这需要认真思考。（举例，</a:t>
            </a:r>
            <a:r>
              <a:rPr lang="en-US" altLang="zh-CN" sz="1770"/>
              <a:t>quiz</a:t>
            </a:r>
            <a:r>
              <a:rPr lang="zh-CN" altLang="en-US" sz="1770"/>
              <a:t>）</a:t>
            </a:r>
            <a:endParaRPr lang="en-US" altLang="zh-CN" sz="1770"/>
          </a:p>
          <a:p>
            <a:pPr lvl="1"/>
            <a:r>
              <a:rPr lang="zh-CN" altLang="en-US" sz="1770"/>
              <a:t>我鼓励同学们在网络搜索，包括使用</a:t>
            </a:r>
            <a:r>
              <a:rPr lang="en-US" altLang="zh-CN" sz="1770"/>
              <a:t>ChatGPT</a:t>
            </a:r>
            <a:r>
              <a:rPr lang="zh-CN" altLang="en-US" sz="1770"/>
              <a:t>。</a:t>
            </a:r>
            <a:endParaRPr lang="zh-CN" altLang="en-US" sz="1770"/>
          </a:p>
          <a:p>
            <a:pPr lvl="2"/>
            <a:r>
              <a:rPr lang="zh-CN" altLang="en-US" sz="1770"/>
              <a:t>询问</a:t>
            </a:r>
            <a:r>
              <a:rPr lang="en-US" altLang="zh-CN" sz="1770"/>
              <a:t>ChatGPT</a:t>
            </a:r>
            <a:r>
              <a:rPr lang="zh-CN" altLang="en-US" sz="1770"/>
              <a:t>并不会让学生逃避思考。能够提出问题，能够知道搜索什么答案，这一步才是关键的思考。</a:t>
            </a:r>
            <a:endParaRPr lang="zh-CN" altLang="en-US" sz="1770"/>
          </a:p>
          <a:p>
            <a:pPr lvl="2"/>
            <a:r>
              <a:rPr lang="en-US" altLang="zh-CN" sz="1770"/>
              <a:t>ChatGPT</a:t>
            </a:r>
            <a:r>
              <a:rPr lang="zh-CN" altLang="en-US" sz="1770"/>
              <a:t>和搜索引擎一样，他只是查资料的工具，帮你发现你没注意的事情，但是对于他的答复你要寻找多方资料进行验证。</a:t>
            </a:r>
            <a:endParaRPr lang="zh-CN" altLang="en-US" sz="1770"/>
          </a:p>
          <a:p>
            <a:pPr lvl="2"/>
            <a:r>
              <a:rPr lang="zh-CN" altLang="en-US" sz="1770"/>
              <a:t>以前没有互联网，现在有了。</a:t>
            </a:r>
            <a:r>
              <a:rPr lang="en-US" altLang="zh-CN" sz="1770"/>
              <a:t>ChatGPT</a:t>
            </a:r>
            <a:r>
              <a:rPr lang="zh-CN" altLang="en-US" sz="1770"/>
              <a:t>只是一个更好用的搜索引擎。</a:t>
            </a:r>
            <a:endParaRPr lang="zh-CN" altLang="en-US" sz="1770"/>
          </a:p>
          <a:p>
            <a:pPr lvl="1"/>
            <a:r>
              <a:rPr lang="zh-CN" altLang="en-US" sz="1770"/>
              <a:t>我鼓励同学们参考其他同学以及往届学长的思路和答案。</a:t>
            </a:r>
            <a:endParaRPr lang="zh-CN" altLang="en-US" sz="1770"/>
          </a:p>
          <a:p>
            <a:pPr lvl="2"/>
            <a:r>
              <a:rPr lang="zh-CN" altLang="en-US" sz="1770"/>
              <a:t>要做好任何事情，当然是先看看别人目前怎么做，然后才是说目前的做法有什么问题，我怎么做才能做的更好。</a:t>
            </a:r>
            <a:endParaRPr lang="zh-CN" altLang="en-US" sz="1770"/>
          </a:p>
          <a:p>
            <a:pPr lvl="2"/>
            <a:r>
              <a:rPr lang="zh-CN" altLang="en-US" sz="1770"/>
              <a:t>在前人的基础上取长补短做的更好，这才是学术研究或者说做事情的思路。</a:t>
            </a:r>
            <a:endParaRPr lang="zh-CN" altLang="en-US" sz="1770"/>
          </a:p>
          <a:p>
            <a:pPr lvl="2"/>
            <a:r>
              <a:rPr lang="zh-CN" altLang="en-US" sz="1770"/>
              <a:t>闭门造车，不看任何参考资料，你想证明很厉害，实际上这个做事情的目标和逻辑就错了。</a:t>
            </a:r>
            <a:endParaRPr lang="zh-CN" altLang="en-US" sz="1770"/>
          </a:p>
          <a:p>
            <a:pPr lvl="1"/>
            <a:endParaRPr lang="zh-CN" altLang="en-US" sz="1800"/>
          </a:p>
          <a:p>
            <a:pPr lvl="1"/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访谈</a:t>
            </a:r>
            <a:r>
              <a:rPr lang="en-US" altLang="zh-CN"/>
              <a:t>——</a:t>
            </a:r>
            <a:r>
              <a:rPr lang="zh-CN" altLang="en-US"/>
              <a:t>编程课教授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08330" y="1490345"/>
            <a:ext cx="11583670" cy="4652010"/>
          </a:xfrm>
        </p:spPr>
        <p:txBody>
          <a:bodyPr>
            <a:normAutofit/>
          </a:bodyPr>
          <a:p>
            <a:pPr lvl="1"/>
            <a:endParaRPr lang="zh-CN" altLang="en-US" sz="1800"/>
          </a:p>
          <a:p>
            <a:pPr lvl="1"/>
            <a:r>
              <a:rPr lang="zh-CN" altLang="en-US" sz="1800"/>
              <a:t>关于编程课程的学习方法，您还有什么想要补充的吗？</a:t>
            </a:r>
            <a:endParaRPr lang="zh-CN" altLang="en-US" sz="1800"/>
          </a:p>
          <a:p>
            <a:pPr lvl="2"/>
            <a:r>
              <a:rPr lang="zh-CN" altLang="en-US" sz="1800"/>
              <a:t>我虽然认为学生学习的目的不是为了考试，但是考试也是有一定作用的。</a:t>
            </a:r>
            <a:endParaRPr lang="zh-CN" altLang="en-US" sz="1800"/>
          </a:p>
          <a:p>
            <a:pPr lvl="2"/>
            <a:r>
              <a:rPr lang="zh-CN" altLang="en-US" sz="1800"/>
              <a:t>从老师的角度来讲，考试的目的不是为了</a:t>
            </a:r>
            <a:r>
              <a:rPr lang="en-US" altLang="zh-CN" sz="1800"/>
              <a:t>“</a:t>
            </a:r>
            <a:r>
              <a:rPr lang="zh-CN" altLang="en-US" sz="1800"/>
              <a:t>考倒</a:t>
            </a:r>
            <a:r>
              <a:rPr lang="en-US" altLang="zh-CN" sz="1800"/>
              <a:t>”</a:t>
            </a:r>
            <a:r>
              <a:rPr lang="zh-CN" altLang="en-US" sz="1800"/>
              <a:t>学生，而是评估学生的学习能力。</a:t>
            </a:r>
            <a:endParaRPr lang="zh-CN" altLang="en-US" sz="1800"/>
          </a:p>
          <a:p>
            <a:pPr lvl="2"/>
            <a:r>
              <a:rPr lang="zh-CN" altLang="en-US" sz="1800"/>
              <a:t>从学校的教育制度来讲，如果没有对学生的评估，大部分学生的学习积极性就没了；有了考试，至少大部分的学生能够认真学，保证了教学秩序的正常。</a:t>
            </a:r>
            <a:endParaRPr lang="zh-CN" altLang="en-US" sz="1800"/>
          </a:p>
          <a:p>
            <a:pPr lvl="2"/>
            <a:r>
              <a:rPr lang="zh-CN" altLang="en-US" sz="1800"/>
              <a:t>对于学生而言，我的建议是应该转变应试的思维，不要为了考试而学习，考试只是一个基本要求。工作之后没有人请你来考试。</a:t>
            </a:r>
            <a:endParaRPr lang="zh-CN" altLang="en-US" sz="1800"/>
          </a:p>
          <a:p>
            <a:pPr lvl="2"/>
            <a:r>
              <a:rPr lang="zh-CN" altLang="en-US" sz="1800"/>
              <a:t>作为大学生，要站在更高的维度看待这个问题。大学学习是培养探索未知的能力。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p="http://schemas.openxmlformats.org/presentationml/2006/main">
  <p:tag name="COMMONDATA" val="eyJoZGlkIjoiNDhiNTExMjdkMTYwNmY1ZDVhZjc0N2FiNjJjNTU2YT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演示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访谈——编程课教授</vt:lpstr>
      <vt:lpstr>访谈——编程课教授</vt:lpstr>
      <vt:lpstr>访谈——编程课教授</vt:lpstr>
      <vt:lpstr>访谈——编程课教授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叶璨铭</dc:creator>
  <cp:lastModifiedBy>二猫</cp:lastModifiedBy>
  <cp:revision>2</cp:revision>
  <dcterms:created xsi:type="dcterms:W3CDTF">2023-05-30T13:44:00Z</dcterms:created>
  <dcterms:modified xsi:type="dcterms:W3CDTF">2023-05-30T13:44:36Z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AA7C3BB934E04B8FA93F76374A33675B_12</vt:lpwstr>
  </property>
  <property fmtid="{D5CDD505-2E9C-101B-9397-08002B2CF9AE}" pid="3" name="KSOProductBuildVer">
    <vt:lpwstr>2052-11.1.0.14309</vt:lpwstr>
  </property>
</Properties>
</file>