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2.svg" ContentType="image/svg+xml"/>
  <Override PartName="/ppt/media/image37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338" r:id="rId5"/>
    <p:sldId id="294" r:id="rId6"/>
    <p:sldId id="273" r:id="rId7"/>
    <p:sldId id="379" r:id="rId8"/>
    <p:sldId id="295" r:id="rId9"/>
    <p:sldId id="380" r:id="rId10"/>
    <p:sldId id="381" r:id="rId11"/>
    <p:sldId id="383" r:id="rId12"/>
    <p:sldId id="389" r:id="rId13"/>
    <p:sldId id="391" r:id="rId14"/>
    <p:sldId id="390" r:id="rId15"/>
    <p:sldId id="392" r:id="rId16"/>
    <p:sldId id="382" r:id="rId17"/>
    <p:sldId id="384" r:id="rId18"/>
    <p:sldId id="385" r:id="rId19"/>
    <p:sldId id="270" r:id="rId20"/>
    <p:sldId id="386" r:id="rId21"/>
    <p:sldId id="387" r:id="rId22"/>
    <p:sldId id="388" r:id="rId23"/>
    <p:sldId id="375" r:id="rId24"/>
    <p:sldId id="377" r:id="rId25"/>
    <p:sldId id="376" r:id="rId26"/>
    <p:sldId id="287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  <p15:guide id="3" orient="horz" pos="295" userDrawn="1">
          <p15:clr>
            <a:srgbClr val="A4A3A4"/>
          </p15:clr>
        </p15:guide>
        <p15:guide id="4" orient="horz" pos="4016" userDrawn="1">
          <p15:clr>
            <a:srgbClr val="A4A3A4"/>
          </p15:clr>
        </p15:guide>
        <p15:guide id="5" pos="327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D6C00"/>
    <a:srgbClr val="2BB7B3"/>
    <a:srgbClr val="003F43"/>
    <a:srgbClr val="063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62" y="58"/>
      </p:cViewPr>
      <p:guideLst>
        <p:guide orient="horz" pos="2160"/>
        <p:guide pos="3833"/>
        <p:guide orient="horz" pos="295"/>
        <p:guide orient="horz" pos="4016"/>
        <p:guide pos="32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4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Yes, No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tags" Target="../tags/tag29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8.png"/><Relationship Id="rId7" Type="http://schemas.openxmlformats.org/officeDocument/2006/relationships/tags" Target="../tags/tag32.xml"/><Relationship Id="rId6" Type="http://schemas.openxmlformats.org/officeDocument/2006/relationships/image" Target="../media/image27.png"/><Relationship Id="rId5" Type="http://schemas.openxmlformats.org/officeDocument/2006/relationships/tags" Target="../tags/tag31.xml"/><Relationship Id="rId4" Type="http://schemas.openxmlformats.org/officeDocument/2006/relationships/image" Target="../media/image26.png"/><Relationship Id="rId3" Type="http://schemas.openxmlformats.org/officeDocument/2006/relationships/tags" Target="../tags/tag30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4" Type="http://schemas.openxmlformats.org/officeDocument/2006/relationships/image" Target="../media/image29.png"/><Relationship Id="rId3" Type="http://schemas.openxmlformats.org/officeDocument/2006/relationships/tags" Target="../tags/tag33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tags" Target="../tags/tag38.xml"/><Relationship Id="rId7" Type="http://schemas.openxmlformats.org/officeDocument/2006/relationships/image" Target="../media/image31.png"/><Relationship Id="rId6" Type="http://schemas.openxmlformats.org/officeDocument/2006/relationships/tags" Target="../tags/tag37.xml"/><Relationship Id="rId5" Type="http://schemas.openxmlformats.org/officeDocument/2006/relationships/image" Target="../media/image30.png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tags" Target="../tags/tag41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tags" Target="../tags/tag42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svg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6.sv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0.png"/><Relationship Id="rId12" Type="http://schemas.openxmlformats.org/officeDocument/2006/relationships/tags" Target="../tags/tag4.xml"/><Relationship Id="rId11" Type="http://schemas.openxmlformats.org/officeDocument/2006/relationships/image" Target="../media/image19.png"/><Relationship Id="rId10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tags" Target="../tags/tag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6.sv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image" Target="../media/image6.svg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151637" y="130909"/>
            <a:ext cx="7140668" cy="5782243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536" y="486043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4343" y="1498371"/>
            <a:ext cx="7713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Stay quiet, 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and Run wild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Mobile Resource Delivery for</a:t>
            </a:r>
            <a:endParaRPr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Time Competing Stations</a:t>
            </a:r>
            <a:endParaRPr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290" y="4775200"/>
            <a:ext cx="5654040" cy="600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阿里巴巴普惠体 2.0 45 Light" panose="00020600040101010101" charset="-122"/>
                <a:ea typeface="阿里巴巴普惠体 2.0 45 Light" panose="00020600040101010101" charset="-122"/>
                <a:cs typeface="阿里巴巴普惠体 2.0 45 Light" panose="00020600040101010101" charset="-122"/>
              </a:rPr>
              <a:t>Presenter</a:t>
            </a:r>
            <a:r>
              <a:rPr lang="zh-CN" altLang="en-US" spc="6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阿里巴巴普惠体 2.0 45 Light" panose="00020600040101010101" charset="-122"/>
                <a:ea typeface="阿里巴巴普惠体 2.0 45 Light" panose="00020600040101010101" charset="-122"/>
                <a:cs typeface="阿里巴巴普惠体 2.0 45 Light" panose="00020600040101010101" charset="-122"/>
              </a:rPr>
              <a:t>：</a:t>
            </a:r>
            <a:r>
              <a:rPr lang="zh-CN" altLang="en-US" spc="6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阿里巴巴普惠体 2.0 45 Light" panose="00020600040101010101" charset="-122"/>
                <a:ea typeface="阿里巴巴普惠体 2.0 45 Light" panose="00020600040101010101" charset="-122"/>
                <a:cs typeface="阿里巴巴普惠体 2.0 45 Light" panose="00020600040101010101" charset="-122"/>
                <a:sym typeface="+mn-ea"/>
              </a:rPr>
              <a:t>叶璨铭</a:t>
            </a:r>
            <a:r>
              <a:rPr lang="en-US" altLang="zh-CN" spc="6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阿里巴巴普惠体 2.0 45 Light" panose="00020600040101010101" charset="-122"/>
                <a:ea typeface="阿里巴巴普惠体 2.0 45 Light" panose="00020600040101010101" charset="-122"/>
                <a:cs typeface="阿里巴巴普惠体 2.0 45 Light" panose="00020600040101010101" charset="-122"/>
                <a:sym typeface="+mn-ea"/>
              </a:rPr>
              <a:t>(YeCanming)</a:t>
            </a:r>
            <a:r>
              <a:rPr lang="zh-CN" altLang="en-US" spc="6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阿里巴巴普惠体 2.0 45 Light" panose="00020600040101010101" charset="-122"/>
                <a:ea typeface="阿里巴巴普惠体 2.0 45 Light" panose="00020600040101010101" charset="-122"/>
                <a:cs typeface="阿里巴巴普惠体 2.0 45 Light" panose="00020600040101010101" charset="-122"/>
              </a:rPr>
              <a:t> 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ED6D00"/>
              </a:solidFill>
              <a:effectLst/>
              <a:uLnTx/>
              <a:uFillTx/>
              <a:latin typeface="阿里巴巴普惠体 2.0 45 Light" panose="00020600040101010101" charset="-122"/>
              <a:ea typeface="阿里巴巴普惠体 2.0 45 Light" panose="00020600040101010101" charset="-122"/>
              <a:cs typeface="阿里巴巴普惠体 2.0 45 Light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7220" y="3262797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3491" y="553858"/>
            <a:ext cx="101085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Implementation of Strategies(Python)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8910" y="1752600"/>
            <a:ext cx="8143875" cy="4846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3491" y="553858"/>
            <a:ext cx="101085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Implementation of Strategies(Python)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8080" y="1752600"/>
            <a:ext cx="9895840" cy="4892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3491" y="553858"/>
            <a:ext cx="10637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Implementation of Algorithms(MATLAB)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48180" y="1797685"/>
            <a:ext cx="675005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3491" y="553858"/>
            <a:ext cx="69856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Implementation of Cauthy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3675" y="2122805"/>
            <a:ext cx="6808470" cy="774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10225" y="4459605"/>
            <a:ext cx="1889125" cy="1281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91335" y="4459605"/>
            <a:ext cx="3270250" cy="678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48768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MATLAB is Slow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0" y="2275205"/>
            <a:ext cx="6085840" cy="323913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513715" y="1652270"/>
            <a:ext cx="10126345" cy="354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Fitness function is not vectorize, 6.10 times slower than python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48768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MATLAB is Slow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513715" y="1499870"/>
            <a:ext cx="10557510" cy="739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Weak abstraction ability entails tedious checking code consumes much times. 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48400" y="3809365"/>
            <a:ext cx="5695950" cy="2886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74135" y="2029460"/>
            <a:ext cx="5864225" cy="1715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3715" y="4219575"/>
            <a:ext cx="5581650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48768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MATLAB is Slow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513715" y="1652270"/>
            <a:ext cx="10557510" cy="739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MATLAB syntax practice waste much performance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4125" y="2392045"/>
            <a:ext cx="9817100" cy="2470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198374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3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6995" y="2551430"/>
            <a:ext cx="7600950" cy="102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sym typeface="+mn-ea"/>
              </a:rPr>
              <a:t>Strategy Evolving Algorithm</a:t>
            </a:r>
            <a:endParaRPr kumimoji="0" 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7437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Student Tuning Experiment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Strategy Evolving Algorithm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59965" y="1477645"/>
            <a:ext cx="6953250" cy="50184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59436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Aggregate Evolving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Strategy Evolving Algorithm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4250" y="2038350"/>
            <a:ext cx="10353675" cy="3107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0898" y="1250463"/>
            <a:ext cx="192860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  <a:endParaRPr lang="en-US" altLang="zh-CN" sz="48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CATALOGUE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112826" y="2859101"/>
            <a:ext cx="538481" cy="646099"/>
            <a:chOff x="6112826" y="2859101"/>
            <a:chExt cx="538481" cy="646099"/>
          </a:xfrm>
        </p:grpSpPr>
        <p:sp>
          <p:nvSpPr>
            <p:cNvPr id="47" name="文本框 46"/>
            <p:cNvSpPr txBox="1"/>
            <p:nvPr/>
          </p:nvSpPr>
          <p:spPr>
            <a:xfrm>
              <a:off x="6242883" y="2859101"/>
              <a:ext cx="235302" cy="646099"/>
            </a:xfrm>
            <a:custGeom>
              <a:avLst/>
              <a:gdLst>
                <a:gd name="connsiteX0" fmla="*/ 148753 w 235302"/>
                <a:gd name="connsiteY0" fmla="*/ 0 h 646099"/>
                <a:gd name="connsiteX1" fmla="*/ 235302 w 235302"/>
                <a:gd name="connsiteY1" fmla="*/ 0 h 646099"/>
                <a:gd name="connsiteX2" fmla="*/ 235302 w 235302"/>
                <a:gd name="connsiteY2" fmla="*/ 126082 h 646099"/>
                <a:gd name="connsiteX3" fmla="*/ 235302 w 235302"/>
                <a:gd name="connsiteY3" fmla="*/ 627636 h 646099"/>
                <a:gd name="connsiteX4" fmla="*/ 193444 w 235302"/>
                <a:gd name="connsiteY4" fmla="*/ 640629 h 646099"/>
                <a:gd name="connsiteX5" fmla="*/ 139183 w 235302"/>
                <a:gd name="connsiteY5" fmla="*/ 646099 h 646099"/>
                <a:gd name="connsiteX6" fmla="*/ 97841 w 235302"/>
                <a:gd name="connsiteY6" fmla="*/ 641931 h 646099"/>
                <a:gd name="connsiteX7" fmla="*/ 97841 w 235302"/>
                <a:gd name="connsiteY7" fmla="*/ 184440 h 646099"/>
                <a:gd name="connsiteX8" fmla="*/ 0 w 235302"/>
                <a:gd name="connsiteY8" fmla="*/ 240485 h 646099"/>
                <a:gd name="connsiteX9" fmla="*/ 0 w 235302"/>
                <a:gd name="connsiteY9" fmla="*/ 147439 h 646099"/>
                <a:gd name="connsiteX10" fmla="*/ 0 w 235302"/>
                <a:gd name="connsiteY10" fmla="*/ 91712 h 64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302" h="646099">
                  <a:moveTo>
                    <a:pt x="148753" y="0"/>
                  </a:moveTo>
                  <a:lnTo>
                    <a:pt x="235302" y="0"/>
                  </a:lnTo>
                  <a:lnTo>
                    <a:pt x="235302" y="126082"/>
                  </a:lnTo>
                  <a:lnTo>
                    <a:pt x="235302" y="627636"/>
                  </a:lnTo>
                  <a:lnTo>
                    <a:pt x="193444" y="640629"/>
                  </a:lnTo>
                  <a:cubicBezTo>
                    <a:pt x="175917" y="644215"/>
                    <a:pt x="157770" y="646099"/>
                    <a:pt x="139183" y="646099"/>
                  </a:cubicBezTo>
                  <a:lnTo>
                    <a:pt x="97841" y="641931"/>
                  </a:lnTo>
                  <a:lnTo>
                    <a:pt x="97841" y="184440"/>
                  </a:lnTo>
                  <a:lnTo>
                    <a:pt x="0" y="240485"/>
                  </a:lnTo>
                  <a:lnTo>
                    <a:pt x="0" y="147439"/>
                  </a:lnTo>
                  <a:lnTo>
                    <a:pt x="0" y="91712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78186" y="2985183"/>
              <a:ext cx="173121" cy="501554"/>
            </a:xfrm>
            <a:custGeom>
              <a:avLst/>
              <a:gdLst/>
              <a:ahLst/>
              <a:cxnLst/>
              <a:rect l="l" t="t" r="r" b="b"/>
              <a:pathLst>
                <a:path w="173121" h="501554">
                  <a:moveTo>
                    <a:pt x="0" y="0"/>
                  </a:moveTo>
                  <a:lnTo>
                    <a:pt x="8681" y="2695"/>
                  </a:lnTo>
                  <a:cubicBezTo>
                    <a:pt x="105315" y="43568"/>
                    <a:pt x="173121" y="139254"/>
                    <a:pt x="173121" y="250777"/>
                  </a:cubicBezTo>
                  <a:cubicBezTo>
                    <a:pt x="173121" y="362300"/>
                    <a:pt x="105315" y="457986"/>
                    <a:pt x="8681" y="498859"/>
                  </a:cubicBezTo>
                  <a:lnTo>
                    <a:pt x="0" y="501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12826" y="3006540"/>
              <a:ext cx="227898" cy="494492"/>
            </a:xfrm>
            <a:custGeom>
              <a:avLst/>
              <a:gdLst/>
              <a:ahLst/>
              <a:cxnLst/>
              <a:rect l="l" t="t" r="r" b="b"/>
              <a:pathLst>
                <a:path w="227898" h="494492">
                  <a:moveTo>
                    <a:pt x="130057" y="0"/>
                  </a:moveTo>
                  <a:lnTo>
                    <a:pt x="130057" y="93046"/>
                  </a:lnTo>
                  <a:lnTo>
                    <a:pt x="227898" y="37001"/>
                  </a:lnTo>
                  <a:lnTo>
                    <a:pt x="227898" y="494492"/>
                  </a:lnTo>
                  <a:lnTo>
                    <a:pt x="214979" y="493190"/>
                  </a:lnTo>
                  <a:cubicBezTo>
                    <a:pt x="92290" y="468084"/>
                    <a:pt x="0" y="359530"/>
                    <a:pt x="0" y="229420"/>
                  </a:cubicBezTo>
                  <a:cubicBezTo>
                    <a:pt x="0" y="136484"/>
                    <a:pt x="47087" y="54546"/>
                    <a:pt x="118705" y="6162"/>
                  </a:cubicBezTo>
                  <a:lnTo>
                    <a:pt x="130057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884431" y="2850681"/>
            <a:ext cx="538480" cy="654519"/>
            <a:chOff x="8367622" y="2850681"/>
            <a:chExt cx="538480" cy="654519"/>
          </a:xfrm>
        </p:grpSpPr>
        <p:sp>
          <p:nvSpPr>
            <p:cNvPr id="49" name="文本框 48"/>
            <p:cNvSpPr txBox="1"/>
            <p:nvPr/>
          </p:nvSpPr>
          <p:spPr>
            <a:xfrm>
              <a:off x="8438107" y="2850681"/>
              <a:ext cx="385121" cy="654519"/>
            </a:xfrm>
            <a:custGeom>
              <a:avLst/>
              <a:gdLst>
                <a:gd name="connsiteX0" fmla="*/ 189499 w 385121"/>
                <a:gd name="connsiteY0" fmla="*/ 0 h 654519"/>
                <a:gd name="connsiteX1" fmla="*/ 300458 w 385121"/>
                <a:gd name="connsiteY1" fmla="*/ 28135 h 654519"/>
                <a:gd name="connsiteX2" fmla="*/ 364525 w 385121"/>
                <a:gd name="connsiteY2" fmla="*/ 97464 h 654519"/>
                <a:gd name="connsiteX3" fmla="*/ 385121 w 385121"/>
                <a:gd name="connsiteY3" fmla="*/ 185377 h 654519"/>
                <a:gd name="connsiteX4" fmla="*/ 383694 w 385121"/>
                <a:gd name="connsiteY4" fmla="*/ 194218 h 654519"/>
                <a:gd name="connsiteX5" fmla="*/ 383150 w 385121"/>
                <a:gd name="connsiteY5" fmla="*/ 193770 h 654519"/>
                <a:gd name="connsiteX6" fmla="*/ 374522 w 385121"/>
                <a:gd name="connsiteY6" fmla="*/ 247224 h 654519"/>
                <a:gd name="connsiteX7" fmla="*/ 346582 w 385121"/>
                <a:gd name="connsiteY7" fmla="*/ 307709 h 654519"/>
                <a:gd name="connsiteX8" fmla="*/ 261800 w 385121"/>
                <a:gd name="connsiteY8" fmla="*/ 415404 h 654519"/>
                <a:gd name="connsiteX9" fmla="*/ 177017 w 385121"/>
                <a:gd name="connsiteY9" fmla="*/ 509147 h 654519"/>
                <a:gd name="connsiteX10" fmla="*/ 138479 w 385121"/>
                <a:gd name="connsiteY10" fmla="*/ 593427 h 654519"/>
                <a:gd name="connsiteX11" fmla="*/ 367602 w 385121"/>
                <a:gd name="connsiteY11" fmla="*/ 593427 h 654519"/>
                <a:gd name="connsiteX12" fmla="*/ 349289 w 385121"/>
                <a:gd name="connsiteY12" fmla="*/ 608537 h 654519"/>
                <a:gd name="connsiteX13" fmla="*/ 198754 w 385121"/>
                <a:gd name="connsiteY13" fmla="*/ 654519 h 654519"/>
                <a:gd name="connsiteX14" fmla="*/ 8373 w 385121"/>
                <a:gd name="connsiteY14" fmla="*/ 575660 h 654519"/>
                <a:gd name="connsiteX15" fmla="*/ 2247 w 385121"/>
                <a:gd name="connsiteY15" fmla="*/ 568235 h 654519"/>
                <a:gd name="connsiteX16" fmla="*/ 3813 w 385121"/>
                <a:gd name="connsiteY16" fmla="*/ 556891 h 654519"/>
                <a:gd name="connsiteX17" fmla="*/ 32676 w 385121"/>
                <a:gd name="connsiteY17" fmla="*/ 487588 h 654519"/>
                <a:gd name="connsiteX18" fmla="*/ 120262 w 385121"/>
                <a:gd name="connsiteY18" fmla="*/ 372326 h 654519"/>
                <a:gd name="connsiteX19" fmla="*/ 207847 w 385121"/>
                <a:gd name="connsiteY19" fmla="*/ 277124 h 654519"/>
                <a:gd name="connsiteX20" fmla="*/ 247658 w 385121"/>
                <a:gd name="connsiteY20" fmla="*/ 188703 h 654519"/>
                <a:gd name="connsiteX21" fmla="*/ 234522 w 385121"/>
                <a:gd name="connsiteY21" fmla="*/ 146141 h 654519"/>
                <a:gd name="connsiteX22" fmla="*/ 191543 w 385121"/>
                <a:gd name="connsiteY22" fmla="*/ 126517 h 654519"/>
                <a:gd name="connsiteX23" fmla="*/ 147926 w 385121"/>
                <a:gd name="connsiteY23" fmla="*/ 145759 h 654519"/>
                <a:gd name="connsiteX24" fmla="*/ 130326 w 385121"/>
                <a:gd name="connsiteY24" fmla="*/ 200937 h 654519"/>
                <a:gd name="connsiteX25" fmla="*/ 6535 w 385121"/>
                <a:gd name="connsiteY25" fmla="*/ 200937 h 654519"/>
                <a:gd name="connsiteX26" fmla="*/ 3391 w 385121"/>
                <a:gd name="connsiteY26" fmla="*/ 204747 h 654519"/>
                <a:gd name="connsiteX27" fmla="*/ 0 w 385121"/>
                <a:gd name="connsiteY27" fmla="*/ 204747 h 654519"/>
                <a:gd name="connsiteX28" fmla="*/ 53851 w 385121"/>
                <a:gd name="connsiteY28" fmla="*/ 51557 h 654519"/>
                <a:gd name="connsiteX29" fmla="*/ 189499 w 385121"/>
                <a:gd name="connsiteY29" fmla="*/ 0 h 6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5121" h="654519">
                  <a:moveTo>
                    <a:pt x="189499" y="0"/>
                  </a:moveTo>
                  <a:cubicBezTo>
                    <a:pt x="234586" y="628"/>
                    <a:pt x="271572" y="10007"/>
                    <a:pt x="300458" y="28135"/>
                  </a:cubicBezTo>
                  <a:cubicBezTo>
                    <a:pt x="329344" y="46263"/>
                    <a:pt x="350700" y="69373"/>
                    <a:pt x="364525" y="97464"/>
                  </a:cubicBezTo>
                  <a:cubicBezTo>
                    <a:pt x="378351" y="125555"/>
                    <a:pt x="385216" y="154860"/>
                    <a:pt x="385121" y="185377"/>
                  </a:cubicBezTo>
                  <a:lnTo>
                    <a:pt x="383694" y="194218"/>
                  </a:lnTo>
                  <a:lnTo>
                    <a:pt x="383150" y="193770"/>
                  </a:lnTo>
                  <a:lnTo>
                    <a:pt x="374522" y="247224"/>
                  </a:lnTo>
                  <a:cubicBezTo>
                    <a:pt x="368099" y="268248"/>
                    <a:pt x="358785" y="288409"/>
                    <a:pt x="346582" y="307709"/>
                  </a:cubicBezTo>
                  <a:cubicBezTo>
                    <a:pt x="322175" y="346307"/>
                    <a:pt x="293914" y="382206"/>
                    <a:pt x="261800" y="415404"/>
                  </a:cubicBezTo>
                  <a:cubicBezTo>
                    <a:pt x="229685" y="448603"/>
                    <a:pt x="201424" y="479850"/>
                    <a:pt x="177017" y="509147"/>
                  </a:cubicBezTo>
                  <a:cubicBezTo>
                    <a:pt x="152610" y="538443"/>
                    <a:pt x="139764" y="566536"/>
                    <a:pt x="138479" y="593427"/>
                  </a:cubicBezTo>
                  <a:lnTo>
                    <a:pt x="367602" y="593427"/>
                  </a:lnTo>
                  <a:lnTo>
                    <a:pt x="349289" y="608537"/>
                  </a:lnTo>
                  <a:cubicBezTo>
                    <a:pt x="306318" y="637568"/>
                    <a:pt x="254515" y="654519"/>
                    <a:pt x="198754" y="654519"/>
                  </a:cubicBezTo>
                  <a:cubicBezTo>
                    <a:pt x="124405" y="654519"/>
                    <a:pt x="57095" y="624383"/>
                    <a:pt x="8373" y="575660"/>
                  </a:cubicBezTo>
                  <a:lnTo>
                    <a:pt x="2247" y="568235"/>
                  </a:lnTo>
                  <a:lnTo>
                    <a:pt x="3813" y="556891"/>
                  </a:lnTo>
                  <a:cubicBezTo>
                    <a:pt x="10448" y="532124"/>
                    <a:pt x="20069" y="509023"/>
                    <a:pt x="32676" y="487588"/>
                  </a:cubicBezTo>
                  <a:cubicBezTo>
                    <a:pt x="57890" y="444717"/>
                    <a:pt x="87085" y="406296"/>
                    <a:pt x="120262" y="372326"/>
                  </a:cubicBezTo>
                  <a:cubicBezTo>
                    <a:pt x="153438" y="338355"/>
                    <a:pt x="182633" y="306621"/>
                    <a:pt x="207847" y="277124"/>
                  </a:cubicBezTo>
                  <a:cubicBezTo>
                    <a:pt x="233061" y="247627"/>
                    <a:pt x="246331" y="218153"/>
                    <a:pt x="247658" y="188703"/>
                  </a:cubicBezTo>
                  <a:cubicBezTo>
                    <a:pt x="247807" y="172732"/>
                    <a:pt x="243428" y="158544"/>
                    <a:pt x="234522" y="146141"/>
                  </a:cubicBezTo>
                  <a:cubicBezTo>
                    <a:pt x="225616" y="133738"/>
                    <a:pt x="211289" y="127197"/>
                    <a:pt x="191543" y="126517"/>
                  </a:cubicBezTo>
                  <a:cubicBezTo>
                    <a:pt x="173050" y="126623"/>
                    <a:pt x="158511" y="133037"/>
                    <a:pt x="147926" y="145759"/>
                  </a:cubicBezTo>
                  <a:cubicBezTo>
                    <a:pt x="137340" y="158481"/>
                    <a:pt x="131474" y="176873"/>
                    <a:pt x="130326" y="200937"/>
                  </a:cubicBezTo>
                  <a:lnTo>
                    <a:pt x="6535" y="200937"/>
                  </a:lnTo>
                  <a:lnTo>
                    <a:pt x="3391" y="204747"/>
                  </a:lnTo>
                  <a:lnTo>
                    <a:pt x="0" y="204747"/>
                  </a:lnTo>
                  <a:cubicBezTo>
                    <a:pt x="3370" y="136930"/>
                    <a:pt x="21321" y="85867"/>
                    <a:pt x="53851" y="51557"/>
                  </a:cubicBezTo>
                  <a:cubicBezTo>
                    <a:pt x="86381" y="17248"/>
                    <a:pt x="131597" y="62"/>
                    <a:pt x="189499" y="0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67622" y="2977198"/>
              <a:ext cx="318147" cy="441718"/>
            </a:xfrm>
            <a:custGeom>
              <a:avLst/>
              <a:gdLst/>
              <a:ahLst/>
              <a:cxnLst/>
              <a:rect l="l" t="t" r="r" b="b"/>
              <a:pathLst>
                <a:path w="318147" h="441718">
                  <a:moveTo>
                    <a:pt x="262029" y="0"/>
                  </a:moveTo>
                  <a:cubicBezTo>
                    <a:pt x="281775" y="680"/>
                    <a:pt x="296102" y="7221"/>
                    <a:pt x="305008" y="19624"/>
                  </a:cubicBezTo>
                  <a:cubicBezTo>
                    <a:pt x="313914" y="32027"/>
                    <a:pt x="318293" y="46215"/>
                    <a:pt x="318144" y="62186"/>
                  </a:cubicBezTo>
                  <a:cubicBezTo>
                    <a:pt x="316817" y="91636"/>
                    <a:pt x="303547" y="121110"/>
                    <a:pt x="278333" y="150607"/>
                  </a:cubicBezTo>
                  <a:cubicBezTo>
                    <a:pt x="253119" y="180104"/>
                    <a:pt x="223924" y="211838"/>
                    <a:pt x="190748" y="245809"/>
                  </a:cubicBezTo>
                  <a:cubicBezTo>
                    <a:pt x="157571" y="279779"/>
                    <a:pt x="128376" y="318200"/>
                    <a:pt x="103162" y="361071"/>
                  </a:cubicBezTo>
                  <a:cubicBezTo>
                    <a:pt x="90555" y="382506"/>
                    <a:pt x="80934" y="405607"/>
                    <a:pt x="74299" y="430374"/>
                  </a:cubicBezTo>
                  <a:lnTo>
                    <a:pt x="72733" y="441718"/>
                  </a:lnTo>
                  <a:lnTo>
                    <a:pt x="45982" y="409297"/>
                  </a:lnTo>
                  <a:cubicBezTo>
                    <a:pt x="16952" y="366325"/>
                    <a:pt x="0" y="314523"/>
                    <a:pt x="0" y="258762"/>
                  </a:cubicBezTo>
                  <a:cubicBezTo>
                    <a:pt x="0" y="203000"/>
                    <a:pt x="16952" y="151198"/>
                    <a:pt x="45982" y="108227"/>
                  </a:cubicBezTo>
                  <a:lnTo>
                    <a:pt x="73876" y="74420"/>
                  </a:lnTo>
                  <a:lnTo>
                    <a:pt x="200812" y="74420"/>
                  </a:lnTo>
                  <a:cubicBezTo>
                    <a:pt x="201960" y="50356"/>
                    <a:pt x="207826" y="31964"/>
                    <a:pt x="218412" y="19242"/>
                  </a:cubicBezTo>
                  <a:cubicBezTo>
                    <a:pt x="228997" y="6520"/>
                    <a:pt x="243536" y="106"/>
                    <a:pt x="262029" y="0"/>
                  </a:cubicBez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76587" y="3041089"/>
              <a:ext cx="329515" cy="403019"/>
            </a:xfrm>
            <a:custGeom>
              <a:avLst/>
              <a:gdLst/>
              <a:ahLst/>
              <a:cxnLst/>
              <a:rect l="l" t="t" r="r" b="b"/>
              <a:pathLst>
                <a:path w="329515" h="403019">
                  <a:moveTo>
                    <a:pt x="245214" y="0"/>
                  </a:moveTo>
                  <a:lnTo>
                    <a:pt x="250656" y="4490"/>
                  </a:lnTo>
                  <a:cubicBezTo>
                    <a:pt x="299379" y="53212"/>
                    <a:pt x="329515" y="120522"/>
                    <a:pt x="329515" y="194871"/>
                  </a:cubicBezTo>
                  <a:cubicBezTo>
                    <a:pt x="329515" y="269219"/>
                    <a:pt x="299379" y="336529"/>
                    <a:pt x="250656" y="385252"/>
                  </a:cubicBezTo>
                  <a:lnTo>
                    <a:pt x="229123" y="403019"/>
                  </a:lnTo>
                  <a:lnTo>
                    <a:pt x="0" y="403019"/>
                  </a:lnTo>
                  <a:cubicBezTo>
                    <a:pt x="1285" y="376128"/>
                    <a:pt x="14131" y="348035"/>
                    <a:pt x="38538" y="318739"/>
                  </a:cubicBezTo>
                  <a:cubicBezTo>
                    <a:pt x="62945" y="289442"/>
                    <a:pt x="91206" y="258195"/>
                    <a:pt x="123321" y="224996"/>
                  </a:cubicBezTo>
                  <a:cubicBezTo>
                    <a:pt x="155435" y="191798"/>
                    <a:pt x="183696" y="155899"/>
                    <a:pt x="208103" y="117301"/>
                  </a:cubicBezTo>
                  <a:cubicBezTo>
                    <a:pt x="220306" y="98001"/>
                    <a:pt x="229620" y="77840"/>
                    <a:pt x="236043" y="56816"/>
                  </a:cubicBezTo>
                  <a:lnTo>
                    <a:pt x="245214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112826" y="4327569"/>
            <a:ext cx="538481" cy="642289"/>
            <a:chOff x="6112826" y="4421152"/>
            <a:chExt cx="538481" cy="642289"/>
          </a:xfrm>
        </p:grpSpPr>
        <p:sp>
          <p:nvSpPr>
            <p:cNvPr id="52" name="文本框 51"/>
            <p:cNvSpPr txBox="1"/>
            <p:nvPr/>
          </p:nvSpPr>
          <p:spPr>
            <a:xfrm>
              <a:off x="6163946" y="4421152"/>
              <a:ext cx="396332" cy="642289"/>
            </a:xfrm>
            <a:custGeom>
              <a:avLst/>
              <a:gdLst>
                <a:gd name="connsiteX0" fmla="*/ 24438 w 396332"/>
                <a:gd name="connsiteY0" fmla="*/ 0 h 642289"/>
                <a:gd name="connsiteX1" fmla="*/ 381059 w 396332"/>
                <a:gd name="connsiteY1" fmla="*/ 0 h 642289"/>
                <a:gd name="connsiteX2" fmla="*/ 381059 w 396332"/>
                <a:gd name="connsiteY2" fmla="*/ 90615 h 642289"/>
                <a:gd name="connsiteX3" fmla="*/ 349088 w 396332"/>
                <a:gd name="connsiteY3" fmla="*/ 142981 h 642289"/>
                <a:gd name="connsiteX4" fmla="*/ 347340 w 396332"/>
                <a:gd name="connsiteY4" fmla="*/ 142033 h 642289"/>
                <a:gd name="connsiteX5" fmla="*/ 269052 w 396332"/>
                <a:gd name="connsiteY5" fmla="*/ 270261 h 642289"/>
                <a:gd name="connsiteX6" fmla="*/ 362475 w 396332"/>
                <a:gd name="connsiteY6" fmla="*/ 332958 h 642289"/>
                <a:gd name="connsiteX7" fmla="*/ 396332 w 396332"/>
                <a:gd name="connsiteY7" fmla="*/ 450705 h 642289"/>
                <a:gd name="connsiteX8" fmla="*/ 396332 w 396332"/>
                <a:gd name="connsiteY8" fmla="*/ 494542 h 642289"/>
                <a:gd name="connsiteX9" fmla="*/ 386771 w 396332"/>
                <a:gd name="connsiteY9" fmla="*/ 581359 h 642289"/>
                <a:gd name="connsiteX10" fmla="*/ 368654 w 396332"/>
                <a:gd name="connsiteY10" fmla="*/ 596307 h 642289"/>
                <a:gd name="connsiteX11" fmla="*/ 218119 w 396332"/>
                <a:gd name="connsiteY11" fmla="*/ 642289 h 642289"/>
                <a:gd name="connsiteX12" fmla="*/ 27738 w 396332"/>
                <a:gd name="connsiteY12" fmla="*/ 563430 h 642289"/>
                <a:gd name="connsiteX13" fmla="*/ 3869 w 396332"/>
                <a:gd name="connsiteY13" fmla="*/ 534502 h 642289"/>
                <a:gd name="connsiteX14" fmla="*/ 0 w 396332"/>
                <a:gd name="connsiteY14" fmla="*/ 512892 h 642289"/>
                <a:gd name="connsiteX15" fmla="*/ 136442 w 396332"/>
                <a:gd name="connsiteY15" fmla="*/ 512892 h 642289"/>
                <a:gd name="connsiteX16" fmla="*/ 152893 w 396332"/>
                <a:gd name="connsiteY16" fmla="*/ 568452 h 642289"/>
                <a:gd name="connsiteX17" fmla="*/ 197657 w 396332"/>
                <a:gd name="connsiteY17" fmla="*/ 587312 h 642289"/>
                <a:gd name="connsiteX18" fmla="*/ 246118 w 396332"/>
                <a:gd name="connsiteY18" fmla="*/ 564247 h 642289"/>
                <a:gd name="connsiteX19" fmla="*/ 257851 w 396332"/>
                <a:gd name="connsiteY19" fmla="*/ 491483 h 642289"/>
                <a:gd name="connsiteX20" fmla="*/ 257851 w 396332"/>
                <a:gd name="connsiteY20" fmla="*/ 455802 h 642289"/>
                <a:gd name="connsiteX21" fmla="*/ 239614 w 396332"/>
                <a:gd name="connsiteY21" fmla="*/ 387881 h 642289"/>
                <a:gd name="connsiteX22" fmla="*/ 185414 w 396332"/>
                <a:gd name="connsiteY22" fmla="*/ 371187 h 642289"/>
                <a:gd name="connsiteX23" fmla="*/ 118114 w 396332"/>
                <a:gd name="connsiteY23" fmla="*/ 371187 h 642289"/>
                <a:gd name="connsiteX24" fmla="*/ 118114 w 396332"/>
                <a:gd name="connsiteY24" fmla="*/ 281475 h 642289"/>
                <a:gd name="connsiteX25" fmla="*/ 215001 w 396332"/>
                <a:gd name="connsiteY25" fmla="*/ 121422 h 642289"/>
                <a:gd name="connsiteX26" fmla="*/ 137014 w 396332"/>
                <a:gd name="connsiteY26" fmla="*/ 121422 h 642289"/>
                <a:gd name="connsiteX27" fmla="*/ 124740 w 396332"/>
                <a:gd name="connsiteY27" fmla="*/ 125232 h 642289"/>
                <a:gd name="connsiteX28" fmla="*/ 24438 w 396332"/>
                <a:gd name="connsiteY28" fmla="*/ 125232 h 64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6332" h="642289">
                  <a:moveTo>
                    <a:pt x="24438" y="0"/>
                  </a:moveTo>
                  <a:lnTo>
                    <a:pt x="381059" y="0"/>
                  </a:lnTo>
                  <a:lnTo>
                    <a:pt x="381059" y="90615"/>
                  </a:lnTo>
                  <a:lnTo>
                    <a:pt x="349088" y="142981"/>
                  </a:lnTo>
                  <a:lnTo>
                    <a:pt x="347340" y="142033"/>
                  </a:lnTo>
                  <a:lnTo>
                    <a:pt x="269052" y="270261"/>
                  </a:lnTo>
                  <a:cubicBezTo>
                    <a:pt x="309103" y="277780"/>
                    <a:pt x="340244" y="298679"/>
                    <a:pt x="362475" y="332958"/>
                  </a:cubicBezTo>
                  <a:cubicBezTo>
                    <a:pt x="384707" y="367237"/>
                    <a:pt x="395992" y="406486"/>
                    <a:pt x="396332" y="450705"/>
                  </a:cubicBezTo>
                  <a:lnTo>
                    <a:pt x="396332" y="494542"/>
                  </a:lnTo>
                  <a:lnTo>
                    <a:pt x="386771" y="581359"/>
                  </a:lnTo>
                  <a:lnTo>
                    <a:pt x="368654" y="596307"/>
                  </a:lnTo>
                  <a:cubicBezTo>
                    <a:pt x="325682" y="625338"/>
                    <a:pt x="273880" y="642289"/>
                    <a:pt x="218119" y="642289"/>
                  </a:cubicBezTo>
                  <a:cubicBezTo>
                    <a:pt x="143770" y="642289"/>
                    <a:pt x="76460" y="612153"/>
                    <a:pt x="27738" y="563430"/>
                  </a:cubicBezTo>
                  <a:lnTo>
                    <a:pt x="3869" y="534502"/>
                  </a:lnTo>
                  <a:lnTo>
                    <a:pt x="0" y="512892"/>
                  </a:lnTo>
                  <a:lnTo>
                    <a:pt x="136442" y="512892"/>
                  </a:lnTo>
                  <a:cubicBezTo>
                    <a:pt x="138164" y="537401"/>
                    <a:pt x="143647" y="555921"/>
                    <a:pt x="152893" y="568452"/>
                  </a:cubicBezTo>
                  <a:cubicBezTo>
                    <a:pt x="162139" y="580983"/>
                    <a:pt x="177061" y="587269"/>
                    <a:pt x="197657" y="587312"/>
                  </a:cubicBezTo>
                  <a:cubicBezTo>
                    <a:pt x="221590" y="587461"/>
                    <a:pt x="237744" y="579772"/>
                    <a:pt x="246118" y="564247"/>
                  </a:cubicBezTo>
                  <a:cubicBezTo>
                    <a:pt x="254493" y="548721"/>
                    <a:pt x="258404" y="524467"/>
                    <a:pt x="257851" y="491483"/>
                  </a:cubicBezTo>
                  <a:lnTo>
                    <a:pt x="257851" y="455802"/>
                  </a:lnTo>
                  <a:cubicBezTo>
                    <a:pt x="257830" y="422394"/>
                    <a:pt x="251751" y="399753"/>
                    <a:pt x="239614" y="387881"/>
                  </a:cubicBezTo>
                  <a:cubicBezTo>
                    <a:pt x="227478" y="376009"/>
                    <a:pt x="209411" y="370444"/>
                    <a:pt x="185414" y="371187"/>
                  </a:cubicBezTo>
                  <a:lnTo>
                    <a:pt x="118114" y="371187"/>
                  </a:lnTo>
                  <a:lnTo>
                    <a:pt x="118114" y="281475"/>
                  </a:lnTo>
                  <a:lnTo>
                    <a:pt x="215001" y="121422"/>
                  </a:lnTo>
                  <a:lnTo>
                    <a:pt x="137014" y="121422"/>
                  </a:lnTo>
                  <a:lnTo>
                    <a:pt x="124740" y="125232"/>
                  </a:lnTo>
                  <a:lnTo>
                    <a:pt x="24438" y="125232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12826" y="4542574"/>
              <a:ext cx="309024" cy="465892"/>
            </a:xfrm>
            <a:custGeom>
              <a:avLst/>
              <a:gdLst/>
              <a:ahLst/>
              <a:cxnLst/>
              <a:rect l="l" t="t" r="r" b="b"/>
              <a:pathLst>
                <a:path w="309024" h="465892">
                  <a:moveTo>
                    <a:pt x="175860" y="0"/>
                  </a:moveTo>
                  <a:lnTo>
                    <a:pt x="266122" y="0"/>
                  </a:lnTo>
                  <a:lnTo>
                    <a:pt x="169235" y="160053"/>
                  </a:lnTo>
                  <a:lnTo>
                    <a:pt x="169235" y="249765"/>
                  </a:lnTo>
                  <a:lnTo>
                    <a:pt x="236535" y="249765"/>
                  </a:lnTo>
                  <a:cubicBezTo>
                    <a:pt x="260532" y="249022"/>
                    <a:pt x="278599" y="254587"/>
                    <a:pt x="290735" y="266459"/>
                  </a:cubicBezTo>
                  <a:cubicBezTo>
                    <a:pt x="302872" y="278331"/>
                    <a:pt x="308951" y="300972"/>
                    <a:pt x="308972" y="334380"/>
                  </a:cubicBezTo>
                  <a:lnTo>
                    <a:pt x="308972" y="370061"/>
                  </a:lnTo>
                  <a:cubicBezTo>
                    <a:pt x="309525" y="403045"/>
                    <a:pt x="305614" y="427299"/>
                    <a:pt x="297239" y="442825"/>
                  </a:cubicBezTo>
                  <a:cubicBezTo>
                    <a:pt x="288865" y="458350"/>
                    <a:pt x="272711" y="466039"/>
                    <a:pt x="248778" y="465890"/>
                  </a:cubicBezTo>
                  <a:cubicBezTo>
                    <a:pt x="228182" y="465847"/>
                    <a:pt x="213260" y="459561"/>
                    <a:pt x="204014" y="447030"/>
                  </a:cubicBezTo>
                  <a:cubicBezTo>
                    <a:pt x="194768" y="434499"/>
                    <a:pt x="189285" y="415979"/>
                    <a:pt x="187563" y="391470"/>
                  </a:cubicBezTo>
                  <a:lnTo>
                    <a:pt x="51121" y="391470"/>
                  </a:lnTo>
                  <a:lnTo>
                    <a:pt x="54990" y="413080"/>
                  </a:lnTo>
                  <a:lnTo>
                    <a:pt x="45982" y="402162"/>
                  </a:lnTo>
                  <a:cubicBezTo>
                    <a:pt x="16951" y="359191"/>
                    <a:pt x="0" y="307389"/>
                    <a:pt x="0" y="251627"/>
                  </a:cubicBezTo>
                  <a:cubicBezTo>
                    <a:pt x="0" y="140104"/>
                    <a:pt x="67805" y="44418"/>
                    <a:pt x="164440" y="3545"/>
                  </a:cubicBezTo>
                  <a:lnTo>
                    <a:pt x="17586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33000" y="4560323"/>
              <a:ext cx="218307" cy="442188"/>
            </a:xfrm>
            <a:custGeom>
              <a:avLst/>
              <a:gdLst/>
              <a:ahLst/>
              <a:cxnLst/>
              <a:rect l="l" t="t" r="r" b="b"/>
              <a:pathLst>
                <a:path w="218307" h="442188">
                  <a:moveTo>
                    <a:pt x="80035" y="0"/>
                  </a:moveTo>
                  <a:lnTo>
                    <a:pt x="99602" y="10620"/>
                  </a:lnTo>
                  <a:cubicBezTo>
                    <a:pt x="171220" y="59005"/>
                    <a:pt x="218307" y="140943"/>
                    <a:pt x="218307" y="233878"/>
                  </a:cubicBezTo>
                  <a:cubicBezTo>
                    <a:pt x="218307" y="308227"/>
                    <a:pt x="188171" y="375537"/>
                    <a:pt x="139448" y="424259"/>
                  </a:cubicBezTo>
                  <a:lnTo>
                    <a:pt x="117719" y="442188"/>
                  </a:lnTo>
                  <a:lnTo>
                    <a:pt x="127280" y="355371"/>
                  </a:lnTo>
                  <a:lnTo>
                    <a:pt x="127280" y="311534"/>
                  </a:lnTo>
                  <a:cubicBezTo>
                    <a:pt x="126940" y="267315"/>
                    <a:pt x="115655" y="228066"/>
                    <a:pt x="93423" y="193787"/>
                  </a:cubicBezTo>
                  <a:cubicBezTo>
                    <a:pt x="71192" y="159508"/>
                    <a:pt x="40051" y="138609"/>
                    <a:pt x="0" y="131090"/>
                  </a:cubicBezTo>
                  <a:lnTo>
                    <a:pt x="80035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884431" y="4327568"/>
            <a:ext cx="538479" cy="642290"/>
            <a:chOff x="8367622" y="4421151"/>
            <a:chExt cx="538479" cy="642290"/>
          </a:xfrm>
        </p:grpSpPr>
        <p:sp>
          <p:nvSpPr>
            <p:cNvPr id="51" name="文本框 50"/>
            <p:cNvSpPr txBox="1"/>
            <p:nvPr/>
          </p:nvSpPr>
          <p:spPr>
            <a:xfrm>
              <a:off x="8404153" y="4421151"/>
              <a:ext cx="459521" cy="640268"/>
            </a:xfrm>
            <a:custGeom>
              <a:avLst/>
              <a:gdLst>
                <a:gd name="connsiteX0" fmla="*/ 130454 w 459521"/>
                <a:gd name="connsiteY0" fmla="*/ 0 h 640268"/>
                <a:gd name="connsiteX1" fmla="*/ 265991 w 459521"/>
                <a:gd name="connsiteY1" fmla="*/ 0 h 640268"/>
                <a:gd name="connsiteX2" fmla="*/ 236036 w 459521"/>
                <a:gd name="connsiteY2" fmla="*/ 107955 h 640268"/>
                <a:gd name="connsiteX3" fmla="*/ 235009 w 459521"/>
                <a:gd name="connsiteY3" fmla="*/ 107852 h 640268"/>
                <a:gd name="connsiteX4" fmla="*/ 147781 w 459521"/>
                <a:gd name="connsiteY4" fmla="*/ 422206 h 640268"/>
                <a:gd name="connsiteX5" fmla="*/ 254792 w 459521"/>
                <a:gd name="connsiteY5" fmla="*/ 422206 h 640268"/>
                <a:gd name="connsiteX6" fmla="*/ 276174 w 459521"/>
                <a:gd name="connsiteY6" fmla="*/ 205121 h 640268"/>
                <a:gd name="connsiteX7" fmla="*/ 386140 w 459521"/>
                <a:gd name="connsiteY7" fmla="*/ 205121 h 640268"/>
                <a:gd name="connsiteX8" fmla="*/ 386140 w 459521"/>
                <a:gd name="connsiteY8" fmla="*/ 422206 h 640268"/>
                <a:gd name="connsiteX9" fmla="*/ 459521 w 459521"/>
                <a:gd name="connsiteY9" fmla="*/ 422206 h 640268"/>
                <a:gd name="connsiteX10" fmla="*/ 459521 w 459521"/>
                <a:gd name="connsiteY10" fmla="*/ 517036 h 640268"/>
                <a:gd name="connsiteX11" fmla="*/ 455967 w 459521"/>
                <a:gd name="connsiteY11" fmla="*/ 523584 h 640268"/>
                <a:gd name="connsiteX12" fmla="*/ 437127 w 459521"/>
                <a:gd name="connsiteY12" fmla="*/ 546417 h 640268"/>
                <a:gd name="connsiteX13" fmla="*/ 386140 w 459521"/>
                <a:gd name="connsiteY13" fmla="*/ 546417 h 640268"/>
                <a:gd name="connsiteX14" fmla="*/ 386140 w 459521"/>
                <a:gd name="connsiteY14" fmla="*/ 593918 h 640268"/>
                <a:gd name="connsiteX15" fmla="*/ 383244 w 459521"/>
                <a:gd name="connsiteY15" fmla="*/ 596307 h 640268"/>
                <a:gd name="connsiteX16" fmla="*/ 286970 w 459521"/>
                <a:gd name="connsiteY16" fmla="*/ 636819 h 640268"/>
                <a:gd name="connsiteX17" fmla="*/ 252756 w 459521"/>
                <a:gd name="connsiteY17" fmla="*/ 640268 h 640268"/>
                <a:gd name="connsiteX18" fmla="*/ 252756 w 459521"/>
                <a:gd name="connsiteY18" fmla="*/ 546417 h 640268"/>
                <a:gd name="connsiteX19" fmla="*/ 28291 w 459521"/>
                <a:gd name="connsiteY19" fmla="*/ 546417 h 640268"/>
                <a:gd name="connsiteX20" fmla="*/ 9451 w 459521"/>
                <a:gd name="connsiteY20" fmla="*/ 523584 h 640268"/>
                <a:gd name="connsiteX21" fmla="*/ 0 w 459521"/>
                <a:gd name="connsiteY21" fmla="*/ 506172 h 640268"/>
                <a:gd name="connsiteX22" fmla="*/ 0 w 459521"/>
                <a:gd name="connsiteY22" fmla="*/ 473112 h 640268"/>
                <a:gd name="connsiteX23" fmla="*/ 89532 w 459521"/>
                <a:gd name="connsiteY23" fmla="*/ 145797 h 640268"/>
                <a:gd name="connsiteX24" fmla="*/ 90755 w 459521"/>
                <a:gd name="connsiteY24" fmla="*/ 145134 h 64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9521" h="640268">
                  <a:moveTo>
                    <a:pt x="130454" y="0"/>
                  </a:moveTo>
                  <a:lnTo>
                    <a:pt x="265991" y="0"/>
                  </a:lnTo>
                  <a:lnTo>
                    <a:pt x="236036" y="107955"/>
                  </a:lnTo>
                  <a:lnTo>
                    <a:pt x="235009" y="107852"/>
                  </a:lnTo>
                  <a:lnTo>
                    <a:pt x="147781" y="422206"/>
                  </a:lnTo>
                  <a:lnTo>
                    <a:pt x="254792" y="422206"/>
                  </a:lnTo>
                  <a:lnTo>
                    <a:pt x="276174" y="205121"/>
                  </a:lnTo>
                  <a:lnTo>
                    <a:pt x="386140" y="205121"/>
                  </a:lnTo>
                  <a:lnTo>
                    <a:pt x="386140" y="422206"/>
                  </a:lnTo>
                  <a:lnTo>
                    <a:pt x="459521" y="422206"/>
                  </a:lnTo>
                  <a:lnTo>
                    <a:pt x="459521" y="517036"/>
                  </a:lnTo>
                  <a:lnTo>
                    <a:pt x="455967" y="523584"/>
                  </a:lnTo>
                  <a:lnTo>
                    <a:pt x="437127" y="546417"/>
                  </a:lnTo>
                  <a:lnTo>
                    <a:pt x="386140" y="546417"/>
                  </a:lnTo>
                  <a:lnTo>
                    <a:pt x="386140" y="593918"/>
                  </a:lnTo>
                  <a:lnTo>
                    <a:pt x="383244" y="596307"/>
                  </a:lnTo>
                  <a:cubicBezTo>
                    <a:pt x="354596" y="615661"/>
                    <a:pt x="322024" y="629646"/>
                    <a:pt x="286970" y="636819"/>
                  </a:cubicBezTo>
                  <a:lnTo>
                    <a:pt x="252756" y="640268"/>
                  </a:lnTo>
                  <a:lnTo>
                    <a:pt x="252756" y="546417"/>
                  </a:lnTo>
                  <a:lnTo>
                    <a:pt x="28291" y="546417"/>
                  </a:lnTo>
                  <a:lnTo>
                    <a:pt x="9451" y="523584"/>
                  </a:lnTo>
                  <a:lnTo>
                    <a:pt x="0" y="506172"/>
                  </a:lnTo>
                  <a:lnTo>
                    <a:pt x="0" y="473112"/>
                  </a:lnTo>
                  <a:lnTo>
                    <a:pt x="89532" y="145797"/>
                  </a:lnTo>
                  <a:lnTo>
                    <a:pt x="90755" y="145134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551933" y="4525297"/>
              <a:ext cx="354168" cy="412891"/>
            </a:xfrm>
            <a:custGeom>
              <a:avLst/>
              <a:gdLst/>
              <a:ahLst/>
              <a:cxnLst/>
              <a:rect l="l" t="t" r="r" b="b"/>
              <a:pathLst>
                <a:path w="354168" h="412891">
                  <a:moveTo>
                    <a:pt x="88256" y="0"/>
                  </a:moveTo>
                  <a:lnTo>
                    <a:pt x="139189" y="5134"/>
                  </a:lnTo>
                  <a:cubicBezTo>
                    <a:pt x="261877" y="30240"/>
                    <a:pt x="354168" y="138794"/>
                    <a:pt x="354168" y="268904"/>
                  </a:cubicBezTo>
                  <a:cubicBezTo>
                    <a:pt x="354168" y="306078"/>
                    <a:pt x="346634" y="341493"/>
                    <a:pt x="333010" y="373704"/>
                  </a:cubicBezTo>
                  <a:lnTo>
                    <a:pt x="311740" y="412891"/>
                  </a:lnTo>
                  <a:lnTo>
                    <a:pt x="311740" y="318061"/>
                  </a:lnTo>
                  <a:lnTo>
                    <a:pt x="238359" y="318061"/>
                  </a:lnTo>
                  <a:lnTo>
                    <a:pt x="238359" y="100976"/>
                  </a:lnTo>
                  <a:lnTo>
                    <a:pt x="128393" y="100976"/>
                  </a:lnTo>
                  <a:lnTo>
                    <a:pt x="107011" y="318061"/>
                  </a:lnTo>
                  <a:lnTo>
                    <a:pt x="0" y="318061"/>
                  </a:lnTo>
                  <a:lnTo>
                    <a:pt x="88256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67622" y="4566949"/>
              <a:ext cx="126063" cy="360375"/>
            </a:xfrm>
            <a:custGeom>
              <a:avLst/>
              <a:gdLst/>
              <a:ahLst/>
              <a:cxnLst/>
              <a:rect l="l" t="t" r="r" b="b"/>
              <a:pathLst>
                <a:path w="126063" h="360375">
                  <a:moveTo>
                    <a:pt x="126063" y="0"/>
                  </a:moveTo>
                  <a:lnTo>
                    <a:pt x="36531" y="327315"/>
                  </a:lnTo>
                  <a:lnTo>
                    <a:pt x="36531" y="360375"/>
                  </a:lnTo>
                  <a:lnTo>
                    <a:pt x="21158" y="332052"/>
                  </a:lnTo>
                  <a:cubicBezTo>
                    <a:pt x="7534" y="299841"/>
                    <a:pt x="0" y="264426"/>
                    <a:pt x="0" y="227252"/>
                  </a:cubicBezTo>
                  <a:cubicBezTo>
                    <a:pt x="0" y="134317"/>
                    <a:pt x="47087" y="52379"/>
                    <a:pt x="118705" y="3994"/>
                  </a:cubicBezTo>
                  <a:lnTo>
                    <a:pt x="126063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432444" y="4967569"/>
              <a:ext cx="224465" cy="95872"/>
            </a:xfrm>
            <a:custGeom>
              <a:avLst/>
              <a:gdLst/>
              <a:ahLst/>
              <a:cxnLst/>
              <a:rect l="l" t="t" r="r" b="b"/>
              <a:pathLst>
                <a:path w="224465" h="95872">
                  <a:moveTo>
                    <a:pt x="0" y="0"/>
                  </a:moveTo>
                  <a:lnTo>
                    <a:pt x="224465" y="0"/>
                  </a:lnTo>
                  <a:lnTo>
                    <a:pt x="224465" y="93851"/>
                  </a:lnTo>
                  <a:lnTo>
                    <a:pt x="204418" y="95872"/>
                  </a:lnTo>
                  <a:cubicBezTo>
                    <a:pt x="130069" y="95872"/>
                    <a:pt x="62759" y="65736"/>
                    <a:pt x="14037" y="170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90293" y="4967569"/>
              <a:ext cx="50987" cy="47501"/>
            </a:xfrm>
            <a:custGeom>
              <a:avLst/>
              <a:gdLst/>
              <a:ahLst/>
              <a:cxnLst/>
              <a:rect l="l" t="t" r="r" b="b"/>
              <a:pathLst>
                <a:path w="50987" h="47501">
                  <a:moveTo>
                    <a:pt x="0" y="0"/>
                  </a:moveTo>
                  <a:lnTo>
                    <a:pt x="50987" y="0"/>
                  </a:lnTo>
                  <a:lnTo>
                    <a:pt x="36950" y="17013"/>
                  </a:lnTo>
                  <a:lnTo>
                    <a:pt x="0" y="47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85929" y="2850681"/>
            <a:ext cx="19907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charset="0"/>
                <a:ea typeface="思源黑体 CN Regular" charset="0"/>
              </a:rPr>
              <a:t>Introduction </a:t>
            </a:r>
            <a:endParaRPr lang="en-US" altLang="zh-CN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charset="0"/>
              <a:ea typeface="思源黑体 CN Regula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to MRDTCS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478517" y="2850681"/>
            <a:ext cx="19907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3 Dimensional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Formalization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94184" y="4327568"/>
            <a:ext cx="199075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Heuristic Methods by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EDA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478517" y="4327568"/>
            <a:ext cx="1990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Experiments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027" y="1398302"/>
            <a:ext cx="5132431" cy="4091611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09399" y="6438404"/>
            <a:ext cx="40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Eras Bold ITC" panose="020B0907030504020204" pitchFamily="34" charset="0"/>
              </a:rPr>
              <a:t>2</a:t>
            </a:r>
            <a:endParaRPr lang="zh-CN" altLang="en-US" b="1" dirty="0">
              <a:latin typeface="Eras Bold ITC" panose="020B0907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76581"/>
            <a:ext cx="846667" cy="8466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7162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Near Zero is all you need?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Strategy Evolving Algorithm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213360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4</a:t>
            </a:r>
            <a:endParaRPr kumimoji="0" lang="en-US" altLang="zh-CN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6995" y="2551430"/>
            <a:ext cx="3456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Futher plans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14" y="553858"/>
            <a:ext cx="3141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sym typeface="+mn-ea"/>
              </a:rPr>
              <a:t>Future</a:t>
            </a:r>
            <a:r>
              <a:rPr lang="zh-CN" altLang="en-US" sz="32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sym typeface="+mn-ea"/>
              </a:rPr>
              <a:t> </a:t>
            </a:r>
            <a:r>
              <a:rPr lang="en-US" altLang="zh-CN" sz="32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sym typeface="+mn-ea"/>
              </a:rPr>
              <a:t>Plans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3715" y="1325245"/>
            <a:ext cx="10284460" cy="346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Mixture</a:t>
            </a:r>
            <a:r>
              <a:rPr kumimoji="0" lang="zh-CN" altLang="en-US" sz="2400" b="0" i="0" u="none" strike="noStrike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-</a:t>
            </a: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of</a:t>
            </a:r>
            <a:r>
              <a:rPr kumimoji="0" lang="zh-CN" altLang="en-US" sz="2400" b="0" i="0" u="none" strike="noStrike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-</a:t>
            </a: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Experts Layer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5914" y="553858"/>
            <a:ext cx="3141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sym typeface="+mn-ea"/>
              </a:rPr>
              <a:t>Future</a:t>
            </a:r>
            <a:r>
              <a:rPr lang="zh-CN" altLang="en-US" sz="32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sym typeface="+mn-ea"/>
              </a:rPr>
              <a:t> </a:t>
            </a:r>
            <a:r>
              <a:rPr lang="en-US" altLang="zh-CN" sz="32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sym typeface="+mn-ea"/>
              </a:rPr>
              <a:t>Plans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1790" y="1835150"/>
            <a:ext cx="10284460" cy="3460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Convert it to Gradient based optimization</a:t>
            </a:r>
            <a:endParaRPr lang="en-US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Design a reward function to make it reinforcement learning</a:t>
            </a:r>
            <a:endParaRPr lang="en-US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Design the action model and perception model to make it bayesian filter</a:t>
            </a:r>
            <a:endParaRPr lang="en-US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Make the population size changeable</a:t>
            </a:r>
            <a:endParaRPr lang="en-US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What if there is the reset probability is 1</a:t>
            </a:r>
            <a:r>
              <a:rPr lang="zh-CN" alt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？</a:t>
            </a:r>
            <a:endParaRPr lang="zh-CN" altLang="en-US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	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9109" y="2459415"/>
            <a:ext cx="31178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30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charset="0"/>
                <a:ea typeface="思源黑体 CN Light" charset="0"/>
              </a:rPr>
              <a:t>Thanks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9105" y="3708221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5808" y="925975"/>
            <a:ext cx="6299125" cy="5006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198374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1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6995" y="2551430"/>
            <a:ext cx="3222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Introduction</a:t>
            </a: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56832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Problem Formulation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Introduction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73405" y="1795780"/>
            <a:ext cx="8813800" cy="354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Single objective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Bound constrained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Numerical</a:t>
            </a:r>
            <a:r>
              <a:rPr lang="zh-CN" alt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，</a:t>
            </a: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Not Combinatorial 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Minimize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Rule: black box, budget limited.  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074795" y="1985010"/>
            <a:ext cx="113855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243070" y="3105150"/>
            <a:ext cx="3718560" cy="630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43070" y="4620260"/>
            <a:ext cx="254762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4693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Type of functions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Introduction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73405" y="1795780"/>
            <a:ext cx="8813800" cy="354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Deterministic vs Stochastic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 Unimodol vs Multimodol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Are them unimodol?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FEP should be faster on Unimodol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FEP should be beter on Multimodol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Differentialable vs not Differentialable 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2" name="图片 1" descr="f2-rosenbrock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4065" y="1795780"/>
            <a:ext cx="2841625" cy="2179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05245" y="4451350"/>
            <a:ext cx="2834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Hartigan’s dip test</a:t>
            </a:r>
            <a:endParaRPr lang="zh-CN" altLang="en-US"/>
          </a:p>
        </p:txBody>
      </p:sp>
      <p:pic>
        <p:nvPicPr>
          <p:cNvPr id="4" name="图片 3" descr="f6-ackley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7145" y="1859280"/>
            <a:ext cx="2768600" cy="2052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9589743" y="0"/>
            <a:ext cx="2602257" cy="6858000"/>
          </a:xfrm>
          <a:custGeom>
            <a:avLst/>
            <a:gdLst>
              <a:gd name="connsiteX0" fmla="*/ 835116 w 2602257"/>
              <a:gd name="connsiteY0" fmla="*/ 0 h 6858000"/>
              <a:gd name="connsiteX1" fmla="*/ 2602257 w 2602257"/>
              <a:gd name="connsiteY1" fmla="*/ 0 h 6858000"/>
              <a:gd name="connsiteX2" fmla="*/ 2602257 w 2602257"/>
              <a:gd name="connsiteY2" fmla="*/ 6858000 h 6858000"/>
              <a:gd name="connsiteX3" fmla="*/ 550208 w 2602257"/>
              <a:gd name="connsiteY3" fmla="*/ 6858000 h 6858000"/>
              <a:gd name="connsiteX4" fmla="*/ 523092 w 2602257"/>
              <a:gd name="connsiteY4" fmla="*/ 6809833 h 6858000"/>
              <a:gd name="connsiteX5" fmla="*/ 1208 w 2602257"/>
              <a:gd name="connsiteY5" fmla="*/ 5196679 h 6858000"/>
              <a:gd name="connsiteX6" fmla="*/ 1281368 w 2602257"/>
              <a:gd name="connsiteY6" fmla="*/ 2179159 h 6858000"/>
              <a:gd name="connsiteX7" fmla="*/ 892108 w 2602257"/>
              <a:gd name="connsiteY7" fmla="*/ 168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2257" h="6858000">
                <a:moveTo>
                  <a:pt x="835116" y="0"/>
                </a:moveTo>
                <a:lnTo>
                  <a:pt x="2602257" y="0"/>
                </a:lnTo>
                <a:lnTo>
                  <a:pt x="2602257" y="6858000"/>
                </a:lnTo>
                <a:lnTo>
                  <a:pt x="550208" y="6858000"/>
                </a:lnTo>
                <a:lnTo>
                  <a:pt x="523092" y="6809833"/>
                </a:lnTo>
                <a:cubicBezTo>
                  <a:pt x="246864" y="6308783"/>
                  <a:pt x="-20223" y="5718173"/>
                  <a:pt x="1208" y="5196679"/>
                </a:cubicBezTo>
                <a:cubicBezTo>
                  <a:pt x="39308" y="4269579"/>
                  <a:pt x="1177228" y="3167219"/>
                  <a:pt x="1281368" y="2179159"/>
                </a:cubicBezTo>
                <a:cubicBezTo>
                  <a:pt x="1346456" y="1561622"/>
                  <a:pt x="1101981" y="792279"/>
                  <a:pt x="892108" y="168789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FBDF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394" y="1216832"/>
            <a:ext cx="198374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charset="-122"/>
                <a:cs typeface="+mn-cs"/>
              </a:rPr>
              <a:t>2</a:t>
            </a:r>
            <a:endParaRPr kumimoji="0" lang="zh-CN" altLang="en-US" sz="25600" b="0" i="0" u="none" strike="noStrike" kern="1200" cap="none" spc="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 Black" panose="00000A00000000000000" pitchFamily="50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6995" y="2551430"/>
            <a:ext cx="5899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Engineering Difficulty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1610788" y="5500298"/>
            <a:ext cx="4570413" cy="964971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1134" y="3582430"/>
            <a:ext cx="5584214" cy="403187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8051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Abstraction for evo operators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13715" y="1795780"/>
            <a:ext cx="8813800" cy="354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Operators are Mappings in Population Space  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Population Initialization Operators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Lecture2: Recombination and Mutation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Lecture3: </a:t>
            </a: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Population Selection Operators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Hyper parameters Initialization</a:t>
            </a:r>
            <a:r>
              <a:rPr lang="zh-CN" altLang="en-US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，</a:t>
            </a: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Update and Selection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6769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Abstraction of algorithm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13715" y="1652270"/>
            <a:ext cx="8813800" cy="354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The Strategy Tree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735965" y="4758690"/>
            <a:ext cx="2671445" cy="1033145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rgbClr val="56CA95">
              <a:shade val="50000"/>
            </a:srgbClr>
          </a:lnRef>
          <a:fillRef idx="1">
            <a:srgbClr val="56CA95"/>
          </a:fillRef>
          <a:effectRef idx="0">
            <a:srgbClr val="56CA9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Gaussian Initialzation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72160" y="1881844"/>
            <a:ext cx="2123871" cy="769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rgbClr val="FFBA55">
              <a:shade val="50000"/>
            </a:srgbClr>
          </a:lnRef>
          <a:fillRef idx="1">
            <a:srgbClr val="FFBA55"/>
          </a:fillRef>
          <a:effectRef idx="0">
            <a:srgbClr val="FFBA5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Uniform Reset</a:t>
            </a:r>
            <a:endParaRPr lang="en-US"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10"/>
            </p:custDataLst>
          </p:nvPr>
        </p:nvSpPr>
        <p:spPr>
          <a:xfrm>
            <a:off x="4172160" y="3043894"/>
            <a:ext cx="2123871" cy="76956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rgbClr val="FFBA55">
              <a:shade val="50000"/>
            </a:srgbClr>
          </a:lnRef>
          <a:fillRef idx="1">
            <a:srgbClr val="FFBA55"/>
          </a:fillRef>
          <a:effectRef idx="0">
            <a:srgbClr val="FFBA5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Normal Mutation</a:t>
            </a:r>
            <a:endParaRPr lang="en-US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735965" y="2983230"/>
            <a:ext cx="2671445" cy="1033145"/>
          </a:xfrm>
          <a:prstGeom prst="rect">
            <a:avLst/>
          </a:prstGeom>
        </p:spPr>
        <p:style>
          <a:lnRef idx="2">
            <a:srgbClr val="56CA95">
              <a:shade val="50000"/>
            </a:srgbClr>
          </a:lnRef>
          <a:fillRef idx="1">
            <a:srgbClr val="56CA95"/>
          </a:fillRef>
          <a:effectRef idx="0">
            <a:srgbClr val="56CA9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Uniform Initialzation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4172160" y="4214199"/>
            <a:ext cx="2123871" cy="769564"/>
          </a:xfrm>
          <a:prstGeom prst="rect">
            <a:avLst/>
          </a:prstGeom>
        </p:spPr>
        <p:style>
          <a:lnRef idx="2">
            <a:srgbClr val="FFBA55">
              <a:shade val="50000"/>
            </a:srgbClr>
          </a:lnRef>
          <a:fillRef idx="1">
            <a:srgbClr val="FFBA55"/>
          </a:fillRef>
          <a:effectRef idx="0">
            <a:srgbClr val="FFBA5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Cauthy </a:t>
            </a:r>
            <a:r>
              <a:rPr lang="en-US">
                <a:sym typeface="+mn-ea"/>
              </a:rPr>
              <a:t>Mutation</a:t>
            </a:r>
            <a:endParaRPr lang="en-US"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4172160" y="5544524"/>
            <a:ext cx="2123871" cy="76956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rgbClr val="FFBA55">
              <a:shade val="50000"/>
            </a:srgbClr>
          </a:lnRef>
          <a:fillRef idx="1">
            <a:srgbClr val="FFBA55"/>
          </a:fillRef>
          <a:effectRef idx="0">
            <a:srgbClr val="FFBA5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Student T Mutation</a:t>
            </a:r>
            <a:endParaRPr lang="en-US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7190105" y="3058795"/>
            <a:ext cx="1858645" cy="987425"/>
          </a:xfrm>
          <a:prstGeom prst="rect">
            <a:avLst/>
          </a:prstGeom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Tournament Selection q=10</a:t>
            </a:r>
            <a:endParaRPr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5"/>
            </p:custDataLst>
          </p:nvPr>
        </p:nvSpPr>
        <p:spPr>
          <a:xfrm>
            <a:off x="7190105" y="4476750"/>
            <a:ext cx="1858645" cy="987425"/>
          </a:xfrm>
          <a:prstGeom prst="rect">
            <a:avLst/>
          </a:prstGeom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Tournament Selection q=50</a:t>
            </a:r>
            <a:endParaRPr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6"/>
            </p:custDataLst>
          </p:nvPr>
        </p:nvSpPr>
        <p:spPr>
          <a:xfrm>
            <a:off x="7190105" y="5690870"/>
            <a:ext cx="1858645" cy="987425"/>
          </a:xfrm>
          <a:prstGeom prst="rect">
            <a:avLst/>
          </a:prstGeom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ym typeface="+mn-ea"/>
              </a:rPr>
              <a:t>Tournament Selection q=100</a:t>
            </a:r>
            <a:endParaRPr>
              <a:sym typeface="+mn-ea"/>
            </a:endParaRPr>
          </a:p>
        </p:txBody>
      </p:sp>
      <p:cxnSp>
        <p:nvCxnSpPr>
          <p:cNvPr id="41" name="直接箭头连接符 40"/>
          <p:cNvCxnSpPr>
            <a:endCxn id="4" idx="1"/>
          </p:cNvCxnSpPr>
          <p:nvPr>
            <p:custDataLst>
              <p:tags r:id="rId17"/>
            </p:custDataLst>
          </p:nvPr>
        </p:nvCxnSpPr>
        <p:spPr>
          <a:xfrm flipV="1">
            <a:off x="215380" y="3499956"/>
            <a:ext cx="5207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" idx="1"/>
          </p:cNvCxnSpPr>
          <p:nvPr>
            <p:custDataLst>
              <p:tags r:id="rId18"/>
            </p:custDataLst>
          </p:nvPr>
        </p:nvCxnSpPr>
        <p:spPr>
          <a:xfrm>
            <a:off x="223635" y="4533101"/>
            <a:ext cx="512445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6" idx="1"/>
          </p:cNvCxnSpPr>
          <p:nvPr>
            <p:custDataLst>
              <p:tags r:id="rId19"/>
            </p:custDataLst>
          </p:nvPr>
        </p:nvCxnSpPr>
        <p:spPr>
          <a:xfrm>
            <a:off x="3432925" y="3534246"/>
            <a:ext cx="739140" cy="239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5" idx="1"/>
          </p:cNvCxnSpPr>
          <p:nvPr>
            <p:custDataLst>
              <p:tags r:id="rId20"/>
            </p:custDataLst>
          </p:nvPr>
        </p:nvCxnSpPr>
        <p:spPr>
          <a:xfrm>
            <a:off x="3407525" y="3499956"/>
            <a:ext cx="764540" cy="109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" idx="1"/>
          </p:cNvCxnSpPr>
          <p:nvPr>
            <p:custDataLst>
              <p:tags r:id="rId21"/>
            </p:custDataLst>
          </p:nvPr>
        </p:nvCxnSpPr>
        <p:spPr>
          <a:xfrm flipV="1">
            <a:off x="3407525" y="3428836"/>
            <a:ext cx="764540" cy="7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1"/>
          </p:cNvCxnSpPr>
          <p:nvPr>
            <p:custDataLst>
              <p:tags r:id="rId22"/>
            </p:custDataLst>
          </p:nvPr>
        </p:nvCxnSpPr>
        <p:spPr>
          <a:xfrm flipV="1">
            <a:off x="3407525" y="2266786"/>
            <a:ext cx="764540" cy="123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6" idx="1"/>
          </p:cNvCxnSpPr>
          <p:nvPr>
            <p:custDataLst>
              <p:tags r:id="rId23"/>
            </p:custDataLst>
          </p:nvPr>
        </p:nvCxnSpPr>
        <p:spPr>
          <a:xfrm>
            <a:off x="6296140" y="4599141"/>
            <a:ext cx="894080" cy="158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4" idx="1"/>
          </p:cNvCxnSpPr>
          <p:nvPr>
            <p:custDataLst>
              <p:tags r:id="rId24"/>
            </p:custDataLst>
          </p:nvPr>
        </p:nvCxnSpPr>
        <p:spPr>
          <a:xfrm>
            <a:off x="6296140" y="4599141"/>
            <a:ext cx="894080" cy="371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>
            <p:custDataLst>
              <p:tags r:id="rId25"/>
            </p:custDataLst>
          </p:nvPr>
        </p:nvCxnSpPr>
        <p:spPr>
          <a:xfrm flipV="1">
            <a:off x="6285980" y="3552661"/>
            <a:ext cx="904240" cy="106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3491" y="553858"/>
            <a:ext cx="6769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spc="30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charset="0"/>
                <a:ea typeface="思源黑体 CN Bold" charset="0"/>
              </a:rPr>
              <a:t>Abstraction of algorithm </a:t>
            </a:r>
            <a:endParaRPr lang="en-US" altLang="zh-CN" sz="3600" spc="30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charset="0"/>
              <a:ea typeface="思源黑体 CN Bold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pc="60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sym typeface="+mn-ea"/>
              </a:rPr>
              <a:t>Engineering difficulty</a:t>
            </a: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13715" y="1652270"/>
            <a:ext cx="8813800" cy="354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The Design Pattern: 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</a:rPr>
              <a:t>strategy pattern 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template method pattern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思源黑体 CN Bold" charset="0"/>
                <a:ea typeface="思源黑体 CN Bold" charset="0"/>
                <a:cs typeface="Open Sans" panose="020B0606030504020204" pitchFamily="34" charset="0"/>
                <a:sym typeface="+mn-ea"/>
              </a:rPr>
              <a:t>abstract factory pattern</a:t>
            </a: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400" noProof="0" dirty="0">
              <a:ln>
                <a:noFill/>
              </a:ln>
              <a:solidFill>
                <a:srgbClr val="06383C"/>
              </a:solidFill>
              <a:effectLst/>
              <a:uLnTx/>
              <a:uFillTx/>
              <a:latin typeface="思源黑体 CN Bold" charset="0"/>
              <a:ea typeface="思源黑体 CN Bold" charset="0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PP_MARK_KEY" val="c92691e9-2252-4b8e-9222-efb4a52ff73a"/>
  <p:tag name="COMMONDATA" val="eyJoZGlkIjoiNDhiNTExMjdkMTYwNmY1ZDVhZjc0N2FiNjJjNTU2YT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</Words>
  <Application>WPS 演示</Application>
  <PresentationFormat>宽屏</PresentationFormat>
  <Paragraphs>174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思源黑体 CN Light</vt:lpstr>
      <vt:lpstr>阿里巴巴普惠体 2.0 105 Heavy</vt:lpstr>
      <vt:lpstr>思源黑体 CN Bold</vt:lpstr>
      <vt:lpstr>阿里巴巴普惠体 2.0 45 Light</vt:lpstr>
      <vt:lpstr>等线</vt:lpstr>
      <vt:lpstr>Akrobat</vt:lpstr>
      <vt:lpstr>Akrobat Black</vt:lpstr>
      <vt:lpstr>思源黑体 CN Regular</vt:lpstr>
      <vt:lpstr>思源黑体 CN Regular</vt:lpstr>
      <vt:lpstr>Eras Bold ITC</vt:lpstr>
      <vt:lpstr>JetBrains Mono</vt:lpstr>
      <vt:lpstr>思源黑体 CN Bold</vt:lpstr>
      <vt:lpstr>Open Sans</vt:lpstr>
      <vt:lpstr>微软雅黑</vt:lpstr>
      <vt:lpstr>Arial Unicode MS</vt:lpstr>
      <vt:lpstr>Calibri</vt:lpstr>
      <vt:lpstr>思源黑体 CN Light</vt:lpstr>
      <vt:lpstr>Segoe Print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二猫</cp:lastModifiedBy>
  <cp:revision>143</cp:revision>
  <dcterms:created xsi:type="dcterms:W3CDTF">2022-10-26T20:09:00Z</dcterms:created>
  <dcterms:modified xsi:type="dcterms:W3CDTF">2023-04-16T08:47:37Z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2052-11.1.0.14036</vt:lpwstr>
  </property>
</Properties>
</file>