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93" r:id="rId5"/>
    <p:sldId id="422" r:id="rId6"/>
    <p:sldId id="292" r:id="rId8"/>
    <p:sldId id="29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432" r:id="rId18"/>
    <p:sldId id="383" r:id="rId19"/>
    <p:sldId id="346" r:id="rId20"/>
    <p:sldId id="384" r:id="rId21"/>
    <p:sldId id="385" r:id="rId22"/>
    <p:sldId id="386" r:id="rId23"/>
    <p:sldId id="387" r:id="rId24"/>
    <p:sldId id="388" r:id="rId25"/>
    <p:sldId id="389" r:id="rId26"/>
    <p:sldId id="270" r:id="rId27"/>
    <p:sldId id="326" r:id="rId28"/>
    <p:sldId id="325" r:id="rId29"/>
    <p:sldId id="275" r:id="rId30"/>
    <p:sldId id="276" r:id="rId31"/>
    <p:sldId id="277" r:id="rId32"/>
    <p:sldId id="327" r:id="rId33"/>
    <p:sldId id="419" r:id="rId34"/>
    <p:sldId id="420" r:id="rId35"/>
    <p:sldId id="421" r:id="rId36"/>
    <p:sldId id="390" r:id="rId37"/>
    <p:sldId id="328" r:id="rId38"/>
    <p:sldId id="278" r:id="rId39"/>
    <p:sldId id="279" r:id="rId40"/>
    <p:sldId id="423" r:id="rId41"/>
    <p:sldId id="391" r:id="rId42"/>
    <p:sldId id="392" r:id="rId43"/>
    <p:sldId id="393" r:id="rId44"/>
    <p:sldId id="394" r:id="rId45"/>
    <p:sldId id="397" r:id="rId46"/>
    <p:sldId id="280" r:id="rId47"/>
    <p:sldId id="396" r:id="rId48"/>
    <p:sldId id="398" r:id="rId49"/>
    <p:sldId id="371" r:id="rId50"/>
    <p:sldId id="424" r:id="rId51"/>
    <p:sldId id="370" r:id="rId52"/>
    <p:sldId id="282" r:id="rId53"/>
    <p:sldId id="283" r:id="rId54"/>
    <p:sldId id="427" r:id="rId55"/>
    <p:sldId id="428" r:id="rId56"/>
    <p:sldId id="429" r:id="rId57"/>
    <p:sldId id="285" r:id="rId58"/>
    <p:sldId id="430" r:id="rId59"/>
    <p:sldId id="431" r:id="rId60"/>
    <p:sldId id="348" r:id="rId61"/>
    <p:sldId id="433" r:id="rId62"/>
    <p:sldId id="480" r:id="rId63"/>
    <p:sldId id="481" r:id="rId64"/>
    <p:sldId id="482" r:id="rId65"/>
    <p:sldId id="286" r:id="rId66"/>
    <p:sldId id="426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104900" y="119697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781300"/>
            <a:ext cx="8534400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>
                <a:solidFill>
                  <a:schemeClr val="bg1"/>
                </a:solidFill>
              </a:rPr>
            </a:fld>
            <a:endParaRPr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860" y="1126490"/>
            <a:ext cx="10917555" cy="2387600"/>
          </a:xfrm>
        </p:spPr>
        <p:txBody>
          <a:bodyPr>
            <a:normAutofit fontScale="90000"/>
          </a:bodyPr>
          <a:p>
            <a:pPr algn="ctr"/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r>
              <a:rPr lang="x-none" altLang="zh-CN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全国大学生集成电路创新创业大赛</a:t>
            </a:r>
            <a:br>
              <a:rPr lang="x-none" altLang="zh-CN">
                <a:solidFill>
                  <a:schemeClr val="bg1"/>
                </a:solidFill>
                <a:sym typeface="+mn-ea"/>
              </a:rPr>
            </a:br>
            <a:br>
              <a:rPr lang="x-none" altLang="zh-CN">
                <a:solidFill>
                  <a:schemeClr val="bg1"/>
                </a:solidFill>
                <a:sym typeface="+mn-ea"/>
              </a:rPr>
            </a:br>
            <a:r>
              <a:rPr lang="x-none" altLang="zh-CN" sz="4800">
                <a:solidFill>
                  <a:schemeClr val="bg1"/>
                </a:solidFill>
                <a:sym typeface="+mn-ea"/>
              </a:rPr>
              <a:t>中星微杯</a:t>
            </a:r>
            <a:endParaRPr lang="x-none" altLang="zh-CN" sz="4800">
              <a:solidFill>
                <a:schemeClr val="bg1"/>
              </a:solidFill>
              <a:sym typeface="+mn-ea"/>
            </a:endParaRPr>
          </a:p>
          <a:p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endParaRPr lang="x-none" altLang="zh-CN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三、拟合方案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3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8570" y="1598295"/>
            <a:ext cx="5418455" cy="28790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86790" y="228600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 16bit数据格式 指数拟合方案</a:t>
            </a:r>
            <a:endParaRPr lang="x-none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812800" y="2981960"/>
            <a:ext cx="513905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304800" algn="l"/>
            <a:r>
              <a:rPr lang="x-none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(1) 方案确定:</a:t>
            </a:r>
            <a:endParaRPr lang="x-none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304800" algn="l"/>
            <a:r>
              <a:rPr lang="x-none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当16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位输入时，如果要计算指数时，通过直接查表将耗用大量存储空间，最终我们采用</a:t>
            </a:r>
            <a:r>
              <a:rPr lang="x-none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查表+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二阶拟合通过较少的资源消耗达到较为精确的运算目标</a:t>
            </a:r>
            <a:r>
              <a:rPr lang="x-none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x-none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304800" algn="l"/>
            <a:endParaRPr lang="x-none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304800" algn="l"/>
            <a:r>
              <a:rPr lang="x-none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(2) 移位对齐:</a:t>
            </a:r>
            <a:endParaRPr lang="x-none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304800" algn="l"/>
            <a:r>
              <a:rPr lang="x-none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图中所示，浮点转换为定点后直接相乘后是需要进行移位的，这是因为该乘法本质上是整数运算，而我们的意图是用整数运算实现小数运算，所以势必要进行移位使得小数点处于应处的位置，从而使得其定点运算时小数点对齐。</a:t>
            </a:r>
            <a:endParaRPr lang="x-none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7" t="1579" b="3114"/>
          <a:stretch>
            <a:fillRect/>
          </a:stretch>
        </p:blipFill>
        <p:spPr>
          <a:xfrm>
            <a:off x="4312920" y="1079500"/>
            <a:ext cx="7684135" cy="4023360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三、拟合方案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8930" y="2963545"/>
            <a:ext cx="3780790" cy="17697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x-none" altLang="zh-CN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(3) 流水结构:</a:t>
            </a:r>
            <a:endParaRPr lang="x-none" altLang="zh-CN" sz="20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调整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运算的</a:t>
            </a:r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顺序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，实现了二阶多项式的流水化</a:t>
            </a:r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x-none" altLang="zh-CN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x-none" altLang="zh-CN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乘法器既可以使用LUT和FF实现，也可以用DSP硬核实现。</a:t>
            </a:r>
            <a:endParaRPr lang="x-none" altLang="zh-CN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三、拟合方案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495" y="2301240"/>
            <a:ext cx="4647565" cy="3415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x-none" altLang="zh-CN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(4) 系数表优化:</a:t>
            </a:r>
            <a:endParaRPr lang="x-none" altLang="zh-CN" sz="20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采用二阶多项式进行拟合，拟合的系数由MATLAB得出。</a:t>
            </a:r>
            <a:endParaRPr lang="x-none" altLang="zh-CN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endParaRPr lang="x-none" altLang="zh-CN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由于横坐标越小，纵坐标的变化越大，所以我们采用的拟合区间不是等额区间，我们将0到8划分为15个区间，（0,1）为4个区间，（1,2）为4个区间，（2,3）为2个区间，（3,4）为2个区间，（4,5）为1个区间，（5,6）为1个区间，（6,8）为1个区间。再单独划分一个区间作为溢出区间，溢出区间系数为0，合计共16个区间。</a:t>
            </a:r>
            <a:endParaRPr lang="x-none" altLang="zh-CN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rcRect l="3071" r="4323" b="2606"/>
          <a:stretch>
            <a:fillRect/>
          </a:stretch>
        </p:blipFill>
        <p:spPr>
          <a:xfrm>
            <a:off x="5203190" y="1294130"/>
            <a:ext cx="6744970" cy="3382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1. 基本输入输出</a:t>
            </a:r>
            <a:endParaRPr lang="x-none" altLang="zh-CN" sz="2400"/>
          </a:p>
        </p:txBody>
      </p:sp>
      <p:sp>
        <p:nvSpPr>
          <p:cNvPr id="100" name="文本框 99"/>
          <p:cNvSpPr txBox="1"/>
          <p:nvPr/>
        </p:nvSpPr>
        <p:spPr>
          <a:xfrm>
            <a:off x="550545" y="3054350"/>
            <a:ext cx="5476240" cy="2573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304800" algn="l"/>
            <a:r>
              <a:rPr lang="x-none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m00_axi_aclk 	             时钟信号</a:t>
            </a:r>
            <a:endParaRPr lang="x-none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endParaRPr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r>
              <a:rPr lang="x-none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m00_axi_aresetn         复位信号</a:t>
            </a:r>
            <a:endParaRPr lang="x-none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endParaRPr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r>
              <a:rPr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m00_axi_init_axi_txn   启动信</a:t>
            </a:r>
            <a:r>
              <a:rPr lang="x-none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lang="x-none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endParaRPr lang="x-none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r>
              <a:rPr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m00_axi_txn_done      </a:t>
            </a:r>
            <a:r>
              <a:rPr lang="x-none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完成信号</a:t>
            </a:r>
            <a:endParaRPr lang="x-none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endParaRPr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r>
              <a:rPr lang="x-none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M00_AXI                      遵从</a:t>
            </a:r>
            <a:r>
              <a:rPr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axi4-full</a:t>
            </a:r>
            <a:r>
              <a:rPr lang="x-none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协议的接口</a:t>
            </a:r>
            <a:endParaRPr lang="x-none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选区_004"/>
          <p:cNvPicPr>
            <a:picLocks noChangeAspect="1"/>
          </p:cNvPicPr>
          <p:nvPr/>
        </p:nvPicPr>
        <p:blipFill>
          <a:blip r:embed="rId1"/>
          <a:srcRect l="14425" t="25665" r="10526" b="25665"/>
          <a:stretch>
            <a:fillRect/>
          </a:stretch>
        </p:blipFill>
        <p:spPr>
          <a:xfrm>
            <a:off x="6311900" y="2879090"/>
            <a:ext cx="5292090" cy="1640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代码层次</a:t>
            </a:r>
            <a:endParaRPr lang="x-none" altLang="zh-CN" sz="2400"/>
          </a:p>
        </p:txBody>
      </p:sp>
      <p:pic>
        <p:nvPicPr>
          <p:cNvPr id="2" name="图片 1" descr="文件结构"/>
          <p:cNvPicPr>
            <a:picLocks noChangeAspect="1"/>
          </p:cNvPicPr>
          <p:nvPr/>
        </p:nvPicPr>
        <p:blipFill>
          <a:blip r:embed="rId1"/>
          <a:srcRect l="2572" r="3727" b="1265"/>
          <a:stretch>
            <a:fillRect/>
          </a:stretch>
        </p:blipFill>
        <p:spPr>
          <a:xfrm>
            <a:off x="5171440" y="835025"/>
            <a:ext cx="4997450" cy="47580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78815" y="2861310"/>
            <a:ext cx="4006850" cy="20135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266700" algn="l"/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下图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1.7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所示，表明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verilog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文件在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project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里的结构。整个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核设计不借助任何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，纯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verilog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实现。顶层模块包括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16/8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位复用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指数运算器，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16/8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位复用除法器，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位专用除法器，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位专用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指数器，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个同步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fifo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，一个比较最大值模块和一个累加模块。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代码层次</a:t>
            </a:r>
            <a:endParaRPr lang="x-none" altLang="zh-CN" sz="2400"/>
          </a:p>
        </p:txBody>
      </p:sp>
      <p:pic>
        <p:nvPicPr>
          <p:cNvPr id="2" name="图片 1" descr="文件结构"/>
          <p:cNvPicPr>
            <a:picLocks noChangeAspect="1"/>
          </p:cNvPicPr>
          <p:nvPr/>
        </p:nvPicPr>
        <p:blipFill>
          <a:blip r:embed="rId1"/>
          <a:srcRect l="2572" r="3727" b="1265"/>
          <a:stretch>
            <a:fillRect/>
          </a:stretch>
        </p:blipFill>
        <p:spPr>
          <a:xfrm>
            <a:off x="5171440" y="835025"/>
            <a:ext cx="4997450" cy="475805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18720000">
            <a:off x="2642235" y="2201545"/>
            <a:ext cx="2997835" cy="4286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337175" y="1058545"/>
            <a:ext cx="45243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92835" y="3934460"/>
            <a:ext cx="4241800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顶层:</a:t>
            </a:r>
            <a:endParaRPr lang="x-none" altLang="zh-CN" sz="2000"/>
          </a:p>
          <a:p>
            <a:endParaRPr lang="x-none" altLang="zh-CN"/>
          </a:p>
          <a:p>
            <a:r>
              <a:rPr lang="x-none" altLang="zh-CN"/>
              <a:t>例化模块</a:t>
            </a:r>
            <a:endParaRPr lang="x-none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代码层次</a:t>
            </a:r>
            <a:endParaRPr lang="x-none" altLang="zh-CN" sz="2400"/>
          </a:p>
        </p:txBody>
      </p:sp>
      <p:pic>
        <p:nvPicPr>
          <p:cNvPr id="2" name="图片 1" descr="文件结构"/>
          <p:cNvPicPr>
            <a:picLocks noChangeAspect="1"/>
          </p:cNvPicPr>
          <p:nvPr/>
        </p:nvPicPr>
        <p:blipFill>
          <a:blip r:embed="rId1"/>
          <a:srcRect l="2572" r="3727" b="1265"/>
          <a:stretch>
            <a:fillRect/>
          </a:stretch>
        </p:blipFill>
        <p:spPr>
          <a:xfrm>
            <a:off x="5171440" y="835025"/>
            <a:ext cx="4997450" cy="475805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19020000">
            <a:off x="2768600" y="2150745"/>
            <a:ext cx="2997835" cy="4286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66715" y="1279525"/>
            <a:ext cx="45243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02335" y="3604260"/>
            <a:ext cx="4241800" cy="262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控制模块:</a:t>
            </a:r>
            <a:endParaRPr lang="x-none" altLang="zh-CN" sz="2000"/>
          </a:p>
          <a:p>
            <a:endParaRPr lang="x-none" altLang="zh-CN" sz="2000"/>
          </a:p>
          <a:p>
            <a:r>
              <a:rPr lang="x-none" altLang="zh-CN"/>
              <a:t>(1)包含顶层状态机,用于控制子状态机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(2)也包含读全子状态机、写全子状态机、读控制寄存器状态机三个自状态机,用于处理涉及axi4-full通信的相关部分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(3)联结或选通子模块之间的信号与数据</a:t>
            </a:r>
            <a:endParaRPr lang="x-none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代码层次</a:t>
            </a:r>
            <a:endParaRPr lang="x-none" altLang="zh-CN" sz="2400"/>
          </a:p>
        </p:txBody>
      </p:sp>
      <p:pic>
        <p:nvPicPr>
          <p:cNvPr id="2" name="图片 1" descr="文件结构"/>
          <p:cNvPicPr>
            <a:picLocks noChangeAspect="1"/>
          </p:cNvPicPr>
          <p:nvPr/>
        </p:nvPicPr>
        <p:blipFill>
          <a:blip r:embed="rId1"/>
          <a:srcRect l="2572" r="3727" b="1265"/>
          <a:stretch>
            <a:fillRect/>
          </a:stretch>
        </p:blipFill>
        <p:spPr>
          <a:xfrm>
            <a:off x="5171440" y="835025"/>
            <a:ext cx="4997450" cy="475805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5589270" y="1514475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563870" y="1736725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05145" y="1987550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624195" y="2216150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 rot="19800000">
            <a:off x="2489200" y="2531745"/>
            <a:ext cx="2997835" cy="4286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2835" y="3934460"/>
            <a:ext cx="4241800" cy="1221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16位/8位复用拟合器:</a:t>
            </a:r>
            <a:endParaRPr lang="x-none" altLang="zh-CN" sz="2000"/>
          </a:p>
          <a:p>
            <a:endParaRPr lang="x-none" altLang="zh-CN"/>
          </a:p>
          <a:p>
            <a:r>
              <a:rPr lang="x-none" altLang="zh-CN"/>
              <a:t>兼容8位和16位数据格式,用于数据与最大值做减法,移位对齐以及指数的拟合</a:t>
            </a:r>
            <a:endParaRPr lang="x-none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代码层次</a:t>
            </a:r>
            <a:endParaRPr lang="x-none" altLang="zh-CN" sz="2400"/>
          </a:p>
        </p:txBody>
      </p:sp>
      <p:pic>
        <p:nvPicPr>
          <p:cNvPr id="2" name="图片 1" descr="文件结构"/>
          <p:cNvPicPr>
            <a:picLocks noChangeAspect="1"/>
          </p:cNvPicPr>
          <p:nvPr/>
        </p:nvPicPr>
        <p:blipFill>
          <a:blip r:embed="rId1"/>
          <a:srcRect l="2572" r="3727" b="1265"/>
          <a:stretch>
            <a:fillRect/>
          </a:stretch>
        </p:blipFill>
        <p:spPr>
          <a:xfrm>
            <a:off x="5171440" y="835025"/>
            <a:ext cx="4997450" cy="475805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5646420" y="2400300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621020" y="2622550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62295" y="2873375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681345" y="3101975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 rot="20580000">
            <a:off x="2459990" y="3195320"/>
            <a:ext cx="2997835" cy="4286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015" y="4483100"/>
            <a:ext cx="4241800" cy="1221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8位专用指数拟合器:</a:t>
            </a:r>
            <a:endParaRPr lang="x-none" altLang="zh-CN" sz="2000"/>
          </a:p>
          <a:p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8位专用,用于数据与最大值做减法,移位对齐以及指数的拟合</a:t>
            </a:r>
            <a:endParaRPr lang="x-none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代码层次</a:t>
            </a:r>
            <a:endParaRPr lang="x-none" altLang="zh-CN" sz="2400"/>
          </a:p>
        </p:txBody>
      </p:sp>
      <p:pic>
        <p:nvPicPr>
          <p:cNvPr id="2" name="图片 1" descr="文件结构"/>
          <p:cNvPicPr>
            <a:picLocks noChangeAspect="1"/>
          </p:cNvPicPr>
          <p:nvPr/>
        </p:nvPicPr>
        <p:blipFill>
          <a:blip r:embed="rId1"/>
          <a:srcRect l="2572" r="3727" b="1265"/>
          <a:stretch>
            <a:fillRect/>
          </a:stretch>
        </p:blipFill>
        <p:spPr>
          <a:xfrm>
            <a:off x="5171440" y="835025"/>
            <a:ext cx="4997450" cy="475805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5704205" y="3318510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678805" y="3540760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720080" y="3791585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739130" y="4020185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 rot="21540000">
            <a:off x="2302510" y="3469640"/>
            <a:ext cx="2997835" cy="4286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30" y="4482465"/>
            <a:ext cx="4241800" cy="1221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16位/8位复用除法器:</a:t>
            </a:r>
            <a:endParaRPr lang="x-none" altLang="zh-CN" sz="2000"/>
          </a:p>
          <a:p>
            <a:endParaRPr lang="x-none" altLang="zh-CN"/>
          </a:p>
          <a:p>
            <a:r>
              <a:rPr lang="x-none" altLang="zh-CN"/>
              <a:t>兼容8位和16位数据格式,用于对输入数据除法运算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一、设计原型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6195" y="2296795"/>
            <a:ext cx="4476750" cy="1464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(1)变换目的:</a:t>
            </a:r>
            <a:endParaRPr lang="x-none" altLang="zh-CN"/>
          </a:p>
          <a:p>
            <a:r>
              <a:rPr lang="x-none" altLang="zh-CN"/>
              <a:t>    直接根据定义式,硬件实现e指数,面临着值域范围过大的问题,难以轻量实现.</a:t>
            </a:r>
            <a:endParaRPr lang="x-none" altLang="zh-CN"/>
          </a:p>
          <a:p>
            <a:r>
              <a:rPr lang="x-none" altLang="zh-CN"/>
              <a:t>    利用简单的数学变换，可以简化计算,易于实现.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73175" y="3996055"/>
            <a:ext cx="455231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(2)变换过程:</a:t>
            </a:r>
            <a:endParaRPr lang="x-none" altLang="zh-CN"/>
          </a:p>
          <a:p>
            <a:r>
              <a:rPr lang="x-none" altLang="zh-CN"/>
              <a:t>    先将分子分母两边同时除以e^xmax,再将e指数变换成以1/e为底的指数函数.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288415" y="5161280"/>
            <a:ext cx="4517390" cy="1464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(3)变换结果:</a:t>
            </a:r>
            <a:endParaRPr lang="x-none" altLang="zh-CN"/>
          </a:p>
          <a:p>
            <a:r>
              <a:rPr lang="x-none" altLang="zh-CN"/>
              <a:t>    需实现的指数值域变为(0,1],范围大大缩小,同时,指数的幂从0开始,这将有效限制指数实现模块的输入范围.</a:t>
            </a:r>
            <a:endParaRPr lang="x-none" altLang="zh-CN"/>
          </a:p>
          <a:p>
            <a:r>
              <a:rPr lang="x-none" altLang="zh-CN"/>
              <a:t>    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369060" y="1733550"/>
            <a:ext cx="398272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1.公式变换:</a:t>
            </a:r>
            <a:endParaRPr lang="x-none" altLang="zh-CN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634" b="3751"/>
          <a:stretch>
            <a:fillRect/>
          </a:stretch>
        </p:blipFill>
        <p:spPr>
          <a:xfrm>
            <a:off x="6912610" y="650240"/>
            <a:ext cx="4177030" cy="47898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代码层次</a:t>
            </a:r>
            <a:endParaRPr lang="x-none" altLang="zh-CN" sz="2400"/>
          </a:p>
        </p:txBody>
      </p:sp>
      <p:pic>
        <p:nvPicPr>
          <p:cNvPr id="2" name="图片 1" descr="文件结构"/>
          <p:cNvPicPr>
            <a:picLocks noChangeAspect="1"/>
          </p:cNvPicPr>
          <p:nvPr/>
        </p:nvPicPr>
        <p:blipFill>
          <a:blip r:embed="rId1"/>
          <a:srcRect l="2572" r="3727" b="1265"/>
          <a:stretch>
            <a:fillRect/>
          </a:stretch>
        </p:blipFill>
        <p:spPr>
          <a:xfrm>
            <a:off x="5171440" y="835025"/>
            <a:ext cx="4997450" cy="475805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5704205" y="4218940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5678805" y="4441190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720080" y="4692015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739130" y="4920615"/>
            <a:ext cx="3952875" cy="952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 rot="1740000">
            <a:off x="2575560" y="3253105"/>
            <a:ext cx="2997835" cy="4286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7375" y="4367530"/>
            <a:ext cx="4241800" cy="1221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8位专用除法器:</a:t>
            </a:r>
            <a:endParaRPr lang="x-none" altLang="zh-CN" sz="2000"/>
          </a:p>
          <a:p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8位专用,用于数据与最大值做减法,移位对齐以及指数的拟合</a:t>
            </a:r>
            <a:endParaRPr lang="x-none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代码层次</a:t>
            </a:r>
            <a:endParaRPr lang="x-none" altLang="zh-CN" sz="2400"/>
          </a:p>
        </p:txBody>
      </p:sp>
      <p:pic>
        <p:nvPicPr>
          <p:cNvPr id="2" name="图片 1" descr="文件结构"/>
          <p:cNvPicPr>
            <a:picLocks noChangeAspect="1"/>
          </p:cNvPicPr>
          <p:nvPr/>
        </p:nvPicPr>
        <p:blipFill>
          <a:blip r:embed="rId1"/>
          <a:srcRect l="2572" r="3727" b="1265"/>
          <a:stretch>
            <a:fillRect/>
          </a:stretch>
        </p:blipFill>
        <p:spPr>
          <a:xfrm>
            <a:off x="5171440" y="835025"/>
            <a:ext cx="4997450" cy="475805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5791200" y="5165725"/>
            <a:ext cx="3952875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 rot="1440000">
            <a:off x="2691765" y="4090670"/>
            <a:ext cx="2997835" cy="4286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230" y="4482465"/>
            <a:ext cx="4241800" cy="1221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比较模块:</a:t>
            </a:r>
            <a:endParaRPr lang="x-none" altLang="zh-CN" sz="2000"/>
          </a:p>
          <a:p>
            <a:endParaRPr lang="x-none" altLang="zh-CN"/>
          </a:p>
          <a:p>
            <a:r>
              <a:rPr lang="x-none" altLang="zh-CN"/>
              <a:t>包含了单通道比较的子模块,以及用于</a:t>
            </a:r>
            <a:endParaRPr lang="x-none" altLang="zh-CN"/>
          </a:p>
          <a:p>
            <a:r>
              <a:rPr lang="x-none" altLang="zh-CN"/>
              <a:t>比较多通道结果的子状态机</a:t>
            </a:r>
            <a:endParaRPr lang="x-none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代码层次</a:t>
            </a:r>
            <a:endParaRPr lang="x-none" altLang="zh-CN" sz="2400"/>
          </a:p>
        </p:txBody>
      </p:sp>
      <p:pic>
        <p:nvPicPr>
          <p:cNvPr id="2" name="图片 1" descr="文件结构"/>
          <p:cNvPicPr>
            <a:picLocks noChangeAspect="1"/>
          </p:cNvPicPr>
          <p:nvPr/>
        </p:nvPicPr>
        <p:blipFill>
          <a:blip r:embed="rId1"/>
          <a:srcRect l="2572" r="3727" b="1265"/>
          <a:stretch>
            <a:fillRect/>
          </a:stretch>
        </p:blipFill>
        <p:spPr>
          <a:xfrm>
            <a:off x="5171440" y="835025"/>
            <a:ext cx="4997450" cy="475805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5854700" y="5396865"/>
            <a:ext cx="3952875" cy="952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 rot="2100000">
            <a:off x="2849245" y="4076065"/>
            <a:ext cx="2997835" cy="4286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7375" y="4367530"/>
            <a:ext cx="4241800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累加模块:</a:t>
            </a:r>
            <a:endParaRPr lang="x-none" altLang="zh-CN" sz="2000"/>
          </a:p>
          <a:p>
            <a:endParaRPr lang="x-none" altLang="zh-CN">
              <a:sym typeface="+mn-ea"/>
            </a:endParaRPr>
          </a:p>
          <a:p>
            <a:r>
              <a:rPr lang="x-none" altLang="zh-CN"/>
              <a:t>用于累加和,包含了累加子状态机</a:t>
            </a:r>
            <a:endParaRPr lang="x-none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代码层次</a:t>
            </a:r>
            <a:endParaRPr lang="x-none" altLang="zh-CN" sz="2400"/>
          </a:p>
        </p:txBody>
      </p:sp>
      <p:pic>
        <p:nvPicPr>
          <p:cNvPr id="2" name="图片 1" descr="文件结构"/>
          <p:cNvPicPr>
            <a:picLocks noChangeAspect="1"/>
          </p:cNvPicPr>
          <p:nvPr/>
        </p:nvPicPr>
        <p:blipFill>
          <a:blip r:embed="rId1"/>
          <a:srcRect l="2572" r="3727" b="1265"/>
          <a:stretch>
            <a:fillRect/>
          </a:stretch>
        </p:blipFill>
        <p:spPr>
          <a:xfrm>
            <a:off x="5171440" y="835025"/>
            <a:ext cx="4997450" cy="475805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5883275" y="5612765"/>
            <a:ext cx="3952875" cy="952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 rot="2520000">
            <a:off x="2849245" y="4076065"/>
            <a:ext cx="2997835" cy="4286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7375" y="4367530"/>
            <a:ext cx="4241800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同步fifo:</a:t>
            </a:r>
            <a:endParaRPr lang="x-none" altLang="zh-CN" sz="2000"/>
          </a:p>
          <a:p>
            <a:endParaRPr lang="x-none" altLang="zh-CN">
              <a:sym typeface="+mn-ea"/>
            </a:endParaRPr>
          </a:p>
          <a:p>
            <a:r>
              <a:rPr lang="x-none" altLang="zh-CN"/>
              <a:t>用于外部读写数据之间的缓冲</a:t>
            </a:r>
            <a:endParaRPr lang="x-none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3. 控制寄存器</a:t>
            </a:r>
            <a:endParaRPr lang="x-none" altLang="zh-CN" sz="2400"/>
          </a:p>
        </p:txBody>
      </p:sp>
      <p:pic>
        <p:nvPicPr>
          <p:cNvPr id="3" name="图片 2" descr="l"/>
          <p:cNvPicPr>
            <a:picLocks noChangeAspect="1"/>
          </p:cNvPicPr>
          <p:nvPr/>
        </p:nvPicPr>
        <p:blipFill>
          <a:blip r:embed="rId1"/>
          <a:srcRect l="1294" t="2145" r="1282" b="4388"/>
          <a:stretch>
            <a:fillRect/>
          </a:stretch>
        </p:blipFill>
        <p:spPr>
          <a:xfrm>
            <a:off x="332105" y="2433955"/>
            <a:ext cx="10175240" cy="31318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701665" y="1381125"/>
            <a:ext cx="5080000" cy="2755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indent="0" algn="l"/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控制寄存器大小为</a:t>
            </a:r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位，在</a:t>
            </a:r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DDR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中的地址可在</a:t>
            </a:r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</a:t>
            </a:r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parameter</a:t>
            </a:r>
            <a:r>
              <a:rPr lang="zh-CN" altLang="en-US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中配置。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四、设计</a:t>
            </a:r>
            <a:r>
              <a:rPr lang="x-none" altLang="zh-CN" sz="3600">
                <a:solidFill>
                  <a:schemeClr val="bg1"/>
                </a:solidFill>
                <a:sym typeface="+mn-ea"/>
              </a:rPr>
              <a:t>结构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4. 状态机</a:t>
            </a:r>
            <a:endParaRPr lang="x-none" altLang="zh-CN" sz="2400"/>
          </a:p>
        </p:txBody>
      </p:sp>
      <p:pic>
        <p:nvPicPr>
          <p:cNvPr id="3" name="图片 2" descr="状态机描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9675" y="935990"/>
            <a:ext cx="5342890" cy="47237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0350" y="3371215"/>
            <a:ext cx="3723005" cy="201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将复杂的控制分割给子状态机,由</a:t>
            </a:r>
            <a:r>
              <a:rPr lang="x-none" altLang="zh-CN">
                <a:sym typeface="+mn-ea"/>
              </a:rPr>
              <a:t>顶层统筹调用,</a:t>
            </a:r>
            <a:r>
              <a:rPr lang="x-none" altLang="zh-CN"/>
              <a:t>一方面可以简化逻辑,另一方面实现了模块的复用.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    顶层状态机和子状态机通过启动和结束信号确认任务完成.</a:t>
            </a:r>
            <a:endParaRPr lang="x-none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五、内存管理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1. 单个数据走向</a:t>
            </a:r>
            <a:endParaRPr lang="x-none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804545" y="5584190"/>
            <a:ext cx="6574790" cy="36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数据组由4个或者8个单个数据组成,个数视8/16定点方式决定</a:t>
            </a:r>
            <a:endParaRPr lang="zh-CN" altLang="en-US"/>
          </a:p>
        </p:txBody>
      </p:sp>
      <p:pic>
        <p:nvPicPr>
          <p:cNvPr id="4" name="图片 3" descr="内存管理"/>
          <p:cNvPicPr>
            <a:picLocks noChangeAspect="1"/>
          </p:cNvPicPr>
          <p:nvPr/>
        </p:nvPicPr>
        <p:blipFill>
          <a:blip r:embed="rId1"/>
          <a:srcRect r="-1281" b="55547"/>
          <a:stretch>
            <a:fillRect/>
          </a:stretch>
        </p:blipFill>
        <p:spPr>
          <a:xfrm>
            <a:off x="3738880" y="1349375"/>
            <a:ext cx="8411845" cy="3365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0910" y="3366135"/>
            <a:ext cx="439293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单个数据组逐个写回ddr,存储在原先的地址中,不占用多余的ddr空间.</a:t>
            </a:r>
            <a:endParaRPr lang="x-none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五、内存管理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1. 单个数据走向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804545" y="5584190"/>
            <a:ext cx="6574790" cy="36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/>
              <a:t>( </a:t>
            </a:r>
            <a:r>
              <a:rPr lang="zh-CN" altLang="en-US"/>
              <a:t>数据组由4个或者8个单个数据组成,个数视8/16定点方式决定 </a:t>
            </a:r>
            <a:r>
              <a:rPr lang="x-none" altLang="zh-CN"/>
              <a:t>)</a:t>
            </a:r>
            <a:endParaRPr lang="x-none" altLang="zh-CN"/>
          </a:p>
        </p:txBody>
      </p:sp>
      <p:pic>
        <p:nvPicPr>
          <p:cNvPr id="3" name="图片 2" descr="内存管理"/>
          <p:cNvPicPr>
            <a:picLocks noChangeAspect="1"/>
          </p:cNvPicPr>
          <p:nvPr/>
        </p:nvPicPr>
        <p:blipFill>
          <a:blip r:embed="rId1"/>
          <a:srcRect l="-40" t="52812"/>
          <a:stretch>
            <a:fillRect/>
          </a:stretch>
        </p:blipFill>
        <p:spPr>
          <a:xfrm>
            <a:off x="3695065" y="1084580"/>
            <a:ext cx="8346440" cy="3588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0910" y="3366135"/>
            <a:ext cx="439293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单个数据组逐个写回ddr,存储在原先的地址中,不占用多余的ddr空间.</a:t>
            </a:r>
            <a:endParaRPr lang="x-none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五、内存管理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内部缓存占用资源少</a:t>
            </a:r>
            <a:endParaRPr lang="x-none" altLang="zh-CN" sz="2400"/>
          </a:p>
        </p:txBody>
      </p:sp>
      <p:pic>
        <p:nvPicPr>
          <p:cNvPr id="5" name="图片 4" descr="流水线架构"/>
          <p:cNvPicPr>
            <a:picLocks noChangeAspect="1"/>
          </p:cNvPicPr>
          <p:nvPr/>
        </p:nvPicPr>
        <p:blipFill>
          <a:blip r:embed="rId1"/>
          <a:srcRect l="-359" t="49117" r="9232" b="7487"/>
          <a:stretch>
            <a:fillRect/>
          </a:stretch>
        </p:blipFill>
        <p:spPr>
          <a:xfrm>
            <a:off x="6311900" y="2151380"/>
            <a:ext cx="5266690" cy="27203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60655" y="3187065"/>
            <a:ext cx="5944235" cy="1190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x-none" altLang="zh-CN" b="0" u="none">
                <a:ea typeface="宋体" panose="02010600030101010101" pitchFamily="2" charset="-122"/>
                <a:cs typeface="宋体" panose="02010600030101010101" pitchFamily="2" charset="-122"/>
              </a:rPr>
              <a:t>     读写</a:t>
            </a:r>
            <a:r>
              <a:rPr lang="zh-CN" altLang="en-US" b="0" u="none">
                <a:ea typeface="宋体" panose="02010600030101010101" pitchFamily="2" charset="-122"/>
                <a:cs typeface="宋体" panose="02010600030101010101" pitchFamily="2" charset="-122"/>
              </a:rPr>
              <a:t>之间通过</a:t>
            </a:r>
            <a:r>
              <a:rPr lang="x-none" altLang="zh-CN" b="0" u="none">
                <a:ea typeface="宋体" panose="02010600030101010101" pitchFamily="2" charset="-122"/>
                <a:cs typeface="宋体" panose="02010600030101010101" pitchFamily="2" charset="-122"/>
              </a:rPr>
              <a:t>位宽为</a:t>
            </a:r>
            <a:r>
              <a:rPr lang="en-US" altLang="zh-CN" b="0" u="none"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x-none" altLang="en-US" b="0" u="none">
                <a:ea typeface="宋体" panose="02010600030101010101" pitchFamily="2" charset="-122"/>
                <a:cs typeface="宋体" panose="02010600030101010101" pitchFamily="2" charset="-122"/>
              </a:rPr>
              <a:t>,深度为</a:t>
            </a:r>
            <a:r>
              <a:rPr lang="en-US" altLang="zh-CN" b="0" u="none"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b="0" u="none">
                <a:ea typeface="宋体" panose="02010600030101010101" pitchFamily="2" charset="-122"/>
                <a:cs typeface="宋体" panose="02010600030101010101" pitchFamily="2" charset="-122"/>
              </a:rPr>
              <a:t>的同步</a:t>
            </a:r>
            <a:r>
              <a:rPr lang="en-US" altLang="zh-CN" b="0" u="none">
                <a:ea typeface="宋体" panose="02010600030101010101" pitchFamily="2" charset="-122"/>
                <a:cs typeface="宋体" panose="02010600030101010101" pitchFamily="2" charset="-122"/>
              </a:rPr>
              <a:t>fifo</a:t>
            </a:r>
            <a:r>
              <a:rPr lang="zh-CN" altLang="en-US" b="0" u="none">
                <a:ea typeface="宋体" panose="02010600030101010101" pitchFamily="2" charset="-122"/>
                <a:cs typeface="宋体" panose="02010600030101010101" pitchFamily="2" charset="-122"/>
              </a:rPr>
              <a:t>实现缓冲</a:t>
            </a:r>
            <a:r>
              <a:rPr lang="x-none" altLang="zh-CN" b="0" u="none"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x-none" altLang="zh-CN" b="0" u="none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x-none" altLang="zh-CN" b="0" u="none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x-none" altLang="zh-CN" b="0" u="none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x-none" altLang="zh-CN" b="0" u="none">
                <a:ea typeface="宋体" panose="02010600030101010101" pitchFamily="2" charset="-122"/>
                <a:cs typeface="宋体" panose="02010600030101010101" pitchFamily="2" charset="-122"/>
              </a:rPr>
              <a:t>     在ip核内部,不进行大数据的存储,大大节省资源消耗.</a:t>
            </a:r>
            <a:endParaRPr lang="x-none" altLang="zh-CN" b="0" u="none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3. 总线利用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五、内存管理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4" name="图片 3" descr="8位工作状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5515" y="3177540"/>
            <a:ext cx="6309995" cy="1052195"/>
          </a:xfrm>
          <a:prstGeom prst="rect">
            <a:avLst/>
          </a:prstGeom>
        </p:spPr>
      </p:pic>
      <p:pic>
        <p:nvPicPr>
          <p:cNvPr id="5" name="图片 4" descr="16位工作状态"/>
          <p:cNvPicPr>
            <a:picLocks noChangeAspect="1"/>
          </p:cNvPicPr>
          <p:nvPr/>
        </p:nvPicPr>
        <p:blipFill>
          <a:blip r:embed="rId2"/>
          <a:srcRect r="22327"/>
          <a:stretch>
            <a:fillRect/>
          </a:stretch>
        </p:blipFill>
        <p:spPr>
          <a:xfrm>
            <a:off x="2219960" y="4876800"/>
            <a:ext cx="6459855" cy="1047750"/>
          </a:xfrm>
          <a:prstGeom prst="rect">
            <a:avLst/>
          </a:prstGeom>
        </p:spPr>
      </p:pic>
      <p:pic>
        <p:nvPicPr>
          <p:cNvPr id="6" name="图片 5" descr="16位工作状态"/>
          <p:cNvPicPr>
            <a:picLocks noChangeAspect="1"/>
          </p:cNvPicPr>
          <p:nvPr/>
        </p:nvPicPr>
        <p:blipFill>
          <a:blip r:embed="rId2"/>
          <a:srcRect l="76741" t="5528"/>
          <a:stretch>
            <a:fillRect/>
          </a:stretch>
        </p:blipFill>
        <p:spPr>
          <a:xfrm>
            <a:off x="8865235" y="3258820"/>
            <a:ext cx="1442085" cy="7378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2700" y="2641600"/>
            <a:ext cx="44831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(1)8bit数据格式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320800" y="4445635"/>
            <a:ext cx="29591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(2)16bit数据格式</a:t>
            </a:r>
            <a:endParaRPr lang="x-none" altLang="zh-CN"/>
          </a:p>
        </p:txBody>
      </p:sp>
      <p:pic>
        <p:nvPicPr>
          <p:cNvPr id="9" name="图片 8" descr="16位工作状态"/>
          <p:cNvPicPr>
            <a:picLocks noChangeAspect="1"/>
          </p:cNvPicPr>
          <p:nvPr/>
        </p:nvPicPr>
        <p:blipFill>
          <a:blip r:embed="rId2"/>
          <a:srcRect l="76741" t="5528"/>
          <a:stretch>
            <a:fillRect/>
          </a:stretch>
        </p:blipFill>
        <p:spPr>
          <a:xfrm>
            <a:off x="8865235" y="4935220"/>
            <a:ext cx="1442085" cy="7378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90620" y="1539240"/>
            <a:ext cx="7797165" cy="9163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/>
            <a:r>
              <a:rPr lang="x-none"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利用同步fifo,读通道写通道</a:t>
            </a:r>
            <a:r>
              <a:rPr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同时</a:t>
            </a:r>
            <a:r>
              <a:rPr lang="x-none"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进行,大大</a:t>
            </a:r>
            <a:r>
              <a:rPr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加快速度</a:t>
            </a:r>
            <a:endParaRPr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algn="l"/>
            <a:endParaRPr lang="zh-CN" altLang="en-US"/>
          </a:p>
          <a:p>
            <a:pPr marL="0" indent="0" algn="l"/>
            <a:r>
              <a:rPr lang="x-none" altLang="zh-CN"/>
              <a:t>64位宽的数据总线利用率100%,每次读均是64位全读,每次写均是64位全写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一、设计原型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5815" y="4430395"/>
            <a:ext cx="860615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由变换后的公式,我们可以明确设计目标,一方面,我们需要比较得到最大值,进而实现1/e指数的运算,另一方面,我们需要将运算结果累加最终参与除法运算.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878965" y="1718945"/>
            <a:ext cx="287147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2.设计目标</a:t>
            </a:r>
            <a:endParaRPr lang="x-none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718" t="7631" r="12506" b="10587"/>
          <a:stretch>
            <a:fillRect/>
          </a:stretch>
        </p:blipFill>
        <p:spPr>
          <a:xfrm>
            <a:off x="4053205" y="2365375"/>
            <a:ext cx="3941445" cy="15290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六、流水线设计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1. 门控时钟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786765" y="2533015"/>
            <a:ext cx="3375025" cy="3933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/>
              <a:t>     </a:t>
            </a:r>
            <a:r>
              <a:rPr lang="zh-CN" altLang="en-US"/>
              <a:t>输入数据是不连续的,所以无法连续工作</a:t>
            </a:r>
            <a:r>
              <a:rPr lang="x-none" altLang="zh-CN"/>
              <a:t>.</a:t>
            </a:r>
            <a:endParaRPr lang="x-none" altLang="zh-CN"/>
          </a:p>
          <a:p>
            <a:endParaRPr lang="zh-CN" altLang="en-US"/>
          </a:p>
          <a:p>
            <a:r>
              <a:rPr lang="zh-CN" altLang="en-US"/>
              <a:t>     </a:t>
            </a:r>
            <a:r>
              <a:rPr lang="x-none" altLang="zh-CN"/>
              <a:t>另一方面也是为了降低功耗,所以</a:t>
            </a:r>
            <a:r>
              <a:rPr lang="zh-CN" altLang="en-US"/>
              <a:t>采用门控时钟</a:t>
            </a:r>
            <a:r>
              <a:rPr lang="x-none" altLang="zh-CN"/>
              <a:t>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 </a:t>
            </a:r>
            <a:r>
              <a:rPr lang="zh-CN" altLang="en-US"/>
              <a:t>当有输入数据时,流水线正常工作,当无输入时,流水线暂停工作</a:t>
            </a:r>
            <a:r>
              <a:rPr lang="x-none" altLang="zh-CN"/>
              <a:t>.</a:t>
            </a:r>
            <a:endParaRPr lang="x-none" altLang="zh-CN"/>
          </a:p>
          <a:p>
            <a:endParaRPr lang="x-none" altLang="zh-CN"/>
          </a:p>
          <a:p>
            <a:r>
              <a:rPr lang="zh-CN" altLang="en-US"/>
              <a:t>     简而言之,每进入一个数据,流水线向前推一步,同时输出一个数据</a:t>
            </a:r>
            <a:r>
              <a:rPr lang="x-none" altLang="zh-CN"/>
              <a:t>,如果不</a:t>
            </a:r>
            <a:r>
              <a:rPr lang="zh-CN" altLang="en-US"/>
              <a:t>进入数据,流水线保持不变,不做</a:t>
            </a:r>
            <a:r>
              <a:rPr lang="x-none" altLang="zh-CN"/>
              <a:t>推进,输出不变.</a:t>
            </a:r>
            <a:endParaRPr lang="x-none" altLang="zh-CN"/>
          </a:p>
        </p:txBody>
      </p:sp>
      <p:pic>
        <p:nvPicPr>
          <p:cNvPr id="3" name="图片 2" descr="门控时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1860" y="1775460"/>
            <a:ext cx="7274560" cy="30981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六、流水线设计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695" y="2287270"/>
            <a:ext cx="4053840" cy="1464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1.门控时钟是安全可靠的(原因)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2.举例:</a:t>
            </a:r>
            <a:endParaRPr lang="x-none" altLang="zh-CN"/>
          </a:p>
          <a:p>
            <a:r>
              <a:rPr lang="x-none" altLang="zh-CN"/>
              <a:t>例子里,门控时钟gated_clock,读4个数据,写4个数据,fifo置入4个数据</a:t>
            </a:r>
            <a:endParaRPr lang="x-none" altLang="zh-CN"/>
          </a:p>
        </p:txBody>
      </p:sp>
      <p:pic>
        <p:nvPicPr>
          <p:cNvPr id="13" name="图片 12" descr="时钟切换波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0695" y="1002030"/>
            <a:ext cx="7238365" cy="41268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740" y="5869940"/>
            <a:ext cx="5154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 assign gated_clock = en ? nclock : 0;</a:t>
            </a:r>
            <a:endParaRPr lang="x-none" altLang="zh-CN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035" y="4706620"/>
            <a:ext cx="406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assign nclock = ~clock;</a:t>
            </a:r>
            <a:endParaRPr lang="x-none" altLang="zh-CN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875" y="5331460"/>
            <a:ext cx="7134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assign en = axi_rready &amp;&amp; axi_rvalid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&amp;&amp; module_enable;</a:t>
            </a:r>
            <a:endParaRPr lang="x-none" alt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六、流水线设计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3" name="图片 2" descr="时钟切换续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3570" y="1041400"/>
            <a:ext cx="7138035" cy="4074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695" y="2287270"/>
            <a:ext cx="4053840" cy="1464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1.门控时钟是安全可靠的(原因)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2.举例:</a:t>
            </a:r>
            <a:endParaRPr lang="x-none" altLang="zh-CN"/>
          </a:p>
          <a:p>
            <a:r>
              <a:rPr lang="x-none" altLang="zh-CN"/>
              <a:t>例子里,门控时钟gated_clock,读4个数据,写4个数据,fifo置入4个数据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8740" y="5869940"/>
            <a:ext cx="5154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 assign gated_clock = en ? nclock : 0;</a:t>
            </a:r>
            <a:endParaRPr lang="x-none" altLang="zh-CN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035" y="4706620"/>
            <a:ext cx="406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assign nclock = ~clock;</a:t>
            </a:r>
            <a:endParaRPr lang="x-none" altLang="zh-CN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875" y="5331460"/>
            <a:ext cx="7134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assign en = axi_rready &amp;&amp; axi_rvalid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&amp;&amp; module_enable;</a:t>
            </a:r>
            <a:endParaRPr lang="x-none" alt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六、流水线设计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2" name="图片 1" descr="时钟切换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3270" y="953770"/>
            <a:ext cx="7042150" cy="4015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695" y="2287270"/>
            <a:ext cx="4053840" cy="1464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1.门控时钟是安全可靠的(原因)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2.举例:</a:t>
            </a:r>
            <a:endParaRPr lang="x-none" altLang="zh-CN"/>
          </a:p>
          <a:p>
            <a:r>
              <a:rPr lang="x-none" altLang="zh-CN"/>
              <a:t>例子里,门控时钟gated_clock,读4个数据,写4个数据,fifo置入4个数据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740" y="5869940"/>
            <a:ext cx="5154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 assign gated_clock = en ? nclock : 0;</a:t>
            </a:r>
            <a:endParaRPr lang="x-none" altLang="zh-CN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035" y="4706620"/>
            <a:ext cx="406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assign nclock = ~clock;</a:t>
            </a:r>
            <a:endParaRPr lang="x-none" altLang="zh-CN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875" y="5331460"/>
            <a:ext cx="7134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assign en = axi_rready &amp;&amp; axi_rvalid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&amp;&amp; module_enable;</a:t>
            </a:r>
            <a:endParaRPr lang="x-none" alt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六、流水线设计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7" name="图片 6" descr="时钟切换波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4535" y="1072515"/>
            <a:ext cx="7059295" cy="40303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695" y="2287270"/>
            <a:ext cx="4053840" cy="1464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1.门控时钟是安全可靠的(原因)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2.举例:</a:t>
            </a:r>
            <a:endParaRPr lang="x-none" altLang="zh-CN"/>
          </a:p>
          <a:p>
            <a:r>
              <a:rPr lang="x-none" altLang="zh-CN"/>
              <a:t>例子里,门控时钟gated_clock,读4个数据,写4个数据,fifo置入4个数据</a:t>
            </a:r>
            <a:endParaRPr lang="x-none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740" y="5869940"/>
            <a:ext cx="5154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 assign gated_clock = en ? nclock : 0;</a:t>
            </a:r>
            <a:endParaRPr lang="x-none" altLang="zh-CN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035" y="4706620"/>
            <a:ext cx="406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assign nclock = ~clock;</a:t>
            </a:r>
            <a:endParaRPr lang="x-none" altLang="zh-CN">
              <a:solidFill>
                <a:srgbClr val="0070C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2875" y="5331460"/>
            <a:ext cx="7134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0070C0"/>
                </a:solidFill>
              </a:rPr>
              <a:t>assign en = axi_rready &amp;&amp; axi_rvalid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&amp;&amp; module_enable;</a:t>
            </a:r>
            <a:endParaRPr lang="x-none" alt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六、流水线设计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3. 数据处理流水线</a:t>
            </a:r>
            <a:endParaRPr lang="x-none" altLang="zh-CN" sz="2400"/>
          </a:p>
        </p:txBody>
      </p:sp>
      <p:pic>
        <p:nvPicPr>
          <p:cNvPr id="4" name="图片 3" descr="流水线架构"/>
          <p:cNvPicPr>
            <a:picLocks noChangeAspect="1"/>
          </p:cNvPicPr>
          <p:nvPr/>
        </p:nvPicPr>
        <p:blipFill>
          <a:blip r:embed="rId1"/>
          <a:srcRect l="892" t="5914" r="5739" b="6147"/>
          <a:stretch>
            <a:fillRect/>
          </a:stretch>
        </p:blipFill>
        <p:spPr>
          <a:xfrm>
            <a:off x="4292600" y="948690"/>
            <a:ext cx="7047230" cy="4388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7565" y="5589270"/>
            <a:ext cx="727900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(1)数据一一对应读入的地址写回,不漏首个数据,也不漏最后一个数据.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(2)在合理有序的控制信号下,读写同时进行.</a:t>
            </a:r>
            <a:endParaRPr lang="x-none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18515" y="1988820"/>
            <a:ext cx="31496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1. 子模块行为级仿真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800" y="2677160"/>
            <a:ext cx="337502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/>
              <a:t> 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10565" y="3133090"/>
            <a:ext cx="3320415" cy="916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/>
              <a:t>     为验证子模块基本功能,我们编写了testbench,成功测试子模块的基本功能.</a:t>
            </a:r>
            <a:endParaRPr lang="x-none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146550" y="1781810"/>
            <a:ext cx="4146550" cy="3385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operation_fixed_８_tb.v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operation_fixed_all_tb.v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divider_fixed_８_tb</a:t>
            </a:r>
            <a:r>
              <a:rPr lang="x-none" altLang="zh-CN">
                <a:sym typeface="+mn-ea"/>
              </a:rPr>
              <a:t>.v</a:t>
            </a:r>
            <a:endParaRPr lang="x-none" altLang="zh-CN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divider_fixed_all_tb.v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accumulator_final_result＿tb</a:t>
            </a:r>
            <a:r>
              <a:rPr lang="x-none" altLang="zh-CN">
                <a:sym typeface="+mn-ea"/>
              </a:rPr>
              <a:t>.v</a:t>
            </a:r>
            <a:endParaRPr lang="x-none" altLang="zh-CN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fifo_tb.v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7035800" y="2959100"/>
            <a:ext cx="1689100" cy="673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884285" y="1731645"/>
            <a:ext cx="3372485" cy="3385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operation_fixed_８.v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operation_fixed_all.v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divider_fixed_８</a:t>
            </a:r>
            <a:r>
              <a:rPr lang="x-none" altLang="zh-CN">
                <a:sym typeface="+mn-ea"/>
              </a:rPr>
              <a:t>.v</a:t>
            </a:r>
            <a:endParaRPr lang="x-none" altLang="zh-CN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divider_fixed_all.v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accumulator_final_result</a:t>
            </a:r>
            <a:r>
              <a:rPr lang="x-none" altLang="zh-CN">
                <a:sym typeface="+mn-ea"/>
              </a:rPr>
              <a:t>.v</a:t>
            </a:r>
            <a:endParaRPr lang="x-none" altLang="zh-CN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fifo.v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32650" y="2476500"/>
            <a:ext cx="18923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ea typeface="文泉驿微米黑" charset="0"/>
              </a:rPr>
              <a:t>test</a:t>
            </a:r>
            <a:endParaRPr lang="x-none" altLang="zh-CN" sz="2800">
              <a:ea typeface="文泉驿微米黑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85250" y="718185"/>
            <a:ext cx="28194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顶层行为级仿真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464" t="11621" r="947" b="5138"/>
          <a:stretch>
            <a:fillRect/>
          </a:stretch>
        </p:blipFill>
        <p:spPr>
          <a:xfrm>
            <a:off x="1285240" y="1982470"/>
            <a:ext cx="9453880" cy="34569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59215" y="744220"/>
            <a:ext cx="28194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顶层行为级仿真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64" t="11621" r="947" b="5138"/>
          <a:stretch>
            <a:fillRect/>
          </a:stretch>
        </p:blipFill>
        <p:spPr>
          <a:xfrm>
            <a:off x="1285240" y="1982470"/>
            <a:ext cx="9453880" cy="345694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19560000">
            <a:off x="635000" y="3616325"/>
            <a:ext cx="2553970" cy="649605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69210" y="1941830"/>
            <a:ext cx="2525395" cy="135407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1715" y="5420995"/>
            <a:ext cx="464629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重复发出启动信号,每次启动刷新将要输入的数据、控制寄存器值和用于验证的标准结果,检测到done信号后,记录验证的结果.</a:t>
            </a:r>
            <a:endParaRPr lang="x-none" altLang="zh-C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59215" y="744220"/>
            <a:ext cx="28194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顶层行为级仿真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64" t="11621" r="947" b="5138"/>
          <a:stretch>
            <a:fillRect/>
          </a:stretch>
        </p:blipFill>
        <p:spPr>
          <a:xfrm>
            <a:off x="1285240" y="1982470"/>
            <a:ext cx="9453880" cy="345694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19560000">
            <a:off x="2929255" y="3284855"/>
            <a:ext cx="2553970" cy="649605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23815" y="1768475"/>
            <a:ext cx="2525395" cy="135407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1715" y="5421630"/>
            <a:ext cx="538226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通过axi-full协议写入从机数据,包括用于被测模块读取寄存器和所需处理的数据.</a:t>
            </a:r>
            <a:endParaRPr lang="x-none" altLang="zh-C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一、设计原型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78965" y="1718945"/>
            <a:ext cx="287147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3.基本流程</a:t>
            </a:r>
            <a:endParaRPr lang="x-none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718" t="7631" r="12506" b="10587"/>
          <a:stretch>
            <a:fillRect/>
          </a:stretch>
        </p:blipFill>
        <p:spPr>
          <a:xfrm>
            <a:off x="7270750" y="1009015"/>
            <a:ext cx="3941445" cy="1529080"/>
          </a:xfrm>
          <a:prstGeom prst="rect">
            <a:avLst/>
          </a:prstGeom>
        </p:spPr>
      </p:pic>
      <p:pic>
        <p:nvPicPr>
          <p:cNvPr id="7" name="图片 6" descr="基本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658870"/>
            <a:ext cx="9585325" cy="99758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59215" y="744220"/>
            <a:ext cx="28194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顶层行为级仿真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64" t="11621" r="947" b="5138"/>
          <a:stretch>
            <a:fillRect/>
          </a:stretch>
        </p:blipFill>
        <p:spPr>
          <a:xfrm>
            <a:off x="1285240" y="1982470"/>
            <a:ext cx="9453880" cy="345694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19560000">
            <a:off x="2597785" y="4179570"/>
            <a:ext cx="2553970" cy="649605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7785" y="2793365"/>
            <a:ext cx="2525395" cy="135407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6320" y="5666740"/>
            <a:ext cx="53822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被测模块,也就是我们设计的ip核.</a:t>
            </a:r>
            <a:endParaRPr lang="x-none" altLang="zh-C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59215" y="744220"/>
            <a:ext cx="28194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顶层行为级仿真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64" t="11621" r="947" b="5138"/>
          <a:stretch>
            <a:fillRect/>
          </a:stretch>
        </p:blipFill>
        <p:spPr>
          <a:xfrm>
            <a:off x="1285240" y="1982470"/>
            <a:ext cx="9453880" cy="345694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20760000">
            <a:off x="2540000" y="4669790"/>
            <a:ext cx="2553970" cy="649605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09210" y="3803650"/>
            <a:ext cx="2525395" cy="135407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4260" y="5666740"/>
            <a:ext cx="538226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读取从机中处理完成的数据,与标准结果比较,</a:t>
            </a:r>
            <a:endParaRPr lang="x-none" altLang="zh-CN"/>
          </a:p>
          <a:p>
            <a:r>
              <a:rPr lang="x-none" altLang="zh-CN"/>
              <a:t>记录误差,并统计分布.</a:t>
            </a:r>
            <a:endParaRPr lang="x-none" altLang="zh-C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959215" y="744220"/>
            <a:ext cx="28194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顶层行为级仿真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64" t="11621" r="947" b="5138"/>
          <a:stretch>
            <a:fillRect/>
          </a:stretch>
        </p:blipFill>
        <p:spPr>
          <a:xfrm>
            <a:off x="1285240" y="1982470"/>
            <a:ext cx="9453880" cy="345694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 rot="20880000">
            <a:off x="6652260" y="4627245"/>
            <a:ext cx="2553970" cy="649605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9190990" y="3544570"/>
            <a:ext cx="2525395" cy="129838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7990" y="5709920"/>
            <a:ext cx="318897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从机,存储数据,供主机读写</a:t>
            </a:r>
            <a:endParaRPr lang="x-none" altLang="zh-C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1165" y="3192145"/>
            <a:ext cx="6797040" cy="1739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 通过搭建完善的验证平台,一键仿真</a:t>
            </a:r>
            <a:r>
              <a:rPr lang="x-none" altLang="zh-CN">
                <a:sym typeface="+mn-ea"/>
              </a:rPr>
              <a:t>,自动重复启动,共启动8次  (验证16/ 8位两种数据格式),自行</a:t>
            </a:r>
            <a:r>
              <a:rPr lang="x-none" altLang="zh-CN"/>
              <a:t>输入赛方提供的四个测试集和对应的标准结果,然后处理、比较和记录误差.</a:t>
            </a:r>
            <a:endParaRPr lang="x-none" altLang="zh-CN"/>
          </a:p>
          <a:p>
            <a:r>
              <a:rPr lang="x-none" altLang="zh-CN"/>
              <a:t>     </a:t>
            </a:r>
            <a:endParaRPr lang="x-none" altLang="zh-CN"/>
          </a:p>
          <a:p>
            <a:r>
              <a:rPr lang="x-none" altLang="zh-CN"/>
              <a:t>      最终得到记录的误差集和统计分布,证明了我们设计的ip核功能正确,并且误差较低,精度较高.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47190" y="2029460"/>
            <a:ext cx="28194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 顶层行为级仿真</a:t>
            </a:r>
            <a:endParaRPr lang="x-none" altLang="zh-CN" sz="2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74395" y="2371090"/>
            <a:ext cx="345313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3. FPGA开发板验证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4740" y="3656965"/>
            <a:ext cx="340677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开发板品牌:米联客</a:t>
            </a:r>
            <a:endParaRPr lang="x-none" altLang="zh-CN"/>
          </a:p>
          <a:p>
            <a:r>
              <a:rPr lang="x-none" altLang="zh-CN"/>
              <a:t>芯片型号:</a:t>
            </a:r>
            <a:r>
              <a:rPr lang="x-none" altLang="zh-CN">
                <a:sym typeface="+mn-ea"/>
              </a:rPr>
              <a:t>xilinx zynq-70</a:t>
            </a:r>
            <a:r>
              <a:rPr lang="x-none" altLang="zh-CN"/>
              <a:t>10</a:t>
            </a:r>
            <a:endParaRPr lang="x-none" altLang="zh-CN"/>
          </a:p>
          <a:p>
            <a:r>
              <a:rPr lang="x-none" altLang="zh-CN"/>
              <a:t>速度等级:-1</a:t>
            </a:r>
            <a:endParaRPr lang="x-none" altLang="zh-CN"/>
          </a:p>
          <a:p>
            <a:r>
              <a:rPr lang="x-none" altLang="zh-CN"/>
              <a:t>封装类型:clg400</a:t>
            </a:r>
            <a:endParaRPr lang="x-none" altLang="zh-CN"/>
          </a:p>
        </p:txBody>
      </p:sp>
      <p:pic>
        <p:nvPicPr>
          <p:cNvPr id="5" name="图片 4" descr="17100316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505" y="1557020"/>
            <a:ext cx="3194050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768080" y="68834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3. FPGA开发板验证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5" name="图片 4" descr="选区_006"/>
          <p:cNvPicPr>
            <a:picLocks noChangeAspect="1"/>
          </p:cNvPicPr>
          <p:nvPr/>
        </p:nvPicPr>
        <p:blipFill>
          <a:blip r:embed="rId1"/>
          <a:srcRect l="739" t="10814" r="1206" b="4548"/>
          <a:stretch>
            <a:fillRect/>
          </a:stretch>
        </p:blipFill>
        <p:spPr>
          <a:xfrm>
            <a:off x="1277620" y="1811655"/>
            <a:ext cx="986282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66545" y="1943735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3. FPGA开发板验证</a:t>
            </a:r>
            <a:endParaRPr lang="x-none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七、验证测试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6710" y="2880995"/>
            <a:ext cx="7292340" cy="311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sdk c语言测试: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1.初始化emio和sd卡,关闭cache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2.(1) 读取sd卡中的rand0.1测试集(浮点),转换为定点值,写入ddr</a:t>
            </a:r>
            <a:endParaRPr lang="x-none" altLang="zh-CN"/>
          </a:p>
          <a:p>
            <a:r>
              <a:rPr lang="x-none" altLang="zh-CN"/>
              <a:t>   (2) 通过emio启动ip核,再通过emio循环检测完成信号,当检测到完成信号,退出循环</a:t>
            </a:r>
            <a:endParaRPr lang="x-none" altLang="zh-CN"/>
          </a:p>
          <a:p>
            <a:r>
              <a:rPr lang="x-none" altLang="zh-CN"/>
              <a:t>   (3) 计算softmax标准值(cmodel值),读取ddr,两者比较,记录误差写入sd卡,进行误差统计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3.重复2的步骤,测试rand1、rand5和rand10</a:t>
            </a:r>
            <a:endParaRPr lang="x-none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八、误差分析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0490" y="2776220"/>
            <a:ext cx="8618220" cy="2287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>
                <a:sym typeface="+mn-ea"/>
              </a:rPr>
              <a:t>两种误差测量方式:</a:t>
            </a:r>
            <a:endParaRPr lang="x-none" altLang="zh-CN">
              <a:sym typeface="+mn-ea"/>
            </a:endParaRPr>
          </a:p>
          <a:p>
            <a:endParaRPr lang="x-none" altLang="zh-CN">
              <a:sym typeface="+mn-ea"/>
            </a:endParaRPr>
          </a:p>
          <a:p>
            <a:endParaRPr lang="x-none" altLang="zh-CN"/>
          </a:p>
          <a:p>
            <a:r>
              <a:rPr lang="x-none" altLang="zh-CN"/>
              <a:t>         功能仿真测试 : 标准结果的浮点值四舍五入为整数,所以统计的差值是整数.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     开发板验证    : 标准结果不四舍五入,是浮点值,所以统计的结果是浮点值.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八、误差分析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45230" y="5664200"/>
            <a:ext cx="456184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开发板验证 rand0.1(16bit)</a:t>
            </a:r>
            <a:endParaRPr lang="x-none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215" y="1616710"/>
            <a:ext cx="7995285" cy="387540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八、误差分析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3" name="图片 2" descr="rand1"/>
          <p:cNvPicPr>
            <a:picLocks noChangeAspect="1"/>
          </p:cNvPicPr>
          <p:nvPr/>
        </p:nvPicPr>
        <p:blipFill>
          <a:blip r:embed="rId1"/>
          <a:srcRect l="2691" t="-193" r="1589" b="3500"/>
          <a:stretch>
            <a:fillRect/>
          </a:stretch>
        </p:blipFill>
        <p:spPr>
          <a:xfrm>
            <a:off x="1942465" y="1600835"/>
            <a:ext cx="8219440" cy="4069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5230" y="5664200"/>
            <a:ext cx="456184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开发板验证 rand1(16bit)</a:t>
            </a:r>
            <a:endParaRPr lang="x-none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二、定点方案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5070" y="3133090"/>
            <a:ext cx="336359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1.函数的截取</a:t>
            </a:r>
            <a:endParaRPr lang="x-none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158875" y="3716655"/>
            <a:ext cx="4864100" cy="2562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通过硬件实现y=(1/e)^x,需要注意的是,当x=8,y近似为1/4096.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当16bit数据格式时,将1/4096以3位整数位+12位小数位方式定点化,得到的定点值为1(定点范围是0到4095).采取同样的定点化方案,当x&gt;8时候可以近似为0,对输入大于8直接表示为0.所以对这部分为0值进行截断,保留[0,8)为非零运算结果.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104265" y="2003425"/>
            <a:ext cx="5640070" cy="6419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    (本节讨论定点方案时,默认是采用16bit数据格式.而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采用8bit数据格式时,可以看做对16定点进行截取8位.)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9500000">
            <a:off x="9606280" y="3909060"/>
            <a:ext cx="1239520" cy="612140"/>
          </a:xfrm>
          <a:prstGeom prst="rightArrow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8705" y="3980180"/>
            <a:ext cx="3289300" cy="1574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765" y="910590"/>
            <a:ext cx="5808345" cy="275336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829925" y="2976880"/>
            <a:ext cx="1009650" cy="933450"/>
          </a:xfrm>
          <a:prstGeom prst="ellipse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八、误差分析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5" name="图片 4" descr="rand5"/>
          <p:cNvPicPr>
            <a:picLocks noChangeAspect="1"/>
          </p:cNvPicPr>
          <p:nvPr/>
        </p:nvPicPr>
        <p:blipFill>
          <a:blip r:embed="rId1"/>
          <a:srcRect l="2553" t="-50" r="1718" b="3177"/>
          <a:stretch>
            <a:fillRect/>
          </a:stretch>
        </p:blipFill>
        <p:spPr>
          <a:xfrm>
            <a:off x="1926590" y="1662430"/>
            <a:ext cx="8224520" cy="4037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5230" y="5664200"/>
            <a:ext cx="456184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开发板验证 rand5(16bit)</a:t>
            </a:r>
            <a:endParaRPr lang="x-none" altLang="zh-CN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八、误差分析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4" name="图片 3" descr="rand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495" y="1689100"/>
            <a:ext cx="8207375" cy="4039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5230" y="5664200"/>
            <a:ext cx="456184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开发板验证 rand10(16bit)</a:t>
            </a:r>
            <a:endParaRPr lang="x-none" altLang="zh-CN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八、误差分析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7300" y="1830705"/>
            <a:ext cx="2952115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>
                <a:sym typeface="+mn-ea"/>
              </a:rPr>
              <a:t>开发板验证结果(统计分布):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9465" y="2343785"/>
            <a:ext cx="4257040" cy="1463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0 to 1:4096</a:t>
            </a:r>
            <a:endParaRPr lang="zh-CN" altLang="en-US"/>
          </a:p>
          <a:p>
            <a:r>
              <a:rPr lang="zh-CN" altLang="en-US"/>
              <a:t>1 to 2:0</a:t>
            </a:r>
            <a:endParaRPr lang="zh-CN" altLang="en-US"/>
          </a:p>
          <a:p>
            <a:r>
              <a:rPr lang="zh-CN" altLang="en-US"/>
              <a:t>2 to 3:0</a:t>
            </a:r>
            <a:endParaRPr lang="zh-CN" altLang="en-US"/>
          </a:p>
          <a:p>
            <a:r>
              <a:rPr lang="zh-CN" altLang="en-US"/>
              <a:t>more :0</a:t>
            </a:r>
            <a:endParaRPr lang="zh-CN" altLang="en-US"/>
          </a:p>
          <a:p>
            <a:r>
              <a:rPr lang="zh-CN" altLang="en-US"/>
              <a:t>rand0.</a:t>
            </a:r>
            <a:r>
              <a:rPr lang="x-none" altLang="zh-CN"/>
              <a:t>1.</a:t>
            </a:r>
            <a:r>
              <a:rPr lang="zh-CN" altLang="en-US"/>
              <a:t>txt error total:4096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63235" y="2329815"/>
            <a:ext cx="4126865" cy="146304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0 to 1:4082</a:t>
            </a:r>
            <a:endParaRPr lang="zh-CN" altLang="en-US"/>
          </a:p>
          <a:p>
            <a:r>
              <a:rPr lang="zh-CN" altLang="en-US"/>
              <a:t>1 to 2:14</a:t>
            </a:r>
            <a:endParaRPr lang="zh-CN" altLang="en-US"/>
          </a:p>
          <a:p>
            <a:r>
              <a:rPr lang="zh-CN" altLang="en-US"/>
              <a:t>2 to 3:0</a:t>
            </a:r>
            <a:endParaRPr lang="zh-CN" altLang="en-US"/>
          </a:p>
          <a:p>
            <a:r>
              <a:rPr lang="zh-CN" altLang="en-US"/>
              <a:t>more :0</a:t>
            </a:r>
            <a:endParaRPr lang="zh-CN" altLang="en-US"/>
          </a:p>
          <a:p>
            <a:r>
              <a:rPr lang="zh-CN" altLang="en-US"/>
              <a:t>rand1.txt error total:4096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2320" y="4389755"/>
            <a:ext cx="4257040" cy="1463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0 to 1:3830</a:t>
            </a:r>
            <a:endParaRPr lang="zh-CN" altLang="en-US"/>
          </a:p>
          <a:p>
            <a:r>
              <a:rPr lang="zh-CN" altLang="en-US">
                <a:sym typeface="+mn-ea"/>
              </a:rPr>
              <a:t>1 to 2:266</a:t>
            </a:r>
            <a:endParaRPr lang="zh-CN" altLang="en-US"/>
          </a:p>
          <a:p>
            <a:r>
              <a:rPr lang="zh-CN" altLang="en-US">
                <a:sym typeface="+mn-ea"/>
              </a:rPr>
              <a:t>2 to 3:0</a:t>
            </a:r>
            <a:endParaRPr lang="zh-CN" altLang="en-US"/>
          </a:p>
          <a:p>
            <a:r>
              <a:rPr lang="zh-CN" altLang="en-US">
                <a:sym typeface="+mn-ea"/>
              </a:rPr>
              <a:t>more :0</a:t>
            </a:r>
            <a:endParaRPr lang="zh-CN" altLang="en-US"/>
          </a:p>
          <a:p>
            <a:r>
              <a:rPr lang="zh-CN" altLang="en-US">
                <a:sym typeface="+mn-ea"/>
              </a:rPr>
              <a:t>rand5.txt error total:4096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89270" y="4391025"/>
            <a:ext cx="4126865" cy="146304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0 to 1:3803</a:t>
            </a:r>
            <a:endParaRPr lang="zh-CN" altLang="en-US"/>
          </a:p>
          <a:p>
            <a:r>
              <a:rPr lang="zh-CN" altLang="en-US">
                <a:sym typeface="+mn-ea"/>
              </a:rPr>
              <a:t>1 to 2:293</a:t>
            </a:r>
            <a:endParaRPr lang="zh-CN" altLang="en-US"/>
          </a:p>
          <a:p>
            <a:r>
              <a:rPr lang="zh-CN" altLang="en-US">
                <a:sym typeface="+mn-ea"/>
              </a:rPr>
              <a:t>2 to 3:0</a:t>
            </a:r>
            <a:endParaRPr lang="zh-CN" altLang="en-US"/>
          </a:p>
          <a:p>
            <a:r>
              <a:rPr lang="zh-CN" altLang="en-US">
                <a:sym typeface="+mn-ea"/>
              </a:rPr>
              <a:t>more :0</a:t>
            </a:r>
            <a:endParaRPr lang="zh-CN" altLang="en-US"/>
          </a:p>
          <a:p>
            <a:r>
              <a:rPr lang="zh-CN" altLang="en-US">
                <a:sym typeface="+mn-ea"/>
              </a:rPr>
              <a:t>rand10.txt error total:4096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八、误差分析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8720" y="2367280"/>
            <a:ext cx="4026535" cy="173736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x-none" altLang="zh-CN"/>
              <a:t>The result of test_rand0.1 (16bit):</a:t>
            </a:r>
            <a:endParaRPr lang="x-none" altLang="zh-CN"/>
          </a:p>
          <a:p>
            <a:r>
              <a:rPr lang="x-none" altLang="zh-CN"/>
              <a:t>cnt_differ_0 =        1948 </a:t>
            </a:r>
            <a:endParaRPr lang="x-none" altLang="zh-CN"/>
          </a:p>
          <a:p>
            <a:r>
              <a:rPr lang="x-none" altLang="zh-CN"/>
              <a:t>cnt_differ_1 =        2148 </a:t>
            </a:r>
            <a:endParaRPr lang="x-none" altLang="zh-CN"/>
          </a:p>
          <a:p>
            <a:r>
              <a:rPr lang="x-none" altLang="zh-CN"/>
              <a:t>cnt_differ_2 =           0 </a:t>
            </a:r>
            <a:endParaRPr lang="x-none" altLang="zh-CN"/>
          </a:p>
          <a:p>
            <a:r>
              <a:rPr lang="x-none" altLang="zh-CN"/>
              <a:t>cnt_differ_more =           0 </a:t>
            </a:r>
            <a:endParaRPr lang="x-none" altLang="zh-CN"/>
          </a:p>
          <a:p>
            <a:r>
              <a:rPr lang="x-none" altLang="zh-CN"/>
              <a:t>The sum is        4096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462905" y="2359025"/>
            <a:ext cx="3837940" cy="173736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x-none" altLang="zh-CN">
                <a:sym typeface="+mn-ea"/>
              </a:rPr>
              <a:t>The result of test_rand1 (16bit):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cnt_differ_0 =        2119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cnt_differ_1 =        1977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cnt_differ_2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cnt_differ_more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The sum is        4096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90845" y="4256405"/>
            <a:ext cx="3782060" cy="173736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x-none" altLang="zh-CN">
                <a:sym typeface="+mn-ea"/>
              </a:rPr>
              <a:t>The result of test_rand5 (16bit):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cnt_differ_0 =        2791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cnt_differ_1 =        1305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cnt_differ_2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cnt_differ_more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The sum is        4096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60780" y="4225925"/>
            <a:ext cx="4055745" cy="173736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x-none" altLang="zh-CN">
                <a:sym typeface="+mn-ea"/>
              </a:rPr>
              <a:t>The result of test_rand10 (16bit):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cnt_differ_0 =        3168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cnt_differ_1 =         906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cnt_differ_2 =          22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cnt_differ_more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The sum is        4096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57300" y="1830705"/>
            <a:ext cx="3409315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顶层行为级验证结果(统计分布):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八、误差分析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26000" y="-416052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1260" y="2357755"/>
            <a:ext cx="3839210" cy="173736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x-none" altLang="zh-CN">
                <a:sym typeface="+mn-ea"/>
              </a:rPr>
              <a:t>The result of test_rand0.1 (8bit):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cnt_differ_0 =        4096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cnt_differ_1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cnt_differ_2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cnt_differ_more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The sum is        4096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33390" y="2372995"/>
            <a:ext cx="4026535" cy="173736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x-none" altLang="zh-CN">
                <a:sym typeface="+mn-ea"/>
              </a:rPr>
              <a:t>The result of test_rand1 (8bit):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cnt_differ_0 =        4096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cnt_differ_1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cnt_differ_2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cnt_differ_more =           0 </a:t>
            </a:r>
            <a:endParaRPr lang="x-none" altLang="zh-CN"/>
          </a:p>
          <a:p>
            <a:r>
              <a:rPr lang="x-none" altLang="zh-CN">
                <a:sym typeface="+mn-ea"/>
              </a:rPr>
              <a:t>The sum is        4096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76655" y="4363085"/>
            <a:ext cx="3824605" cy="173736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/>
              <a:t>The result of test_rand5 (8bit):</a:t>
            </a:r>
            <a:endParaRPr lang="zh-CN" altLang="en-US"/>
          </a:p>
          <a:p>
            <a:r>
              <a:rPr lang="zh-CN" altLang="en-US"/>
              <a:t>cnt_differ_0 =        4096 </a:t>
            </a:r>
            <a:endParaRPr lang="zh-CN" altLang="en-US"/>
          </a:p>
          <a:p>
            <a:r>
              <a:rPr lang="zh-CN" altLang="en-US"/>
              <a:t>cnt_differ_1 =           0 </a:t>
            </a:r>
            <a:endParaRPr lang="zh-CN" altLang="en-US"/>
          </a:p>
          <a:p>
            <a:r>
              <a:rPr lang="zh-CN" altLang="en-US"/>
              <a:t>cnt_differ_2 =           0 </a:t>
            </a:r>
            <a:endParaRPr lang="zh-CN" altLang="en-US"/>
          </a:p>
          <a:p>
            <a:r>
              <a:rPr lang="zh-CN" altLang="en-US"/>
              <a:t>cnt_differ_more =           0 </a:t>
            </a:r>
            <a:endParaRPr lang="zh-CN" altLang="en-US"/>
          </a:p>
          <a:p>
            <a:r>
              <a:rPr lang="zh-CN" altLang="en-US"/>
              <a:t>The sum is        4096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20055" y="4377690"/>
            <a:ext cx="4026535" cy="1737360"/>
          </a:xfrm>
          <a:prstGeom prst="rect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The result of test_rand10 (8bit):</a:t>
            </a:r>
            <a:endParaRPr lang="zh-CN" altLang="en-US"/>
          </a:p>
          <a:p>
            <a:r>
              <a:rPr lang="zh-CN" altLang="en-US">
                <a:sym typeface="+mn-ea"/>
              </a:rPr>
              <a:t>cnt_differ_0 =        4015 </a:t>
            </a:r>
            <a:endParaRPr lang="zh-CN" altLang="en-US"/>
          </a:p>
          <a:p>
            <a:r>
              <a:rPr lang="zh-CN" altLang="en-US">
                <a:sym typeface="+mn-ea"/>
              </a:rPr>
              <a:t>cnt_differ_1 =          81 </a:t>
            </a:r>
            <a:endParaRPr lang="zh-CN" altLang="en-US"/>
          </a:p>
          <a:p>
            <a:r>
              <a:rPr lang="zh-CN" altLang="en-US">
                <a:sym typeface="+mn-ea"/>
              </a:rPr>
              <a:t>cnt_differ_2 =           0 </a:t>
            </a:r>
            <a:endParaRPr lang="zh-CN" altLang="en-US"/>
          </a:p>
          <a:p>
            <a:r>
              <a:rPr lang="zh-CN" altLang="en-US">
                <a:sym typeface="+mn-ea"/>
              </a:rPr>
              <a:t>cnt_differ_more =           0 </a:t>
            </a:r>
            <a:endParaRPr lang="zh-CN" altLang="en-US"/>
          </a:p>
          <a:p>
            <a:r>
              <a:rPr lang="zh-CN" altLang="en-US">
                <a:sym typeface="+mn-ea"/>
              </a:rPr>
              <a:t>The sum is        4096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57300" y="1830705"/>
            <a:ext cx="3409315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>
                <a:sym typeface="+mn-ea"/>
              </a:rPr>
              <a:t>顶层行为级验证结果(统计分布):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九、性能评估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3170" y="2826385"/>
            <a:ext cx="4512945" cy="311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时序优化:</a:t>
            </a:r>
            <a:endParaRPr lang="x-none" altLang="zh-CN"/>
          </a:p>
          <a:p>
            <a:r>
              <a:rPr lang="x-none" altLang="zh-CN"/>
              <a:t>     在初赛提交后,我们对主时钟上下边沿交换数据的关键路径优化,大大提高了频率.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r>
              <a:rPr lang="x-none" altLang="zh-CN"/>
              <a:t>关键路径: </a:t>
            </a:r>
            <a:endParaRPr lang="x-none" altLang="zh-CN"/>
          </a:p>
          <a:p>
            <a:r>
              <a:rPr lang="x-none" altLang="zh-CN"/>
              <a:t>        (1)上下拍交换数据.</a:t>
            </a:r>
            <a:endParaRPr lang="x-none" altLang="zh-CN"/>
          </a:p>
          <a:p>
            <a:r>
              <a:rPr lang="x-none" altLang="zh-CN"/>
              <a:t>        (2)8位数据格式和16位数据格式变换导致的四通道和八通道选通切换,无疑会增加负担.</a:t>
            </a:r>
            <a:endParaRPr lang="x-none" altLang="zh-CN"/>
          </a:p>
          <a:p>
            <a:r>
              <a:rPr lang="x-none" altLang="zh-CN"/>
              <a:t>        (3)dsp未进行pipeline</a:t>
            </a:r>
            <a:endParaRPr lang="x-none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九、性能评估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0655" y="1945005"/>
            <a:ext cx="6407785" cy="4208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最终频率:</a:t>
            </a:r>
            <a:endParaRPr lang="x-none" altLang="zh-CN"/>
          </a:p>
          <a:p>
            <a:r>
              <a:rPr lang="x-none" altLang="zh-CN"/>
              <a:t>       125M    vivado未出现时钟违例,最差路径slack&gt;0</a:t>
            </a:r>
            <a:endParaRPr lang="x-none" altLang="zh-CN"/>
          </a:p>
          <a:p>
            <a:r>
              <a:rPr lang="x-none" altLang="zh-CN">
                <a:sym typeface="+mn-ea"/>
              </a:rPr>
              <a:t>       125M 实际板上验证,测试结果符合,说明时序满足</a:t>
            </a:r>
            <a:endParaRPr lang="x-none" altLang="zh-CN"/>
          </a:p>
          <a:p>
            <a:r>
              <a:rPr lang="x-none" altLang="zh-CN">
                <a:sym typeface="+mn-ea"/>
              </a:rPr>
              <a:t>       130.7M synplify极限频率,最差路径slack=0</a:t>
            </a:r>
            <a:endParaRPr lang="x-none" altLang="zh-CN"/>
          </a:p>
          <a:p>
            <a:r>
              <a:rPr lang="x-none" altLang="zh-CN"/>
              <a:t>       133.3M vivado出现时序违例,</a:t>
            </a:r>
            <a:r>
              <a:rPr lang="x-none" altLang="zh-CN">
                <a:sym typeface="+mn-ea"/>
              </a:rPr>
              <a:t>最差路径</a:t>
            </a:r>
            <a:r>
              <a:rPr lang="x-none" altLang="zh-CN"/>
              <a:t>slack&lt;0</a:t>
            </a:r>
            <a:endParaRPr lang="x-none" altLang="zh-CN"/>
          </a:p>
          <a:p>
            <a:r>
              <a:rPr lang="x-none" altLang="zh-CN">
                <a:sym typeface="+mn-ea"/>
              </a:rPr>
              <a:t>       150M 实际板上验证,测试结果与此前一致,说明时序满足</a:t>
            </a:r>
            <a:endParaRPr lang="x-none" altLang="zh-CN"/>
          </a:p>
          <a:p>
            <a:r>
              <a:rPr lang="x-none" altLang="zh-CN"/>
              <a:t>       175M </a:t>
            </a:r>
            <a:r>
              <a:rPr lang="x-none" altLang="zh-CN">
                <a:sym typeface="+mn-ea"/>
              </a:rPr>
              <a:t>实际板上验证,测试结果与此前一致,说明时序满足</a:t>
            </a:r>
            <a:endParaRPr lang="x-none" altLang="zh-CN"/>
          </a:p>
          <a:p>
            <a:r>
              <a:rPr lang="x-none" altLang="zh-CN">
                <a:sym typeface="+mn-ea"/>
              </a:rPr>
              <a:t>       200M 实际板上验证,测试结果与此前一致,说明时序满足</a:t>
            </a:r>
            <a:endParaRPr lang="x-none" altLang="zh-CN">
              <a:sym typeface="+mn-ea"/>
            </a:endParaRPr>
          </a:p>
          <a:p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       225M 实际板上验证,测试结果与此前不一致,时序不满足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       250M 实际板上验证,测试结果与此前不一致,时序不满足</a:t>
            </a:r>
            <a:endParaRPr lang="x-none" altLang="zh-CN">
              <a:sym typeface="+mn-ea"/>
            </a:endParaRPr>
          </a:p>
          <a:p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    预计开发板实际跑得最大频率准确值在200M到225M之间</a:t>
            </a:r>
            <a:endParaRPr lang="x-none" altLang="zh-CN">
              <a:sym typeface="+mn-ea"/>
            </a:endParaRPr>
          </a:p>
          <a:p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           (开发板中提供的接口时钟最大为250M)</a:t>
            </a:r>
            <a:endParaRPr lang="x-none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九、性能评估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4935" y="2014220"/>
            <a:ext cx="3911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面积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725" y="2538095"/>
            <a:ext cx="6435090" cy="718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6100" y="3331845"/>
            <a:ext cx="63506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5192          3084               1                  0              16</a:t>
            </a:r>
            <a:endParaRPr lang="x-none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十、优点创新(总结)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4" name="图片 3" descr="16位工作状态"/>
          <p:cNvPicPr>
            <a:picLocks noChangeAspect="1"/>
          </p:cNvPicPr>
          <p:nvPr/>
        </p:nvPicPr>
        <p:blipFill>
          <a:blip r:embed="rId1"/>
          <a:srcRect l="1428" t="2979" r="1217" b="11172"/>
          <a:stretch>
            <a:fillRect/>
          </a:stretch>
        </p:blipFill>
        <p:spPr>
          <a:xfrm>
            <a:off x="3189605" y="1221740"/>
            <a:ext cx="8295640" cy="4039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8515" y="1988820"/>
            <a:ext cx="363855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1.模块复用</a:t>
            </a:r>
            <a:r>
              <a:rPr lang="x-none" altLang="zh-CN" sz="2400">
                <a:sym typeface="+mn-ea"/>
              </a:rPr>
              <a:t>、多路并行</a:t>
            </a:r>
            <a:endParaRPr lang="x-none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5659120" y="5424805"/>
            <a:ext cx="295148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专用拟合器不工作降低功耗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82905" y="2717165"/>
            <a:ext cx="3058795" cy="2562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复用处理模块是指数拟合器或除法器.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 复用处理模块可以在8位和16位工作状态进行切换,</a:t>
            </a:r>
            <a:endParaRPr lang="x-none" altLang="zh-CN"/>
          </a:p>
          <a:p>
            <a:r>
              <a:rPr lang="x-none" altLang="zh-CN"/>
              <a:t>大大节省资源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 多路并行,大大提高运行速率和总线利用率</a:t>
            </a:r>
            <a:endParaRPr lang="x-none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8位工作状态"/>
          <p:cNvPicPr>
            <a:picLocks noChangeAspect="1"/>
          </p:cNvPicPr>
          <p:nvPr/>
        </p:nvPicPr>
        <p:blipFill>
          <a:blip r:embed="rId1"/>
          <a:srcRect l="2178" t="2034" r="2700" b="7251"/>
          <a:stretch>
            <a:fillRect/>
          </a:stretch>
        </p:blipFill>
        <p:spPr>
          <a:xfrm>
            <a:off x="3509010" y="1133475"/>
            <a:ext cx="7896225" cy="4170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8515" y="1988820"/>
            <a:ext cx="385318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1.模块复用、多路并行</a:t>
            </a:r>
            <a:endParaRPr lang="x-none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十、优点创新(总结)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2905" y="2717165"/>
            <a:ext cx="3058795" cy="2562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复用处理模块是指数拟合器或除法器.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 复用处理模块可以在8位和16位工作状态进行切换,</a:t>
            </a:r>
            <a:endParaRPr lang="x-none" altLang="zh-CN"/>
          </a:p>
          <a:p>
            <a:r>
              <a:rPr lang="x-none" altLang="zh-CN"/>
              <a:t>大大节省资源小号.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 多路并行,大大提高运行速率和总线利用率.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3760" y="2726690"/>
            <a:ext cx="5194300" cy="1190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>
                <a:sym typeface="+mn-ea"/>
              </a:rPr>
              <a:t>    通过截断,拟合器的输入浮点表示范围[0.0,8.0)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.当支持16位由1的定点表示方案得到,定点范围为[0,2^15),为了方便起见,拟合器的输出也用该定点表示方案,得到输出范围为 [0,4096] 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二、定点方案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280" y="1963420"/>
            <a:ext cx="336359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2.拟合器输入输出范围</a:t>
            </a:r>
            <a:endParaRPr lang="x-none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293495" y="4312285"/>
            <a:ext cx="336359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3.除法器输入输出范围</a:t>
            </a:r>
            <a:endParaRPr lang="x-none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842010" y="5033010"/>
            <a:ext cx="5093970" cy="146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>
                <a:sym typeface="+mn-ea"/>
              </a:rPr>
              <a:t>    拟合器的输出数据作为除法器的被除数,定点方案相同.而除数作为被除数的累加,定点方案也相同.商作为输出结果,浮点范围是[0.0,1.0),定点采用0个整数位,16个小数位表示,有效利用16位的数据格式.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0765" y="910590"/>
            <a:ext cx="5808345" cy="275336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 rot="19500000">
            <a:off x="9606280" y="3909060"/>
            <a:ext cx="1239520" cy="612140"/>
          </a:xfrm>
          <a:prstGeom prst="rightArrow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705" y="3980180"/>
            <a:ext cx="3289300" cy="157480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0829925" y="2976880"/>
            <a:ext cx="1009650" cy="933450"/>
          </a:xfrm>
          <a:prstGeom prst="ellipse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8515" y="1988820"/>
            <a:ext cx="243078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2.多模式控制</a:t>
            </a:r>
            <a:endParaRPr lang="x-none" altLang="zh-CN" sz="2400"/>
          </a:p>
        </p:txBody>
      </p:sp>
      <p:pic>
        <p:nvPicPr>
          <p:cNvPr id="5" name="图片 4" descr="l"/>
          <p:cNvPicPr>
            <a:picLocks noChangeAspect="1"/>
          </p:cNvPicPr>
          <p:nvPr/>
        </p:nvPicPr>
        <p:blipFill>
          <a:blip r:embed="rId1"/>
          <a:srcRect l="1294" t="2145" r="1282" b="4388"/>
          <a:stretch>
            <a:fillRect/>
          </a:stretch>
        </p:blipFill>
        <p:spPr>
          <a:xfrm>
            <a:off x="332105" y="2433955"/>
            <a:ext cx="10175240" cy="3131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76850" y="1248410"/>
            <a:ext cx="6149340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控制寄存器提供多种模式,大大提高了ip核灵活性.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通过arm端写入控制寄存器值,切换模式完成特定任务.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十、优点创新(总结)</a:t>
            </a:r>
            <a:endParaRPr lang="x-none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十、优点创新(总结)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8515" y="1988820"/>
            <a:ext cx="243078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3.双重验证</a:t>
            </a:r>
            <a:endParaRPr lang="x-none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933450" y="3053080"/>
            <a:ext cx="8107045" cy="1739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顶层仿真平台的搭建,验证了设计功能上的正确,同时其快速自动化大大缩短了设计周期.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 开发板的验证过程,证明了时序的满足,以及</a:t>
            </a:r>
            <a:r>
              <a:rPr lang="x-none" altLang="zh-CN">
                <a:sym typeface="+mn-ea"/>
              </a:rPr>
              <a:t>实际应用时的</a:t>
            </a:r>
            <a:r>
              <a:rPr lang="x-none" altLang="zh-CN"/>
              <a:t>可行性.</a:t>
            </a:r>
            <a:endParaRPr lang="x-none" altLang="zh-CN"/>
          </a:p>
          <a:p>
            <a:endParaRPr lang="x-none" altLang="zh-CN"/>
          </a:p>
          <a:p>
            <a:r>
              <a:rPr lang="x-none" altLang="zh-CN">
                <a:sym typeface="+mn-ea"/>
              </a:rPr>
              <a:t>     通过双重验证,使得我们设计正确性和准确性有了切实的依据.</a:t>
            </a:r>
            <a:endParaRPr lang="x-none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十、优点创新(总结)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8515" y="1988820"/>
            <a:ext cx="31496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4.axi接口高效率利用</a:t>
            </a:r>
            <a:endParaRPr lang="x-none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856615" y="2964815"/>
            <a:ext cx="10033000" cy="1739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(1)经过短暂的流水线延迟,axi读写通道同时进行,将所有数据读完一遍的同时,数据也即将写完.</a:t>
            </a:r>
            <a:endParaRPr lang="x-none" altLang="zh-CN"/>
          </a:p>
          <a:p>
            <a:r>
              <a:rPr lang="x-none" altLang="zh-CN"/>
              <a:t>(将速率提高两倍的同时,也使得我们的设计内部不做大数据存储,显然,做大数据存储是毫无意义的)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(2)读通道数据总线和写通道数据总线利用率100%.</a:t>
            </a:r>
            <a:endParaRPr lang="x-none" altLang="zh-CN"/>
          </a:p>
          <a:p>
            <a:r>
              <a:rPr lang="x-none" altLang="zh-CN"/>
              <a:t>    (8位数据格式8路并行,速率提高8倍.</a:t>
            </a:r>
            <a:endParaRPr lang="x-none" altLang="zh-CN"/>
          </a:p>
          <a:p>
            <a:r>
              <a:rPr lang="x-none" altLang="zh-CN"/>
              <a:t>    16位数据格式4路并行,速率提高4倍.)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3910" y="4819015"/>
            <a:ext cx="370014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5.门控时钟的合理应用</a:t>
            </a:r>
            <a:endParaRPr lang="x-none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840740" y="5424170"/>
            <a:ext cx="584390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通过巧妙的设计,合理有效的使用门控时钟,降低功耗的同时,也及时应对了axi-full协议传输数据不连续特性</a:t>
            </a:r>
            <a:endParaRPr lang="x-none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十一、探索与尝试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5630" y="2808605"/>
            <a:ext cx="7373620" cy="201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      1.在拟合方案上,我们最终确定多项式拟合还有一个重要原因,</a:t>
            </a:r>
            <a:endParaRPr lang="x-none" altLang="zh-CN"/>
          </a:p>
          <a:p>
            <a:r>
              <a:rPr lang="x-none" altLang="zh-CN"/>
              <a:t>多项式拟合有更好的复用性,只需要一个很小的系数表,就可以</a:t>
            </a:r>
            <a:endParaRPr lang="x-none" altLang="zh-CN"/>
          </a:p>
          <a:p>
            <a:r>
              <a:rPr lang="x-none" altLang="zh-CN"/>
              <a:t>拟合其他函数.这就保证了我们的设计未来可以快速迁移或者兼容.</a:t>
            </a:r>
            <a:endParaRPr lang="x-none" altLang="zh-CN"/>
          </a:p>
          <a:p>
            <a:r>
              <a:rPr lang="x-none" altLang="zh-CN"/>
              <a:t>            </a:t>
            </a:r>
            <a:endParaRPr lang="x-none" altLang="zh-CN"/>
          </a:p>
          <a:p>
            <a:r>
              <a:rPr lang="x-none" altLang="zh-CN"/>
              <a:t>            2.在实现乘法器上,我们原本的设计是使用LUT和FF,实现之后功能是没问题的,但是实际使用时速率不高和资源占用较多是一个很大的问题,最终我们使用了fpga内嵌的dsp硬核,取得了良好的实现效果.</a:t>
            </a:r>
            <a:endParaRPr lang="x-none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8495" y="1127125"/>
            <a:ext cx="10917555" cy="3786505"/>
          </a:xfrm>
        </p:spPr>
        <p:txBody>
          <a:bodyPr>
            <a:normAutofit fontScale="90000"/>
          </a:bodyPr>
          <a:p>
            <a:pPr algn="ctr"/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r>
              <a:rPr lang="x-none" altLang="zh-CN" sz="9600">
                <a:solidFill>
                  <a:schemeClr val="bg1"/>
                </a:solidFill>
              </a:rPr>
              <a:t>结束</a:t>
            </a:r>
            <a:br>
              <a:rPr lang="x-none" altLang="zh-CN" sz="9600"/>
            </a:br>
            <a:br>
              <a:rPr lang="x-none" altLang="zh-CN"/>
            </a:br>
            <a:r>
              <a:rPr lang="x-none" altLang="zh-CN">
                <a:solidFill>
                  <a:schemeClr val="bg1"/>
                </a:solidFill>
              </a:rPr>
              <a:t>谢谢!!!</a:t>
            </a:r>
            <a:br>
              <a:rPr lang="x-none" altLang="zh-CN">
                <a:solidFill>
                  <a:schemeClr val="bg1"/>
                </a:solidFill>
                <a:sym typeface="+mn-ea"/>
              </a:rPr>
            </a:br>
            <a:br>
              <a:rPr lang="x-none" altLang="zh-CN">
                <a:solidFill>
                  <a:schemeClr val="bg1"/>
                </a:solidFill>
                <a:sym typeface="+mn-ea"/>
              </a:rPr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br>
              <a:rPr lang="x-none" altLang="zh-CN"/>
            </a:br>
            <a:endParaRPr lang="x-none" altLang="zh-CN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二、定点方案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4920" y="1859280"/>
            <a:ext cx="336359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4.浮点数的定点化方案</a:t>
            </a:r>
            <a:endParaRPr lang="x-none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1099185" y="2513330"/>
            <a:ext cx="5093970" cy="3659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>
                <a:sym typeface="+mn-ea"/>
              </a:rPr>
              <a:t>    软件实现浮点数转为定点数后,需要用8bit定点值表示定点方案,用 fixed_q 表示.</a:t>
            </a:r>
            <a:endParaRPr lang="x-none" altLang="zh-CN">
              <a:sym typeface="+mn-ea"/>
            </a:endParaRPr>
          </a:p>
          <a:p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    指数拟合器的输入对应的 fixed_q 值为131.</a:t>
            </a:r>
            <a:endParaRPr lang="x-none" altLang="zh-CN">
              <a:sym typeface="+mn-ea"/>
            </a:endParaRPr>
          </a:p>
          <a:p>
            <a:endParaRPr lang="x-none" altLang="zh-CN">
              <a:sym typeface="+mn-ea"/>
            </a:endParaRPr>
          </a:p>
          <a:p>
            <a:r>
              <a:rPr lang="zh-CN" altLang="en-US"/>
              <a:t>    </a:t>
            </a:r>
            <a:r>
              <a:rPr lang="x-none" altLang="zh-CN"/>
              <a:t>在实现中,我们采取的策略是,所有的输入定点数据共享同一个fixed_q.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fixed_q由绝对值最大的输入数据决定.毫无疑问,这将使得定点表示浮点的成本降低,虽然有时会造成较小数值被忽略,但是较小数值对最终结果影响微小,可以舍去.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 descr="webwxgetmsgimg"/>
          <p:cNvPicPr>
            <a:picLocks noChangeAspect="1"/>
          </p:cNvPicPr>
          <p:nvPr/>
        </p:nvPicPr>
        <p:blipFill>
          <a:blip r:embed="rId1"/>
          <a:srcRect l="2900" t="1569" r="2992" b="2505"/>
          <a:stretch>
            <a:fillRect/>
          </a:stretch>
        </p:blipFill>
        <p:spPr>
          <a:xfrm>
            <a:off x="6592570" y="743585"/>
            <a:ext cx="457390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265555" y="1859280"/>
            <a:ext cx="555561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5.</a:t>
            </a:r>
            <a:r>
              <a:rPr lang="x-none" altLang="zh-CN" sz="2400">
                <a:sym typeface="+mn-ea"/>
              </a:rPr>
              <a:t>拟合器前的定点转换</a:t>
            </a:r>
            <a:endParaRPr lang="x-none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1201420" y="2733040"/>
            <a:ext cx="4008120" cy="3385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/>
              <a:t>    输入定点数据的fixed_q不一定为131,而拟合器的输入的fixed_q却是131.初始输入的定点数据势必要进行移位转换,对齐定点方案.</a:t>
            </a:r>
            <a:endParaRPr lang="x-none" altLang="zh-CN"/>
          </a:p>
          <a:p>
            <a:r>
              <a:rPr lang="x-none" altLang="zh-CN"/>
              <a:t>    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所以在我们的实际设计中,输入数据先与最大值做减法,再进行移位,对扩展的高位判断得到溢出位,如果溢出的话,拟合结果直接为0.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        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二、定点方案</a:t>
            </a:r>
            <a:endParaRPr lang="x-none" altLang="zh-CN" sz="3600">
              <a:solidFill>
                <a:schemeClr val="bg1"/>
              </a:solidFill>
            </a:endParaRPr>
          </a:p>
        </p:txBody>
      </p:sp>
      <p:pic>
        <p:nvPicPr>
          <p:cNvPr id="3" name="图片 2" descr="viva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060" y="1198245"/>
            <a:ext cx="6939280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40030" y="354965"/>
            <a:ext cx="409511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600">
                <a:solidFill>
                  <a:schemeClr val="bg1"/>
                </a:solidFill>
              </a:rPr>
              <a:t>三、拟合方案</a:t>
            </a:r>
            <a:endParaRPr lang="x-none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915" y="1963420"/>
            <a:ext cx="5701665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1.  8bit数据格式 指数拟合方案</a:t>
            </a:r>
            <a:endParaRPr lang="x-none" altLang="zh-CN" sz="2400"/>
          </a:p>
        </p:txBody>
      </p:sp>
      <p:sp>
        <p:nvSpPr>
          <p:cNvPr id="100" name="文本框 99"/>
          <p:cNvSpPr txBox="1"/>
          <p:nvPr/>
        </p:nvSpPr>
        <p:spPr>
          <a:xfrm>
            <a:off x="1186815" y="3182620"/>
            <a:ext cx="5197475" cy="1464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304800" algn="l"/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此时,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最简单高效的便是直接查表，用一个８位宽，深度为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256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rom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存储相对应的</a:t>
            </a:r>
            <a:r>
              <a:rPr lang="en-US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rom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值，可以一个周期得到相应</a:t>
            </a:r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lang="zh-CN" altLang="en-US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</a:t>
            </a:r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x-none" altLang="zh-CN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endParaRPr lang="x-none" altLang="zh-CN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304800" algn="l"/>
            <a:r>
              <a:rPr lang="x-none" altLang="zh-CN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由case语句实现,比较简单,不做赘述。</a:t>
            </a:r>
            <a:endParaRPr lang="x-none" altLang="zh-CN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8定点r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6880" y="2169795"/>
            <a:ext cx="4947285" cy="2044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深蓝科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wrap="none" rtlCol="0" anchor="t">
        <a:spAutoFit/>
      </a:bodyPr>
      <a:lstStyle>
        <a:defPPr algn="ctr">
          <a:defRPr lang="zh-CN" altLang="en-US" sz="5400"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8510</Words>
  <Application>WPS 演示</Application>
  <PresentationFormat>宽屏</PresentationFormat>
  <Paragraphs>654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Arial</vt:lpstr>
      <vt:lpstr>宋体</vt:lpstr>
      <vt:lpstr>Wingdings</vt:lpstr>
      <vt:lpstr>方正书宋_GBK</vt:lpstr>
      <vt:lpstr>微软雅黑</vt:lpstr>
      <vt:lpstr>Arial Unicode MS</vt:lpstr>
      <vt:lpstr>Calibri</vt:lpstr>
      <vt:lpstr>文泉驿微米黑</vt:lpstr>
      <vt:lpstr>黑体</vt:lpstr>
      <vt:lpstr>深蓝科技</vt:lpstr>
      <vt:lpstr>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结束  谢谢!!!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hubbery</dc:creator>
  <cp:lastModifiedBy>心魂~</cp:lastModifiedBy>
  <cp:revision>289</cp:revision>
  <dcterms:created xsi:type="dcterms:W3CDTF">2018-07-18T13:51:00Z</dcterms:created>
  <dcterms:modified xsi:type="dcterms:W3CDTF">2018-12-15T18:45:10Z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