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60" r:id="rId4"/>
    <p:sldId id="261" r:id="rId5"/>
    <p:sldId id="265" r:id="rId6"/>
    <p:sldId id="264" r:id="rId7"/>
    <p:sldId id="267" r:id="rId8"/>
    <p:sldId id="266" r:id="rId9"/>
    <p:sldId id="269"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93FF"/>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1356" autoAdjust="0"/>
  </p:normalViewPr>
  <p:slideViewPr>
    <p:cSldViewPr snapToGrid="0">
      <p:cViewPr varScale="1">
        <p:scale>
          <a:sx n="78" d="100"/>
          <a:sy n="78" d="100"/>
        </p:scale>
        <p:origin x="13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E9A41-AE12-4F5A-8186-0AF65363919A}"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659E7-7715-4A10-AC9D-F0C31C85FB1E}" type="slidenum">
              <a:rPr lang="en-US" smtClean="0"/>
              <a:t>‹#›</a:t>
            </a:fld>
            <a:endParaRPr lang="en-US"/>
          </a:p>
        </p:txBody>
      </p:sp>
    </p:spTree>
    <p:extLst>
      <p:ext uri="{BB962C8B-B14F-4D97-AF65-F5344CB8AC3E}">
        <p14:creationId xmlns:p14="http://schemas.microsoft.com/office/powerpoint/2010/main" val="3872087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5EA39-355E-82B1-A387-E65749ECFFF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875409-D10D-651E-1691-CFCE1E32CF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BCCFBFA-262B-D69D-182C-07AD54EE5A96}"/>
              </a:ext>
            </a:extLst>
          </p:cNvPr>
          <p:cNvSpPr>
            <a:spLocks noGrp="1"/>
          </p:cNvSpPr>
          <p:nvPr>
            <p:ph type="body" idx="1"/>
          </p:nvPr>
        </p:nvSpPr>
        <p:spPr/>
        <p:txBody>
          <a:bodyPr/>
          <a:lstStyle/>
          <a:p>
            <a:r>
              <a:rPr kumimoji="1" lang="en-US" altLang="zh-CN" dirty="0"/>
              <a:t>Gan </a:t>
            </a:r>
            <a:r>
              <a:rPr kumimoji="1" lang="zh-CN" altLang="en-US" dirty="0"/>
              <a:t>： </a:t>
            </a:r>
            <a:r>
              <a:rPr kumimoji="1" lang="en-US" altLang="zh-CN" dirty="0"/>
              <a:t>model collapse / convergence issue</a:t>
            </a:r>
            <a:endParaRPr kumimoji="1" lang="zh-CN" altLang="en-US" dirty="0"/>
          </a:p>
        </p:txBody>
      </p:sp>
      <p:sp>
        <p:nvSpPr>
          <p:cNvPr id="4" name="灯片编号占位符 3">
            <a:extLst>
              <a:ext uri="{FF2B5EF4-FFF2-40B4-BE49-F238E27FC236}">
                <a16:creationId xmlns:a16="http://schemas.microsoft.com/office/drawing/2014/main" id="{B4A084C2-1CAC-D34D-813A-5D91799279C1}"/>
              </a:ext>
            </a:extLst>
          </p:cNvPr>
          <p:cNvSpPr>
            <a:spLocks noGrp="1"/>
          </p:cNvSpPr>
          <p:nvPr>
            <p:ph type="sldNum" sz="quarter" idx="5"/>
          </p:nvPr>
        </p:nvSpPr>
        <p:spPr/>
        <p:txBody>
          <a:bodyPr/>
          <a:lstStyle/>
          <a:p>
            <a:fld id="{89741BC8-BD9E-9E45-93F8-5E047B59F34B}" type="slidenum">
              <a:rPr kumimoji="1" lang="zh-CN" altLang="en-US" smtClean="0"/>
              <a:t>2</a:t>
            </a:fld>
            <a:endParaRPr kumimoji="1" lang="zh-CN" altLang="en-US"/>
          </a:p>
        </p:txBody>
      </p:sp>
    </p:spTree>
    <p:extLst>
      <p:ext uri="{BB962C8B-B14F-4D97-AF65-F5344CB8AC3E}">
        <p14:creationId xmlns:p14="http://schemas.microsoft.com/office/powerpoint/2010/main" val="377742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31908-2610-7891-A6A8-87E7592F874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790E8C-D3C3-493D-2753-6FCEB06805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FDC7727-B893-9078-EF18-5BC8F6C1DCB1}"/>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80207D78-5BC6-0BC6-116A-7516BA5C9D2F}"/>
              </a:ext>
            </a:extLst>
          </p:cNvPr>
          <p:cNvSpPr>
            <a:spLocks noGrp="1"/>
          </p:cNvSpPr>
          <p:nvPr>
            <p:ph type="sldNum" sz="quarter" idx="5"/>
          </p:nvPr>
        </p:nvSpPr>
        <p:spPr/>
        <p:txBody>
          <a:bodyPr/>
          <a:lstStyle/>
          <a:p>
            <a:fld id="{89741BC8-BD9E-9E45-93F8-5E047B59F34B}" type="slidenum">
              <a:rPr kumimoji="1" lang="zh-CN" altLang="en-US" smtClean="0"/>
              <a:t>11</a:t>
            </a:fld>
            <a:endParaRPr kumimoji="1" lang="zh-CN" altLang="en-US"/>
          </a:p>
        </p:txBody>
      </p:sp>
    </p:spTree>
    <p:extLst>
      <p:ext uri="{BB962C8B-B14F-4D97-AF65-F5344CB8AC3E}">
        <p14:creationId xmlns:p14="http://schemas.microsoft.com/office/powerpoint/2010/main" val="332028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77237-9EF7-309B-7796-FC2A5C5538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E8ECE0-5224-54EA-9B42-335AC0FEE5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819F5B-9BD5-F7E2-E60F-407AA8FA1BEF}"/>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A08F9B8C-6495-39AD-F682-756F1884EAC2}"/>
              </a:ext>
            </a:extLst>
          </p:cNvPr>
          <p:cNvSpPr>
            <a:spLocks noGrp="1"/>
          </p:cNvSpPr>
          <p:nvPr>
            <p:ph type="sldNum" sz="quarter" idx="5"/>
          </p:nvPr>
        </p:nvSpPr>
        <p:spPr/>
        <p:txBody>
          <a:bodyPr/>
          <a:lstStyle/>
          <a:p>
            <a:fld id="{89741BC8-BD9E-9E45-93F8-5E047B59F34B}" type="slidenum">
              <a:rPr kumimoji="1" lang="zh-CN" altLang="en-US" smtClean="0"/>
              <a:t>12</a:t>
            </a:fld>
            <a:endParaRPr kumimoji="1" lang="zh-CN" altLang="en-US"/>
          </a:p>
        </p:txBody>
      </p:sp>
    </p:spTree>
    <p:extLst>
      <p:ext uri="{BB962C8B-B14F-4D97-AF65-F5344CB8AC3E}">
        <p14:creationId xmlns:p14="http://schemas.microsoft.com/office/powerpoint/2010/main" val="219844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B8113-8393-4346-20B2-D442D8E586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59FE312-0017-72EC-4573-45756A908AD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F57B12-0DDF-6A98-EE2D-921558A9B2B9}"/>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B8C5F38E-1FE4-2133-EE37-07B217AA863E}"/>
              </a:ext>
            </a:extLst>
          </p:cNvPr>
          <p:cNvSpPr>
            <a:spLocks noGrp="1"/>
          </p:cNvSpPr>
          <p:nvPr>
            <p:ph type="sldNum" sz="quarter" idx="5"/>
          </p:nvPr>
        </p:nvSpPr>
        <p:spPr/>
        <p:txBody>
          <a:bodyPr/>
          <a:lstStyle/>
          <a:p>
            <a:fld id="{89741BC8-BD9E-9E45-93F8-5E047B59F34B}" type="slidenum">
              <a:rPr kumimoji="1" lang="zh-CN" altLang="en-US" smtClean="0"/>
              <a:t>3</a:t>
            </a:fld>
            <a:endParaRPr kumimoji="1" lang="zh-CN" altLang="en-US"/>
          </a:p>
        </p:txBody>
      </p:sp>
    </p:spTree>
    <p:extLst>
      <p:ext uri="{BB962C8B-B14F-4D97-AF65-F5344CB8AC3E}">
        <p14:creationId xmlns:p14="http://schemas.microsoft.com/office/powerpoint/2010/main" val="4215205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23B27-9C6A-7DC9-FE92-E220194C53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C01633-205F-DE80-C356-019BAFF9FE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50B3CDA-2D13-BF58-F28C-0C879C881E63}"/>
              </a:ext>
            </a:extLst>
          </p:cNvPr>
          <p:cNvSpPr>
            <a:spLocks noGrp="1"/>
          </p:cNvSpPr>
          <p:nvPr>
            <p:ph type="body" idx="1"/>
          </p:nvPr>
        </p:nvSpPr>
        <p:spPr/>
        <p:txBody>
          <a:bodyPr/>
          <a:lstStyle/>
          <a:p>
            <a:pPr algn="ctr"/>
            <a:r>
              <a:rPr lang="en-US" altLang="zh-CN" dirty="0">
                <a:latin typeface="Times New Roman" panose="02020603050405020304" pitchFamily="18" charset="0"/>
                <a:cs typeface="Times New Roman" panose="02020603050405020304" pitchFamily="18" charset="0"/>
              </a:rPr>
              <a:t> Encoders : Encoder of a pre-trained variational autoencoder (VAE)</a:t>
            </a:r>
          </a:p>
          <a:p>
            <a:pPr algn="ctr"/>
            <a:r>
              <a:rPr lang="en-US" dirty="0">
                <a:latin typeface="Times New Roman" panose="02020603050405020304" pitchFamily="18" charset="0"/>
                <a:cs typeface="Times New Roman" panose="02020603050405020304" pitchFamily="18" charset="0"/>
              </a:rPr>
              <a:t>Parameters of encoders is frozen</a:t>
            </a:r>
          </a:p>
        </p:txBody>
      </p:sp>
      <p:sp>
        <p:nvSpPr>
          <p:cNvPr id="4" name="灯片编号占位符 3">
            <a:extLst>
              <a:ext uri="{FF2B5EF4-FFF2-40B4-BE49-F238E27FC236}">
                <a16:creationId xmlns:a16="http://schemas.microsoft.com/office/drawing/2014/main" id="{C3A96B5F-584C-F6A0-B40D-FE574EC813B5}"/>
              </a:ext>
            </a:extLst>
          </p:cNvPr>
          <p:cNvSpPr>
            <a:spLocks noGrp="1"/>
          </p:cNvSpPr>
          <p:nvPr>
            <p:ph type="sldNum" sz="quarter" idx="5"/>
          </p:nvPr>
        </p:nvSpPr>
        <p:spPr/>
        <p:txBody>
          <a:bodyPr/>
          <a:lstStyle/>
          <a:p>
            <a:fld id="{89741BC8-BD9E-9E45-93F8-5E047B59F34B}" type="slidenum">
              <a:rPr kumimoji="1" lang="zh-CN" altLang="en-US" smtClean="0"/>
              <a:t>4</a:t>
            </a:fld>
            <a:endParaRPr kumimoji="1" lang="zh-CN" altLang="en-US"/>
          </a:p>
        </p:txBody>
      </p:sp>
    </p:spTree>
    <p:extLst>
      <p:ext uri="{BB962C8B-B14F-4D97-AF65-F5344CB8AC3E}">
        <p14:creationId xmlns:p14="http://schemas.microsoft.com/office/powerpoint/2010/main" val="129412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63A8B-D718-D95A-8BED-599B1A8DF3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90C520-93BE-5B61-B96A-4DA816D096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051270-8345-E479-2312-6D221E10D938}"/>
              </a:ext>
            </a:extLst>
          </p:cNvPr>
          <p:cNvSpPr>
            <a:spLocks noGrp="1"/>
          </p:cNvSpPr>
          <p:nvPr>
            <p:ph type="body" idx="1"/>
          </p:nvPr>
        </p:nvSpPr>
        <p:spPr/>
        <p:txBody>
          <a:bodyPr/>
          <a:lstStyle/>
          <a:p>
            <a:r>
              <a:rPr lang="en-US" altLang="zh-CN" b="0" i="0" dirty="0">
                <a:effectLst/>
                <a:latin typeface="Times New Roman" panose="02020603050405020304" pitchFamily="18" charset="0"/>
                <a:cs typeface="Times New Roman" panose="02020603050405020304" pitchFamily="18" charset="0"/>
              </a:rPr>
              <a:t>144 L</a:t>
            </a:r>
            <a:r>
              <a:rPr lang="en-US" b="0" i="0" dirty="0">
                <a:effectLst/>
                <a:latin typeface="Times New Roman" panose="02020603050405020304" pitchFamily="18" charset="0"/>
                <a:cs typeface="Times New Roman" panose="02020603050405020304" pitchFamily="18" charset="0"/>
              </a:rPr>
              <a:t>ocal queries perform cross-attention with the decoder’s multi-scale feature maps to focus on specific regions, </a:t>
            </a:r>
          </a:p>
          <a:p>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4 global queries concatenate with the local queries and perform self-attention to capture overall context</a:t>
            </a:r>
            <a:br>
              <a:rPr lang="en-US" b="0" i="0" dirty="0">
                <a:effectLst/>
                <a:latin typeface="Times New Roman" panose="02020603050405020304" pitchFamily="18" charset="0"/>
                <a:cs typeface="Times New Roman" panose="02020603050405020304" pitchFamily="18" charset="0"/>
              </a:rPr>
            </a:br>
            <a:br>
              <a:rPr lang="en-US" b="0" i="0"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13103BA-BBA1-4AF2-7102-1BFC485050D6}"/>
              </a:ext>
            </a:extLst>
          </p:cNvPr>
          <p:cNvSpPr>
            <a:spLocks noGrp="1"/>
          </p:cNvSpPr>
          <p:nvPr>
            <p:ph type="sldNum" sz="quarter" idx="5"/>
          </p:nvPr>
        </p:nvSpPr>
        <p:spPr/>
        <p:txBody>
          <a:bodyPr/>
          <a:lstStyle/>
          <a:p>
            <a:fld id="{89741BC8-BD9E-9E45-93F8-5E047B59F34B}" type="slidenum">
              <a:rPr kumimoji="1" lang="zh-CN" altLang="en-US" smtClean="0"/>
              <a:t>5</a:t>
            </a:fld>
            <a:endParaRPr kumimoji="1" lang="zh-CN" altLang="en-US"/>
          </a:p>
        </p:txBody>
      </p:sp>
    </p:spTree>
    <p:extLst>
      <p:ext uri="{BB962C8B-B14F-4D97-AF65-F5344CB8AC3E}">
        <p14:creationId xmlns:p14="http://schemas.microsoft.com/office/powerpoint/2010/main" val="358472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41E4-0EEF-7E03-BFED-B2B9A58DEA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08CD4E-5772-5B00-25BB-8FF25627A6B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32E876F-5859-98BF-3424-E5E1B527AE24}"/>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encoder and decoder are connected through </a:t>
            </a:r>
            <a:r>
              <a:rPr lang="en-US" b="1" dirty="0">
                <a:latin typeface="Times New Roman" panose="02020603050405020304" pitchFamily="18" charset="0"/>
                <a:cs typeface="Times New Roman" panose="02020603050405020304" pitchFamily="18" charset="0"/>
              </a:rPr>
              <a:t>skip connections</a:t>
            </a:r>
            <a:r>
              <a:rPr lang="en-US" dirty="0">
                <a:latin typeface="Times New Roman" panose="02020603050405020304" pitchFamily="18" charset="0"/>
                <a:cs typeface="Times New Roman" panose="02020603050405020304" pitchFamily="18" charset="0"/>
              </a:rPr>
              <a:t>, enabling the network to capture both global context and fine-grained details effectively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cross-attn</a:t>
            </a:r>
            <a:r>
              <a:rPr lang="en-US" dirty="0">
                <a:latin typeface="Times New Roman" panose="02020603050405020304" pitchFamily="18" charset="0"/>
                <a:cs typeface="Times New Roman" panose="02020603050405020304" pitchFamily="18" charset="0"/>
              </a:rPr>
              <a:t> helps the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focus on relevant semantic cues during both </a:t>
            </a:r>
            <a:r>
              <a:rPr lang="en-US" dirty="0" err="1">
                <a:latin typeface="Times New Roman" panose="02020603050405020304" pitchFamily="18" charset="0"/>
                <a:cs typeface="Times New Roman" panose="02020603050405020304" pitchFamily="18" charset="0"/>
              </a:rPr>
              <a:t>upsampling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downsampling</a:t>
            </a:r>
            <a:r>
              <a:rPr lang="en-US" dirty="0">
                <a:latin typeface="Times New Roman" panose="02020603050405020304" pitchFamily="18" charset="0"/>
                <a:cs typeface="Times New Roman" panose="02020603050405020304" pitchFamily="18" charset="0"/>
              </a:rPr>
              <a:t>, improving depth map accuracy across multiple scales.</a:t>
            </a:r>
          </a:p>
          <a:p>
            <a:endParaRPr 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81ED9214-2C49-B9D9-52B8-085BAACA32AD}"/>
              </a:ext>
            </a:extLst>
          </p:cNvPr>
          <p:cNvSpPr>
            <a:spLocks noGrp="1"/>
          </p:cNvSpPr>
          <p:nvPr>
            <p:ph type="sldNum" sz="quarter" idx="5"/>
          </p:nvPr>
        </p:nvSpPr>
        <p:spPr/>
        <p:txBody>
          <a:bodyPr/>
          <a:lstStyle/>
          <a:p>
            <a:fld id="{89741BC8-BD9E-9E45-93F8-5E047B59F34B}" type="slidenum">
              <a:rPr kumimoji="1" lang="zh-CN" altLang="en-US" smtClean="0"/>
              <a:t>6</a:t>
            </a:fld>
            <a:endParaRPr kumimoji="1" lang="zh-CN" altLang="en-US"/>
          </a:p>
        </p:txBody>
      </p:sp>
    </p:spTree>
    <p:extLst>
      <p:ext uri="{BB962C8B-B14F-4D97-AF65-F5344CB8AC3E}">
        <p14:creationId xmlns:p14="http://schemas.microsoft.com/office/powerpoint/2010/main" val="51497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D9983-67FB-5166-04C2-5ECF097977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24F52F-4BD2-6FEE-184D-DA4DC1277D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A9AB07C-9D1E-DF4C-AF3A-0835D17CD1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combination of deconvolution and bilinear </a:t>
            </a:r>
            <a:r>
              <a:rPr lang="en-US" dirty="0" err="1">
                <a:latin typeface="Times New Roman" panose="02020603050405020304" pitchFamily="18" charset="0"/>
                <a:cs typeface="Times New Roman" panose="02020603050405020304" pitchFamily="18" charset="0"/>
              </a:rPr>
              <a:t>upsampling</a:t>
            </a:r>
            <a:r>
              <a:rPr lang="en-US" dirty="0">
                <a:latin typeface="Times New Roman" panose="02020603050405020304" pitchFamily="18" charset="0"/>
                <a:cs typeface="Times New Roman" panose="02020603050405020304" pitchFamily="18" charset="0"/>
              </a:rPr>
              <a:t> enables efficient feature refinement and enhances spatial resolution without significantly increasing computational complexity.</a:t>
            </a:r>
          </a:p>
          <a:p>
            <a:endParaRPr 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C21476B6-EBCC-E279-7FD7-3B977375D261}"/>
              </a:ext>
            </a:extLst>
          </p:cNvPr>
          <p:cNvSpPr>
            <a:spLocks noGrp="1"/>
          </p:cNvSpPr>
          <p:nvPr>
            <p:ph type="sldNum" sz="quarter" idx="5"/>
          </p:nvPr>
        </p:nvSpPr>
        <p:spPr/>
        <p:txBody>
          <a:bodyPr/>
          <a:lstStyle/>
          <a:p>
            <a:fld id="{89741BC8-BD9E-9E45-93F8-5E047B59F34B}" type="slidenum">
              <a:rPr kumimoji="1" lang="zh-CN" altLang="en-US" smtClean="0"/>
              <a:t>7</a:t>
            </a:fld>
            <a:endParaRPr kumimoji="1" lang="zh-CN" altLang="en-US"/>
          </a:p>
        </p:txBody>
      </p:sp>
    </p:spTree>
    <p:extLst>
      <p:ext uri="{BB962C8B-B14F-4D97-AF65-F5344CB8AC3E}">
        <p14:creationId xmlns:p14="http://schemas.microsoft.com/office/powerpoint/2010/main" val="376372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A426B-8B0A-628A-AE50-26F334B876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E3AAE9-ED80-5BB1-6A76-55CF2003399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8ED6A6E-C1B1-8750-6965-72A94964F0DA}"/>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9EB6FED7-7EA6-6FD7-8EBE-DF7379E08E6E}"/>
              </a:ext>
            </a:extLst>
          </p:cNvPr>
          <p:cNvSpPr>
            <a:spLocks noGrp="1"/>
          </p:cNvSpPr>
          <p:nvPr>
            <p:ph type="sldNum" sz="quarter" idx="5"/>
          </p:nvPr>
        </p:nvSpPr>
        <p:spPr/>
        <p:txBody>
          <a:bodyPr/>
          <a:lstStyle/>
          <a:p>
            <a:fld id="{89741BC8-BD9E-9E45-93F8-5E047B59F34B}" type="slidenum">
              <a:rPr kumimoji="1" lang="zh-CN" altLang="en-US" smtClean="0"/>
              <a:t>8</a:t>
            </a:fld>
            <a:endParaRPr kumimoji="1" lang="zh-CN" altLang="en-US"/>
          </a:p>
        </p:txBody>
      </p:sp>
    </p:spTree>
    <p:extLst>
      <p:ext uri="{BB962C8B-B14F-4D97-AF65-F5344CB8AC3E}">
        <p14:creationId xmlns:p14="http://schemas.microsoft.com/office/powerpoint/2010/main" val="415697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4EBC1-979C-DBD6-1013-B420337EA0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21F315-86A9-00C5-9472-4B3F632232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81C7BB-77A0-F467-8605-4F2BA6CAB748}"/>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90289C35-9F58-901A-90A7-16E872EDDA24}"/>
              </a:ext>
            </a:extLst>
          </p:cNvPr>
          <p:cNvSpPr>
            <a:spLocks noGrp="1"/>
          </p:cNvSpPr>
          <p:nvPr>
            <p:ph type="sldNum" sz="quarter" idx="5"/>
          </p:nvPr>
        </p:nvSpPr>
        <p:spPr/>
        <p:txBody>
          <a:bodyPr/>
          <a:lstStyle/>
          <a:p>
            <a:fld id="{89741BC8-BD9E-9E45-93F8-5E047B59F34B}" type="slidenum">
              <a:rPr kumimoji="1" lang="zh-CN" altLang="en-US" smtClean="0"/>
              <a:t>9</a:t>
            </a:fld>
            <a:endParaRPr kumimoji="1" lang="zh-CN" altLang="en-US"/>
          </a:p>
        </p:txBody>
      </p:sp>
    </p:spTree>
    <p:extLst>
      <p:ext uri="{BB962C8B-B14F-4D97-AF65-F5344CB8AC3E}">
        <p14:creationId xmlns:p14="http://schemas.microsoft.com/office/powerpoint/2010/main" val="88642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D2DF5-FA72-C0B9-13B0-52C649C6237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EFD62C-4059-5CED-D341-6F6209EA32B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8BCA84-B086-6D90-96E1-44D7D7AE829F}"/>
              </a:ext>
            </a:extLst>
          </p:cNvPr>
          <p:cNvSpPr>
            <a:spLocks noGrp="1"/>
          </p:cNvSpPr>
          <p:nvPr>
            <p:ph type="body" idx="1"/>
          </p:nvPr>
        </p:nvSpPr>
        <p:spPr/>
        <p:txBody>
          <a:bodyPr/>
          <a:lstStyle/>
          <a:p>
            <a:r>
              <a:rPr kumimoji="1" lang="en-US" altLang="zh-CN" dirty="0"/>
              <a:t>describe</a:t>
            </a:r>
            <a:endParaRPr kumimoji="1" lang="zh-CN" altLang="en-US" dirty="0"/>
          </a:p>
        </p:txBody>
      </p:sp>
      <p:sp>
        <p:nvSpPr>
          <p:cNvPr id="4" name="灯片编号占位符 3">
            <a:extLst>
              <a:ext uri="{FF2B5EF4-FFF2-40B4-BE49-F238E27FC236}">
                <a16:creationId xmlns:a16="http://schemas.microsoft.com/office/drawing/2014/main" id="{E412F46C-C145-D93E-A2B4-667248667650}"/>
              </a:ext>
            </a:extLst>
          </p:cNvPr>
          <p:cNvSpPr>
            <a:spLocks noGrp="1"/>
          </p:cNvSpPr>
          <p:nvPr>
            <p:ph type="sldNum" sz="quarter" idx="5"/>
          </p:nvPr>
        </p:nvSpPr>
        <p:spPr/>
        <p:txBody>
          <a:bodyPr/>
          <a:lstStyle/>
          <a:p>
            <a:fld id="{89741BC8-BD9E-9E45-93F8-5E047B59F34B}" type="slidenum">
              <a:rPr kumimoji="1" lang="zh-CN" altLang="en-US" smtClean="0"/>
              <a:t>10</a:t>
            </a:fld>
            <a:endParaRPr kumimoji="1" lang="zh-CN" altLang="en-US"/>
          </a:p>
        </p:txBody>
      </p:sp>
    </p:spTree>
    <p:extLst>
      <p:ext uri="{BB962C8B-B14F-4D97-AF65-F5344CB8AC3E}">
        <p14:creationId xmlns:p14="http://schemas.microsoft.com/office/powerpoint/2010/main" val="394064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F56D-8D1B-3996-CECB-189EAD861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CE282-071B-9A96-EC85-275F5B1C9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67AA49-E18A-1C1E-B5A1-2326A6BC2149}"/>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880DC332-B7DF-C846-0BDD-5ACAB061B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E4490-40B3-9E31-7A44-A5C03489ABE5}"/>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411445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8E9A-B17F-EBE8-71B2-2C494C1E5F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40BF32-7190-5AE5-C004-DC5AC021BF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18250-4E68-85AA-086D-175200838C40}"/>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8C570E99-B8F9-C814-53EC-9165A242B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33193-0EF0-49B6-0E4A-18AF70C7A119}"/>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279602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5B402-D4A9-76B8-4F81-188B36515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0060C0-4733-7B0A-E6F5-B564017D1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45142-0646-3AD2-23DA-E511A0965404}"/>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D5FE29C9-618A-6C52-6338-835617E93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39714-6AD2-8C0A-C026-C4D0AB067FF5}"/>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228655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3630-B014-0053-BFE5-6C98A3FC8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06F73B-8F73-161F-50D0-066941FA4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1D12E-F905-4309-B39B-3FD86058BFF9}"/>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3D98C7BA-2E05-3EC9-6953-F45C8056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4D2FD-254C-F908-5A3D-55F7E4907E97}"/>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40494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BBF9-FA55-2E11-0E9F-B0E593DE4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9779B4-CD0F-A451-0664-0FBF060B6D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FA0F3-3356-93D8-5ABB-9B00747AE91B}"/>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1053CEE6-9595-82F5-8BF4-2FAB773D0C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88AF3-7383-7144-66AC-6859BE3C88B5}"/>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120005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DC16-0698-6E76-E3E2-673C4265E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25610-A929-AE71-7471-BB12A0AE3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D77CB9-56E5-40D4-3DD7-29E1991A7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843277-1340-1B89-3936-E2AADE92DD20}"/>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6" name="Footer Placeholder 5">
            <a:extLst>
              <a:ext uri="{FF2B5EF4-FFF2-40B4-BE49-F238E27FC236}">
                <a16:creationId xmlns:a16="http://schemas.microsoft.com/office/drawing/2014/main" id="{F2FEF2BD-DF1B-4AC1-AABE-765BAFC42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51E36-DAEA-179A-22F7-AB306FAFCDAF}"/>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28475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7334-22EE-9109-77C8-E33928794A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831CFD-334B-53AF-61CB-F57066EFFF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26C04-5754-4C81-447B-D30A2B5A3E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45659-0537-E11F-B46D-8F34082614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A3D67-1047-6FF9-85FA-01070C4B7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CC7B2-8A95-55FD-C215-D4F5A8B99589}"/>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8" name="Footer Placeholder 7">
            <a:extLst>
              <a:ext uri="{FF2B5EF4-FFF2-40B4-BE49-F238E27FC236}">
                <a16:creationId xmlns:a16="http://schemas.microsoft.com/office/drawing/2014/main" id="{A5EECAAF-FAF4-539C-1B89-27EC78034D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F408B2-F3B5-FB80-0B83-A8AD650DF1C4}"/>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65322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7D87-4F6F-A430-2E97-F7F546980C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C5FCC3-18E3-4A44-15C9-0429B88C7629}"/>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4" name="Footer Placeholder 3">
            <a:extLst>
              <a:ext uri="{FF2B5EF4-FFF2-40B4-BE49-F238E27FC236}">
                <a16:creationId xmlns:a16="http://schemas.microsoft.com/office/drawing/2014/main" id="{5BDB6ACA-01CB-609F-2823-BC028B673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5CF54-9C0F-DAEB-33E6-D951C137C64B}"/>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411836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9715F-A390-F5BF-C3F4-80D9CCE63CCC}"/>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3" name="Footer Placeholder 2">
            <a:extLst>
              <a:ext uri="{FF2B5EF4-FFF2-40B4-BE49-F238E27FC236}">
                <a16:creationId xmlns:a16="http://schemas.microsoft.com/office/drawing/2014/main" id="{900C28F5-4927-92DF-0D91-0A93450D4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631FFF-C277-F1DD-5754-9FED4A830597}"/>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290615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8A20-A303-EC6C-6E6A-293ABE382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8ECF3F-BCDD-FFE0-183C-5FFC4D1F3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90E8CA-23AB-41AE-D158-139C95628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9710C2-504E-E270-6771-5970F5F70B4B}"/>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6" name="Footer Placeholder 5">
            <a:extLst>
              <a:ext uri="{FF2B5EF4-FFF2-40B4-BE49-F238E27FC236}">
                <a16:creationId xmlns:a16="http://schemas.microsoft.com/office/drawing/2014/main" id="{D5D82579-BE54-61AB-BBEA-35C728A0C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B7237-89AC-1374-2008-F41671C49515}"/>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950769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A65A-235D-47B0-63C2-E3A75A186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EE31CA-5F02-6290-1F23-95831B5642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0C5153-85BB-E16D-4589-885E24EC2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EFEB6-30BE-033B-17CB-320D42234F05}"/>
              </a:ext>
            </a:extLst>
          </p:cNvPr>
          <p:cNvSpPr>
            <a:spLocks noGrp="1"/>
          </p:cNvSpPr>
          <p:nvPr>
            <p:ph type="dt" sz="half" idx="10"/>
          </p:nvPr>
        </p:nvSpPr>
        <p:spPr/>
        <p:txBody>
          <a:bodyPr/>
          <a:lstStyle/>
          <a:p>
            <a:fld id="{66F789B4-080D-448E-A50D-F6D7ACC2C733}" type="datetimeFigureOut">
              <a:rPr lang="en-US" smtClean="0"/>
              <a:t>4/6/2025</a:t>
            </a:fld>
            <a:endParaRPr lang="en-US"/>
          </a:p>
        </p:txBody>
      </p:sp>
      <p:sp>
        <p:nvSpPr>
          <p:cNvPr id="6" name="Footer Placeholder 5">
            <a:extLst>
              <a:ext uri="{FF2B5EF4-FFF2-40B4-BE49-F238E27FC236}">
                <a16:creationId xmlns:a16="http://schemas.microsoft.com/office/drawing/2014/main" id="{AC9C550C-F48C-EFFF-C7A0-D3CCB29E4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F034F-9371-7F0A-770A-EA7CB5436DD9}"/>
              </a:ext>
            </a:extLst>
          </p:cNvPr>
          <p:cNvSpPr>
            <a:spLocks noGrp="1"/>
          </p:cNvSpPr>
          <p:nvPr>
            <p:ph type="sldNum" sz="quarter" idx="12"/>
          </p:nvPr>
        </p:nvSpPr>
        <p:spPr/>
        <p:txBody>
          <a:bodyPr/>
          <a:lstStyle/>
          <a:p>
            <a:fld id="{D7A59CAC-2DC6-45CB-9253-CFAA517FF58C}" type="slidenum">
              <a:rPr lang="en-US" smtClean="0"/>
              <a:t>‹#›</a:t>
            </a:fld>
            <a:endParaRPr lang="en-US"/>
          </a:p>
        </p:txBody>
      </p:sp>
    </p:spTree>
    <p:extLst>
      <p:ext uri="{BB962C8B-B14F-4D97-AF65-F5344CB8AC3E}">
        <p14:creationId xmlns:p14="http://schemas.microsoft.com/office/powerpoint/2010/main" val="61249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8C7CE-5187-D1F7-FFBD-A6CBCBC4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38F570-5588-5926-2F71-F93E55A2C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DCB4B8-D2F1-F8E8-98CE-28C9F28AD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F789B4-080D-448E-A50D-F6D7ACC2C733}" type="datetimeFigureOut">
              <a:rPr lang="en-US" smtClean="0"/>
              <a:t>4/6/2025</a:t>
            </a:fld>
            <a:endParaRPr lang="en-US"/>
          </a:p>
        </p:txBody>
      </p:sp>
      <p:sp>
        <p:nvSpPr>
          <p:cNvPr id="5" name="Footer Placeholder 4">
            <a:extLst>
              <a:ext uri="{FF2B5EF4-FFF2-40B4-BE49-F238E27FC236}">
                <a16:creationId xmlns:a16="http://schemas.microsoft.com/office/drawing/2014/main" id="{6753ECF6-F300-848B-9900-1199E2D2E6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F7287E8-01DB-E6C3-F4B6-8F6E5C9E8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A59CAC-2DC6-45CB-9253-CFAA517FF58C}" type="slidenum">
              <a:rPr lang="en-US" smtClean="0"/>
              <a:t>‹#›</a:t>
            </a:fld>
            <a:endParaRPr lang="en-US"/>
          </a:p>
        </p:txBody>
      </p:sp>
    </p:spTree>
    <p:extLst>
      <p:ext uri="{BB962C8B-B14F-4D97-AF65-F5344CB8AC3E}">
        <p14:creationId xmlns:p14="http://schemas.microsoft.com/office/powerpoint/2010/main" val="159623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8DDB32-CCB2-6F23-E5CA-6A6B8D4DDB32}"/>
              </a:ext>
            </a:extLst>
          </p:cNvPr>
          <p:cNvSpPr txBox="1"/>
          <p:nvPr/>
        </p:nvSpPr>
        <p:spPr>
          <a:xfrm>
            <a:off x="776251" y="1483736"/>
            <a:ext cx="10639497" cy="1323439"/>
          </a:xfrm>
          <a:prstGeom prst="rect">
            <a:avLst/>
          </a:prstGeom>
          <a:noFill/>
        </p:spPr>
        <p:txBody>
          <a:bodyPr wrap="square">
            <a:spAutoFit/>
          </a:bodyPr>
          <a:lstStyle/>
          <a:p>
            <a:pPr algn="ctr"/>
            <a:r>
              <a:rPr lang="en-US" sz="4000" dirty="0">
                <a:latin typeface="Times New Roman" panose="02020603050405020304" pitchFamily="18" charset="0"/>
                <a:cs typeface="Times New Roman" panose="02020603050405020304" pitchFamily="18" charset="0"/>
              </a:rPr>
              <a:t>Leveraging Stable Diffusion for Monocular Depth Estimation via Image Semantic Encoding</a:t>
            </a:r>
          </a:p>
        </p:txBody>
      </p:sp>
      <p:sp>
        <p:nvSpPr>
          <p:cNvPr id="7" name="TextBox 6">
            <a:extLst>
              <a:ext uri="{FF2B5EF4-FFF2-40B4-BE49-F238E27FC236}">
                <a16:creationId xmlns:a16="http://schemas.microsoft.com/office/drawing/2014/main" id="{2CC86EC1-6466-11C1-82DE-94315222BE8B}"/>
              </a:ext>
            </a:extLst>
          </p:cNvPr>
          <p:cNvSpPr txBox="1"/>
          <p:nvPr/>
        </p:nvSpPr>
        <p:spPr>
          <a:xfrm>
            <a:off x="1383523" y="4050825"/>
            <a:ext cx="942495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Authors: </a:t>
            </a:r>
            <a:r>
              <a:rPr lang="en-US" sz="2000" dirty="0">
                <a:latin typeface="Times New Roman" panose="02020603050405020304" pitchFamily="18" charset="0"/>
                <a:cs typeface="Times New Roman" panose="02020603050405020304" pitchFamily="18" charset="0"/>
              </a:rPr>
              <a:t>Jingming Xia, </a:t>
            </a:r>
            <a:r>
              <a:rPr lang="en-US" sz="2000" dirty="0" err="1">
                <a:latin typeface="Times New Roman" panose="02020603050405020304" pitchFamily="18" charset="0"/>
                <a:cs typeface="Times New Roman" panose="02020603050405020304" pitchFamily="18" charset="0"/>
              </a:rPr>
              <a:t>Guanqun</a:t>
            </a:r>
            <a:r>
              <a:rPr lang="en-US" sz="2000" dirty="0">
                <a:latin typeface="Times New Roman" panose="02020603050405020304" pitchFamily="18" charset="0"/>
                <a:cs typeface="Times New Roman" panose="02020603050405020304" pitchFamily="18" charset="0"/>
              </a:rPr>
              <a:t> Cao, Guang Ma, Yiben Luo, </a:t>
            </a:r>
            <a:r>
              <a:rPr lang="en-US" sz="2000" dirty="0" err="1">
                <a:latin typeface="Times New Roman" panose="02020603050405020304" pitchFamily="18" charset="0"/>
                <a:cs typeface="Times New Roman" panose="02020603050405020304" pitchFamily="18" charset="0"/>
              </a:rPr>
              <a:t>Qinzhao</a:t>
            </a:r>
            <a:r>
              <a:rPr lang="en-US" sz="2000" dirty="0">
                <a:latin typeface="Times New Roman" panose="02020603050405020304" pitchFamily="18" charset="0"/>
                <a:cs typeface="Times New Roman" panose="02020603050405020304" pitchFamily="18" charset="0"/>
              </a:rPr>
              <a:t> Li, John Oyekan</a:t>
            </a:r>
          </a:p>
        </p:txBody>
      </p:sp>
    </p:spTree>
    <p:extLst>
      <p:ext uri="{BB962C8B-B14F-4D97-AF65-F5344CB8AC3E}">
        <p14:creationId xmlns:p14="http://schemas.microsoft.com/office/powerpoint/2010/main" val="21804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D4B81-BF3D-B5A5-20AF-284A41F7654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FA03846-3E78-1CF1-64B0-FDE0AF36708E}"/>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Experiments – Results on Waymo</a:t>
            </a:r>
            <a:endParaRPr kumimoji="1" lang="zh-CN" alt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D12EDF-A68F-F8FD-DA51-867AB91C79F4}"/>
              </a:ext>
            </a:extLst>
          </p:cNvPr>
          <p:cNvSpPr txBox="1"/>
          <p:nvPr/>
        </p:nvSpPr>
        <p:spPr>
          <a:xfrm>
            <a:off x="2898321" y="3547069"/>
            <a:ext cx="6247886"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visualization of selected samples from the Waymo dataset.</a:t>
            </a:r>
            <a:endParaRPr lang="en-US"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090FE1-75EA-C420-5DE5-EAB49356D0A4}"/>
              </a:ext>
            </a:extLst>
          </p:cNvPr>
          <p:cNvPicPr>
            <a:picLocks noChangeAspect="1"/>
          </p:cNvPicPr>
          <p:nvPr/>
        </p:nvPicPr>
        <p:blipFill>
          <a:blip r:embed="rId3"/>
          <a:stretch>
            <a:fillRect/>
          </a:stretch>
        </p:blipFill>
        <p:spPr>
          <a:xfrm>
            <a:off x="2577192" y="1039906"/>
            <a:ext cx="6569015" cy="2468029"/>
          </a:xfrm>
          <a:prstGeom prst="rect">
            <a:avLst/>
          </a:prstGeom>
        </p:spPr>
      </p:pic>
      <p:pic>
        <p:nvPicPr>
          <p:cNvPr id="9" name="Picture 8">
            <a:extLst>
              <a:ext uri="{FF2B5EF4-FFF2-40B4-BE49-F238E27FC236}">
                <a16:creationId xmlns:a16="http://schemas.microsoft.com/office/drawing/2014/main" id="{699FEAE3-53EF-4F16-4C45-273D358C0589}"/>
              </a:ext>
            </a:extLst>
          </p:cNvPr>
          <p:cNvPicPr>
            <a:picLocks noChangeAspect="1"/>
          </p:cNvPicPr>
          <p:nvPr/>
        </p:nvPicPr>
        <p:blipFill>
          <a:blip r:embed="rId4"/>
          <a:stretch>
            <a:fillRect/>
          </a:stretch>
        </p:blipFill>
        <p:spPr>
          <a:xfrm>
            <a:off x="3292799" y="4040174"/>
            <a:ext cx="5137799" cy="1777920"/>
          </a:xfrm>
          <a:prstGeom prst="rect">
            <a:avLst/>
          </a:prstGeom>
        </p:spPr>
      </p:pic>
    </p:spTree>
    <p:extLst>
      <p:ext uri="{BB962C8B-B14F-4D97-AF65-F5344CB8AC3E}">
        <p14:creationId xmlns:p14="http://schemas.microsoft.com/office/powerpoint/2010/main" val="425257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A05B-C0AD-E41F-6B44-4A2567E1D4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AE0484A-EEA6-F58B-7839-7D2796340026}"/>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Experiments – Results on Waymo</a:t>
            </a:r>
            <a:endParaRPr kumimoji="1" lang="zh-CN" alt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B75864-C69F-91B4-0F14-8CA50E3BF761}"/>
              </a:ext>
            </a:extLst>
          </p:cNvPr>
          <p:cNvPicPr>
            <a:picLocks noChangeAspect="1"/>
          </p:cNvPicPr>
          <p:nvPr/>
        </p:nvPicPr>
        <p:blipFill>
          <a:blip r:embed="rId3"/>
          <a:stretch>
            <a:fillRect/>
          </a:stretch>
        </p:blipFill>
        <p:spPr>
          <a:xfrm>
            <a:off x="2788103" y="1641116"/>
            <a:ext cx="6615793" cy="3041796"/>
          </a:xfrm>
          <a:prstGeom prst="rect">
            <a:avLst/>
          </a:prstGeom>
        </p:spPr>
      </p:pic>
    </p:spTree>
    <p:extLst>
      <p:ext uri="{BB962C8B-B14F-4D97-AF65-F5344CB8AC3E}">
        <p14:creationId xmlns:p14="http://schemas.microsoft.com/office/powerpoint/2010/main" val="265760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E3010-BFDE-A4AA-1085-5A6DE8EDEF2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81D06D-003B-6641-5472-D3C34D8171FE}"/>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Conclusions</a:t>
            </a:r>
            <a:endParaRPr kumimoji="1" lang="zh-CN" alt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E56560-8B35-8116-80B7-3BD3494271A0}"/>
              </a:ext>
            </a:extLst>
          </p:cNvPr>
          <p:cNvSpPr txBox="1"/>
          <p:nvPr/>
        </p:nvSpPr>
        <p:spPr>
          <a:xfrm>
            <a:off x="1438946" y="1232712"/>
            <a:ext cx="10408107"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paper presents a novel approach to monocular depth estimation </a:t>
            </a:r>
            <a:r>
              <a:rPr lang="en-US" altLang="zh-CN" dirty="0">
                <a:latin typeface="Times New Roman" panose="02020603050405020304" pitchFamily="18" charset="0"/>
                <a:cs typeface="Times New Roman" panose="02020603050405020304" pitchFamily="18" charset="0"/>
              </a:rPr>
              <a:t>in complex outdoor scenarios,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performs e</a:t>
            </a:r>
            <a:r>
              <a:rPr lang="en-US" dirty="0">
                <a:latin typeface="Times New Roman" panose="02020603050405020304" pitchFamily="18" charset="0"/>
                <a:cs typeface="Times New Roman" panose="02020603050405020304" pitchFamily="18" charset="0"/>
              </a:rPr>
              <a:t>xperiments under diverse conditions and outdoor visuals.</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Novelty:</a:t>
            </a:r>
          </a:p>
          <a:p>
            <a:pPr algn="just"/>
            <a:endParaRPr lang="en-US" b="1" dirty="0">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Introduce a spatial enhanced module to extract the semantic context in images to guide the depth estimation without relying on the annotated image description.</a:t>
            </a:r>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Drawbacks:</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encoders in the framework—Image Encoder and Semantic Encoder—have different processing speeds. This delay mismatch may cause the extracted features to come from slightly different frames, leading to misaligned depth predictions, especially in dynamic scenes.</a:t>
            </a:r>
          </a:p>
        </p:txBody>
      </p:sp>
    </p:spTree>
    <p:extLst>
      <p:ext uri="{BB962C8B-B14F-4D97-AF65-F5344CB8AC3E}">
        <p14:creationId xmlns:p14="http://schemas.microsoft.com/office/powerpoint/2010/main" val="119275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23EDD-5847-8EC6-A401-68E8A567F8E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3D31779-9756-AA80-CA49-BDCC00F0F83E}"/>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Background &amp; Motivation</a:t>
            </a:r>
            <a:endParaRPr kumimoji="1" lang="zh-CN" altLang="en-US" sz="3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1D82D00-B81E-4964-1D95-70225D48686F}"/>
              </a:ext>
            </a:extLst>
          </p:cNvPr>
          <p:cNvGraphicFramePr>
            <a:graphicFrameLocks noGrp="1"/>
          </p:cNvGraphicFramePr>
          <p:nvPr>
            <p:extLst>
              <p:ext uri="{D42A27DB-BD31-4B8C-83A1-F6EECF244321}">
                <p14:modId xmlns:p14="http://schemas.microsoft.com/office/powerpoint/2010/main" val="4097746749"/>
              </p:ext>
            </p:extLst>
          </p:nvPr>
        </p:nvGraphicFramePr>
        <p:xfrm>
          <a:off x="1527877" y="1212426"/>
          <a:ext cx="9136245" cy="1371600"/>
        </p:xfrm>
        <a:graphic>
          <a:graphicData uri="http://schemas.openxmlformats.org/drawingml/2006/table">
            <a:tbl>
              <a:tblPr firstRow="1" bandRow="1">
                <a:tableStyleId>{073A0DAA-6AF3-43AB-8588-CEC1D06C72B9}</a:tableStyleId>
              </a:tblPr>
              <a:tblGrid>
                <a:gridCol w="3045415">
                  <a:extLst>
                    <a:ext uri="{9D8B030D-6E8A-4147-A177-3AD203B41FA5}">
                      <a16:colId xmlns:a16="http://schemas.microsoft.com/office/drawing/2014/main" val="1131968282"/>
                    </a:ext>
                  </a:extLst>
                </a:gridCol>
                <a:gridCol w="3583737">
                  <a:extLst>
                    <a:ext uri="{9D8B030D-6E8A-4147-A177-3AD203B41FA5}">
                      <a16:colId xmlns:a16="http://schemas.microsoft.com/office/drawing/2014/main" val="4243955662"/>
                    </a:ext>
                  </a:extLst>
                </a:gridCol>
                <a:gridCol w="2507093">
                  <a:extLst>
                    <a:ext uri="{9D8B030D-6E8A-4147-A177-3AD203B41FA5}">
                      <a16:colId xmlns:a16="http://schemas.microsoft.com/office/drawing/2014/main" val="1419025717"/>
                    </a:ext>
                  </a:extLst>
                </a:gridCol>
              </a:tblGrid>
              <a:tr h="269907">
                <a:tc>
                  <a:txBody>
                    <a:bodyPr/>
                    <a:lstStyle/>
                    <a:p>
                      <a:r>
                        <a:rPr lang="en-US" altLang="zh-CN" dirty="0">
                          <a:latin typeface="Times New Roman" panose="02020603050405020304" pitchFamily="18" charset="0"/>
                          <a:cs typeface="Times New Roman" panose="02020603050405020304" pitchFamily="18" charset="0"/>
                        </a:rPr>
                        <a:t>Approaches</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tLang="zh-CN" dirty="0">
                          <a:latin typeface="Times New Roman" panose="02020603050405020304" pitchFamily="18" charset="0"/>
                          <a:cs typeface="Times New Roman" panose="02020603050405020304" pitchFamily="18" charset="0"/>
                        </a:rPr>
                        <a:t>Input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tLang="zh-CN" dirty="0">
                          <a:latin typeface="Times New Roman" panose="02020603050405020304" pitchFamily="18" charset="0"/>
                          <a:cs typeface="Times New Roman" panose="02020603050405020304" pitchFamily="18" charset="0"/>
                        </a:rPr>
                        <a:t>Characteristic</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25126634"/>
                  </a:ext>
                </a:extLst>
              </a:tr>
              <a:tr h="4723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a:latin typeface="Times New Roman" panose="02020603050405020304" pitchFamily="18" charset="0"/>
                          <a:cs typeface="Times New Roman" panose="02020603050405020304" pitchFamily="18" charset="0"/>
                        </a:rPr>
                        <a:t>Traditional Depth Sensing</a:t>
                      </a:r>
                      <a:endParaRPr kumimoji="1" lang="zh-CN" altLang="en-US" sz="1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Data from Specialized hardware</a:t>
                      </a:r>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(LiDAR; Depth Cameras)</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Expensive or Impractical for certain applications</a:t>
                      </a:r>
                    </a:p>
                  </a:txBody>
                  <a:tcPr anchor="ctr"/>
                </a:tc>
                <a:extLst>
                  <a:ext uri="{0D108BD9-81ED-4DB2-BD59-A6C34878D82A}">
                    <a16:rowId xmlns:a16="http://schemas.microsoft.com/office/drawing/2014/main" val="366580303"/>
                  </a:ext>
                </a:extLst>
              </a:tr>
              <a:tr h="269907">
                <a:tc>
                  <a:txBody>
                    <a:bodyPr/>
                    <a:lstStyle/>
                    <a:p>
                      <a:r>
                        <a:rPr lang="en-US" dirty="0">
                          <a:latin typeface="Times New Roman" panose="02020603050405020304" pitchFamily="18" charset="0"/>
                          <a:cs typeface="Times New Roman" panose="02020603050405020304" pitchFamily="18" charset="0"/>
                        </a:rPr>
                        <a:t>Monocular Depth Estimation</a:t>
                      </a:r>
                    </a:p>
                  </a:txBody>
                  <a:tcPr anchor="ctr"/>
                </a:tc>
                <a:tc>
                  <a:txBody>
                    <a:bodyPr/>
                    <a:lstStyle/>
                    <a:p>
                      <a:r>
                        <a:rPr lang="en-US" dirty="0">
                          <a:latin typeface="Times New Roman" panose="02020603050405020304" pitchFamily="18" charset="0"/>
                          <a:cs typeface="Times New Roman" panose="02020603050405020304" pitchFamily="18" charset="0"/>
                        </a:rPr>
                        <a:t>Single RGB Image</a:t>
                      </a:r>
                    </a:p>
                  </a:txBody>
                  <a:tcPr anchor="ctr"/>
                </a:tc>
                <a:tc>
                  <a:txBody>
                    <a:bodyPr/>
                    <a:lstStyle/>
                    <a:p>
                      <a:r>
                        <a:rPr lang="en-US" dirty="0">
                          <a:latin typeface="Times New Roman" panose="02020603050405020304" pitchFamily="18" charset="0"/>
                          <a:cs typeface="Times New Roman" panose="02020603050405020304" pitchFamily="18" charset="0"/>
                        </a:rPr>
                        <a:t>Cost-effective</a:t>
                      </a:r>
                    </a:p>
                  </a:txBody>
                  <a:tcPr anchor="ctr"/>
                </a:tc>
                <a:extLst>
                  <a:ext uri="{0D108BD9-81ED-4DB2-BD59-A6C34878D82A}">
                    <a16:rowId xmlns:a16="http://schemas.microsoft.com/office/drawing/2014/main" val="592100804"/>
                  </a:ext>
                </a:extLst>
              </a:tr>
            </a:tbl>
          </a:graphicData>
        </a:graphic>
      </p:graphicFrame>
      <p:sp>
        <p:nvSpPr>
          <p:cNvPr id="5" name="TextBox 4">
            <a:extLst>
              <a:ext uri="{FF2B5EF4-FFF2-40B4-BE49-F238E27FC236}">
                <a16:creationId xmlns:a16="http://schemas.microsoft.com/office/drawing/2014/main" id="{91BB10FC-B120-8330-7A46-5716E2C8506D}"/>
              </a:ext>
            </a:extLst>
          </p:cNvPr>
          <p:cNvSpPr txBox="1"/>
          <p:nvPr/>
        </p:nvSpPr>
        <p:spPr>
          <a:xfrm>
            <a:off x="3048000" y="4411805"/>
            <a:ext cx="609600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Deep-Learning Based Monocular Depth Estimation Approaches</a:t>
            </a:r>
          </a:p>
        </p:txBody>
      </p:sp>
      <p:cxnSp>
        <p:nvCxnSpPr>
          <p:cNvPr id="12" name="Straight Arrow Connector 11">
            <a:extLst>
              <a:ext uri="{FF2B5EF4-FFF2-40B4-BE49-F238E27FC236}">
                <a16:creationId xmlns:a16="http://schemas.microsoft.com/office/drawing/2014/main" id="{BCCFD080-7F68-B9B2-F0F0-1A2CE3B6E1B7}"/>
              </a:ext>
            </a:extLst>
          </p:cNvPr>
          <p:cNvCxnSpPr>
            <a:cxnSpLocks/>
          </p:cNvCxnSpPr>
          <p:nvPr/>
        </p:nvCxnSpPr>
        <p:spPr>
          <a:xfrm>
            <a:off x="1758610" y="4292102"/>
            <a:ext cx="867477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080DEE64-6D13-8125-420C-A519001CA75C}"/>
              </a:ext>
            </a:extLst>
          </p:cNvPr>
          <p:cNvSpPr/>
          <p:nvPr/>
        </p:nvSpPr>
        <p:spPr>
          <a:xfrm>
            <a:off x="2405962" y="3615027"/>
            <a:ext cx="670095" cy="6142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CNN</a:t>
            </a:r>
          </a:p>
        </p:txBody>
      </p:sp>
      <p:sp>
        <p:nvSpPr>
          <p:cNvPr id="16" name="Rectangle 15">
            <a:extLst>
              <a:ext uri="{FF2B5EF4-FFF2-40B4-BE49-F238E27FC236}">
                <a16:creationId xmlns:a16="http://schemas.microsoft.com/office/drawing/2014/main" id="{890C2E67-5E4D-8D8B-69C9-D303041ACEF6}"/>
              </a:ext>
            </a:extLst>
          </p:cNvPr>
          <p:cNvSpPr/>
          <p:nvPr/>
        </p:nvSpPr>
        <p:spPr>
          <a:xfrm>
            <a:off x="3614082" y="3615027"/>
            <a:ext cx="758456" cy="6142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GAN</a:t>
            </a:r>
          </a:p>
        </p:txBody>
      </p:sp>
      <p:sp>
        <p:nvSpPr>
          <p:cNvPr id="20" name="Rectangle 19">
            <a:extLst>
              <a:ext uri="{FF2B5EF4-FFF2-40B4-BE49-F238E27FC236}">
                <a16:creationId xmlns:a16="http://schemas.microsoft.com/office/drawing/2014/main" id="{2C94311B-67B0-5881-E517-86FA58EDD34D}"/>
              </a:ext>
            </a:extLst>
          </p:cNvPr>
          <p:cNvSpPr/>
          <p:nvPr/>
        </p:nvSpPr>
        <p:spPr>
          <a:xfrm>
            <a:off x="4975461" y="3615027"/>
            <a:ext cx="2151851" cy="61424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General </a:t>
            </a:r>
            <a:r>
              <a:rPr lang="en-US" dirty="0">
                <a:solidFill>
                  <a:schemeClr val="tx1"/>
                </a:solidFill>
                <a:latin typeface="Times New Roman" panose="02020603050405020304" pitchFamily="18" charset="0"/>
                <a:cs typeface="Times New Roman" panose="02020603050405020304" pitchFamily="18" charset="0"/>
              </a:rPr>
              <a:t>Diffusion</a:t>
            </a:r>
          </a:p>
          <a:p>
            <a:pPr algn="ctr"/>
            <a:r>
              <a:rPr lang="en-US" dirty="0">
                <a:solidFill>
                  <a:schemeClr val="tx1"/>
                </a:solidFill>
                <a:latin typeface="Times New Roman" panose="02020603050405020304" pitchFamily="18" charset="0"/>
                <a:cs typeface="Times New Roman" panose="02020603050405020304" pitchFamily="18" charset="0"/>
              </a:rPr>
              <a:t>Model</a:t>
            </a:r>
          </a:p>
        </p:txBody>
      </p:sp>
      <p:sp>
        <p:nvSpPr>
          <p:cNvPr id="50" name="TextBox 49">
            <a:extLst>
              <a:ext uri="{FF2B5EF4-FFF2-40B4-BE49-F238E27FC236}">
                <a16:creationId xmlns:a16="http://schemas.microsoft.com/office/drawing/2014/main" id="{6C3CC6BB-4A55-7901-87F5-860F5E5B73E0}"/>
              </a:ext>
            </a:extLst>
          </p:cNvPr>
          <p:cNvSpPr txBox="1"/>
          <p:nvPr/>
        </p:nvSpPr>
        <p:spPr>
          <a:xfrm>
            <a:off x="2796851" y="3280187"/>
            <a:ext cx="2274255" cy="369332"/>
          </a:xfrm>
          <a:prstGeom prst="rect">
            <a:avLst/>
          </a:prstGeom>
          <a:noFill/>
        </p:spPr>
        <p:txBody>
          <a:bodyPr wrap="square">
            <a:sp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Hard to </a:t>
            </a:r>
            <a:r>
              <a:rPr lang="en-US" altLang="zh-CN" sz="1800" b="1" dirty="0">
                <a:solidFill>
                  <a:schemeClr val="tx1"/>
                </a:solidFill>
                <a:latin typeface="Times New Roman" panose="02020603050405020304" pitchFamily="18" charset="0"/>
                <a:cs typeface="Times New Roman" panose="02020603050405020304" pitchFamily="18" charset="0"/>
              </a:rPr>
              <a:t>Train</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896CECA1-E0BE-D4F0-CCE2-5D20DD00D681}"/>
              </a:ext>
            </a:extLst>
          </p:cNvPr>
          <p:cNvSpPr txBox="1"/>
          <p:nvPr/>
        </p:nvSpPr>
        <p:spPr>
          <a:xfrm>
            <a:off x="4637513" y="2725088"/>
            <a:ext cx="2827746" cy="923330"/>
          </a:xfrm>
          <a:prstGeom prst="rect">
            <a:avLst/>
          </a:prstGeom>
          <a:noFill/>
        </p:spPr>
        <p:txBody>
          <a:bodyPr wrap="square">
            <a:spAutoFit/>
          </a:bodyPr>
          <a:lstStyle/>
          <a:p>
            <a:pPr algn="ctr"/>
            <a:r>
              <a:rPr lang="en-US" sz="1800" b="1" dirty="0">
                <a:solidFill>
                  <a:schemeClr val="tx1"/>
                </a:solidFill>
                <a:latin typeface="Times New Roman" panose="02020603050405020304" pitchFamily="18" charset="0"/>
                <a:cs typeface="Times New Roman" panose="02020603050405020304" pitchFamily="18" charset="0"/>
              </a:rPr>
              <a:t>Training Stability</a:t>
            </a:r>
          </a:p>
          <a:p>
            <a:pPr algn="ctr"/>
            <a:r>
              <a:rPr lang="en-US" b="1" dirty="0">
                <a:latin typeface="Times New Roman" panose="02020603050405020304" pitchFamily="18" charset="0"/>
                <a:cs typeface="Times New Roman" panose="02020603050405020304" pitchFamily="18" charset="0"/>
              </a:rPr>
              <a:t>Generalization Ability</a:t>
            </a:r>
          </a:p>
          <a:p>
            <a:pPr algn="ctr"/>
            <a:r>
              <a:rPr lang="en-US" altLang="zh-CN" sz="1800" b="1" dirty="0">
                <a:solidFill>
                  <a:srgbClr val="FF0000"/>
                </a:solidFill>
                <a:latin typeface="Times New Roman" panose="02020603050405020304" pitchFamily="18" charset="0"/>
                <a:cs typeface="Times New Roman" panose="02020603050405020304" pitchFamily="18" charset="0"/>
              </a:rPr>
              <a:t>High Computational Cost</a:t>
            </a:r>
            <a:endParaRPr lang="en-US" sz="1800" b="1" dirty="0">
              <a:solidFill>
                <a:srgbClr val="FF0000"/>
              </a:solidFill>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9D271E78-78DC-7BB9-84A9-7B5F02378867}"/>
              </a:ext>
            </a:extLst>
          </p:cNvPr>
          <p:cNvSpPr txBox="1"/>
          <p:nvPr/>
        </p:nvSpPr>
        <p:spPr>
          <a:xfrm>
            <a:off x="1441290" y="5081486"/>
            <a:ext cx="9789776" cy="646331"/>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CLIP</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mapping textual descriptions to incorporate semantic context with image features</a:t>
            </a:r>
          </a:p>
          <a:p>
            <a:pPr algn="ct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7EA6A88-0AC9-89FD-EDCC-611D42FDFEC7}"/>
              </a:ext>
            </a:extLst>
          </p:cNvPr>
          <p:cNvSpPr/>
          <p:nvPr/>
        </p:nvSpPr>
        <p:spPr>
          <a:xfrm>
            <a:off x="8158184" y="3615027"/>
            <a:ext cx="1175780" cy="614246"/>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Stable </a:t>
            </a:r>
            <a:r>
              <a:rPr lang="en-US" dirty="0">
                <a:solidFill>
                  <a:schemeClr val="tx1"/>
                </a:solidFill>
                <a:latin typeface="Times New Roman" panose="02020603050405020304" pitchFamily="18" charset="0"/>
                <a:cs typeface="Times New Roman" panose="02020603050405020304" pitchFamily="18" charset="0"/>
              </a:rPr>
              <a:t>Diffusion</a:t>
            </a:r>
          </a:p>
        </p:txBody>
      </p:sp>
      <p:sp>
        <p:nvSpPr>
          <p:cNvPr id="8" name="TextBox 7">
            <a:extLst>
              <a:ext uri="{FF2B5EF4-FFF2-40B4-BE49-F238E27FC236}">
                <a16:creationId xmlns:a16="http://schemas.microsoft.com/office/drawing/2014/main" id="{5C014720-C7ED-464C-7C4C-5118C6CD2A72}"/>
              </a:ext>
            </a:extLst>
          </p:cNvPr>
          <p:cNvSpPr txBox="1"/>
          <p:nvPr/>
        </p:nvSpPr>
        <p:spPr>
          <a:xfrm>
            <a:off x="7184808" y="3000764"/>
            <a:ext cx="3122533" cy="646331"/>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Contrastive Language-Image </a:t>
            </a:r>
          </a:p>
          <a:p>
            <a:pPr algn="ctr"/>
            <a:r>
              <a:rPr lang="en-US" b="1" dirty="0">
                <a:latin typeface="Times New Roman" panose="02020603050405020304" pitchFamily="18" charset="0"/>
                <a:cs typeface="Times New Roman" panose="02020603050405020304" pitchFamily="18" charset="0"/>
              </a:rPr>
              <a:t>Pre-training (CLIP) </a:t>
            </a:r>
            <a:endParaRPr lang="en-US" dirty="0"/>
          </a:p>
        </p:txBody>
      </p:sp>
      <p:sp>
        <p:nvSpPr>
          <p:cNvPr id="11" name="TextBox 10">
            <a:extLst>
              <a:ext uri="{FF2B5EF4-FFF2-40B4-BE49-F238E27FC236}">
                <a16:creationId xmlns:a16="http://schemas.microsoft.com/office/drawing/2014/main" id="{804B0741-E68F-B906-EEB5-CFE2587A00E8}"/>
              </a:ext>
            </a:extLst>
          </p:cNvPr>
          <p:cNvSpPr txBox="1"/>
          <p:nvPr/>
        </p:nvSpPr>
        <p:spPr>
          <a:xfrm>
            <a:off x="647949" y="5641924"/>
            <a:ext cx="1137645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However, in </a:t>
            </a:r>
            <a:r>
              <a:rPr lang="en-US" b="1" dirty="0">
                <a:latin typeface="Times New Roman" panose="02020603050405020304" pitchFamily="18" charset="0"/>
                <a:cs typeface="Times New Roman" panose="02020603050405020304" pitchFamily="18" charset="0"/>
              </a:rPr>
              <a:t>complex outdoor scenes</a:t>
            </a:r>
            <a:r>
              <a:rPr lang="en-US" dirty="0">
                <a:latin typeface="Times New Roman" panose="02020603050405020304" pitchFamily="18" charset="0"/>
                <a:cs typeface="Times New Roman" panose="02020603050405020304" pitchFamily="18" charset="0"/>
              </a:rPr>
              <a:t>, accurate text prompts are </a:t>
            </a:r>
            <a:r>
              <a:rPr lang="en-US" b="1" dirty="0">
                <a:latin typeface="Times New Roman" panose="02020603050405020304" pitchFamily="18" charset="0"/>
                <a:cs typeface="Times New Roman" panose="02020603050405020304" pitchFamily="18" charset="0"/>
              </a:rPr>
              <a:t>hard to create </a:t>
            </a:r>
            <a:r>
              <a:rPr lang="en-US" dirty="0">
                <a:latin typeface="Times New Roman" panose="02020603050405020304" pitchFamily="18" charset="0"/>
                <a:cs typeface="Times New Roman" panose="02020603050405020304" pitchFamily="18" charset="0"/>
              </a:rPr>
              <a:t>due to diverse and complex visuals.</a:t>
            </a:r>
          </a:p>
        </p:txBody>
      </p:sp>
    </p:spTree>
    <p:extLst>
      <p:ext uri="{BB962C8B-B14F-4D97-AF65-F5344CB8AC3E}">
        <p14:creationId xmlns:p14="http://schemas.microsoft.com/office/powerpoint/2010/main" val="906112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ED521-0C1C-8F8A-81F0-BBD141F5150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0C9E58-A5DD-FE69-8928-5B47C3AE3E68}"/>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Methodology - Overview</a:t>
            </a:r>
            <a:endParaRPr kumimoji="1" lang="zh-CN" altLang="en-US" sz="32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6978BEE3-F899-FF43-A858-69C810B5FDB0}"/>
              </a:ext>
            </a:extLst>
          </p:cNvPr>
          <p:cNvSpPr txBox="1"/>
          <p:nvPr/>
        </p:nvSpPr>
        <p:spPr>
          <a:xfrm>
            <a:off x="318165" y="5243044"/>
            <a:ext cx="11376458"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Directly extract semantic context from images without relying on textual descriptions.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D42758-B581-6BE0-C2D6-C3690762C75B}"/>
              </a:ext>
            </a:extLst>
          </p:cNvPr>
          <p:cNvPicPr>
            <a:picLocks noChangeAspect="1"/>
          </p:cNvPicPr>
          <p:nvPr/>
        </p:nvPicPr>
        <p:blipFill>
          <a:blip r:embed="rId3"/>
          <a:stretch>
            <a:fillRect/>
          </a:stretch>
        </p:blipFill>
        <p:spPr>
          <a:xfrm>
            <a:off x="2532716" y="1261966"/>
            <a:ext cx="6563619" cy="3759018"/>
          </a:xfrm>
          <a:prstGeom prst="rect">
            <a:avLst/>
          </a:prstGeom>
        </p:spPr>
      </p:pic>
    </p:spTree>
    <p:extLst>
      <p:ext uri="{BB962C8B-B14F-4D97-AF65-F5344CB8AC3E}">
        <p14:creationId xmlns:p14="http://schemas.microsoft.com/office/powerpoint/2010/main" val="251185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448FE-B309-6A5B-7358-E1D858851AB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FA617FB-A95C-D6E1-2C1B-581945386566}"/>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Methodology – Latent Feature Extractor</a:t>
            </a:r>
            <a:endParaRPr kumimoji="1" lang="zh-CN" altLang="en-US" sz="32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C6587112-2973-1BFF-26FB-9BE762FEF416}"/>
              </a:ext>
            </a:extLst>
          </p:cNvPr>
          <p:cNvSpPr txBox="1"/>
          <p:nvPr/>
        </p:nvSpPr>
        <p:spPr>
          <a:xfrm>
            <a:off x="838200" y="3839333"/>
            <a:ext cx="10408107" cy="1754326"/>
          </a:xfrm>
          <a:prstGeom prst="rect">
            <a:avLst/>
          </a:prstGeom>
          <a:noFill/>
        </p:spPr>
        <p:txBody>
          <a:bodyPr wrap="square">
            <a:spAutoFit/>
          </a:bodyPr>
          <a:lstStyle/>
          <a:p>
            <a:pPr algn="ctr"/>
            <a:endParaRPr lang="en-US" b="0" i="0" dirty="0">
              <a:effectLst/>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output compact and informative representations is leveraged for the subsequent depth map generation.</a:t>
            </a:r>
          </a:p>
          <a:p>
            <a:pPr algn="ctr"/>
            <a:endParaRPr lang="en-US" dirty="0">
              <a:latin typeface="Times New Roman" panose="02020603050405020304" pitchFamily="18" charset="0"/>
              <a:cs typeface="Times New Roman" panose="02020603050405020304" pitchFamily="18" charset="0"/>
            </a:endParaRPr>
          </a:p>
          <a:p>
            <a:pPr algn="ctr"/>
            <a:r>
              <a:rPr lang="en-US" b="0" i="0" dirty="0">
                <a:effectLst/>
                <a:latin typeface="Times New Roman" panose="02020603050405020304" pitchFamily="18" charset="0"/>
                <a:cs typeface="Times New Roman" panose="02020603050405020304" pitchFamily="18" charset="0"/>
              </a:rPr>
              <a:t>This module captures essential features while discarding irrelevant details, reducing computational cost and easing convergence. </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74F53A-F853-EB18-092C-11DAE4B80286}"/>
              </a:ext>
            </a:extLst>
          </p:cNvPr>
          <p:cNvPicPr>
            <a:picLocks noChangeAspect="1"/>
          </p:cNvPicPr>
          <p:nvPr/>
        </p:nvPicPr>
        <p:blipFill>
          <a:blip r:embed="rId3"/>
          <a:stretch>
            <a:fillRect/>
          </a:stretch>
        </p:blipFill>
        <p:spPr>
          <a:xfrm>
            <a:off x="1011044" y="1345728"/>
            <a:ext cx="2842330" cy="1627817"/>
          </a:xfrm>
          <a:prstGeom prst="rect">
            <a:avLst/>
          </a:prstGeom>
        </p:spPr>
      </p:pic>
      <p:sp>
        <p:nvSpPr>
          <p:cNvPr id="3" name="Oval 2">
            <a:extLst>
              <a:ext uri="{FF2B5EF4-FFF2-40B4-BE49-F238E27FC236}">
                <a16:creationId xmlns:a16="http://schemas.microsoft.com/office/drawing/2014/main" id="{5AA074B3-84A9-0E58-D713-ABE48E5A9FC2}"/>
              </a:ext>
            </a:extLst>
          </p:cNvPr>
          <p:cNvSpPr/>
          <p:nvPr/>
        </p:nvSpPr>
        <p:spPr>
          <a:xfrm>
            <a:off x="1717118" y="1342821"/>
            <a:ext cx="551432" cy="5109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1D396D6-3C96-1515-B956-2A2E04194941}"/>
              </a:ext>
            </a:extLst>
          </p:cNvPr>
          <p:cNvGrpSpPr/>
          <p:nvPr/>
        </p:nvGrpSpPr>
        <p:grpSpPr>
          <a:xfrm>
            <a:off x="4234709" y="1877798"/>
            <a:ext cx="4046911" cy="914400"/>
            <a:chOff x="779089" y="3922862"/>
            <a:chExt cx="4046911" cy="914400"/>
          </a:xfrm>
        </p:grpSpPr>
        <p:sp>
          <p:nvSpPr>
            <p:cNvPr id="6" name="Flowchart: Manual Operation 5">
              <a:extLst>
                <a:ext uri="{FF2B5EF4-FFF2-40B4-BE49-F238E27FC236}">
                  <a16:creationId xmlns:a16="http://schemas.microsoft.com/office/drawing/2014/main" id="{8DFC42C9-E4F3-9C02-5A4B-CD064C61FDBA}"/>
                </a:ext>
              </a:extLst>
            </p:cNvPr>
            <p:cNvSpPr/>
            <p:nvPr/>
          </p:nvSpPr>
          <p:spPr>
            <a:xfrm rot="16200000">
              <a:off x="2280364" y="3911048"/>
              <a:ext cx="914400" cy="938028"/>
            </a:xfrm>
            <a:prstGeom prst="flowChartManualOperation">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B8E107B-EF0C-E0FA-B0B3-55CD580428D1}"/>
                </a:ext>
              </a:extLst>
            </p:cNvPr>
            <p:cNvSpPr/>
            <p:nvPr/>
          </p:nvSpPr>
          <p:spPr>
            <a:xfrm>
              <a:off x="779089" y="4078662"/>
              <a:ext cx="938029" cy="6094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RGB</a:t>
              </a:r>
            </a:p>
            <a:p>
              <a:pPr algn="ctr"/>
              <a:r>
                <a:rPr lang="en-US" altLang="zh-CN" dirty="0">
                  <a:solidFill>
                    <a:schemeClr val="tx1"/>
                  </a:solidFill>
                </a:rPr>
                <a:t>Image</a:t>
              </a:r>
              <a:endParaRPr lang="en-US" dirty="0">
                <a:solidFill>
                  <a:schemeClr val="tx1"/>
                </a:solidFill>
              </a:endParaRPr>
            </a:p>
          </p:txBody>
        </p:sp>
        <p:cxnSp>
          <p:nvCxnSpPr>
            <p:cNvPr id="10" name="Straight Arrow Connector 9">
              <a:extLst>
                <a:ext uri="{FF2B5EF4-FFF2-40B4-BE49-F238E27FC236}">
                  <a16:creationId xmlns:a16="http://schemas.microsoft.com/office/drawing/2014/main" id="{F7BE8C1C-DC2A-A24E-AFD3-FAE83ABD01EC}"/>
                </a:ext>
              </a:extLst>
            </p:cNvPr>
            <p:cNvCxnSpPr>
              <a:stCxn id="8" idx="3"/>
              <a:endCxn id="6" idx="0"/>
            </p:cNvCxnSpPr>
            <p:nvPr/>
          </p:nvCxnSpPr>
          <p:spPr>
            <a:xfrm flipV="1">
              <a:off x="1717118" y="4380062"/>
              <a:ext cx="551432" cy="33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F23B919B-692C-4087-CE4C-B9CD0FCCFB77}"/>
                </a:ext>
              </a:extLst>
            </p:cNvPr>
            <p:cNvSpPr txBox="1"/>
            <p:nvPr/>
          </p:nvSpPr>
          <p:spPr>
            <a:xfrm>
              <a:off x="2353747" y="4153095"/>
              <a:ext cx="767633" cy="553998"/>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Image</a:t>
              </a:r>
            </a:p>
            <a:p>
              <a:pPr algn="ctr"/>
              <a:r>
                <a:rPr lang="en-US" altLang="zh-CN" dirty="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934D66B-2924-F59F-1B8E-A0AE0ADA829B}"/>
                </a:ext>
              </a:extLst>
            </p:cNvPr>
            <p:cNvSpPr/>
            <p:nvPr/>
          </p:nvSpPr>
          <p:spPr>
            <a:xfrm>
              <a:off x="3758011" y="4078662"/>
              <a:ext cx="1067989"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Latent Features</a:t>
              </a:r>
            </a:p>
            <a:p>
              <a:pPr algn="ctr"/>
              <a:r>
                <a:rPr lang="en-US" altLang="zh-CN" b="1" i="1" dirty="0">
                  <a:solidFill>
                    <a:schemeClr val="tx1"/>
                  </a:solidFill>
                </a:rPr>
                <a:t>z</a:t>
              </a:r>
              <a:endParaRPr lang="en-US" b="1" i="1" dirty="0">
                <a:solidFill>
                  <a:schemeClr val="tx1"/>
                </a:solidFill>
              </a:endParaRPr>
            </a:p>
          </p:txBody>
        </p:sp>
        <p:cxnSp>
          <p:nvCxnSpPr>
            <p:cNvPr id="21" name="Straight Arrow Connector 20">
              <a:extLst>
                <a:ext uri="{FF2B5EF4-FFF2-40B4-BE49-F238E27FC236}">
                  <a16:creationId xmlns:a16="http://schemas.microsoft.com/office/drawing/2014/main" id="{E95D0F1B-DD89-6D27-E1BA-A128A5B88A2B}"/>
                </a:ext>
              </a:extLst>
            </p:cNvPr>
            <p:cNvCxnSpPr>
              <a:cxnSpLocks/>
              <a:stCxn id="6" idx="2"/>
              <a:endCxn id="20" idx="1"/>
            </p:cNvCxnSpPr>
            <p:nvPr/>
          </p:nvCxnSpPr>
          <p:spPr>
            <a:xfrm>
              <a:off x="3206578" y="4380062"/>
              <a:ext cx="551433" cy="33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49E7A8D-5098-8D48-FA2F-1824630A6348}"/>
                  </a:ext>
                </a:extLst>
              </p:cNvPr>
              <p:cNvSpPr txBox="1"/>
              <p:nvPr/>
            </p:nvSpPr>
            <p:spPr>
              <a:xfrm>
                <a:off x="8151658" y="2108031"/>
                <a:ext cx="351104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cs typeface="Times New Roman" panose="02020603050405020304" pitchFamily="18" charset="0"/>
                        </a:rPr>
                        <m:t>𝑧</m:t>
                      </m:r>
                      <m:r>
                        <a:rPr lang="en-US" b="0" i="1" smtClean="0">
                          <a:effectLst/>
                          <a:latin typeface="Cambria Math" panose="02040503050406030204" pitchFamily="18" charset="0"/>
                          <a:cs typeface="Times New Roman" panose="02020603050405020304" pitchFamily="18" charset="0"/>
                        </a:rPr>
                        <m:t>=</m:t>
                      </m:r>
                      <m:sSub>
                        <m:sSubPr>
                          <m:ctrlPr>
                            <a:rPr lang="en-US" b="0" i="1" smtClean="0">
                              <a:effectLst/>
                              <a:latin typeface="Cambria Math" panose="02040503050406030204" pitchFamily="18" charset="0"/>
                              <a:cs typeface="Times New Roman" panose="02020603050405020304" pitchFamily="18" charset="0"/>
                            </a:rPr>
                          </m:ctrlPr>
                        </m:sSubPr>
                        <m:e>
                          <m:r>
                            <a:rPr lang="en-US" b="0" i="1" smtClean="0">
                              <a:effectLst/>
                              <a:latin typeface="Cambria Math" panose="02040503050406030204" pitchFamily="18" charset="0"/>
                              <a:cs typeface="Times New Roman" panose="02020603050405020304" pitchFamily="18" charset="0"/>
                            </a:rPr>
                            <m:t>𝐸</m:t>
                          </m:r>
                        </m:e>
                        <m:sub>
                          <m:r>
                            <a:rPr lang="en-US" b="0" i="1" smtClean="0">
                              <a:effectLst/>
                              <a:latin typeface="Cambria Math" panose="02040503050406030204" pitchFamily="18" charset="0"/>
                              <a:cs typeface="Times New Roman" panose="02020603050405020304" pitchFamily="18" charset="0"/>
                            </a:rPr>
                            <m:t>𝑉𝐴𝐸</m:t>
                          </m:r>
                        </m:sub>
                      </m:sSub>
                      <m:d>
                        <m:dPr>
                          <m:ctrlPr>
                            <a:rPr lang="en-US" b="0" i="1" smtClean="0">
                              <a:effectLst/>
                              <a:latin typeface="Cambria Math" panose="02040503050406030204" pitchFamily="18" charset="0"/>
                              <a:cs typeface="Times New Roman" panose="02020603050405020304" pitchFamily="18" charset="0"/>
                            </a:rPr>
                          </m:ctrlPr>
                        </m:dPr>
                        <m:e>
                          <m:r>
                            <a:rPr lang="en-US" b="0" i="1" smtClean="0">
                              <a:effectLst/>
                              <a:latin typeface="Cambria Math" panose="02040503050406030204" pitchFamily="18" charset="0"/>
                              <a:cs typeface="Times New Roman" panose="02020603050405020304" pitchFamily="18" charset="0"/>
                            </a:rPr>
                            <m:t>𝑥</m:t>
                          </m:r>
                        </m:e>
                      </m:d>
                      <m:r>
                        <a:rPr lang="en-US" b="0" i="1" smtClean="0">
                          <a:effectLst/>
                          <a:latin typeface="Cambria Math" panose="02040503050406030204" pitchFamily="18" charset="0"/>
                          <a:cs typeface="Times New Roman" panose="02020603050405020304" pitchFamily="18" charset="0"/>
                        </a:rPr>
                        <m:t>, </m:t>
                      </m:r>
                      <m:r>
                        <a:rPr lang="en-US" b="0" i="1" smtClean="0">
                          <a:effectLst/>
                          <a:latin typeface="Cambria Math" panose="02040503050406030204" pitchFamily="18" charset="0"/>
                          <a:cs typeface="Times New Roman" panose="02020603050405020304" pitchFamily="18" charset="0"/>
                        </a:rPr>
                        <m:t>𝑥</m:t>
                      </m:r>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m:rPr>
                              <m:nor/>
                            </m:rPr>
                            <a:rPr lang="en-US"/>
                            <m:t>ℝ</m:t>
                          </m:r>
                        </m:e>
                        <m:sup>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𝐻</m:t>
                          </m:r>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𝑊</m:t>
                          </m:r>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×3</m:t>
                          </m:r>
                        </m:sup>
                      </m:sSup>
                      <m:r>
                        <a:rPr lang="en-US" b="0" i="1" smtClean="0">
                          <a:effectLst/>
                          <a:latin typeface="Cambria Math" panose="02040503050406030204" pitchFamily="18" charset="0"/>
                          <a:ea typeface="Cambria Math" panose="02040503050406030204" pitchFamily="18" charset="0"/>
                          <a:cs typeface="Times New Roman" panose="02020603050405020304" pitchFamily="18" charset="0"/>
                        </a:rPr>
                        <m:t> </m:t>
                      </m:r>
                    </m:oMath>
                  </m:oMathPara>
                </a14:m>
                <a:endParaRPr lang="en-US" b="0" i="0" dirty="0">
                  <a:effectLst/>
                  <a:latin typeface="Times New Roman" panose="02020603050405020304" pitchFamily="18" charset="0"/>
                  <a:cs typeface="Times New Roman" panose="02020603050405020304" pitchFamily="18" charset="0"/>
                </a:endParaRPr>
              </a:p>
            </p:txBody>
          </p:sp>
        </mc:Choice>
        <mc:Fallback>
          <p:sp>
            <p:nvSpPr>
              <p:cNvPr id="37" name="TextBox 36">
                <a:extLst>
                  <a:ext uri="{FF2B5EF4-FFF2-40B4-BE49-F238E27FC236}">
                    <a16:creationId xmlns:a16="http://schemas.microsoft.com/office/drawing/2014/main" id="{649E7A8D-5098-8D48-FA2F-1824630A6348}"/>
                  </a:ext>
                </a:extLst>
              </p:cNvPr>
              <p:cNvSpPr txBox="1">
                <a:spLocks noRot="1" noChangeAspect="1" noMove="1" noResize="1" noEditPoints="1" noAdjustHandles="1" noChangeArrowheads="1" noChangeShapeType="1" noTextEdit="1"/>
              </p:cNvSpPr>
              <p:nvPr/>
            </p:nvSpPr>
            <p:spPr>
              <a:xfrm>
                <a:off x="8151658" y="2108031"/>
                <a:ext cx="3511044" cy="369332"/>
              </a:xfrm>
              <a:prstGeom prst="rect">
                <a:avLst/>
              </a:prstGeom>
              <a:blipFill>
                <a:blip r:embed="rId4"/>
                <a:stretch>
                  <a:fillRect b="-1667"/>
                </a:stretch>
              </a:blipFill>
            </p:spPr>
            <p:txBody>
              <a:bodyPr/>
              <a:lstStyle/>
              <a:p>
                <a:r>
                  <a:rPr lang="en-US">
                    <a:noFill/>
                  </a:rPr>
                  <a:t> </a:t>
                </a:r>
              </a:p>
            </p:txBody>
          </p:sp>
        </mc:Fallback>
      </mc:AlternateContent>
      <p:pic>
        <p:nvPicPr>
          <p:cNvPr id="39" name="Graphic 38" descr="Lock outline">
            <a:extLst>
              <a:ext uri="{FF2B5EF4-FFF2-40B4-BE49-F238E27FC236}">
                <a16:creationId xmlns:a16="http://schemas.microsoft.com/office/drawing/2014/main" id="{1063F243-C115-3A7F-B503-998C6978BA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24169" y="1881594"/>
            <a:ext cx="278042" cy="278042"/>
          </a:xfrm>
          <a:prstGeom prst="rect">
            <a:avLst/>
          </a:prstGeom>
        </p:spPr>
      </p:pic>
    </p:spTree>
    <p:extLst>
      <p:ext uri="{BB962C8B-B14F-4D97-AF65-F5344CB8AC3E}">
        <p14:creationId xmlns:p14="http://schemas.microsoft.com/office/powerpoint/2010/main" val="989106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625B0-B525-E75C-D2EA-98C4FD387E9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B27A255-CFE5-5B56-FFB9-639EDA4D8C75}"/>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Methodology – Spatially Enhanced Semantic Encoder</a:t>
            </a:r>
            <a:endParaRPr kumimoji="1" lang="zh-CN" altLang="en-US" sz="32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F8A2A2FE-E47C-ED7B-ED2D-91F2FFDC8FBA}"/>
              </a:ext>
            </a:extLst>
          </p:cNvPr>
          <p:cNvSpPr txBox="1"/>
          <p:nvPr/>
        </p:nvSpPr>
        <p:spPr>
          <a:xfrm>
            <a:off x="1396349" y="4313472"/>
            <a:ext cx="10408107"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 SWIN-L backbone encoder convert i</a:t>
            </a:r>
            <a:r>
              <a:rPr lang="en-US" altLang="zh-CN" dirty="0">
                <a:latin typeface="Times New Roman" panose="02020603050405020304" pitchFamily="18" charset="0"/>
                <a:cs typeface="Times New Roman" panose="02020603050405020304" pitchFamily="18" charset="0"/>
              </a:rPr>
              <a:t>mages</a:t>
            </a:r>
            <a:r>
              <a:rPr lang="en-US" dirty="0">
                <a:latin typeface="Times New Roman" panose="02020603050405020304" pitchFamily="18" charset="0"/>
                <a:cs typeface="Times New Roman" panose="02020603050405020304" pitchFamily="18" charset="0"/>
              </a:rPr>
              <a:t> into multi scale feature maps. </a:t>
            </a:r>
          </a:p>
          <a:p>
            <a:endParaRPr 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These </a:t>
            </a:r>
            <a:r>
              <a:rPr lang="en-US" dirty="0">
                <a:latin typeface="Times New Roman" panose="02020603050405020304" pitchFamily="18" charset="0"/>
                <a:cs typeface="Times New Roman" panose="02020603050405020304" pitchFamily="18" charset="0"/>
              </a:rPr>
              <a:t>feature maps are up-sampled through the decoder to obtain refined multi scale representations.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These representations are fed into Transformer to generate semantic vectors by </a:t>
            </a:r>
            <a:r>
              <a:rPr lang="en-US" b="1" dirty="0">
                <a:latin typeface="Times New Roman" panose="02020603050405020304" pitchFamily="18" charset="0"/>
                <a:cs typeface="Times New Roman" panose="02020603050405020304" pitchFamily="18" charset="0"/>
              </a:rPr>
              <a:t>cross-attn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self-attn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D925F9-079A-B76A-35CF-722555646284}"/>
              </a:ext>
            </a:extLst>
          </p:cNvPr>
          <p:cNvPicPr>
            <a:picLocks noChangeAspect="1"/>
          </p:cNvPicPr>
          <p:nvPr/>
        </p:nvPicPr>
        <p:blipFill>
          <a:blip r:embed="rId3"/>
          <a:stretch>
            <a:fillRect/>
          </a:stretch>
        </p:blipFill>
        <p:spPr>
          <a:xfrm>
            <a:off x="1011044" y="1345728"/>
            <a:ext cx="2842330" cy="1627817"/>
          </a:xfrm>
          <a:prstGeom prst="rect">
            <a:avLst/>
          </a:prstGeom>
        </p:spPr>
      </p:pic>
      <p:sp>
        <p:nvSpPr>
          <p:cNvPr id="3" name="Oval 2">
            <a:extLst>
              <a:ext uri="{FF2B5EF4-FFF2-40B4-BE49-F238E27FC236}">
                <a16:creationId xmlns:a16="http://schemas.microsoft.com/office/drawing/2014/main" id="{7F48D58D-15E2-FE91-6B3A-9DE10DEABBD5}"/>
              </a:ext>
            </a:extLst>
          </p:cNvPr>
          <p:cNvSpPr/>
          <p:nvPr/>
        </p:nvSpPr>
        <p:spPr>
          <a:xfrm>
            <a:off x="1822150" y="2275531"/>
            <a:ext cx="1290998" cy="80231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D5FC94-0060-4915-FF1A-CC337FC20B6D}"/>
              </a:ext>
            </a:extLst>
          </p:cNvPr>
          <p:cNvGrpSpPr/>
          <p:nvPr/>
        </p:nvGrpSpPr>
        <p:grpSpPr>
          <a:xfrm>
            <a:off x="6131389" y="2131352"/>
            <a:ext cx="938028" cy="1090676"/>
            <a:chOff x="4664480" y="1697868"/>
            <a:chExt cx="938028" cy="1090676"/>
          </a:xfrm>
        </p:grpSpPr>
        <p:sp>
          <p:nvSpPr>
            <p:cNvPr id="18" name="Flowchart: Manual Operation 17">
              <a:extLst>
                <a:ext uri="{FF2B5EF4-FFF2-40B4-BE49-F238E27FC236}">
                  <a16:creationId xmlns:a16="http://schemas.microsoft.com/office/drawing/2014/main" id="{A68EF139-6D87-24C9-D338-205524BD3FD4}"/>
                </a:ext>
              </a:extLst>
            </p:cNvPr>
            <p:cNvSpPr/>
            <p:nvPr/>
          </p:nvSpPr>
          <p:spPr>
            <a:xfrm rot="16200000">
              <a:off x="4588156" y="1774192"/>
              <a:ext cx="1090676" cy="938028"/>
            </a:xfrm>
            <a:prstGeom prst="flowChartManualOperation">
              <a:avLst/>
            </a:prstGeom>
            <a:solidFill>
              <a:srgbClr val="FFD54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D52E0F-A6FA-5FD7-18C6-DDFD8777A039}"/>
                </a:ext>
              </a:extLst>
            </p:cNvPr>
            <p:cNvSpPr txBox="1"/>
            <p:nvPr/>
          </p:nvSpPr>
          <p:spPr>
            <a:xfrm>
              <a:off x="4749675" y="1803832"/>
              <a:ext cx="852833" cy="830997"/>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Image</a:t>
              </a:r>
            </a:p>
            <a:p>
              <a:pPr algn="ctr"/>
              <a:r>
                <a:rPr lang="en-US" altLang="zh-CN" dirty="0">
                  <a:latin typeface="Times New Roman" panose="02020603050405020304" pitchFamily="18" charset="0"/>
                  <a:cs typeface="Times New Roman" panose="02020603050405020304" pitchFamily="18" charset="0"/>
                </a:rPr>
                <a:t>Semantic</a:t>
              </a:r>
            </a:p>
            <a:p>
              <a:pPr algn="ctr"/>
              <a:r>
                <a:rPr lang="en-US" altLang="zh-CN" dirty="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FAAC00A8-4247-676E-A34A-E03F16A2DD87}"/>
              </a:ext>
            </a:extLst>
          </p:cNvPr>
          <p:cNvGrpSpPr/>
          <p:nvPr/>
        </p:nvGrpSpPr>
        <p:grpSpPr>
          <a:xfrm>
            <a:off x="7069417" y="1101097"/>
            <a:ext cx="3780356" cy="885602"/>
            <a:chOff x="6589494" y="1781413"/>
            <a:chExt cx="3780356" cy="885602"/>
          </a:xfrm>
        </p:grpSpPr>
        <p:sp>
          <p:nvSpPr>
            <p:cNvPr id="22" name="Speech Bubble: Rectangle with Corners Rounded 21">
              <a:extLst>
                <a:ext uri="{FF2B5EF4-FFF2-40B4-BE49-F238E27FC236}">
                  <a16:creationId xmlns:a16="http://schemas.microsoft.com/office/drawing/2014/main" id="{7ACC382C-57C6-C8C1-9C26-044ABC438E32}"/>
                </a:ext>
              </a:extLst>
            </p:cNvPr>
            <p:cNvSpPr/>
            <p:nvPr/>
          </p:nvSpPr>
          <p:spPr>
            <a:xfrm>
              <a:off x="6589494" y="1781413"/>
              <a:ext cx="3780356" cy="885602"/>
            </a:xfrm>
            <a:prstGeom prst="wedgeRoundRectCallout">
              <a:avLst>
                <a:gd name="adj1" fmla="val -53700"/>
                <a:gd name="adj2" fmla="val 82392"/>
                <a:gd name="adj3" fmla="val 16667"/>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90AE15BC-18C6-CF59-BF9F-7216E5A70966}"/>
                </a:ext>
              </a:extLst>
            </p:cNvPr>
            <p:cNvGrpSpPr/>
            <p:nvPr/>
          </p:nvGrpSpPr>
          <p:grpSpPr>
            <a:xfrm>
              <a:off x="6589494" y="1781413"/>
              <a:ext cx="3620648" cy="863719"/>
              <a:chOff x="4648030" y="1689146"/>
              <a:chExt cx="3620648" cy="863719"/>
            </a:xfrm>
          </p:grpSpPr>
          <p:sp>
            <p:nvSpPr>
              <p:cNvPr id="6" name="Flowchart: Manual Operation 5">
                <a:extLst>
                  <a:ext uri="{FF2B5EF4-FFF2-40B4-BE49-F238E27FC236}">
                    <a16:creationId xmlns:a16="http://schemas.microsoft.com/office/drawing/2014/main" id="{0FDA053B-8617-01C7-B2C3-ADC689176BDE}"/>
                  </a:ext>
                </a:extLst>
              </p:cNvPr>
              <p:cNvSpPr/>
              <p:nvPr/>
            </p:nvSpPr>
            <p:spPr>
              <a:xfrm rot="16200000">
                <a:off x="4779281" y="1658970"/>
                <a:ext cx="849762" cy="938028"/>
              </a:xfrm>
              <a:prstGeom prst="flowChartManualOperation">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Manual Operation 6">
                <a:extLst>
                  <a:ext uri="{FF2B5EF4-FFF2-40B4-BE49-F238E27FC236}">
                    <a16:creationId xmlns:a16="http://schemas.microsoft.com/office/drawing/2014/main" id="{0F0B5ED6-68D1-A7EE-8C0D-9BCD122DC425}"/>
                  </a:ext>
                </a:extLst>
              </p:cNvPr>
              <p:cNvSpPr/>
              <p:nvPr/>
            </p:nvSpPr>
            <p:spPr>
              <a:xfrm rot="5400000">
                <a:off x="5847738" y="1651501"/>
                <a:ext cx="862738" cy="938028"/>
              </a:xfrm>
              <a:prstGeom prst="flowChartManualOperation">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739507D-C6A3-9D1C-E9DF-4412EEF50B75}"/>
                  </a:ext>
                </a:extLst>
              </p:cNvPr>
              <p:cNvSpPr txBox="1"/>
              <p:nvPr/>
            </p:nvSpPr>
            <p:spPr>
              <a:xfrm>
                <a:off x="4648030" y="1883302"/>
                <a:ext cx="1084862" cy="553998"/>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SWIN-L</a:t>
                </a:r>
              </a:p>
              <a:p>
                <a:pPr algn="ctr"/>
                <a:r>
                  <a:rPr lang="en-US" altLang="zh-CN" dirty="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B9AA3AA-7139-54F2-2933-59FF77E6613C}"/>
                  </a:ext>
                </a:extLst>
              </p:cNvPr>
              <p:cNvSpPr txBox="1"/>
              <p:nvPr/>
            </p:nvSpPr>
            <p:spPr>
              <a:xfrm>
                <a:off x="5895288" y="2021802"/>
                <a:ext cx="852833" cy="276999"/>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Decoder</a:t>
                </a:r>
                <a:endParaRPr lang="en-US" dirty="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3FE4E07D-A091-321F-E346-97ABBAB26201}"/>
                  </a:ext>
                </a:extLst>
              </p:cNvPr>
              <p:cNvSpPr/>
              <p:nvPr/>
            </p:nvSpPr>
            <p:spPr>
              <a:xfrm>
                <a:off x="6858687" y="1789124"/>
                <a:ext cx="1409991" cy="674781"/>
              </a:xfrm>
              <a:prstGeom prst="roundRect">
                <a:avLst/>
              </a:prstGeom>
              <a:solidFill>
                <a:srgbClr val="BC9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Query</a:t>
                </a:r>
              </a:p>
              <a:p>
                <a:pPr algn="ctr"/>
                <a:r>
                  <a:rPr lang="en-US" dirty="0">
                    <a:solidFill>
                      <a:schemeClr val="tx1"/>
                    </a:solidFill>
                    <a:latin typeface="Times New Roman" panose="02020603050405020304" pitchFamily="18" charset="0"/>
                    <a:cs typeface="Times New Roman" panose="02020603050405020304" pitchFamily="18" charset="0"/>
                  </a:rPr>
                  <a:t>Transformer</a:t>
                </a:r>
              </a:p>
            </p:txBody>
          </p:sp>
        </p:grpSp>
      </p:grpSp>
      <p:sp>
        <p:nvSpPr>
          <p:cNvPr id="27" name="Rectangle 26">
            <a:extLst>
              <a:ext uri="{FF2B5EF4-FFF2-40B4-BE49-F238E27FC236}">
                <a16:creationId xmlns:a16="http://schemas.microsoft.com/office/drawing/2014/main" id="{B11E4684-C041-3D6E-57E0-87839CF19885}"/>
              </a:ext>
            </a:extLst>
          </p:cNvPr>
          <p:cNvSpPr/>
          <p:nvPr/>
        </p:nvSpPr>
        <p:spPr>
          <a:xfrm>
            <a:off x="4571151" y="2371963"/>
            <a:ext cx="938029" cy="60945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RGB</a:t>
            </a:r>
          </a:p>
          <a:p>
            <a:pPr algn="ctr"/>
            <a:r>
              <a:rPr lang="en-US" altLang="zh-CN" dirty="0">
                <a:solidFill>
                  <a:schemeClr val="tx1"/>
                </a:solidFill>
              </a:rPr>
              <a:t>Image</a:t>
            </a:r>
            <a:endParaRPr lang="en-US" dirty="0">
              <a:solidFill>
                <a:schemeClr val="tx1"/>
              </a:solidFill>
            </a:endParaRPr>
          </a:p>
        </p:txBody>
      </p:sp>
      <p:cxnSp>
        <p:nvCxnSpPr>
          <p:cNvPr id="28" name="Straight Arrow Connector 27">
            <a:extLst>
              <a:ext uri="{FF2B5EF4-FFF2-40B4-BE49-F238E27FC236}">
                <a16:creationId xmlns:a16="http://schemas.microsoft.com/office/drawing/2014/main" id="{69A20EC5-F57B-33C7-4478-FFA16DB857AF}"/>
              </a:ext>
            </a:extLst>
          </p:cNvPr>
          <p:cNvCxnSpPr>
            <a:cxnSpLocks/>
            <a:stCxn id="27" idx="3"/>
            <a:endCxn id="18" idx="0"/>
          </p:cNvCxnSpPr>
          <p:nvPr/>
        </p:nvCxnSpPr>
        <p:spPr>
          <a:xfrm>
            <a:off x="5509180" y="2676689"/>
            <a:ext cx="62220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DAC926E-6C53-F718-E310-910CA4BE618F}"/>
              </a:ext>
            </a:extLst>
          </p:cNvPr>
          <p:cNvCxnSpPr>
            <a:cxnSpLocks/>
          </p:cNvCxnSpPr>
          <p:nvPr/>
        </p:nvCxnSpPr>
        <p:spPr>
          <a:xfrm>
            <a:off x="7069417" y="2676688"/>
            <a:ext cx="3927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id="{EF317B26-B461-A679-78BF-879037E7AF8F}"/>
              </a:ext>
            </a:extLst>
          </p:cNvPr>
          <p:cNvSpPr txBox="1"/>
          <p:nvPr/>
        </p:nvSpPr>
        <p:spPr>
          <a:xfrm>
            <a:off x="7377189" y="2215038"/>
            <a:ext cx="1150232" cy="92333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148</a:t>
            </a:r>
          </a:p>
          <a:p>
            <a:pPr algn="ctr"/>
            <a:r>
              <a:rPr lang="en-US" dirty="0">
                <a:latin typeface="Times New Roman" panose="02020603050405020304" pitchFamily="18" charset="0"/>
                <a:cs typeface="Times New Roman" panose="02020603050405020304" pitchFamily="18" charset="0"/>
              </a:rPr>
              <a:t>Semantic </a:t>
            </a:r>
          </a:p>
          <a:p>
            <a:pPr algn="ctr"/>
            <a:r>
              <a:rPr lang="en-US" dirty="0">
                <a:latin typeface="Times New Roman" panose="02020603050405020304" pitchFamily="18" charset="0"/>
                <a:cs typeface="Times New Roman" panose="02020603050405020304" pitchFamily="18" charset="0"/>
              </a:rPr>
              <a:t>Vectors</a:t>
            </a:r>
          </a:p>
        </p:txBody>
      </p:sp>
      <p:cxnSp>
        <p:nvCxnSpPr>
          <p:cNvPr id="43" name="Straight Connector 42">
            <a:extLst>
              <a:ext uri="{FF2B5EF4-FFF2-40B4-BE49-F238E27FC236}">
                <a16:creationId xmlns:a16="http://schemas.microsoft.com/office/drawing/2014/main" id="{4029EC95-3605-528D-4B49-7D2EF9DB4743}"/>
              </a:ext>
            </a:extLst>
          </p:cNvPr>
          <p:cNvCxnSpPr>
            <a:cxnSpLocks/>
            <a:stCxn id="40" idx="3"/>
            <a:endCxn id="48" idx="1"/>
          </p:cNvCxnSpPr>
          <p:nvPr/>
        </p:nvCxnSpPr>
        <p:spPr>
          <a:xfrm flipV="1">
            <a:off x="8527421" y="2299905"/>
            <a:ext cx="567312" cy="3767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6595885-DCA6-F3BC-5A6F-E794BDC08C6E}"/>
              </a:ext>
            </a:extLst>
          </p:cNvPr>
          <p:cNvCxnSpPr>
            <a:cxnSpLocks/>
            <a:stCxn id="40" idx="3"/>
            <a:endCxn id="49" idx="1"/>
          </p:cNvCxnSpPr>
          <p:nvPr/>
        </p:nvCxnSpPr>
        <p:spPr>
          <a:xfrm>
            <a:off x="8527421" y="2676703"/>
            <a:ext cx="567312" cy="49682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2606942E-B7FA-2F36-8C86-B82A0F7F8107}"/>
              </a:ext>
            </a:extLst>
          </p:cNvPr>
          <p:cNvSpPr txBox="1"/>
          <p:nvPr/>
        </p:nvSpPr>
        <p:spPr>
          <a:xfrm>
            <a:off x="9094733" y="2115239"/>
            <a:ext cx="198585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144 Local Query</a:t>
            </a:r>
          </a:p>
        </p:txBody>
      </p:sp>
      <p:sp>
        <p:nvSpPr>
          <p:cNvPr id="49" name="TextBox 48">
            <a:extLst>
              <a:ext uri="{FF2B5EF4-FFF2-40B4-BE49-F238E27FC236}">
                <a16:creationId xmlns:a16="http://schemas.microsoft.com/office/drawing/2014/main" id="{1B957657-A50F-AE0E-BB62-D5BEEBF0214B}"/>
              </a:ext>
            </a:extLst>
          </p:cNvPr>
          <p:cNvSpPr txBox="1"/>
          <p:nvPr/>
        </p:nvSpPr>
        <p:spPr>
          <a:xfrm>
            <a:off x="9094733" y="2988857"/>
            <a:ext cx="198585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4 Global Query</a:t>
            </a:r>
          </a:p>
        </p:txBody>
      </p:sp>
      <p:sp>
        <p:nvSpPr>
          <p:cNvPr id="12" name="TextBox 11">
            <a:extLst>
              <a:ext uri="{FF2B5EF4-FFF2-40B4-BE49-F238E27FC236}">
                <a16:creationId xmlns:a16="http://schemas.microsoft.com/office/drawing/2014/main" id="{B24588D8-586C-46A2-0068-E4F3564FF9D9}"/>
              </a:ext>
            </a:extLst>
          </p:cNvPr>
          <p:cNvSpPr txBox="1"/>
          <p:nvPr/>
        </p:nvSpPr>
        <p:spPr>
          <a:xfrm>
            <a:off x="4506687" y="1190540"/>
            <a:ext cx="2494272" cy="646331"/>
          </a:xfrm>
          <a:prstGeom prst="rect">
            <a:avLst/>
          </a:prstGeom>
          <a:noFill/>
        </p:spPr>
        <p:txBody>
          <a:bodyPr wrap="square">
            <a:spAutoFit/>
          </a:bodyPr>
          <a:lstStyle/>
          <a:p>
            <a:pPr algn="ctr"/>
            <a:r>
              <a:rPr lang="en-US"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D</a:t>
            </a:r>
            <a:r>
              <a:rPr lang="en-US" b="1" dirty="0">
                <a:solidFill>
                  <a:srgbClr val="FF0000"/>
                </a:solidFill>
                <a:latin typeface="Times New Roman" panose="02020603050405020304" pitchFamily="18" charset="0"/>
                <a:cs typeface="Times New Roman" panose="02020603050405020304" pitchFamily="18" charset="0"/>
              </a:rPr>
              <a:t>ilated </a:t>
            </a:r>
            <a:r>
              <a:rPr lang="en-US" altLang="zh-CN" b="1" dirty="0">
                <a:solidFill>
                  <a:srgbClr val="FF0000"/>
                </a:solidFill>
                <a:latin typeface="Times New Roman" panose="02020603050405020304" pitchFamily="18" charset="0"/>
                <a:cs typeface="Times New Roman" panose="02020603050405020304" pitchFamily="18" charset="0"/>
              </a:rPr>
              <a:t>C</a:t>
            </a:r>
            <a:r>
              <a:rPr lang="en-US" b="1" dirty="0">
                <a:solidFill>
                  <a:srgbClr val="FF0000"/>
                </a:solidFill>
                <a:latin typeface="Times New Roman" panose="02020603050405020304" pitchFamily="18" charset="0"/>
                <a:cs typeface="Times New Roman" panose="02020603050405020304" pitchFamily="18" charset="0"/>
              </a:rPr>
              <a:t>onvolution</a:t>
            </a:r>
          </a:p>
          <a:p>
            <a:pPr algn="ctr"/>
            <a:r>
              <a:rPr lang="en-US" b="1" dirty="0">
                <a:solidFill>
                  <a:srgbClr val="FF0000"/>
                </a:solidFill>
                <a:latin typeface="Times New Roman" panose="02020603050405020304" pitchFamily="18" charset="0"/>
                <a:cs typeface="Times New Roman" panose="02020603050405020304" pitchFamily="18" charset="0"/>
              </a:rPr>
              <a:t>&amp; Spatial Attention</a:t>
            </a:r>
          </a:p>
        </p:txBody>
      </p:sp>
      <p:sp>
        <p:nvSpPr>
          <p:cNvPr id="20" name="Arrow: Right 19">
            <a:extLst>
              <a:ext uri="{FF2B5EF4-FFF2-40B4-BE49-F238E27FC236}">
                <a16:creationId xmlns:a16="http://schemas.microsoft.com/office/drawing/2014/main" id="{0F56BD95-B6F4-B515-54F5-5D51A18CDF27}"/>
              </a:ext>
            </a:extLst>
          </p:cNvPr>
          <p:cNvSpPr/>
          <p:nvPr/>
        </p:nvSpPr>
        <p:spPr>
          <a:xfrm>
            <a:off x="6809014" y="1454914"/>
            <a:ext cx="347521" cy="20317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648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43C72-E412-3BD3-BC32-9A78F135F8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F2AE4F2-2269-6E9C-8BF9-E40FFBFD6D26}"/>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Methodology – Denoising </a:t>
            </a:r>
            <a:r>
              <a:rPr kumimoji="1" lang="en-US" altLang="zh-CN" sz="3200" dirty="0" err="1">
                <a:latin typeface="Times New Roman" panose="02020603050405020304" pitchFamily="18" charset="0"/>
                <a:cs typeface="Times New Roman" panose="02020603050405020304" pitchFamily="18" charset="0"/>
              </a:rPr>
              <a:t>UNet</a:t>
            </a:r>
            <a:endParaRPr kumimoji="1" lang="zh-CN" altLang="en-US" sz="32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486B472F-10CA-AC12-29C7-AB3B36EC7C49}"/>
              </a:ext>
            </a:extLst>
          </p:cNvPr>
          <p:cNvSpPr txBox="1"/>
          <p:nvPr/>
        </p:nvSpPr>
        <p:spPr>
          <a:xfrm>
            <a:off x="1438946" y="3613363"/>
            <a:ext cx="10408107"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denoising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reconstruct</a:t>
            </a:r>
            <a:r>
              <a:rPr lang="en-US" altLang="zh-CN"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the depth map from the noisy latent representations.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integrate semantic guidance, the denoising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applies </a:t>
            </a:r>
            <a:r>
              <a:rPr lang="en-US" b="1" dirty="0">
                <a:latin typeface="Times New Roman" panose="02020603050405020304" pitchFamily="18" charset="0"/>
                <a:cs typeface="Times New Roman" panose="02020603050405020304" pitchFamily="18" charset="0"/>
              </a:rPr>
              <a:t>cross-attn</a:t>
            </a:r>
            <a:r>
              <a:rPr lang="en-US" dirty="0">
                <a:latin typeface="Times New Roman" panose="02020603050405020304" pitchFamily="18" charset="0"/>
                <a:cs typeface="Times New Roman" panose="02020603050405020304" pitchFamily="18" charset="0"/>
              </a:rPr>
              <a:t> with semantic embeddings.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48244D-A559-93FA-4DF5-5DF8A312738E}"/>
              </a:ext>
            </a:extLst>
          </p:cNvPr>
          <p:cNvPicPr>
            <a:picLocks noChangeAspect="1"/>
          </p:cNvPicPr>
          <p:nvPr/>
        </p:nvPicPr>
        <p:blipFill>
          <a:blip r:embed="rId3"/>
          <a:stretch>
            <a:fillRect/>
          </a:stretch>
        </p:blipFill>
        <p:spPr>
          <a:xfrm>
            <a:off x="1011044" y="1345728"/>
            <a:ext cx="2842330" cy="1627817"/>
          </a:xfrm>
          <a:prstGeom prst="rect">
            <a:avLst/>
          </a:prstGeom>
        </p:spPr>
      </p:pic>
      <p:sp>
        <p:nvSpPr>
          <p:cNvPr id="3" name="Oval 2">
            <a:extLst>
              <a:ext uri="{FF2B5EF4-FFF2-40B4-BE49-F238E27FC236}">
                <a16:creationId xmlns:a16="http://schemas.microsoft.com/office/drawing/2014/main" id="{D8800A69-E46D-AAD7-3C32-852CDCCD2FC7}"/>
              </a:ext>
            </a:extLst>
          </p:cNvPr>
          <p:cNvSpPr/>
          <p:nvPr/>
        </p:nvSpPr>
        <p:spPr>
          <a:xfrm>
            <a:off x="2085181" y="1532466"/>
            <a:ext cx="666183" cy="80231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Flowchart: Manual Operation 5">
            <a:extLst>
              <a:ext uri="{FF2B5EF4-FFF2-40B4-BE49-F238E27FC236}">
                <a16:creationId xmlns:a16="http://schemas.microsoft.com/office/drawing/2014/main" id="{76DF3B45-B7AC-D1B4-3F8F-A49E5A229606}"/>
              </a:ext>
            </a:extLst>
          </p:cNvPr>
          <p:cNvSpPr/>
          <p:nvPr/>
        </p:nvSpPr>
        <p:spPr>
          <a:xfrm rot="16200000">
            <a:off x="6898915" y="1733776"/>
            <a:ext cx="849762" cy="938028"/>
          </a:xfrm>
          <a:prstGeom prst="flowChartManualOperation">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 name="Flowchart: Manual Operation 6">
            <a:extLst>
              <a:ext uri="{FF2B5EF4-FFF2-40B4-BE49-F238E27FC236}">
                <a16:creationId xmlns:a16="http://schemas.microsoft.com/office/drawing/2014/main" id="{32C2FD55-E0FA-9FEC-FA6A-C763B06CE30C}"/>
              </a:ext>
            </a:extLst>
          </p:cNvPr>
          <p:cNvSpPr/>
          <p:nvPr/>
        </p:nvSpPr>
        <p:spPr>
          <a:xfrm rot="5400000">
            <a:off x="7967372" y="1738614"/>
            <a:ext cx="862738" cy="938028"/>
          </a:xfrm>
          <a:prstGeom prst="flowChartManualOperation">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587D598-E7D1-1C84-9FA7-DFD2F2A9D1D5}"/>
              </a:ext>
            </a:extLst>
          </p:cNvPr>
          <p:cNvSpPr txBox="1"/>
          <p:nvPr/>
        </p:nvSpPr>
        <p:spPr>
          <a:xfrm>
            <a:off x="6827717" y="2110736"/>
            <a:ext cx="941198" cy="276999"/>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Encoder</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F4A5352-44E6-9B9B-7AC0-7071924982A6}"/>
              </a:ext>
            </a:extLst>
          </p:cNvPr>
          <p:cNvSpPr txBox="1"/>
          <p:nvPr/>
        </p:nvSpPr>
        <p:spPr>
          <a:xfrm>
            <a:off x="8014922" y="2096608"/>
            <a:ext cx="852833" cy="276999"/>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Decoder</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55D0E04E-57DF-4440-D0FB-10BA2CEFDB99}"/>
              </a:ext>
            </a:extLst>
          </p:cNvPr>
          <p:cNvSpPr/>
          <p:nvPr/>
        </p:nvSpPr>
        <p:spPr>
          <a:xfrm>
            <a:off x="4039168" y="1437483"/>
            <a:ext cx="2318572"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Latent Features </a:t>
            </a:r>
            <a:r>
              <a:rPr lang="en-US" altLang="zh-CN" b="1" i="1" dirty="0">
                <a:solidFill>
                  <a:schemeClr val="tx1"/>
                </a:solidFill>
                <a:latin typeface="Times New Roman" panose="02020603050405020304" pitchFamily="18" charset="0"/>
                <a:cs typeface="Times New Roman" panose="02020603050405020304" pitchFamily="18" charset="0"/>
              </a:rPr>
              <a:t>z</a:t>
            </a:r>
            <a:endParaRPr lang="en-US" b="1" i="1"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157346B7-128B-AB03-82BE-ACA755911A2F}"/>
              </a:ext>
            </a:extLst>
          </p:cNvPr>
          <p:cNvCxnSpPr>
            <a:cxnSpLocks/>
            <a:stCxn id="27" idx="3"/>
            <a:endCxn id="15" idx="1"/>
          </p:cNvCxnSpPr>
          <p:nvPr/>
        </p:nvCxnSpPr>
        <p:spPr>
          <a:xfrm>
            <a:off x="6357740" y="1742209"/>
            <a:ext cx="469977" cy="5070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9AF8B40E-9662-0189-9147-977BC0471E52}"/>
              </a:ext>
            </a:extLst>
          </p:cNvPr>
          <p:cNvCxnSpPr>
            <a:cxnSpLocks/>
            <a:stCxn id="16" idx="3"/>
          </p:cNvCxnSpPr>
          <p:nvPr/>
        </p:nvCxnSpPr>
        <p:spPr>
          <a:xfrm>
            <a:off x="8867755" y="2235108"/>
            <a:ext cx="4558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271E108F-A1E4-3D05-A5A6-565F895CB10F}"/>
              </a:ext>
            </a:extLst>
          </p:cNvPr>
          <p:cNvSpPr txBox="1"/>
          <p:nvPr/>
        </p:nvSpPr>
        <p:spPr>
          <a:xfrm>
            <a:off x="6935643" y="2602207"/>
            <a:ext cx="1851251" cy="369332"/>
          </a:xfrm>
          <a:prstGeom prst="rect">
            <a:avLst/>
          </a:prstGeom>
          <a:noFill/>
        </p:spPr>
        <p:txBody>
          <a:bodyPr wrap="square">
            <a:spAutoFit/>
          </a:bodyPr>
          <a:lstStyle/>
          <a:p>
            <a:r>
              <a:rPr lang="en-US" b="1" dirty="0">
                <a:solidFill>
                  <a:srgbClr val="FF0000"/>
                </a:solidFill>
                <a:latin typeface="Times New Roman" panose="02020603050405020304" pitchFamily="18" charset="0"/>
                <a:cs typeface="Times New Roman" panose="02020603050405020304" pitchFamily="18" charset="0"/>
              </a:rPr>
              <a:t>skip connections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id="{526D52D6-0FDC-CD67-B7F0-AA867818FA61}"/>
              </a:ext>
            </a:extLst>
          </p:cNvPr>
          <p:cNvSpPr/>
          <p:nvPr/>
        </p:nvSpPr>
        <p:spPr>
          <a:xfrm>
            <a:off x="4039168" y="2297481"/>
            <a:ext cx="2318572"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Semantic Vectors</a:t>
            </a:r>
          </a:p>
        </p:txBody>
      </p:sp>
      <p:cxnSp>
        <p:nvCxnSpPr>
          <p:cNvPr id="77" name="Straight Arrow Connector 76">
            <a:extLst>
              <a:ext uri="{FF2B5EF4-FFF2-40B4-BE49-F238E27FC236}">
                <a16:creationId xmlns:a16="http://schemas.microsoft.com/office/drawing/2014/main" id="{B518771F-F2DE-FBCD-0262-912BC3B5544A}"/>
              </a:ext>
            </a:extLst>
          </p:cNvPr>
          <p:cNvCxnSpPr>
            <a:cxnSpLocks/>
            <a:stCxn id="75" idx="3"/>
            <a:endCxn id="15" idx="1"/>
          </p:cNvCxnSpPr>
          <p:nvPr/>
        </p:nvCxnSpPr>
        <p:spPr>
          <a:xfrm flipV="1">
            <a:off x="6357740" y="2249236"/>
            <a:ext cx="469977" cy="3529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1" name="Rectangle 80">
            <a:extLst>
              <a:ext uri="{FF2B5EF4-FFF2-40B4-BE49-F238E27FC236}">
                <a16:creationId xmlns:a16="http://schemas.microsoft.com/office/drawing/2014/main" id="{123AFC09-1A1D-6A22-2B83-1E8661B1F72F}"/>
              </a:ext>
            </a:extLst>
          </p:cNvPr>
          <p:cNvSpPr/>
          <p:nvPr/>
        </p:nvSpPr>
        <p:spPr>
          <a:xfrm>
            <a:off x="8970451" y="1944509"/>
            <a:ext cx="2318572"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Multi-Scale </a:t>
            </a:r>
          </a:p>
          <a:p>
            <a:pPr algn="ctr"/>
            <a:r>
              <a:rPr lang="en-US" altLang="zh-CN" dirty="0">
                <a:solidFill>
                  <a:schemeClr val="tx1"/>
                </a:solidFill>
                <a:latin typeface="Times New Roman" panose="02020603050405020304" pitchFamily="18" charset="0"/>
                <a:cs typeface="Times New Roman" panose="02020603050405020304" pitchFamily="18" charset="0"/>
              </a:rPr>
              <a:t>Feature Maps</a:t>
            </a:r>
          </a:p>
        </p:txBody>
      </p:sp>
    </p:spTree>
    <p:extLst>
      <p:ext uri="{BB962C8B-B14F-4D97-AF65-F5344CB8AC3E}">
        <p14:creationId xmlns:p14="http://schemas.microsoft.com/office/powerpoint/2010/main" val="395851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8330-FE90-7118-24E9-A33463290E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B17ACF-380C-2A2C-40C7-34ADAA3408FB}"/>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Methodology – Task-Specific Decoder</a:t>
            </a:r>
            <a:endParaRPr kumimoji="1" lang="zh-CN" altLang="en-US" sz="32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4B0EDAB1-1E2A-7DE2-0975-63171AF9F3E8}"/>
              </a:ext>
            </a:extLst>
          </p:cNvPr>
          <p:cNvSpPr txBox="1"/>
          <p:nvPr/>
        </p:nvSpPr>
        <p:spPr>
          <a:xfrm>
            <a:off x="1438946" y="4238090"/>
            <a:ext cx="10408107"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final output is a </a:t>
            </a:r>
            <a:r>
              <a:rPr lang="en-US" b="1" dirty="0">
                <a:latin typeface="Times New Roman" panose="02020603050405020304" pitchFamily="18" charset="0"/>
                <a:cs typeface="Times New Roman" panose="02020603050405020304" pitchFamily="18" charset="0"/>
              </a:rPr>
              <a:t>high-resolution metric depth map</a:t>
            </a:r>
            <a:r>
              <a:rPr lang="en-US" dirty="0">
                <a:latin typeface="Times New Roman" panose="02020603050405020304" pitchFamily="18" charset="0"/>
                <a:cs typeface="Times New Roman" panose="02020603050405020304" pitchFamily="18" charset="0"/>
              </a:rPr>
              <a:t>, effectively capturing detailed spatial information from the input feature representations.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9DB06A-3B8B-5396-D2F2-3164F5706744}"/>
              </a:ext>
            </a:extLst>
          </p:cNvPr>
          <p:cNvPicPr>
            <a:picLocks noChangeAspect="1"/>
          </p:cNvPicPr>
          <p:nvPr/>
        </p:nvPicPr>
        <p:blipFill>
          <a:blip r:embed="rId3"/>
          <a:stretch>
            <a:fillRect/>
          </a:stretch>
        </p:blipFill>
        <p:spPr>
          <a:xfrm>
            <a:off x="1011044" y="1345728"/>
            <a:ext cx="2842330" cy="1627817"/>
          </a:xfrm>
          <a:prstGeom prst="rect">
            <a:avLst/>
          </a:prstGeom>
        </p:spPr>
      </p:pic>
      <p:sp>
        <p:nvSpPr>
          <p:cNvPr id="3" name="Oval 2">
            <a:extLst>
              <a:ext uri="{FF2B5EF4-FFF2-40B4-BE49-F238E27FC236}">
                <a16:creationId xmlns:a16="http://schemas.microsoft.com/office/drawing/2014/main" id="{3C5A6F14-3F8B-0CC6-8903-E5889B7794DC}"/>
              </a:ext>
            </a:extLst>
          </p:cNvPr>
          <p:cNvSpPr/>
          <p:nvPr/>
        </p:nvSpPr>
        <p:spPr>
          <a:xfrm>
            <a:off x="3199138" y="1622700"/>
            <a:ext cx="666183" cy="6094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lowchart: Manual Operation 6">
            <a:extLst>
              <a:ext uri="{FF2B5EF4-FFF2-40B4-BE49-F238E27FC236}">
                <a16:creationId xmlns:a16="http://schemas.microsoft.com/office/drawing/2014/main" id="{050485C2-59F5-83BF-90FB-A4DD5F9ED939}"/>
              </a:ext>
            </a:extLst>
          </p:cNvPr>
          <p:cNvSpPr/>
          <p:nvPr/>
        </p:nvSpPr>
        <p:spPr>
          <a:xfrm rot="5400000">
            <a:off x="6442780" y="1457906"/>
            <a:ext cx="1201514" cy="1160669"/>
          </a:xfrm>
          <a:prstGeom prst="flowChartManualOperation">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0213A60-B0BA-3557-819C-1512163100A1}"/>
              </a:ext>
            </a:extLst>
          </p:cNvPr>
          <p:cNvSpPr txBox="1"/>
          <p:nvPr/>
        </p:nvSpPr>
        <p:spPr>
          <a:xfrm>
            <a:off x="6617120" y="1610486"/>
            <a:ext cx="852833" cy="830997"/>
          </a:xfrm>
          <a:prstGeom prst="rect">
            <a:avLst/>
          </a:prstGeom>
          <a:noFill/>
        </p:spPr>
        <p:txBody>
          <a:bodyPr wrap="square" lIns="0" tIns="0" rIns="0" bIns="0">
            <a:spAutoFit/>
          </a:bodyPr>
          <a:lstStyle/>
          <a:p>
            <a:pPr algn="ctr"/>
            <a:r>
              <a:rPr lang="en-US" altLang="zh-CN" dirty="0">
                <a:latin typeface="Times New Roman" panose="02020603050405020304" pitchFamily="18" charset="0"/>
                <a:cs typeface="Times New Roman" panose="02020603050405020304" pitchFamily="18" charset="0"/>
              </a:rPr>
              <a:t>Task-Specific</a:t>
            </a:r>
          </a:p>
          <a:p>
            <a:pPr algn="ctr"/>
            <a:r>
              <a:rPr lang="en-US" altLang="zh-CN" dirty="0">
                <a:latin typeface="Times New Roman" panose="02020603050405020304" pitchFamily="18" charset="0"/>
                <a:cs typeface="Times New Roman" panose="02020603050405020304" pitchFamily="18" charset="0"/>
              </a:rPr>
              <a:t>Decoder</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D3D8662A-4339-9321-CB37-314F9FA52443}"/>
              </a:ext>
            </a:extLst>
          </p:cNvPr>
          <p:cNvSpPr/>
          <p:nvPr/>
        </p:nvSpPr>
        <p:spPr>
          <a:xfrm>
            <a:off x="4278857" y="1733514"/>
            <a:ext cx="1746914"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Multi-Scale </a:t>
            </a:r>
          </a:p>
          <a:p>
            <a:pPr algn="ctr"/>
            <a:r>
              <a:rPr lang="en-US" altLang="zh-CN" dirty="0">
                <a:solidFill>
                  <a:schemeClr val="tx1"/>
                </a:solidFill>
                <a:latin typeface="Times New Roman" panose="02020603050405020304" pitchFamily="18" charset="0"/>
                <a:cs typeface="Times New Roman" panose="02020603050405020304" pitchFamily="18" charset="0"/>
              </a:rPr>
              <a:t>Feature Maps</a:t>
            </a:r>
            <a:endParaRPr lang="en-US" b="1" i="1" dirty="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8C4F9ABD-6219-92F1-9EA9-69789FEBD157}"/>
              </a:ext>
            </a:extLst>
          </p:cNvPr>
          <p:cNvCxnSpPr>
            <a:cxnSpLocks/>
            <a:endCxn id="7" idx="2"/>
          </p:cNvCxnSpPr>
          <p:nvPr/>
        </p:nvCxnSpPr>
        <p:spPr>
          <a:xfrm>
            <a:off x="6041468" y="2038240"/>
            <a:ext cx="42173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D71613AE-36F6-4C57-025D-C95FCBB9E4BB}"/>
              </a:ext>
            </a:extLst>
          </p:cNvPr>
          <p:cNvCxnSpPr>
            <a:cxnSpLocks/>
          </p:cNvCxnSpPr>
          <p:nvPr/>
        </p:nvCxnSpPr>
        <p:spPr>
          <a:xfrm>
            <a:off x="7623872" y="2066567"/>
            <a:ext cx="5567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F3C2A547-B58D-F05C-94AA-3AA9DF14B5AA}"/>
              </a:ext>
            </a:extLst>
          </p:cNvPr>
          <p:cNvSpPr/>
          <p:nvPr/>
        </p:nvSpPr>
        <p:spPr>
          <a:xfrm>
            <a:off x="8187627" y="1761841"/>
            <a:ext cx="1746914"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Metric Depth</a:t>
            </a:r>
            <a:endParaRPr lang="en-US" b="1" i="1" dirty="0">
              <a:solidFill>
                <a:schemeClr val="tx1"/>
              </a:solidFill>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54D3DA39-75F8-4A27-A457-FA8FB211EAEE}"/>
              </a:ext>
            </a:extLst>
          </p:cNvPr>
          <p:cNvCxnSpPr>
            <a:cxnSpLocks/>
          </p:cNvCxnSpPr>
          <p:nvPr/>
        </p:nvCxnSpPr>
        <p:spPr>
          <a:xfrm flipH="1">
            <a:off x="6025771" y="2638998"/>
            <a:ext cx="1020008" cy="5124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5695782-6A69-7999-7FDC-B1C28C9DF539}"/>
              </a:ext>
            </a:extLst>
          </p:cNvPr>
          <p:cNvCxnSpPr>
            <a:cxnSpLocks/>
          </p:cNvCxnSpPr>
          <p:nvPr/>
        </p:nvCxnSpPr>
        <p:spPr>
          <a:xfrm>
            <a:off x="7045779" y="2638998"/>
            <a:ext cx="0" cy="5124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FF488A1-F85F-35DE-46D3-BBD89C5A7950}"/>
              </a:ext>
            </a:extLst>
          </p:cNvPr>
          <p:cNvCxnSpPr>
            <a:cxnSpLocks/>
          </p:cNvCxnSpPr>
          <p:nvPr/>
        </p:nvCxnSpPr>
        <p:spPr>
          <a:xfrm>
            <a:off x="7045779" y="2638998"/>
            <a:ext cx="1134835" cy="51241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64854ABA-3CCD-F979-0382-3A51A872E527}"/>
              </a:ext>
            </a:extLst>
          </p:cNvPr>
          <p:cNvSpPr/>
          <p:nvPr/>
        </p:nvSpPr>
        <p:spPr>
          <a:xfrm>
            <a:off x="5474920" y="3124274"/>
            <a:ext cx="988282"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DeConv</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80AC44AF-D021-3FF1-6D94-C3B536B1BD29}"/>
              </a:ext>
            </a:extLst>
          </p:cNvPr>
          <p:cNvSpPr/>
          <p:nvPr/>
        </p:nvSpPr>
        <p:spPr>
          <a:xfrm>
            <a:off x="6608348" y="3124274"/>
            <a:ext cx="988282"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Conv</a:t>
            </a:r>
            <a:endParaRPr lang="en-US" b="1" i="1" dirty="0">
              <a:solidFill>
                <a:schemeClr val="tx1"/>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D66B09B2-ED2A-42FA-7B2F-F1079720EEB5}"/>
              </a:ext>
            </a:extLst>
          </p:cNvPr>
          <p:cNvSpPr/>
          <p:nvPr/>
        </p:nvSpPr>
        <p:spPr>
          <a:xfrm>
            <a:off x="7830269" y="3124274"/>
            <a:ext cx="2995573" cy="6094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latin typeface="Times New Roman" panose="02020603050405020304" pitchFamily="18" charset="0"/>
                <a:cs typeface="Times New Roman" panose="02020603050405020304" pitchFamily="18" charset="0"/>
              </a:rPr>
              <a:t>Upsamp</a:t>
            </a:r>
            <a:r>
              <a:rPr lang="en-US" altLang="zh-CN" dirty="0">
                <a:solidFill>
                  <a:schemeClr val="tx1"/>
                </a:solidFill>
                <a:latin typeface="Times New Roman" panose="02020603050405020304" pitchFamily="18" charset="0"/>
                <a:cs typeface="Times New Roman" panose="02020603050405020304" pitchFamily="18" charset="0"/>
              </a:rPr>
              <a:t>: bilinear interpolation</a:t>
            </a:r>
            <a:endParaRPr lang="en-US"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22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BF1D5-7D71-A779-4A7A-0AEAFF64E10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05D7B11-5CA3-7FDA-67C2-F7E0A0AFD442}"/>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Experiments - Setup</a:t>
            </a:r>
            <a:endParaRPr kumimoji="1" lang="zh-CN" alt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6803929-D928-CA9D-D413-2AC33A60358E}"/>
                  </a:ext>
                </a:extLst>
              </p:cNvPr>
              <p:cNvSpPr txBox="1"/>
              <p:nvPr/>
            </p:nvSpPr>
            <p:spPr>
              <a:xfrm>
                <a:off x="1438946" y="1176483"/>
                <a:ext cx="10408107" cy="4524315"/>
              </a:xfrm>
              <a:prstGeom prst="rect">
                <a:avLst/>
              </a:prstGeom>
              <a:noFill/>
            </p:spPr>
            <p:txBody>
              <a:bodyPr wrap="square">
                <a:spAutoFit/>
              </a:bodyPr>
              <a:lstStyle/>
              <a:p>
                <a:pPr algn="just"/>
                <a:r>
                  <a:rPr lang="en-US" b="1" i="1" dirty="0">
                    <a:latin typeface="Times New Roman" panose="02020603050405020304" pitchFamily="18" charset="0"/>
                    <a:cs typeface="Times New Roman" panose="02020603050405020304" pitchFamily="18" charset="0"/>
                  </a:rPr>
                  <a:t>Outdoor Datasets: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KITTI. </a:t>
                </a:r>
                <a:r>
                  <a:rPr lang="en-US" dirty="0">
                    <a:latin typeface="Times New Roman" panose="02020603050405020304" pitchFamily="18" charset="0"/>
                    <a:cs typeface="Times New Roman" panose="02020603050405020304" pitchFamily="18" charset="0"/>
                  </a:rPr>
                  <a:t>As a benchmark for autonomous driving and computer vision research, KITTI featuring real-world driving scenes from urban and rural areas. </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Waymo. </a:t>
                </a:r>
                <a:r>
                  <a:rPr lang="en-US" dirty="0">
                    <a:latin typeface="Times New Roman" panose="02020603050405020304" pitchFamily="18" charset="0"/>
                    <a:cs typeface="Times New Roman" panose="02020603050405020304" pitchFamily="18" charset="0"/>
                  </a:rPr>
                  <a:t>Waymo</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includes a vast collection of scenes from various cities, suburban areas, and rural roads across the United States, offering a broader range of weather conditions (e.g., sunny, rainy, foggy) and lighting conditions (e.g., daytime, dusk, nighttime).</a:t>
                </a: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i="1" dirty="0">
                    <a:latin typeface="Times New Roman" panose="02020603050405020304" pitchFamily="18" charset="0"/>
                    <a:cs typeface="Times New Roman" panose="02020603050405020304" pitchFamily="18" charset="0"/>
                  </a:rPr>
                  <a:t>Evaluation Metric:</a:t>
                </a:r>
              </a:p>
              <a:p>
                <a:pPr algn="just"/>
                <a:endParaRPr lang="en-US"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m:rPr>
                            <m:nor/>
                          </m:rPr>
                          <a:rPr lang="en-US" b="1" dirty="0" smtClean="0">
                            <a:latin typeface="Times New Roman" panose="02020603050405020304" pitchFamily="18" charset="0"/>
                            <a:cs typeface="Times New Roman" panose="02020603050405020304" pitchFamily="18" charset="0"/>
                          </a:rPr>
                          <m:t>δ</m:t>
                        </m:r>
                      </m:e>
                      <m:sub>
                        <m:r>
                          <a:rPr lang="en-US" b="1" i="1" smtClean="0">
                            <a:latin typeface="Cambria Math" panose="02040503050406030204" pitchFamily="18" charset="0"/>
                            <a:cs typeface="Times New Roman" panose="02020603050405020304" pitchFamily="18" charset="0"/>
                          </a:rPr>
                          <m:t>𝟏</m:t>
                        </m:r>
                      </m:sub>
                    </m:sSub>
                  </m:oMath>
                </a14:m>
                <a:r>
                  <a:rPr lang="en-US"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m:rPr>
                            <m:nor/>
                          </m:rPr>
                          <a:rPr lang="en-US" b="1" dirty="0" smtClean="0">
                            <a:latin typeface="Times New Roman" panose="02020603050405020304" pitchFamily="18" charset="0"/>
                            <a:cs typeface="Times New Roman" panose="02020603050405020304" pitchFamily="18" charset="0"/>
                          </a:rPr>
                          <m:t>δ</m:t>
                        </m:r>
                      </m:e>
                      <m:sub>
                        <m:r>
                          <a:rPr lang="en-US" b="1" i="1" dirty="0" smtClean="0">
                            <a:latin typeface="Cambria Math" panose="02040503050406030204" pitchFamily="18" charset="0"/>
                            <a:cs typeface="Times New Roman" panose="02020603050405020304" pitchFamily="18" charset="0"/>
                          </a:rPr>
                          <m:t>𝟐</m:t>
                        </m:r>
                      </m:sub>
                    </m:sSub>
                    <m:r>
                      <a:rPr lang="en-US" b="1" i="1" smtClean="0">
                        <a:latin typeface="Cambria Math" panose="02040503050406030204" pitchFamily="18" charset="0"/>
                        <a:cs typeface="Times New Roman" panose="02020603050405020304" pitchFamily="18" charset="0"/>
                      </a:rPr>
                      <m:t> </m:t>
                    </m:r>
                  </m:oMath>
                </a14:m>
                <a:r>
                  <a:rPr lang="en-US" b="1" dirty="0">
                    <a:latin typeface="Times New Roman" panose="02020603050405020304" pitchFamily="18" charset="0"/>
                    <a:cs typeface="Times New Roman" panose="02020603050405020304" pitchFamily="18" charset="0"/>
                  </a:rPr>
                  <a:t>,</a:t>
                </a:r>
                <a:r>
                  <a:rPr lang="en-US" b="1" dirty="0">
                    <a:cs typeface="Times New Roman" panose="02020603050405020304" pitchFamily="18" charset="0"/>
                  </a:rPr>
                  <a:t> </a:t>
                </a:r>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m:rPr>
                            <m:nor/>
                          </m:rPr>
                          <a:rPr lang="en-US" b="1" dirty="0" smtClean="0">
                            <a:latin typeface="Times New Roman" panose="02020603050405020304" pitchFamily="18" charset="0"/>
                            <a:cs typeface="Times New Roman" panose="02020603050405020304" pitchFamily="18" charset="0"/>
                          </a:rPr>
                          <m:t>δ</m:t>
                        </m:r>
                      </m:e>
                      <m:sub>
                        <m:r>
                          <a:rPr lang="en-US" b="1" i="1" dirty="0" smtClean="0">
                            <a:latin typeface="Cambria Math" panose="02040503050406030204" pitchFamily="18" charset="0"/>
                            <a:cs typeface="Times New Roman" panose="02020603050405020304" pitchFamily="18" charset="0"/>
                          </a:rPr>
                          <m:t>𝟑</m:t>
                        </m:r>
                      </m:sub>
                    </m:sSub>
                    <m:r>
                      <a:rPr lang="en-US" b="1"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:represent the percentage of predictions where the relative error is within </a:t>
                </a:r>
                <a:r>
                  <a:rPr lang="en-US" b="1" dirty="0">
                    <a:latin typeface="Times New Roman" panose="02020603050405020304" pitchFamily="18" charset="0"/>
                    <a:cs typeface="Times New Roman" panose="02020603050405020304" pitchFamily="18" charset="0"/>
                  </a:rPr>
                  <a:t>1.25</a:t>
                </a:r>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𝟐𝟓</m:t>
                        </m:r>
                      </m:e>
                      <m:sup>
                        <m:r>
                          <a:rPr lang="en-US" b="1" i="1" smtClean="0">
                            <a:latin typeface="Cambria Math" panose="02040503050406030204" pitchFamily="18" charset="0"/>
                            <a:cs typeface="Times New Roman" panose="02020603050405020304" pitchFamily="18" charset="0"/>
                          </a:rPr>
                          <m:t>𝟐</m:t>
                        </m:r>
                      </m:sup>
                    </m:sSup>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b="1" i="1" smtClean="0">
                            <a:latin typeface="Cambria Math" panose="02040503050406030204" pitchFamily="18" charset="0"/>
                            <a:cs typeface="Times New Roman" panose="02020603050405020304" pitchFamily="18" charset="0"/>
                          </a:rPr>
                        </m:ctrlPr>
                      </m:sSupPr>
                      <m:e>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𝟐𝟓</m:t>
                        </m:r>
                      </m:e>
                      <m:sup>
                        <m:r>
                          <a:rPr lang="en-US" b="1" i="1" smtClean="0">
                            <a:latin typeface="Cambria Math" panose="02040503050406030204" pitchFamily="18" charset="0"/>
                            <a:cs typeface="Times New Roman" panose="02020603050405020304" pitchFamily="18" charset="0"/>
                          </a:rPr>
                          <m:t>𝟑</m:t>
                        </m:r>
                      </m:sup>
                    </m:sSup>
                    <m:r>
                      <a:rPr lang="en-US" b="1"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times the actual depth values, respectively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Absolute Relative Error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Squared Relative Error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Root Mean Square Error</a:t>
                </a:r>
              </a:p>
            </p:txBody>
          </p:sp>
        </mc:Choice>
        <mc:Fallback>
          <p:sp>
            <p:nvSpPr>
              <p:cNvPr id="5" name="TextBox 4">
                <a:extLst>
                  <a:ext uri="{FF2B5EF4-FFF2-40B4-BE49-F238E27FC236}">
                    <a16:creationId xmlns:a16="http://schemas.microsoft.com/office/drawing/2014/main" id="{C6803929-D928-CA9D-D413-2AC33A60358E}"/>
                  </a:ext>
                </a:extLst>
              </p:cNvPr>
              <p:cNvSpPr txBox="1">
                <a:spLocks noRot="1" noChangeAspect="1" noMove="1" noResize="1" noEditPoints="1" noAdjustHandles="1" noChangeArrowheads="1" noChangeShapeType="1" noTextEdit="1"/>
              </p:cNvSpPr>
              <p:nvPr/>
            </p:nvSpPr>
            <p:spPr>
              <a:xfrm>
                <a:off x="1438946" y="1176483"/>
                <a:ext cx="10408107" cy="4524315"/>
              </a:xfrm>
              <a:prstGeom prst="rect">
                <a:avLst/>
              </a:prstGeom>
              <a:blipFill>
                <a:blip r:embed="rId3"/>
                <a:stretch>
                  <a:fillRect l="-469" t="-809" r="-527" b="-1482"/>
                </a:stretch>
              </a:blipFill>
            </p:spPr>
            <p:txBody>
              <a:bodyPr/>
              <a:lstStyle/>
              <a:p>
                <a:r>
                  <a:rPr lang="en-US">
                    <a:noFill/>
                  </a:rPr>
                  <a:t> </a:t>
                </a:r>
              </a:p>
            </p:txBody>
          </p:sp>
        </mc:Fallback>
      </mc:AlternateContent>
    </p:spTree>
    <p:extLst>
      <p:ext uri="{BB962C8B-B14F-4D97-AF65-F5344CB8AC3E}">
        <p14:creationId xmlns:p14="http://schemas.microsoft.com/office/powerpoint/2010/main" val="2988056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3F46-8C64-9F2E-E1ED-056F9E79E1D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687CE68-3DE1-846E-B5E6-963756836DB0}"/>
              </a:ext>
            </a:extLst>
          </p:cNvPr>
          <p:cNvSpPr>
            <a:spLocks noGrp="1"/>
          </p:cNvSpPr>
          <p:nvPr>
            <p:ph type="title"/>
          </p:nvPr>
        </p:nvSpPr>
        <p:spPr>
          <a:xfrm>
            <a:off x="838200" y="365125"/>
            <a:ext cx="10515600" cy="674781"/>
          </a:xfrm>
        </p:spPr>
        <p:txBody>
          <a:bodyPr>
            <a:normAutofit/>
          </a:bodyPr>
          <a:lstStyle/>
          <a:p>
            <a:r>
              <a:rPr kumimoji="1" lang="en-US" altLang="zh-CN" sz="3200" dirty="0">
                <a:latin typeface="Times New Roman" panose="02020603050405020304" pitchFamily="18" charset="0"/>
                <a:cs typeface="Times New Roman" panose="02020603050405020304" pitchFamily="18" charset="0"/>
              </a:rPr>
              <a:t>Experiments – Results on KITTI</a:t>
            </a:r>
            <a:endParaRPr kumimoji="1" lang="zh-CN" alt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141ED2-D348-2288-A49C-7F141232187A}"/>
              </a:ext>
            </a:extLst>
          </p:cNvPr>
          <p:cNvSpPr txBox="1"/>
          <p:nvPr/>
        </p:nvSpPr>
        <p:spPr>
          <a:xfrm>
            <a:off x="764721" y="4869529"/>
            <a:ext cx="5922223"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visualization of selected samples from the KITTI dataset.</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42DCE5-CE68-1B48-9F5B-A0794F5D08E9}"/>
              </a:ext>
            </a:extLst>
          </p:cNvPr>
          <p:cNvPicPr>
            <a:picLocks noChangeAspect="1"/>
          </p:cNvPicPr>
          <p:nvPr/>
        </p:nvPicPr>
        <p:blipFill>
          <a:blip r:embed="rId3"/>
          <a:stretch>
            <a:fillRect/>
          </a:stretch>
        </p:blipFill>
        <p:spPr>
          <a:xfrm>
            <a:off x="1107621" y="1466498"/>
            <a:ext cx="5048250" cy="3345771"/>
          </a:xfrm>
          <a:prstGeom prst="rect">
            <a:avLst/>
          </a:prstGeom>
        </p:spPr>
      </p:pic>
      <p:pic>
        <p:nvPicPr>
          <p:cNvPr id="6" name="Picture 5">
            <a:extLst>
              <a:ext uri="{FF2B5EF4-FFF2-40B4-BE49-F238E27FC236}">
                <a16:creationId xmlns:a16="http://schemas.microsoft.com/office/drawing/2014/main" id="{FCFD981C-988C-23DF-28B2-B9442A4331A8}"/>
              </a:ext>
            </a:extLst>
          </p:cNvPr>
          <p:cNvPicPr>
            <a:picLocks noChangeAspect="1"/>
          </p:cNvPicPr>
          <p:nvPr/>
        </p:nvPicPr>
        <p:blipFill>
          <a:blip r:embed="rId4"/>
          <a:stretch>
            <a:fillRect/>
          </a:stretch>
        </p:blipFill>
        <p:spPr>
          <a:xfrm>
            <a:off x="6407064" y="2098221"/>
            <a:ext cx="5262422" cy="1907041"/>
          </a:xfrm>
          <a:prstGeom prst="rect">
            <a:avLst/>
          </a:prstGeom>
        </p:spPr>
      </p:pic>
      <p:sp>
        <p:nvSpPr>
          <p:cNvPr id="8" name="TextBox 7">
            <a:extLst>
              <a:ext uri="{FF2B5EF4-FFF2-40B4-BE49-F238E27FC236}">
                <a16:creationId xmlns:a16="http://schemas.microsoft.com/office/drawing/2014/main" id="{75D3BDBE-E4E7-9220-3A7B-8C3DB9A8EF9B}"/>
              </a:ext>
            </a:extLst>
          </p:cNvPr>
          <p:cNvSpPr txBox="1"/>
          <p:nvPr/>
        </p:nvSpPr>
        <p:spPr>
          <a:xfrm>
            <a:off x="8011206" y="4171099"/>
            <a:ext cx="1924729"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Ablation Study</a:t>
            </a:r>
          </a:p>
        </p:txBody>
      </p:sp>
    </p:spTree>
    <p:extLst>
      <p:ext uri="{BB962C8B-B14F-4D97-AF65-F5344CB8AC3E}">
        <p14:creationId xmlns:p14="http://schemas.microsoft.com/office/powerpoint/2010/main" val="377774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389</TotalTime>
  <Words>760</Words>
  <Application>Microsoft Office PowerPoint</Application>
  <PresentationFormat>Widescreen</PresentationFormat>
  <Paragraphs>145</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Cambria Math</vt:lpstr>
      <vt:lpstr>Times New Roman</vt:lpstr>
      <vt:lpstr>Office Theme</vt:lpstr>
      <vt:lpstr>PowerPoint Presentation</vt:lpstr>
      <vt:lpstr>Background &amp; Motivation</vt:lpstr>
      <vt:lpstr>Methodology - Overview</vt:lpstr>
      <vt:lpstr>Methodology – Latent Feature Extractor</vt:lpstr>
      <vt:lpstr>Methodology – Spatially Enhanced Semantic Encoder</vt:lpstr>
      <vt:lpstr>Methodology – Denoising UNet</vt:lpstr>
      <vt:lpstr>Methodology – Task-Specific Decoder</vt:lpstr>
      <vt:lpstr>Experiments - Setup</vt:lpstr>
      <vt:lpstr>Experiments – Results on KITTI</vt:lpstr>
      <vt:lpstr>Experiments – Results on Waymo</vt:lpstr>
      <vt:lpstr>Experiments – Results on Waymo</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 as</dc:creator>
  <cp:lastModifiedBy>Chi as</cp:lastModifiedBy>
  <cp:revision>1</cp:revision>
  <dcterms:created xsi:type="dcterms:W3CDTF">2025-04-06T20:38:03Z</dcterms:created>
  <dcterms:modified xsi:type="dcterms:W3CDTF">2025-04-07T03:07:59Z</dcterms:modified>
</cp:coreProperties>
</file>