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310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258" r:id="rId13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5"/>
    </p:embeddedFon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강한공군체 Bold" panose="020B0800000101010101" pitchFamily="50" charset="-127"/>
      <p:bold r:id="rId20"/>
    </p:embeddedFont>
    <p:embeddedFont>
      <p:font typeface="강한공군체 Medium" panose="020B0600000101010101" pitchFamily="50" charset="-127"/>
      <p:regular r:id="rId21"/>
    </p:embeddedFont>
    <p:embeddedFont>
      <p:font typeface="바른공군체 Medium" panose="020B0600000101010101" pitchFamily="50" charset="-127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8" autoAdjust="0"/>
  </p:normalViewPr>
  <p:slideViewPr>
    <p:cSldViewPr snapToGrid="0">
      <p:cViewPr varScale="1">
        <p:scale>
          <a:sx n="126" d="100"/>
          <a:sy n="126" d="100"/>
        </p:scale>
        <p:origin x="11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37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9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5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67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495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87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88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2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프로그래밍 언어의 시작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6" name="Picture 2" descr="더 이상의 자세한 설명은 생략한다 - 내위키">
            <a:extLst>
              <a:ext uri="{FF2B5EF4-FFF2-40B4-BE49-F238E27FC236}">
                <a16:creationId xmlns:a16="http://schemas.microsoft.com/office/drawing/2014/main" id="{1B98E861-E885-52EF-89C4-A15EE175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5" y="1327507"/>
            <a:ext cx="2651125" cy="337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77;p44">
            <a:extLst>
              <a:ext uri="{FF2B5EF4-FFF2-40B4-BE49-F238E27FC236}">
                <a16:creationId xmlns:a16="http://schemas.microsoft.com/office/drawing/2014/main" id="{073280C3-B80C-A232-83C2-D9FB3A9416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41520" y="1478280"/>
            <a:ext cx="391668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어셈블리어를 시작으로 컴퓨터 언어가 계속 만들어집니다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시간 관계상 이야기를 많이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스킵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하겠습니다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0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프로그래밍 언어의 시작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7" name="Google Shape;877;p44">
            <a:extLst>
              <a:ext uri="{FF2B5EF4-FFF2-40B4-BE49-F238E27FC236}">
                <a16:creationId xmlns:a16="http://schemas.microsoft.com/office/drawing/2014/main" id="{073280C3-B80C-A232-83C2-D9FB3A9416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91000" y="1449705"/>
            <a:ext cx="4524375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프로그래밍 언어 계보를 잘 보면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Java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나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C++, C#, Python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등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우리가 어디선가 들어본 적 있는 컴퓨터 언어들이 다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언어에서 파생된 걸 볼 수 있습니다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언어는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우리가 알고 있는 뭐든 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언어의 시작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입니다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튜터링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언어를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언어로 해도 상관없는 이유는 모든 언어의 시작이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에서 시작했기 때문입니다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  <p:pic>
        <p:nvPicPr>
          <p:cNvPr id="2" name="Picture 2" descr="http://www.acornpub.co.kr/admin_upload/programming-language1.jpg">
            <a:extLst>
              <a:ext uri="{FF2B5EF4-FFF2-40B4-BE49-F238E27FC236}">
                <a16:creationId xmlns:a16="http://schemas.microsoft.com/office/drawing/2014/main" id="{04D5F936-44C5-052E-D474-D10C02FF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78" y="1143000"/>
            <a:ext cx="29285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8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짧은 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컴퓨터 역사 소개</a:t>
            </a:r>
          </a:p>
        </p:txBody>
      </p:sp>
      <p:sp>
        <p:nvSpPr>
          <p:cNvPr id="1037" name="Google Shape;1037;p48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10~15</a:t>
            </a:r>
            <a:r>
              <a:rPr lang="ko-KR" altLang="en-US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분 정도만 짧게 설명합니다</a:t>
            </a:r>
            <a:r>
              <a:rPr lang="en-US" altLang="ko-KR" dirty="0"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.</a:t>
            </a:r>
            <a:endParaRPr dirty="0"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2" name="Google Shape;1038;p48">
            <a:extLst>
              <a:ext uri="{FF2B5EF4-FFF2-40B4-BE49-F238E27FC236}">
                <a16:creationId xmlns:a16="http://schemas.microsoft.com/office/drawing/2014/main" id="{C1018A32-8483-790D-AE85-4C067F920C2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58569" y="196476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01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최초의 컴퓨터 </a:t>
            </a: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애니악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높이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5.5m,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길이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24.5m,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무게가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30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톤 이었다고 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3" name="Picture 2" descr="g-Matrix on Twitter: &quot;1940년대에 만들어져 1955년까지 가동된 최초의 전자식 컴퓨터로 널리 알려진 애니악의  프로그래밍은 이렇게 여성들이 맡았다. 물론 이때의 프로그래밍은 사진에서 처럼 회로를 배선하는 일이었다.  http://t.co/Qq4o0r4DkG&quot; / Twitter">
            <a:extLst>
              <a:ext uri="{FF2B5EF4-FFF2-40B4-BE49-F238E27FC236}">
                <a16:creationId xmlns:a16="http://schemas.microsoft.com/office/drawing/2014/main" id="{E3A3A8D9-6705-F19B-3EBB-C0B65E78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" y="1246912"/>
            <a:ext cx="4472941" cy="304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최초의 컴퓨터 </a:t>
            </a: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애니악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83286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사진에 보이는 것처럼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예전에는 코딩을 키보드로 하는 것이 아니라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사람이 직접 전기선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을 컴퓨터에 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꽂으면서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코딩을 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4" name="Picture 2" descr="How the World's First Computer Was Rescued From the Scrap Heap | WIRED">
            <a:extLst>
              <a:ext uri="{FF2B5EF4-FFF2-40B4-BE49-F238E27FC236}">
                <a16:creationId xmlns:a16="http://schemas.microsoft.com/office/drawing/2014/main" id="{48471853-D104-70EB-844B-2FED907FC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1"/>
          <a:stretch/>
        </p:blipFill>
        <p:spPr bwMode="auto">
          <a:xfrm>
            <a:off x="403860" y="1204785"/>
            <a:ext cx="4621761" cy="33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9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최초의 컴퓨터 </a:t>
            </a: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애니악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91668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왜 사람이 직접 전기선을 꽂으면서 코딩을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했냐면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당시 컴퓨터는 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전기가 들어왔다 </a:t>
            </a:r>
            <a:r>
              <a:rPr lang="ko-KR" altLang="en-US" sz="2000" b="1" dirty="0" err="1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나가는걸로</a:t>
            </a:r>
            <a:br>
              <a:rPr lang="en-US" altLang="ko-KR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과 </a:t>
            </a:r>
            <a:r>
              <a:rPr lang="en-US" altLang="ko-KR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을 표현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하였기 때문에 그러했다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그야 말로 하드 코딩의 시대였다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1026" name="Picture 2" descr="22 데이터를 알면 화성에서도 살아 돌아올 수 있다">
            <a:extLst>
              <a:ext uri="{FF2B5EF4-FFF2-40B4-BE49-F238E27FC236}">
                <a16:creationId xmlns:a16="http://schemas.microsoft.com/office/drawing/2014/main" id="{8F0191C1-8D3E-E79D-96C3-F73B368D8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55"/>
          <a:stretch/>
        </p:blipFill>
        <p:spPr bwMode="auto">
          <a:xfrm>
            <a:off x="-22859" y="1296501"/>
            <a:ext cx="4877382" cy="34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F53FF6-0754-F9E4-1CEA-3CF4E77A8F0F}"/>
              </a:ext>
            </a:extLst>
          </p:cNvPr>
          <p:cNvSpPr txBox="1"/>
          <p:nvPr/>
        </p:nvSpPr>
        <p:spPr>
          <a:xfrm>
            <a:off x="5890260" y="4698475"/>
            <a:ext cx="345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※ </a:t>
            </a:r>
            <a:r>
              <a:rPr lang="ko-KR" altLang="en-US" sz="600" dirty="0"/>
              <a:t>사실 지금하고 있는 말은 틀린 말 입니다</a:t>
            </a:r>
            <a:r>
              <a:rPr lang="en-US" altLang="ko-KR" sz="600" dirty="0"/>
              <a:t>.</a:t>
            </a:r>
            <a:br>
              <a:rPr lang="en-US" altLang="ko-KR" sz="600" dirty="0"/>
            </a:br>
            <a:r>
              <a:rPr lang="ko-KR" altLang="en-US" sz="600" dirty="0"/>
              <a:t>애니악은 </a:t>
            </a:r>
            <a:r>
              <a:rPr lang="en-US" altLang="ko-KR" sz="600" dirty="0"/>
              <a:t>10</a:t>
            </a:r>
            <a:r>
              <a:rPr lang="ko-KR" altLang="en-US" sz="600" dirty="0"/>
              <a:t>진법을 채용하였고</a:t>
            </a:r>
            <a:r>
              <a:rPr lang="en-US" altLang="ko-KR" sz="600" dirty="0"/>
              <a:t>, </a:t>
            </a:r>
            <a:r>
              <a:rPr lang="ko-KR" altLang="en-US" sz="600" dirty="0"/>
              <a:t>폰 노이만이 고안한 최초의 </a:t>
            </a:r>
            <a:r>
              <a:rPr lang="en-US" altLang="ko-KR" sz="600" dirty="0"/>
              <a:t>2</a:t>
            </a:r>
            <a:r>
              <a:rPr lang="ko-KR" altLang="en-US" sz="600" dirty="0"/>
              <a:t>진법 컴퓨터는 </a:t>
            </a:r>
            <a:r>
              <a:rPr lang="ko-KR" altLang="en-US" sz="600" dirty="0" err="1"/>
              <a:t>에드박입니다</a:t>
            </a:r>
            <a:r>
              <a:rPr lang="en-US" altLang="ko-KR" sz="600" dirty="0"/>
              <a:t>.</a:t>
            </a:r>
            <a:br>
              <a:rPr lang="en-US" altLang="ko-KR" sz="600" dirty="0"/>
            </a:br>
            <a:r>
              <a:rPr lang="ko-KR" altLang="en-US" sz="600" dirty="0"/>
              <a:t>그러나 </a:t>
            </a:r>
            <a:r>
              <a:rPr lang="ko-KR" altLang="en-US" sz="600" dirty="0" err="1"/>
              <a:t>튜터링을</a:t>
            </a:r>
            <a:r>
              <a:rPr lang="ko-KR" altLang="en-US" sz="600" dirty="0"/>
              <a:t> 하는데 </a:t>
            </a:r>
            <a:r>
              <a:rPr lang="ko-KR" altLang="en-US" sz="600" dirty="0" err="1"/>
              <a:t>애니악</a:t>
            </a:r>
            <a:r>
              <a:rPr lang="ko-KR" altLang="en-US" sz="600" dirty="0"/>
              <a:t> </a:t>
            </a:r>
            <a:r>
              <a:rPr lang="ko-KR" altLang="en-US" sz="600" dirty="0" err="1"/>
              <a:t>에드박</a:t>
            </a:r>
            <a:r>
              <a:rPr lang="ko-KR" altLang="en-US" sz="600" dirty="0"/>
              <a:t> 구분은 중요하지 않아서 그냥 넘어갑니다</a:t>
            </a:r>
            <a:r>
              <a:rPr lang="en-US" altLang="ko-KR" sz="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533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폰 </a:t>
            </a: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노이만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91668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그리고 이런 컴퓨터 구조를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고안한 사람은 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폰 </a:t>
            </a:r>
            <a:r>
              <a:rPr lang="ko-KR" altLang="en-US" sz="2000" b="1" dirty="0" err="1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노이만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입니다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4" name="Picture 2" descr="인류 역사상 가장 높은 천재 &quot;폰 노이만&quot; - 오르비">
            <a:extLst>
              <a:ext uri="{FF2B5EF4-FFF2-40B4-BE49-F238E27FC236}">
                <a16:creationId xmlns:a16="http://schemas.microsoft.com/office/drawing/2014/main" id="{2BDFD79A-8FAC-440A-7D12-F221BEAE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68" y="1184073"/>
            <a:ext cx="2737946" cy="35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2E27E8-232A-FEDE-B0E8-83395E318A09}"/>
              </a:ext>
            </a:extLst>
          </p:cNvPr>
          <p:cNvSpPr txBox="1"/>
          <p:nvPr/>
        </p:nvSpPr>
        <p:spPr>
          <a:xfrm>
            <a:off x="5890260" y="4698475"/>
            <a:ext cx="345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※ </a:t>
            </a:r>
            <a:r>
              <a:rPr lang="ko-KR" altLang="en-US" sz="600" dirty="0"/>
              <a:t>사실 지금하고 있는 말은 틀린 말 입니다</a:t>
            </a:r>
            <a:r>
              <a:rPr lang="en-US" altLang="ko-KR" sz="600" dirty="0"/>
              <a:t>.</a:t>
            </a:r>
            <a:br>
              <a:rPr lang="en-US" altLang="ko-KR" sz="600" dirty="0"/>
            </a:br>
            <a:r>
              <a:rPr lang="ko-KR" altLang="en-US" sz="600" dirty="0"/>
              <a:t>애니악은 </a:t>
            </a:r>
            <a:r>
              <a:rPr lang="en-US" altLang="ko-KR" sz="600" dirty="0"/>
              <a:t>10</a:t>
            </a:r>
            <a:r>
              <a:rPr lang="ko-KR" altLang="en-US" sz="600" dirty="0"/>
              <a:t>진법을 채용하였고</a:t>
            </a:r>
            <a:r>
              <a:rPr lang="en-US" altLang="ko-KR" sz="600" dirty="0"/>
              <a:t>, </a:t>
            </a:r>
            <a:r>
              <a:rPr lang="ko-KR" altLang="en-US" sz="600" dirty="0"/>
              <a:t>폰 노이만이 고안한 최초의 </a:t>
            </a:r>
            <a:r>
              <a:rPr lang="en-US" altLang="ko-KR" sz="600" dirty="0"/>
              <a:t>2</a:t>
            </a:r>
            <a:r>
              <a:rPr lang="ko-KR" altLang="en-US" sz="600" dirty="0"/>
              <a:t>진법 컴퓨터는 </a:t>
            </a:r>
            <a:r>
              <a:rPr lang="ko-KR" altLang="en-US" sz="600" dirty="0" err="1"/>
              <a:t>에드박입니다</a:t>
            </a:r>
            <a:r>
              <a:rPr lang="en-US" altLang="ko-KR" sz="600" dirty="0"/>
              <a:t>.</a:t>
            </a:r>
            <a:br>
              <a:rPr lang="en-US" altLang="ko-KR" sz="600" dirty="0"/>
            </a:br>
            <a:r>
              <a:rPr lang="ko-KR" altLang="en-US" sz="600" dirty="0"/>
              <a:t>그러나 </a:t>
            </a:r>
            <a:r>
              <a:rPr lang="ko-KR" altLang="en-US" sz="600" dirty="0" err="1"/>
              <a:t>튜터링을</a:t>
            </a:r>
            <a:r>
              <a:rPr lang="ko-KR" altLang="en-US" sz="600" dirty="0"/>
              <a:t> 하는데 </a:t>
            </a:r>
            <a:r>
              <a:rPr lang="ko-KR" altLang="en-US" sz="600" dirty="0" err="1"/>
              <a:t>애니악</a:t>
            </a:r>
            <a:r>
              <a:rPr lang="ko-KR" altLang="en-US" sz="600" dirty="0"/>
              <a:t> </a:t>
            </a:r>
            <a:r>
              <a:rPr lang="ko-KR" altLang="en-US" sz="600" dirty="0" err="1"/>
              <a:t>에드박</a:t>
            </a:r>
            <a:r>
              <a:rPr lang="ko-KR" altLang="en-US" sz="600" dirty="0"/>
              <a:t> 구분은 중요하지 않아서 그냥 넘어갑니다</a:t>
            </a:r>
            <a:r>
              <a:rPr lang="en-US" altLang="ko-KR" sz="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56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폰 노이만의 업적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E27E8-232A-FEDE-B0E8-83395E318A09}"/>
              </a:ext>
            </a:extLst>
          </p:cNvPr>
          <p:cNvSpPr txBox="1"/>
          <p:nvPr/>
        </p:nvSpPr>
        <p:spPr>
          <a:xfrm>
            <a:off x="5890260" y="4698475"/>
            <a:ext cx="345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※ </a:t>
            </a:r>
            <a:r>
              <a:rPr lang="ko-KR" altLang="en-US" sz="600" dirty="0"/>
              <a:t>사실 지금하고 있는 말은 틀린 말 입니다</a:t>
            </a:r>
            <a:r>
              <a:rPr lang="en-US" altLang="ko-KR" sz="600" dirty="0"/>
              <a:t>.</a:t>
            </a:r>
            <a:br>
              <a:rPr lang="en-US" altLang="ko-KR" sz="600" dirty="0"/>
            </a:br>
            <a:r>
              <a:rPr lang="ko-KR" altLang="en-US" sz="600" dirty="0"/>
              <a:t>애니악은 </a:t>
            </a:r>
            <a:r>
              <a:rPr lang="en-US" altLang="ko-KR" sz="600" dirty="0"/>
              <a:t>10</a:t>
            </a:r>
            <a:r>
              <a:rPr lang="ko-KR" altLang="en-US" sz="600" dirty="0"/>
              <a:t>진법을 채용하였고</a:t>
            </a:r>
            <a:r>
              <a:rPr lang="en-US" altLang="ko-KR" sz="600" dirty="0"/>
              <a:t>, </a:t>
            </a:r>
            <a:r>
              <a:rPr lang="ko-KR" altLang="en-US" sz="600" dirty="0"/>
              <a:t>폰 노이만이 고안한 최초의 </a:t>
            </a:r>
            <a:r>
              <a:rPr lang="en-US" altLang="ko-KR" sz="600" dirty="0"/>
              <a:t>2</a:t>
            </a:r>
            <a:r>
              <a:rPr lang="ko-KR" altLang="en-US" sz="600" dirty="0"/>
              <a:t>진법 컴퓨터는 </a:t>
            </a:r>
            <a:r>
              <a:rPr lang="ko-KR" altLang="en-US" sz="600" dirty="0" err="1"/>
              <a:t>에드박입니다</a:t>
            </a:r>
            <a:r>
              <a:rPr lang="en-US" altLang="ko-KR" sz="600" dirty="0"/>
              <a:t>.</a:t>
            </a:r>
            <a:br>
              <a:rPr lang="en-US" altLang="ko-KR" sz="600" dirty="0"/>
            </a:br>
            <a:r>
              <a:rPr lang="ko-KR" altLang="en-US" sz="600" dirty="0"/>
              <a:t>그러나 </a:t>
            </a:r>
            <a:r>
              <a:rPr lang="ko-KR" altLang="en-US" sz="600" dirty="0" err="1"/>
              <a:t>튜터링을</a:t>
            </a:r>
            <a:r>
              <a:rPr lang="ko-KR" altLang="en-US" sz="600" dirty="0"/>
              <a:t> 하는데 </a:t>
            </a:r>
            <a:r>
              <a:rPr lang="ko-KR" altLang="en-US" sz="600" dirty="0" err="1"/>
              <a:t>애니악</a:t>
            </a:r>
            <a:r>
              <a:rPr lang="ko-KR" altLang="en-US" sz="600" dirty="0"/>
              <a:t> </a:t>
            </a:r>
            <a:r>
              <a:rPr lang="ko-KR" altLang="en-US" sz="600" dirty="0" err="1"/>
              <a:t>에드박</a:t>
            </a:r>
            <a:r>
              <a:rPr lang="ko-KR" altLang="en-US" sz="600" dirty="0"/>
              <a:t> 구분은 중요하지 않아서 그냥 넘어갑니다</a:t>
            </a:r>
            <a:r>
              <a:rPr lang="en-US" altLang="ko-KR" sz="600" dirty="0"/>
              <a:t>.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8EDA2F8-C6A1-4562-2F06-BEAFE6903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533371A4-3089-5B59-3ED4-16DABEC8D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831" y="1191775"/>
            <a:ext cx="4656438" cy="35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0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어셈블리어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(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기계어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)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의 등장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2" name="Picture 2" descr="RIP: Kathleen Booth, the inventor of assembly language • The Register">
            <a:extLst>
              <a:ext uri="{FF2B5EF4-FFF2-40B4-BE49-F238E27FC236}">
                <a16:creationId xmlns:a16="http://schemas.microsoft.com/office/drawing/2014/main" id="{DCCDD92F-A832-45EF-54D6-22BF1036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247175"/>
            <a:ext cx="3664528" cy="327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C5A1AF46-679D-86AF-002E-17BF057631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41520" y="1478280"/>
            <a:ext cx="391668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당시 폰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노이만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밑에서 조교로 일하던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캐슬린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부쓰는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기존의 코딩 방식을 대신하여 어셈블리어 라는 언어를 만들었습니다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A7412-700A-EC93-97BF-7C39E0B42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76" y="3239226"/>
            <a:ext cx="1263448" cy="1651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F743E-9ADE-1AF4-FDA4-ADE55023251A}"/>
              </a:ext>
            </a:extLst>
          </p:cNvPr>
          <p:cNvSpPr txBox="1"/>
          <p:nvPr/>
        </p:nvSpPr>
        <p:spPr>
          <a:xfrm>
            <a:off x="4572000" y="4068345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당시 폰 노이만은</a:t>
            </a:r>
            <a:br>
              <a:rPr lang="en-US" altLang="ko-KR" dirty="0"/>
            </a:br>
            <a:r>
              <a:rPr lang="ko-KR" altLang="en-US" dirty="0"/>
              <a:t>이 방식을 별로 안 좋아했다고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09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어셈블리어는 무엇인가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?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C5A1AF46-679D-86AF-002E-17BF057631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63090" y="4008120"/>
            <a:ext cx="6042660" cy="1035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어셈블리어는 기존의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2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진법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(0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과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과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완전히 똑같은 컴퓨터 언어입니다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 </a:t>
            </a:r>
            <a:endParaRPr lang="en-US" altLang="ko-KR" sz="12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ko-KR" altLang="en-US" sz="1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사진은 </a:t>
            </a:r>
            <a:r>
              <a:rPr lang="en-US" altLang="ko-KR" sz="1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</a:t>
            </a:r>
            <a:r>
              <a:rPr lang="ko-KR" altLang="en-US" sz="1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언어를 어셈블리어로 변환 시킨 것</a:t>
            </a:r>
            <a:r>
              <a:rPr lang="en-US" altLang="ko-KR" sz="12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48FA93-4B1A-949F-507A-7F67620824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" t="3213" b="21393"/>
          <a:stretch/>
        </p:blipFill>
        <p:spPr>
          <a:xfrm>
            <a:off x="601980" y="1379219"/>
            <a:ext cx="7811770" cy="26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9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342</Words>
  <Application>Microsoft Office PowerPoint</Application>
  <PresentationFormat>화면 슬라이드 쇼(16:9)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Fredoka One</vt:lpstr>
      <vt:lpstr>Raleway</vt:lpstr>
      <vt:lpstr>강한공군체 Medium</vt:lpstr>
      <vt:lpstr>강한공군체 Bold</vt:lpstr>
      <vt:lpstr>Arial</vt:lpstr>
      <vt:lpstr>바른공군체 Medium</vt:lpstr>
      <vt:lpstr>Wingdings</vt:lpstr>
      <vt:lpstr>Retato Slideshow by Slidesgo</vt:lpstr>
      <vt:lpstr>1주차 튜터링</vt:lpstr>
      <vt:lpstr>짧은 컴퓨터 역사 소개</vt:lpstr>
      <vt:lpstr>최초의 컴퓨터 애니악</vt:lpstr>
      <vt:lpstr>최초의 컴퓨터 애니악</vt:lpstr>
      <vt:lpstr>최초의 컴퓨터 애니악</vt:lpstr>
      <vt:lpstr>폰 노이만</vt:lpstr>
      <vt:lpstr>폰 노이만의 업적</vt:lpstr>
      <vt:lpstr>어셈블리어(기계어)의 등장</vt:lpstr>
      <vt:lpstr>어셈블리어는 무엇인가?</vt:lpstr>
      <vt:lpstr>프로그래밍 언어의 시작</vt:lpstr>
      <vt:lpstr>프로그래밍 언어의 시작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 대은</cp:lastModifiedBy>
  <cp:revision>9</cp:revision>
  <dcterms:modified xsi:type="dcterms:W3CDTF">2023-04-29T20:16:22Z</dcterms:modified>
</cp:coreProperties>
</file>