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5"/>
  </p:notesMasterIdLst>
  <p:sldIdLst>
    <p:sldId id="256" r:id="rId2"/>
    <p:sldId id="310" r:id="rId3"/>
    <p:sldId id="290" r:id="rId4"/>
    <p:sldId id="316" r:id="rId5"/>
    <p:sldId id="342" r:id="rId6"/>
    <p:sldId id="343" r:id="rId7"/>
    <p:sldId id="317" r:id="rId8"/>
    <p:sldId id="325" r:id="rId9"/>
    <p:sldId id="326" r:id="rId10"/>
    <p:sldId id="327" r:id="rId11"/>
    <p:sldId id="328" r:id="rId12"/>
    <p:sldId id="332" r:id="rId13"/>
    <p:sldId id="331" r:id="rId14"/>
    <p:sldId id="333" r:id="rId15"/>
    <p:sldId id="336" r:id="rId16"/>
    <p:sldId id="334" r:id="rId17"/>
    <p:sldId id="335" r:id="rId18"/>
    <p:sldId id="337" r:id="rId19"/>
    <p:sldId id="338" r:id="rId20"/>
    <p:sldId id="339" r:id="rId21"/>
    <p:sldId id="340" r:id="rId22"/>
    <p:sldId id="341" r:id="rId23"/>
    <p:sldId id="258" r:id="rId24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강한공군체 Bold" panose="020B0800000101010101" pitchFamily="50" charset="-127"/>
      <p:bold r:id="rId31"/>
    </p:embeddedFont>
    <p:embeddedFont>
      <p:font typeface="강한공군체 Medium" panose="020B0600000101010101" pitchFamily="50" charset="-127"/>
      <p:regular r:id="rId32"/>
    </p:embeddedFont>
    <p:embeddedFont>
      <p:font typeface="바른공군체 Medium" panose="020B0600000101010101" pitchFamily="50" charset="-12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05DBF"/>
    <a:srgbClr val="263238"/>
    <a:srgbClr val="CCFFCC"/>
    <a:srgbClr val="FFCCCC"/>
    <a:srgbClr val="000000"/>
    <a:srgbClr val="FFCF98"/>
    <a:srgbClr val="232F35"/>
    <a:srgbClr val="3F666A"/>
    <a:srgbClr val="255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6FB03-2843-4F63-8F05-6E8B09A5A8D1}" v="28" dt="2023-04-30T12:33:34.246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1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29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38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75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594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995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41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35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15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928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69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755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01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503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12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17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47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6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6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반환 타입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8764D6B-77A7-39CC-89E1-643BF71B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1478280"/>
            <a:ext cx="3735705" cy="3047213"/>
          </a:xfrm>
          <a:prstGeom prst="rect">
            <a:avLst/>
          </a:prstGeom>
        </p:spPr>
      </p:pic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F9A8BC2A-B237-4126-3EEB-75BB2BA517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함수에서도 변수를 선언 할 때와 마찬가지로 함수의 데이터 타입을 설정해야 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변수에서의 데이터 타입은 성격과 크기를 지정하지만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함수에서는 함수의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반환값에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대한 데이터 타입이다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7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반환 타입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F9A8BC2A-B237-4126-3EEB-75BB2BA517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884165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함수의 데이터 타입과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반환값은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반드시 일치해야 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56BDD0E1-C8B8-8B4A-9465-8EA3BA0BE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7" t="30799" r="9310" b="14776"/>
          <a:stretch/>
        </p:blipFill>
        <p:spPr>
          <a:xfrm>
            <a:off x="815340" y="1936744"/>
            <a:ext cx="3703320" cy="1897381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BAE0FCCF-754B-41BC-648D-16B0C66127BE}"/>
              </a:ext>
            </a:extLst>
          </p:cNvPr>
          <p:cNvSpPr/>
          <p:nvPr/>
        </p:nvSpPr>
        <p:spPr>
          <a:xfrm>
            <a:off x="815340" y="1961695"/>
            <a:ext cx="685800" cy="423365"/>
          </a:xfrm>
          <a:prstGeom prst="fram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8C140D55-1345-8E77-F61B-A49DF6862519}"/>
              </a:ext>
            </a:extLst>
          </p:cNvPr>
          <p:cNvSpPr/>
          <p:nvPr/>
        </p:nvSpPr>
        <p:spPr>
          <a:xfrm>
            <a:off x="1440180" y="3036115"/>
            <a:ext cx="2400300" cy="484325"/>
          </a:xfrm>
          <a:prstGeom prst="fram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918A07-F61F-7713-3A97-F1BAE514F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11407" r="13941" b="32741"/>
          <a:stretch/>
        </p:blipFill>
        <p:spPr bwMode="auto">
          <a:xfrm>
            <a:off x="1066800" y="1158239"/>
            <a:ext cx="3649980" cy="392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FAB2DD-125E-7115-EA1B-493CE775E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780" y="1853384"/>
            <a:ext cx="3795087" cy="126502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71C37B-2504-67B8-C6D3-D605F8D090B9}"/>
              </a:ext>
            </a:extLst>
          </p:cNvPr>
          <p:cNvCxnSpPr>
            <a:cxnSpLocks/>
          </p:cNvCxnSpPr>
          <p:nvPr/>
        </p:nvCxnSpPr>
        <p:spPr>
          <a:xfrm>
            <a:off x="5356860" y="2743200"/>
            <a:ext cx="17526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877;p44">
            <a:extLst>
              <a:ext uri="{FF2B5EF4-FFF2-40B4-BE49-F238E27FC236}">
                <a16:creationId xmlns:a16="http://schemas.microsoft.com/office/drawing/2014/main" id="{4F70DA5A-F220-49AA-A5BB-C2AC23F745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07890" y="3168166"/>
            <a:ext cx="4201160" cy="145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→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매개변수는 그냥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f(x, y)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에서의 </a:t>
            </a: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x,y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라고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생각해도 상관 없어요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5150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DC38B-0FD9-1D68-666A-A5ECB46EB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1929828" y="1113504"/>
            <a:ext cx="2249742" cy="3845221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8C140D55-1345-8E77-F61B-A49DF6862519}"/>
              </a:ext>
            </a:extLst>
          </p:cNvPr>
          <p:cNvSpPr/>
          <p:nvPr/>
        </p:nvSpPr>
        <p:spPr>
          <a:xfrm>
            <a:off x="2827020" y="4087675"/>
            <a:ext cx="876300" cy="301445"/>
          </a:xfrm>
          <a:prstGeom prst="fram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F9A8BC2A-B237-4126-3EEB-75BB2BA517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70070" y="1884165"/>
            <a:ext cx="426339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실 매개 변수</a:t>
            </a:r>
            <a:r>
              <a:rPr lang="en-US" altLang="ko-KR" sz="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(Actual Parameters)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함수를 호출하는 쪽의 매개 변수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형식 매개 변수</a:t>
            </a:r>
            <a:r>
              <a:rPr lang="en-US" altLang="ko-KR" sz="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(Type Parameters)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함수를 호출당한 쪽의 매개 변수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BAE0FCCF-754B-41BC-648D-16B0C66127BE}"/>
              </a:ext>
            </a:extLst>
          </p:cNvPr>
          <p:cNvSpPr/>
          <p:nvPr/>
        </p:nvSpPr>
        <p:spPr>
          <a:xfrm>
            <a:off x="2636520" y="1884165"/>
            <a:ext cx="1219200" cy="301445"/>
          </a:xfrm>
          <a:prstGeom prst="frame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16">
            <a:extLst>
              <a:ext uri="{FF2B5EF4-FFF2-40B4-BE49-F238E27FC236}">
                <a16:creationId xmlns:a16="http://schemas.microsoft.com/office/drawing/2014/main" id="{2769AEDD-29E5-EC75-D9CD-A45C7840E64C}"/>
              </a:ext>
            </a:extLst>
          </p:cNvPr>
          <p:cNvSpPr/>
          <p:nvPr/>
        </p:nvSpPr>
        <p:spPr>
          <a:xfrm>
            <a:off x="1608294" y="4087675"/>
            <a:ext cx="1028226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040B4-D103-2572-60DA-63F14F554DEE}"/>
              </a:ext>
            </a:extLst>
          </p:cNvPr>
          <p:cNvSpPr txBox="1"/>
          <p:nvPr/>
        </p:nvSpPr>
        <p:spPr>
          <a:xfrm>
            <a:off x="426560" y="4081343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실 매개 변수</a:t>
            </a:r>
          </a:p>
        </p:txBody>
      </p:sp>
      <p:sp>
        <p:nvSpPr>
          <p:cNvPr id="8" name="오른쪽 화살표 16">
            <a:extLst>
              <a:ext uri="{FF2B5EF4-FFF2-40B4-BE49-F238E27FC236}">
                <a16:creationId xmlns:a16="http://schemas.microsoft.com/office/drawing/2014/main" id="{6AD2DFB9-FAFE-B421-9B5B-AAD452347EFD}"/>
              </a:ext>
            </a:extLst>
          </p:cNvPr>
          <p:cNvSpPr/>
          <p:nvPr/>
        </p:nvSpPr>
        <p:spPr>
          <a:xfrm>
            <a:off x="1608293" y="1925784"/>
            <a:ext cx="83564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608A9-2A88-489F-285C-B2C06D664DFA}"/>
              </a:ext>
            </a:extLst>
          </p:cNvPr>
          <p:cNvSpPr txBox="1"/>
          <p:nvPr/>
        </p:nvSpPr>
        <p:spPr>
          <a:xfrm>
            <a:off x="257297" y="1901808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형식 매개 변수</a:t>
            </a:r>
          </a:p>
        </p:txBody>
      </p:sp>
    </p:spTree>
    <p:extLst>
      <p:ext uri="{BB962C8B-B14F-4D97-AF65-F5344CB8AC3E}">
        <p14:creationId xmlns:p14="http://schemas.microsoft.com/office/powerpoint/2010/main" val="77672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사용 방법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 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선언 →  함수 호출 → 함수 정의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 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정의 → 함수 호출</a:t>
            </a:r>
          </a:p>
        </p:txBody>
      </p:sp>
    </p:spTree>
    <p:extLst>
      <p:ext uri="{BB962C8B-B14F-4D97-AF65-F5344CB8AC3E}">
        <p14:creationId xmlns:p14="http://schemas.microsoft.com/office/powerpoint/2010/main" val="400438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사용 방법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BF8D54-462D-98B0-BDB2-4B2B2E6716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4611137" y="1099507"/>
            <a:ext cx="2249742" cy="3845221"/>
          </a:xfrm>
          <a:prstGeom prst="rect">
            <a:avLst/>
          </a:prstGeom>
        </p:spPr>
      </p:pic>
      <p:pic>
        <p:nvPicPr>
          <p:cNvPr id="8" name="그림 7" descr="텍스트, 모니터, 화면이(가) 표시된 사진&#10;&#10;자동 생성된 설명">
            <a:extLst>
              <a:ext uri="{FF2B5EF4-FFF2-40B4-BE49-F238E27FC236}">
                <a16:creationId xmlns:a16="http://schemas.microsoft.com/office/drawing/2014/main" id="{976EC68F-5CE7-1237-2135-512DEA86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42" y="1099507"/>
            <a:ext cx="1997477" cy="3977735"/>
          </a:xfrm>
          <a:prstGeom prst="rect">
            <a:avLst/>
          </a:prstGeom>
        </p:spPr>
      </p:pic>
      <p:sp>
        <p:nvSpPr>
          <p:cNvPr id="9" name="Google Shape;877;p44">
            <a:extLst>
              <a:ext uri="{FF2B5EF4-FFF2-40B4-BE49-F238E27FC236}">
                <a16:creationId xmlns:a16="http://schemas.microsoft.com/office/drawing/2014/main" id="{B77C2D69-112A-62A3-C378-96763AC3FB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62700" y="1489706"/>
            <a:ext cx="3086100" cy="3197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정의 → 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호출</a:t>
            </a: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68A396AE-3A30-6064-6FDF-B22CD6F8E058}"/>
              </a:ext>
            </a:extLst>
          </p:cNvPr>
          <p:cNvSpPr txBox="1">
            <a:spLocks/>
          </p:cNvSpPr>
          <p:nvPr/>
        </p:nvSpPr>
        <p:spPr>
          <a:xfrm>
            <a:off x="2430780" y="1558286"/>
            <a:ext cx="2180357" cy="319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Font typeface="Raleway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Font typeface="Raleway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선언 →  함수 호출 → 함수 정의</a:t>
            </a:r>
          </a:p>
        </p:txBody>
      </p:sp>
    </p:spTree>
    <p:extLst>
      <p:ext uri="{BB962C8B-B14F-4D97-AF65-F5344CB8AC3E}">
        <p14:creationId xmlns:p14="http://schemas.microsoft.com/office/powerpoint/2010/main" val="267019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사용 방법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 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선언 →  함수 호출 → 함수 정의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76381-A47E-979E-F338-EA03D2CD87E8}"/>
              </a:ext>
            </a:extLst>
          </p:cNvPr>
          <p:cNvSpPr/>
          <p:nvPr/>
        </p:nvSpPr>
        <p:spPr>
          <a:xfrm>
            <a:off x="1691640" y="2148840"/>
            <a:ext cx="5836920" cy="48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add(int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num1,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num2);	// 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함수의 선언</a:t>
            </a:r>
            <a:endParaRPr lang="en-US" altLang="ko-KR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29F16E-2588-9917-2435-D01AF6D77E5D}"/>
              </a:ext>
            </a:extLst>
          </p:cNvPr>
          <p:cNvSpPr/>
          <p:nvPr/>
        </p:nvSpPr>
        <p:spPr>
          <a:xfrm>
            <a:off x="1691640" y="2608316"/>
            <a:ext cx="5836920" cy="80544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main() 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</a:t>
            </a:r>
            <a:endParaRPr lang="en-US" altLang="ko-KR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sum = add(</a:t>
            </a:r>
            <a:r>
              <a:rPr lang="en-US" altLang="ko-KR" dirty="0" err="1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a,b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);		// 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함수의 호출</a:t>
            </a:r>
            <a:endParaRPr lang="en-US" altLang="ko-KR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EDDC1A-3CC4-1A57-3C66-4F00F9D58BB3}"/>
              </a:ext>
            </a:extLst>
          </p:cNvPr>
          <p:cNvSpPr/>
          <p:nvPr/>
        </p:nvSpPr>
        <p:spPr>
          <a:xfrm>
            <a:off x="1691640" y="3413760"/>
            <a:ext cx="5836920" cy="160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int add(int num1, int num2)	// 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함수의 정의</a:t>
            </a:r>
            <a:endParaRPr lang="en-US" altLang="ko-KR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sum = num1 + num2;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05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사용 방법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1" name="Google Shape;877;p44">
            <a:extLst>
              <a:ext uri="{FF2B5EF4-FFF2-40B4-BE49-F238E27FC236}">
                <a16:creationId xmlns:a16="http://schemas.microsoft.com/office/drawing/2014/main" id="{C022A48D-DCB4-CEEC-0684-40A8544C00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 :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정의 → 함수 호출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76381-A47E-979E-F338-EA03D2CD87E8}"/>
              </a:ext>
            </a:extLst>
          </p:cNvPr>
          <p:cNvSpPr/>
          <p:nvPr/>
        </p:nvSpPr>
        <p:spPr>
          <a:xfrm>
            <a:off x="1691640" y="2148840"/>
            <a:ext cx="5836920" cy="1181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add(int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num1,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num2);	// 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함수의 정의</a:t>
            </a:r>
            <a:endParaRPr lang="en-US" altLang="ko-KR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    sum = num1 + num2;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29F16E-2588-9917-2435-D01AF6D77E5D}"/>
              </a:ext>
            </a:extLst>
          </p:cNvPr>
          <p:cNvSpPr/>
          <p:nvPr/>
        </p:nvSpPr>
        <p:spPr>
          <a:xfrm>
            <a:off x="1691640" y="3329940"/>
            <a:ext cx="5836920" cy="80544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main() 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</a:t>
            </a:r>
            <a:endParaRPr lang="en-US" altLang="ko-KR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…</a:t>
            </a:r>
          </a:p>
          <a:p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sum = add(</a:t>
            </a:r>
            <a:r>
              <a:rPr lang="en-US" altLang="ko-KR" dirty="0" err="1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a,b</a:t>
            </a:r>
            <a:r>
              <a:rPr lang="en-US" altLang="ko-KR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);		// </a:t>
            </a:r>
            <a:r>
              <a:rPr lang="ko-KR" altLang="en-US" dirty="0">
                <a:solidFill>
                  <a:srgbClr val="000000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함수의 호출</a:t>
            </a:r>
            <a:endParaRPr lang="en-US" altLang="ko-KR" dirty="0">
              <a:solidFill>
                <a:srgbClr val="000000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63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매개변수와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반환값의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리턴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E34D4BAF-06D3-546E-B3EB-72411E08D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82667"/>
              </p:ext>
            </p:extLst>
          </p:nvPr>
        </p:nvGraphicFramePr>
        <p:xfrm>
          <a:off x="1200150" y="1675130"/>
          <a:ext cx="6743700" cy="258445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1567798366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981049998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226940270"/>
                    </a:ext>
                  </a:extLst>
                </a:gridCol>
              </a:tblGrid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프로그램 타입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반환값</a:t>
                      </a:r>
                      <a:endParaRPr lang="ko-KR" altLang="en-US" sz="2000" b="1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48996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A </a:t>
                      </a:r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902110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B </a:t>
                      </a:r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550376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C </a:t>
                      </a:r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346920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D </a:t>
                      </a:r>
                      <a:r>
                        <a:rPr lang="ko-KR" altLang="en-US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강한공군체 Medium" panose="020B0600000101010101" pitchFamily="50" charset="-127"/>
                          <a:ea typeface="강한공군체 Medium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강한공군체 Medium" panose="020B0600000101010101" pitchFamily="50" charset="-127"/>
                        <a:ea typeface="강한공군체 Medium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07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4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매개변수와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반환값의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리턴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~A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타입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~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38F88A-ED10-3994-DAC9-FD91ABF1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193101"/>
            <a:ext cx="3314700" cy="3828478"/>
          </a:xfrm>
          <a:prstGeom prst="rect">
            <a:avLst/>
          </a:prstGeom>
        </p:spPr>
      </p:pic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0D673A62-E7A7-91A5-39D4-B789977F9F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0718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타입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: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매개변수와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반환값이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모두 없는 경우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매개변수가 없다는 말은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main()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영역으로 부터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입력받을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데이터가 없다는 의미입니다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반환문이 없다는 뜻은 사용자 정의 함수에서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main()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함수로 돌려줄 값이 없다는 의미입니다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11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06 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함수</a:t>
            </a:r>
            <a:r>
              <a:rPr lang="en-US" altLang="ko-KR" sz="44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매개변수와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반환값의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리턴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~B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타입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~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0D673A62-E7A7-91A5-39D4-B789977F9F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0718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B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타입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: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매개변수는 있고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반환값은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없는 경우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매개변수가 있는 경우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main()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함수로 부터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변수값을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전달받을 수 있습니다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반환문이 없는 경우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void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자료형을 쓰고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return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삽입하지 않습니다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C248A4-AF43-CFB2-F94D-F6E34D05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57" y="1203960"/>
            <a:ext cx="3936244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7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매개변수와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반환값의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리턴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~C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타입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~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0D673A62-E7A7-91A5-39D4-B789977F9F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1040" y="1112520"/>
            <a:ext cx="454914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타입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: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매개변수는 없고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반환값만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있는 경우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함수의 연산결과에 정수와 같은 숫자를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main()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함수에 돌려주고 싶은 경우 자료형은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int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등으로 변경하고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return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문에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반환값을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작성해야 합니다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return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문에는 원하는 연산을 작성할 수 있습니다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 void </a:t>
            </a: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JustNumber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(void)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형태도 가능합니다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06F3D0-3214-A13C-3D3A-9E7650B1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112520"/>
            <a:ext cx="3298310" cy="38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매개변수와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반환값의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리턴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~D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타입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~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4" name="Google Shape;877;p44">
            <a:extLst>
              <a:ext uri="{FF2B5EF4-FFF2-40B4-BE49-F238E27FC236}">
                <a16:creationId xmlns:a16="http://schemas.microsoft.com/office/drawing/2014/main" id="{0D673A62-E7A7-91A5-39D4-B789977F9F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1040" y="1112520"/>
            <a:ext cx="4549140" cy="340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타입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: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매개변수와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반환값이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모두 있는 경우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매개변수가 있으면 사용자 정의 함수로 데이터가 전달됩니다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또한 반환문이 있으면 함수에서 생산된 데이터가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return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문을 통해서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main()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함수로 다시 돌아옵니다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3" name="그림 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114FD6B-8D80-B440-5F8B-FEEFA0B2A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09" y="1112520"/>
            <a:ext cx="3151591" cy="398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33705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함수의 정의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반환타입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매개변수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함수의 사용 방법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매개변수와 </a:t>
            </a:r>
            <a:r>
              <a:rPr lang="ko-KR" altLang="en-US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반환값의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 리턴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함수를 쓰는 이유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2728" y="3953725"/>
            <a:ext cx="6766373" cy="1255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요리를 하는 경우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토마토 손질부터 면 삶기 까지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스파게티를 만드는 과정은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“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요리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”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라는 작업으로 묶을 수 있다 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0AE091-4646-937B-B034-B5DB511C8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3628" y="2134902"/>
            <a:ext cx="838200" cy="873694"/>
          </a:xfrm>
          <a:prstGeom prst="rect">
            <a:avLst/>
          </a:prstGeom>
        </p:spPr>
      </p:pic>
      <p:pic>
        <p:nvPicPr>
          <p:cNvPr id="2050" name="Picture 2" descr="Cooking Vector Illustration - UpLabs">
            <a:extLst>
              <a:ext uri="{FF2B5EF4-FFF2-40B4-BE49-F238E27FC236}">
                <a16:creationId xmlns:a16="http://schemas.microsoft.com/office/drawing/2014/main" id="{1B0F4498-748D-3147-633A-F6594A9B9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7" r="15763"/>
          <a:stretch/>
        </p:blipFill>
        <p:spPr bwMode="auto">
          <a:xfrm>
            <a:off x="4571999" y="1944191"/>
            <a:ext cx="1127760" cy="12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Illustration Of Spaghetti Isolated On White Background For Kids  Coloring Activity Worksheetworkbook Stock Illustration - Download Image Now  - iStock">
            <a:extLst>
              <a:ext uri="{FF2B5EF4-FFF2-40B4-BE49-F238E27FC236}">
                <a16:creationId xmlns:a16="http://schemas.microsoft.com/office/drawing/2014/main" id="{D3EBAC85-1EAA-49B3-EA28-39D4E381F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9" t="25037" r="10593" b="32000"/>
          <a:stretch/>
        </p:blipFill>
        <p:spPr bwMode="auto">
          <a:xfrm>
            <a:off x="6382925" y="2134902"/>
            <a:ext cx="1643006" cy="91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23C18AF-F013-FF91-DDDD-84298740256D}"/>
              </a:ext>
            </a:extLst>
          </p:cNvPr>
          <p:cNvSpPr/>
          <p:nvPr/>
        </p:nvSpPr>
        <p:spPr>
          <a:xfrm>
            <a:off x="1874520" y="2451282"/>
            <a:ext cx="591634" cy="29191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7956FA4-C801-21C1-8EFC-87D693D33F88}"/>
              </a:ext>
            </a:extLst>
          </p:cNvPr>
          <p:cNvSpPr/>
          <p:nvPr/>
        </p:nvSpPr>
        <p:spPr>
          <a:xfrm>
            <a:off x="3934599" y="2451282"/>
            <a:ext cx="591634" cy="29191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A84E0B-9835-BC75-CD60-7CA6CE542BBD}"/>
              </a:ext>
            </a:extLst>
          </p:cNvPr>
          <p:cNvSpPr/>
          <p:nvPr/>
        </p:nvSpPr>
        <p:spPr>
          <a:xfrm>
            <a:off x="5768572" y="2447971"/>
            <a:ext cx="591634" cy="29191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 descr="Boil pasta - Stock Illustration [81788715] - PIXTA">
            <a:extLst>
              <a:ext uri="{FF2B5EF4-FFF2-40B4-BE49-F238E27FC236}">
                <a16:creationId xmlns:a16="http://schemas.microsoft.com/office/drawing/2014/main" id="{B0886DED-EBEB-1AA9-E52B-36B8B321E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" t="4400" r="11196" b="4400"/>
          <a:stretch/>
        </p:blipFill>
        <p:spPr bwMode="auto">
          <a:xfrm>
            <a:off x="2648846" y="1944191"/>
            <a:ext cx="1127760" cy="120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정의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함수란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?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프로그램에서 특정한 작업을 수행하도록 따로 정의해 놓은 독립적인 프로그램의 단위이다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좀 더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쉼게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풀어서 설명해보면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“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정해진 작업을 하기 위해서 명령문들을 하나의 그룹으로 묶은 것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”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이라고 생각하면 쉽다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38ABD2-5EA7-E862-1D45-96B54F285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6" r="16876"/>
          <a:stretch/>
        </p:blipFill>
        <p:spPr>
          <a:xfrm>
            <a:off x="1866900" y="1207071"/>
            <a:ext cx="2552700" cy="3491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A48E4-B3B2-AF93-C8DC-D6253AF479DE}"/>
              </a:ext>
            </a:extLst>
          </p:cNvPr>
          <p:cNvSpPr txBox="1"/>
          <p:nvPr/>
        </p:nvSpPr>
        <p:spPr>
          <a:xfrm>
            <a:off x="1575819" y="140208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토마토</a:t>
            </a:r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, </a:t>
            </a:r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F0E0D-820E-4842-C7A3-BD62E5A22AA4}"/>
              </a:ext>
            </a:extLst>
          </p:cNvPr>
          <p:cNvSpPr txBox="1"/>
          <p:nvPr/>
        </p:nvSpPr>
        <p:spPr>
          <a:xfrm>
            <a:off x="2469654" y="26546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요리하기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A24B8-B1E0-1F56-7466-CFDC0D953F08}"/>
              </a:ext>
            </a:extLst>
          </p:cNvPr>
          <p:cNvSpPr txBox="1"/>
          <p:nvPr/>
        </p:nvSpPr>
        <p:spPr>
          <a:xfrm>
            <a:off x="3177540" y="40202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스파게티</a:t>
            </a:r>
          </a:p>
        </p:txBody>
      </p:sp>
    </p:spTree>
    <p:extLst>
      <p:ext uri="{BB962C8B-B14F-4D97-AF65-F5344CB8AC3E}">
        <p14:creationId xmlns:p14="http://schemas.microsoft.com/office/powerpoint/2010/main" val="151187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정의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굳이 스파게티 요리 하는 과정을 코드로 표현 할 때는 다음과 같은 코드가 완성된다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FB2F7ED-C90A-9F3F-1E8E-063B7DEB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1478280"/>
            <a:ext cx="3875054" cy="30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정의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3E038C36-7F3E-A9BA-BF35-67CC4DB500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18660" y="1478280"/>
            <a:ext cx="411480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프로그램 한 번 따라서 코딩해보세요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~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ECBC40-E0A0-2AF4-CB98-1B93F8E22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0061" r="14446" b="8727"/>
          <a:stretch/>
        </p:blipFill>
        <p:spPr>
          <a:xfrm>
            <a:off x="1959908" y="1139644"/>
            <a:ext cx="2249742" cy="38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정의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346163-3C9B-B28B-4A6E-26E25752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7" t="30799" r="9310" b="14776"/>
          <a:stretch/>
        </p:blipFill>
        <p:spPr>
          <a:xfrm>
            <a:off x="2651760" y="1959604"/>
            <a:ext cx="3703320" cy="1897381"/>
          </a:xfrm>
          <a:prstGeom prst="rect">
            <a:avLst/>
          </a:prstGeom>
        </p:spPr>
      </p:pic>
      <p:sp>
        <p:nvSpPr>
          <p:cNvPr id="4" name="오른쪽 화살표 16">
            <a:extLst>
              <a:ext uri="{FF2B5EF4-FFF2-40B4-BE49-F238E27FC236}">
                <a16:creationId xmlns:a16="http://schemas.microsoft.com/office/drawing/2014/main" id="{06D7E767-DA32-4659-7C47-5814D0D1668F}"/>
              </a:ext>
            </a:extLst>
          </p:cNvPr>
          <p:cNvSpPr/>
          <p:nvPr/>
        </p:nvSpPr>
        <p:spPr>
          <a:xfrm>
            <a:off x="2016313" y="207235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6" name="오른쪽 화살표 16">
            <a:extLst>
              <a:ext uri="{FF2B5EF4-FFF2-40B4-BE49-F238E27FC236}">
                <a16:creationId xmlns:a16="http://schemas.microsoft.com/office/drawing/2014/main" id="{98EFB66E-A8AC-5D85-1D62-8AC83317A10E}"/>
              </a:ext>
            </a:extLst>
          </p:cNvPr>
          <p:cNvSpPr/>
          <p:nvPr/>
        </p:nvSpPr>
        <p:spPr>
          <a:xfrm rot="5400000">
            <a:off x="3476966" y="1618951"/>
            <a:ext cx="389882" cy="291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7" name="오른쪽 화살표 16">
            <a:extLst>
              <a:ext uri="{FF2B5EF4-FFF2-40B4-BE49-F238E27FC236}">
                <a16:creationId xmlns:a16="http://schemas.microsoft.com/office/drawing/2014/main" id="{8AF1F375-BCA4-12AD-6562-37B1E7765743}"/>
              </a:ext>
            </a:extLst>
          </p:cNvPr>
          <p:cNvSpPr/>
          <p:nvPr/>
        </p:nvSpPr>
        <p:spPr>
          <a:xfrm rot="10800000">
            <a:off x="6108253" y="2072359"/>
            <a:ext cx="643067" cy="2598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11A4B444-5F3B-8D16-138E-510D121F4F3A}"/>
              </a:ext>
            </a:extLst>
          </p:cNvPr>
          <p:cNvSpPr/>
          <p:nvPr/>
        </p:nvSpPr>
        <p:spPr>
          <a:xfrm>
            <a:off x="2189928" y="2444940"/>
            <a:ext cx="405506" cy="1205040"/>
          </a:xfrm>
          <a:prstGeom prst="leftBrac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600E3-89E2-4EAD-A1E5-DF9B6E994552}"/>
              </a:ext>
            </a:extLst>
          </p:cNvPr>
          <p:cNvSpPr txBox="1"/>
          <p:nvPr/>
        </p:nvSpPr>
        <p:spPr>
          <a:xfrm>
            <a:off x="535475" y="195960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반환 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25AFB-4FEF-06D9-852D-E4E0E64024DD}"/>
              </a:ext>
            </a:extLst>
          </p:cNvPr>
          <p:cNvSpPr txBox="1"/>
          <p:nvPr/>
        </p:nvSpPr>
        <p:spPr>
          <a:xfrm>
            <a:off x="689196" y="2816627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 몸체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D3D4F-8C92-93EC-BE6E-20DEB3F280CD}"/>
              </a:ext>
            </a:extLst>
          </p:cNvPr>
          <p:cNvSpPr txBox="1"/>
          <p:nvPr/>
        </p:nvSpPr>
        <p:spPr>
          <a:xfrm>
            <a:off x="2921541" y="1108057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37A98-5C98-DB79-6863-1EF1C0624184}"/>
              </a:ext>
            </a:extLst>
          </p:cNvPr>
          <p:cNvSpPr txBox="1"/>
          <p:nvPr/>
        </p:nvSpPr>
        <p:spPr>
          <a:xfrm>
            <a:off x="6751320" y="195960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매개변수 목록</a:t>
            </a:r>
          </a:p>
        </p:txBody>
      </p:sp>
    </p:spTree>
    <p:extLst>
      <p:ext uri="{BB962C8B-B14F-4D97-AF65-F5344CB8AC3E}">
        <p14:creationId xmlns:p14="http://schemas.microsoft.com/office/powerpoint/2010/main" val="8178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함수의 정의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073565AF-C2AB-B5F5-7337-631AF338F0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20270"/>
            <a:ext cx="9144000" cy="1123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반환 타입</a:t>
            </a:r>
            <a:r>
              <a:rPr lang="en-US" altLang="ko-KR" sz="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(return type) </a:t>
            </a:r>
            <a:r>
              <a:rPr lang="en-US" altLang="ko-KR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함수가 모든 작업을 마치고 반환하는 데이터의 타입을 명시합니다</a:t>
            </a:r>
            <a:r>
              <a:rPr lang="en-US" altLang="ko-KR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이름 </a:t>
            </a:r>
            <a:r>
              <a:rPr lang="en-US" altLang="ko-KR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함수를 호출하기 위한 이름을 명시합니다</a:t>
            </a:r>
            <a:r>
              <a:rPr lang="en-US" altLang="ko-KR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매개변수 목록</a:t>
            </a:r>
            <a:r>
              <a:rPr lang="en-US" altLang="ko-KR" sz="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(parameters) </a:t>
            </a:r>
            <a:r>
              <a:rPr lang="en-US" altLang="ko-KR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호출 시에 전달되는 인수의 값을 저장할 변수들을 명시합니다</a:t>
            </a:r>
            <a:r>
              <a:rPr lang="en-US" altLang="ko-KR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 몸체 </a:t>
            </a:r>
            <a:r>
              <a:rPr lang="en-US" altLang="ko-KR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함수의 고유 기능을 수행하는 명령문의 집합입니다</a:t>
            </a:r>
            <a:r>
              <a:rPr lang="en-US" altLang="ko-KR" sz="14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4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B2C11C-AA1E-99EE-3DC6-3D80AD553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96" t="16443" r="16876" b="18354"/>
          <a:stretch/>
        </p:blipFill>
        <p:spPr>
          <a:xfrm>
            <a:off x="1765462" y="1744764"/>
            <a:ext cx="1871025" cy="1668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5D8725-679E-714C-E2E1-AD59213B23A8}"/>
              </a:ext>
            </a:extLst>
          </p:cNvPr>
          <p:cNvSpPr txBox="1"/>
          <p:nvPr/>
        </p:nvSpPr>
        <p:spPr>
          <a:xfrm>
            <a:off x="1365954" y="143779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정수 값 두 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48AD8-028F-7D91-EA90-0972F5B044B9}"/>
              </a:ext>
            </a:extLst>
          </p:cNvPr>
          <p:cNvSpPr txBox="1"/>
          <p:nvPr/>
        </p:nvSpPr>
        <p:spPr>
          <a:xfrm>
            <a:off x="2003507" y="238645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더하기 작업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69041-5B70-334F-BA82-1705E873D120}"/>
              </a:ext>
            </a:extLst>
          </p:cNvPr>
          <p:cNvSpPr txBox="1"/>
          <p:nvPr/>
        </p:nvSpPr>
        <p:spPr>
          <a:xfrm>
            <a:off x="2487615" y="339765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결과 값 출력</a:t>
            </a: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08AE1445-2547-78D4-609E-F58856FC6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7" t="30799" r="9310" b="14776"/>
          <a:stretch/>
        </p:blipFill>
        <p:spPr>
          <a:xfrm>
            <a:off x="5373925" y="1953146"/>
            <a:ext cx="2819400" cy="1444508"/>
          </a:xfrm>
          <a:prstGeom prst="rect">
            <a:avLst/>
          </a:prstGeom>
        </p:spPr>
      </p:pic>
      <p:sp>
        <p:nvSpPr>
          <p:cNvPr id="26" name="오른쪽 화살표 16">
            <a:extLst>
              <a:ext uri="{FF2B5EF4-FFF2-40B4-BE49-F238E27FC236}">
                <a16:creationId xmlns:a16="http://schemas.microsoft.com/office/drawing/2014/main" id="{6E837A5F-86BE-7F3D-5F46-17B026FA91B2}"/>
              </a:ext>
            </a:extLst>
          </p:cNvPr>
          <p:cNvSpPr/>
          <p:nvPr/>
        </p:nvSpPr>
        <p:spPr>
          <a:xfrm>
            <a:off x="4758571" y="2025119"/>
            <a:ext cx="489578" cy="1918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7" name="오른쪽 화살표 16">
            <a:extLst>
              <a:ext uri="{FF2B5EF4-FFF2-40B4-BE49-F238E27FC236}">
                <a16:creationId xmlns:a16="http://schemas.microsoft.com/office/drawing/2014/main" id="{CBDF7E70-5F44-361B-9E9A-EF9DF6BA7619}"/>
              </a:ext>
            </a:extLst>
          </p:cNvPr>
          <p:cNvSpPr/>
          <p:nvPr/>
        </p:nvSpPr>
        <p:spPr>
          <a:xfrm rot="5400000">
            <a:off x="5965776" y="1698289"/>
            <a:ext cx="287846" cy="2218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7B7DAE9-3BB0-67F0-DD7D-359B4BF9D2F8}"/>
              </a:ext>
            </a:extLst>
          </p:cNvPr>
          <p:cNvSpPr/>
          <p:nvPr/>
        </p:nvSpPr>
        <p:spPr>
          <a:xfrm>
            <a:off x="4988461" y="2382643"/>
            <a:ext cx="308719" cy="889668"/>
          </a:xfrm>
          <a:prstGeom prst="leftBrac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58C84-5C5C-06DC-B07E-E52D2B65BDC0}"/>
              </a:ext>
            </a:extLst>
          </p:cNvPr>
          <p:cNvSpPr txBox="1"/>
          <p:nvPr/>
        </p:nvSpPr>
        <p:spPr>
          <a:xfrm>
            <a:off x="4358640" y="1716884"/>
            <a:ext cx="125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반환 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BD594-D869-48BB-0714-ED6993466EF5}"/>
              </a:ext>
            </a:extLst>
          </p:cNvPr>
          <p:cNvSpPr txBox="1"/>
          <p:nvPr/>
        </p:nvSpPr>
        <p:spPr>
          <a:xfrm>
            <a:off x="4425167" y="2564774"/>
            <a:ext cx="72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 몸체</a:t>
            </a:r>
            <a:endParaRPr lang="ko-KR" altLang="en-US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39733F-EE2F-4D3C-168F-66C90B6169FE}"/>
              </a:ext>
            </a:extLst>
          </p:cNvPr>
          <p:cNvSpPr txBox="1"/>
          <p:nvPr/>
        </p:nvSpPr>
        <p:spPr>
          <a:xfrm>
            <a:off x="5677240" y="1328313"/>
            <a:ext cx="108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 이름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4E306-83EE-2599-5B88-D9C1AF902757}"/>
              </a:ext>
            </a:extLst>
          </p:cNvPr>
          <p:cNvSpPr txBox="1"/>
          <p:nvPr/>
        </p:nvSpPr>
        <p:spPr>
          <a:xfrm>
            <a:off x="6667478" y="1334792"/>
            <a:ext cx="144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매개변수 목록</a:t>
            </a:r>
          </a:p>
        </p:txBody>
      </p:sp>
      <p:sp>
        <p:nvSpPr>
          <p:cNvPr id="33" name="오른쪽 화살표 16">
            <a:extLst>
              <a:ext uri="{FF2B5EF4-FFF2-40B4-BE49-F238E27FC236}">
                <a16:creationId xmlns:a16="http://schemas.microsoft.com/office/drawing/2014/main" id="{B9077852-9198-3714-0A10-BE68000779F6}"/>
              </a:ext>
            </a:extLst>
          </p:cNvPr>
          <p:cNvSpPr/>
          <p:nvPr/>
        </p:nvSpPr>
        <p:spPr>
          <a:xfrm rot="5400000">
            <a:off x="7132711" y="1705967"/>
            <a:ext cx="287846" cy="2218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11525E-C051-009B-5309-434334252FE4}"/>
              </a:ext>
            </a:extLst>
          </p:cNvPr>
          <p:cNvSpPr txBox="1"/>
          <p:nvPr/>
        </p:nvSpPr>
        <p:spPr>
          <a:xfrm>
            <a:off x="675769" y="224795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add</a:t>
            </a:r>
            <a:r>
              <a:rPr lang="ko-KR" altLang="en-US" sz="18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라는</a:t>
            </a:r>
            <a:br>
              <a:rPr lang="en-US" altLang="ko-KR" sz="18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</a:br>
            <a:r>
              <a:rPr lang="ko-KR" altLang="en-US" sz="18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함수 이름</a:t>
            </a:r>
          </a:p>
        </p:txBody>
      </p:sp>
    </p:spTree>
    <p:extLst>
      <p:ext uri="{BB962C8B-B14F-4D97-AF65-F5344CB8AC3E}">
        <p14:creationId xmlns:p14="http://schemas.microsoft.com/office/powerpoint/2010/main" val="3477100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658</Words>
  <Application>Microsoft Office PowerPoint</Application>
  <PresentationFormat>화면 슬라이드 쇼(16:9)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강한공군체 Bold</vt:lpstr>
      <vt:lpstr>Raleway</vt:lpstr>
      <vt:lpstr>바른공군체 Medium</vt:lpstr>
      <vt:lpstr>Fredoka One</vt:lpstr>
      <vt:lpstr>Arial</vt:lpstr>
      <vt:lpstr>강한공군체 Medium</vt:lpstr>
      <vt:lpstr>Wingdings</vt:lpstr>
      <vt:lpstr>Retato Slideshow by Slidesgo</vt:lpstr>
      <vt:lpstr>6주차 튜터링</vt:lpstr>
      <vt:lpstr>06 함수1</vt:lpstr>
      <vt:lpstr>목차</vt:lpstr>
      <vt:lpstr>함수를 쓰는 이유</vt:lpstr>
      <vt:lpstr>함수의 정의</vt:lpstr>
      <vt:lpstr>함수의 정의</vt:lpstr>
      <vt:lpstr>함수의 정의</vt:lpstr>
      <vt:lpstr>함수의 정의</vt:lpstr>
      <vt:lpstr>함수의 정의</vt:lpstr>
      <vt:lpstr>반환 타입</vt:lpstr>
      <vt:lpstr>반환 타입</vt:lpstr>
      <vt:lpstr>매개변수</vt:lpstr>
      <vt:lpstr>매개변수</vt:lpstr>
      <vt:lpstr>함수의 사용 방법</vt:lpstr>
      <vt:lpstr>함수의 사용 방법</vt:lpstr>
      <vt:lpstr>함수의 사용 방법</vt:lpstr>
      <vt:lpstr>함수의 사용 방법</vt:lpstr>
      <vt:lpstr>매개변수와 반환값의 리턴</vt:lpstr>
      <vt:lpstr>매개변수와 반환값의 리턴 ~A타입~</vt:lpstr>
      <vt:lpstr>매개변수와 반환값의 리턴 ~B타입~</vt:lpstr>
      <vt:lpstr>매개변수와 반환값의 리턴 ~C타입~</vt:lpstr>
      <vt:lpstr>매개변수와 반환값의 리턴 ~D타입~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9</cp:revision>
  <dcterms:modified xsi:type="dcterms:W3CDTF">2023-05-06T12:29:34Z</dcterms:modified>
</cp:coreProperties>
</file>