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310" r:id="rId3"/>
    <p:sldId id="290" r:id="rId4"/>
    <p:sldId id="316" r:id="rId5"/>
    <p:sldId id="325" r:id="rId6"/>
    <p:sldId id="326" r:id="rId7"/>
    <p:sldId id="328" r:id="rId8"/>
    <p:sldId id="317" r:id="rId9"/>
    <p:sldId id="318" r:id="rId10"/>
    <p:sldId id="327" r:id="rId11"/>
    <p:sldId id="258" r:id="rId12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8" autoAdjust="0"/>
  </p:normalViewPr>
  <p:slideViewPr>
    <p:cSldViewPr snapToGrid="0">
      <p:cViewPr varScale="1">
        <p:scale>
          <a:sx n="126" d="100"/>
          <a:sy n="126" d="100"/>
        </p:scale>
        <p:origin x="11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706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391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510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9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5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67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리눅스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inux - 리눅스 배포판 종류와 특징">
            <a:extLst>
              <a:ext uri="{FF2B5EF4-FFF2-40B4-BE49-F238E27FC236}">
                <a16:creationId xmlns:a16="http://schemas.microsoft.com/office/drawing/2014/main" id="{15C739AC-A947-AA41-6ACA-C5CC9B66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1297507"/>
            <a:ext cx="4804092" cy="34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우리가 사용하는 리눅스는</a:t>
            </a:r>
            <a:r>
              <a:rPr lang="en-US" altLang="ko-KR" sz="3600" b="1" dirty="0"/>
              <a:t>?</a:t>
            </a:r>
            <a:endParaRPr sz="3600" b="1" dirty="0"/>
          </a:p>
        </p:txBody>
      </p:sp>
      <p:sp>
        <p:nvSpPr>
          <p:cNvPr id="5" name="Google Shape;877;p44">
            <a:extLst>
              <a:ext uri="{FF2B5EF4-FFF2-40B4-BE49-F238E27FC236}">
                <a16:creationId xmlns:a16="http://schemas.microsoft.com/office/drawing/2014/main" id="{B2DDD6EB-8091-AA67-D5F8-F9D05EDF1DA3}"/>
              </a:ext>
            </a:extLst>
          </p:cNvPr>
          <p:cNvSpPr txBox="1">
            <a:spLocks/>
          </p:cNvSpPr>
          <p:nvPr/>
        </p:nvSpPr>
        <p:spPr>
          <a:xfrm>
            <a:off x="4800600" y="1478280"/>
            <a:ext cx="39166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리눅스에는 사진과 같이 많은 배포판이 있는데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우리는 그 중에서 일반 리눅스 유저들이 많이 사용하는 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것이다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Ubuntu Logo, symbol, meaning, history, PNG, brand">
            <a:extLst>
              <a:ext uri="{FF2B5EF4-FFF2-40B4-BE49-F238E27FC236}">
                <a16:creationId xmlns:a16="http://schemas.microsoft.com/office/drawing/2014/main" id="{8292B1D0-3201-01EF-CE88-798C91C0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8280"/>
            <a:ext cx="5459307" cy="30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8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/>
              <a:t>01</a:t>
            </a:r>
            <a:r>
              <a:rPr lang="en-US" altLang="ko-KR" sz="4400" b="1"/>
              <a:t>. </a:t>
            </a:r>
            <a:r>
              <a:rPr lang="ko-KR" altLang="en-US" sz="4400" b="1"/>
              <a:t>리눅스 소개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616704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리눅스의 특징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기업내 리눅스 </a:t>
            </a:r>
            <a:r>
              <a:rPr lang="ko-KR" altLang="en-US" sz="24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배포판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 현황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리눅스를 배워야 하는 이유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사용하는 리눅스는</a:t>
            </a:r>
            <a:r>
              <a:rPr lang="en-US" altLang="ko-KR" sz="2400" b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24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리눅스의 특징</a:t>
            </a:r>
            <a:endParaRPr sz="36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44FF0E0-0D76-8B26-4715-B9581F3FE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3200" dirty="0">
                <a:solidFill>
                  <a:srgbClr val="000000"/>
                </a:solidFill>
              </a:rPr>
              <a:t>높은 보안성</a:t>
            </a:r>
          </a:p>
          <a:p>
            <a:r>
              <a:rPr lang="ko-KR" altLang="en-US" sz="3200" dirty="0">
                <a:solidFill>
                  <a:srgbClr val="000000"/>
                </a:solidFill>
              </a:rPr>
              <a:t>안정된 구조</a:t>
            </a:r>
          </a:p>
          <a:p>
            <a:r>
              <a:rPr lang="ko-KR" altLang="en-US" sz="3200" dirty="0">
                <a:solidFill>
                  <a:srgbClr val="000000"/>
                </a:solidFill>
              </a:rPr>
              <a:t>유지보수의 용이성</a:t>
            </a:r>
          </a:p>
          <a:p>
            <a:r>
              <a:rPr lang="ko-KR" altLang="en-US" sz="3200" dirty="0">
                <a:solidFill>
                  <a:srgbClr val="000000"/>
                </a:solidFill>
              </a:rPr>
              <a:t>어떤 하드웨어에서도 동작하는 </a:t>
            </a:r>
            <a:r>
              <a:rPr lang="ko-KR" altLang="en-US" sz="3200" dirty="0" err="1">
                <a:solidFill>
                  <a:srgbClr val="000000"/>
                </a:solidFill>
              </a:rPr>
              <a:t>이식성</a:t>
            </a:r>
            <a:endParaRPr lang="ko-KR" altLang="en-US" sz="3200" dirty="0">
              <a:solidFill>
                <a:srgbClr val="000000"/>
              </a:solidFill>
            </a:endParaRPr>
          </a:p>
          <a:p>
            <a:r>
              <a:rPr lang="ko-KR" altLang="en-US" sz="3200" dirty="0">
                <a:solidFill>
                  <a:srgbClr val="000000"/>
                </a:solidFill>
              </a:rPr>
              <a:t>무료</a:t>
            </a:r>
          </a:p>
          <a:p>
            <a:r>
              <a:rPr lang="ko-KR" altLang="en-US" sz="3200" dirty="0">
                <a:solidFill>
                  <a:srgbClr val="000000"/>
                </a:solidFill>
              </a:rPr>
              <a:t>오픈소스</a:t>
            </a:r>
          </a:p>
          <a:p>
            <a:endParaRPr lang="ko-KR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리눅스의 특징</a:t>
            </a:r>
            <a:endParaRPr sz="36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44FF0E0-0D76-8B26-4715-B9581F3FE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3200" strike="sngStrike" dirty="0">
                <a:solidFill>
                  <a:srgbClr val="000000"/>
                </a:solidFill>
              </a:rPr>
              <a:t>높은 보안성</a:t>
            </a:r>
          </a:p>
          <a:p>
            <a:r>
              <a:rPr lang="ko-KR" altLang="en-US" sz="3200" strike="sngStrike" dirty="0">
                <a:solidFill>
                  <a:srgbClr val="000000"/>
                </a:solidFill>
              </a:rPr>
              <a:t>안정된 구조</a:t>
            </a:r>
          </a:p>
          <a:p>
            <a:r>
              <a:rPr lang="ko-KR" altLang="en-US" sz="3200" strike="sngStrike" dirty="0">
                <a:solidFill>
                  <a:srgbClr val="000000"/>
                </a:solidFill>
              </a:rPr>
              <a:t>유지보수의 용이성</a:t>
            </a:r>
          </a:p>
          <a:p>
            <a:r>
              <a:rPr lang="ko-KR" altLang="en-US" sz="3200" strike="sngStrike" dirty="0">
                <a:solidFill>
                  <a:srgbClr val="000000"/>
                </a:solidFill>
              </a:rPr>
              <a:t>어떤 하드웨어에서도 동작하는 </a:t>
            </a:r>
            <a:r>
              <a:rPr lang="ko-KR" altLang="en-US" sz="3200" strike="sngStrike" dirty="0" err="1">
                <a:solidFill>
                  <a:srgbClr val="000000"/>
                </a:solidFill>
              </a:rPr>
              <a:t>이식성</a:t>
            </a:r>
            <a:endParaRPr lang="ko-KR" altLang="en-US" sz="3200" strike="sngStrike" dirty="0">
              <a:solidFill>
                <a:srgbClr val="000000"/>
              </a:solidFill>
            </a:endParaRPr>
          </a:p>
          <a:p>
            <a:r>
              <a:rPr lang="ko-KR" altLang="en-US" sz="3200" dirty="0">
                <a:solidFill>
                  <a:srgbClr val="000000"/>
                </a:solidFill>
              </a:rPr>
              <a:t>무료</a:t>
            </a:r>
          </a:p>
          <a:p>
            <a:r>
              <a:rPr lang="ko-KR" altLang="en-US" sz="3200" dirty="0">
                <a:solidFill>
                  <a:srgbClr val="000000"/>
                </a:solidFill>
              </a:rPr>
              <a:t>오픈소스</a:t>
            </a:r>
          </a:p>
          <a:p>
            <a:endParaRPr lang="ko-KR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8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리눅스의 특징</a:t>
            </a:r>
            <a:endParaRPr sz="36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44FF0E0-0D76-8B26-4715-B9581F3FE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3200" strike="sngStrike" dirty="0">
                <a:solidFill>
                  <a:srgbClr val="000000"/>
                </a:solidFill>
              </a:rPr>
              <a:t>높은 보안성</a:t>
            </a:r>
          </a:p>
          <a:p>
            <a:r>
              <a:rPr lang="ko-KR" altLang="en-US" sz="3200" strike="sngStrike" dirty="0">
                <a:solidFill>
                  <a:srgbClr val="000000"/>
                </a:solidFill>
              </a:rPr>
              <a:t>안정된 구조</a:t>
            </a:r>
          </a:p>
          <a:p>
            <a:r>
              <a:rPr lang="ko-KR" altLang="en-US" sz="3200" strike="sngStrike" dirty="0">
                <a:solidFill>
                  <a:srgbClr val="000000"/>
                </a:solidFill>
              </a:rPr>
              <a:t>유지보수의 용이성</a:t>
            </a:r>
          </a:p>
          <a:p>
            <a:r>
              <a:rPr lang="ko-KR" altLang="en-US" sz="3200" strike="sngStrike" dirty="0">
                <a:solidFill>
                  <a:srgbClr val="000000"/>
                </a:solidFill>
              </a:rPr>
              <a:t>어떤 하드웨어에서도 동작하는 </a:t>
            </a:r>
            <a:r>
              <a:rPr lang="ko-KR" altLang="en-US" sz="3200" strike="sngStrike" dirty="0" err="1">
                <a:solidFill>
                  <a:srgbClr val="000000"/>
                </a:solidFill>
              </a:rPr>
              <a:t>이식성</a:t>
            </a:r>
            <a:endParaRPr lang="ko-KR" altLang="en-US" sz="3200" strike="sngStrike" dirty="0">
              <a:solidFill>
                <a:srgbClr val="000000"/>
              </a:solidFill>
            </a:endParaRPr>
          </a:p>
          <a:p>
            <a:r>
              <a:rPr lang="ko-KR" altLang="en-US" sz="3200" dirty="0">
                <a:solidFill>
                  <a:srgbClr val="000000"/>
                </a:solidFill>
              </a:rPr>
              <a:t>무료</a:t>
            </a:r>
          </a:p>
          <a:p>
            <a:r>
              <a:rPr lang="ko-KR" altLang="en-US" sz="3200" dirty="0">
                <a:solidFill>
                  <a:srgbClr val="000000"/>
                </a:solidFill>
              </a:rPr>
              <a:t>오픈소스</a:t>
            </a:r>
          </a:p>
          <a:p>
            <a:endParaRPr lang="ko-KR" altLang="en-US" sz="3200" dirty="0">
              <a:solidFill>
                <a:srgbClr val="000000"/>
              </a:solidFill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EAC8AB56-2D71-9ACA-72E2-57BEF242A394}"/>
              </a:ext>
            </a:extLst>
          </p:cNvPr>
          <p:cNvSpPr txBox="1">
            <a:spLocks/>
          </p:cNvSpPr>
          <p:nvPr/>
        </p:nvSpPr>
        <p:spPr>
          <a:xfrm>
            <a:off x="3276600" y="3223474"/>
            <a:ext cx="5867400" cy="192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lnSpc>
                <a:spcPts val="3360"/>
              </a:lnSpc>
              <a:buClr>
                <a:schemeClr val="dk1"/>
              </a:buClr>
              <a:buSzPts val="1100"/>
              <a:buNone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회사에서 서버를 </a:t>
            </a:r>
            <a:b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리눅스를 사용하는 큰 이유이다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lnSpc>
                <a:spcPts val="3360"/>
              </a:lnSpc>
              <a:buClr>
                <a:schemeClr val="dk1"/>
              </a:buClr>
              <a:buSzPts val="1100"/>
              <a:buNone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운영에 돈이 들지 않는다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1C01BA3-D911-FD94-AAEC-491AF3E7EEF4}"/>
              </a:ext>
            </a:extLst>
          </p:cNvPr>
          <p:cNvSpPr/>
          <p:nvPr/>
        </p:nvSpPr>
        <p:spPr>
          <a:xfrm>
            <a:off x="3117532" y="3511092"/>
            <a:ext cx="516255" cy="29191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60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기업내 리눅스 </a:t>
            </a:r>
            <a:r>
              <a:rPr lang="ko-KR" altLang="en-US" sz="3600" b="1" dirty="0" err="1"/>
              <a:t>배포판</a:t>
            </a:r>
            <a:r>
              <a:rPr lang="ko-KR" altLang="en-US" sz="3600" b="1" dirty="0"/>
              <a:t> 사용 현황</a:t>
            </a:r>
            <a:endParaRPr sz="3600" b="1" dirty="0"/>
          </a:p>
        </p:txBody>
      </p:sp>
      <p:pic>
        <p:nvPicPr>
          <p:cNvPr id="7" name="그림 6" descr="그래픽, 도표, 로고, 폰트이(가) 표시된 사진&#10;&#10;자동 생성된 설명">
            <a:extLst>
              <a:ext uri="{FF2B5EF4-FFF2-40B4-BE49-F238E27FC236}">
                <a16:creationId xmlns:a16="http://schemas.microsoft.com/office/drawing/2014/main" id="{F355E057-7EF0-BEB3-8F06-62F2151B6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01" r="32833"/>
          <a:stretch/>
        </p:blipFill>
        <p:spPr>
          <a:xfrm>
            <a:off x="4960620" y="1170125"/>
            <a:ext cx="3248848" cy="315803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978A3D6-64BC-7A6A-2773-B7F84C22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" y="1457553"/>
            <a:ext cx="4250212" cy="28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77;p44">
            <a:extLst>
              <a:ext uri="{FF2B5EF4-FFF2-40B4-BE49-F238E27FC236}">
                <a16:creationId xmlns:a16="http://schemas.microsoft.com/office/drawing/2014/main" id="{BF0131F6-B48C-A807-1954-63F7BDEAEEE2}"/>
              </a:ext>
            </a:extLst>
          </p:cNvPr>
          <p:cNvSpPr txBox="1">
            <a:spLocks/>
          </p:cNvSpPr>
          <p:nvPr/>
        </p:nvSpPr>
        <p:spPr>
          <a:xfrm>
            <a:off x="1877248" y="4408707"/>
            <a:ext cx="6580952" cy="57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 사용하는 회사 은근 많다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2026519-3388-380F-5DC0-6F47F724FE13}"/>
              </a:ext>
            </a:extLst>
          </p:cNvPr>
          <p:cNvSpPr/>
          <p:nvPr/>
        </p:nvSpPr>
        <p:spPr>
          <a:xfrm>
            <a:off x="1763900" y="4552516"/>
            <a:ext cx="516255" cy="29191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11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우리가 리눅스를 배워야 하는 이유</a:t>
            </a:r>
            <a:endParaRPr sz="3600" b="1" dirty="0"/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9EA427A5-F561-89FD-22CA-0BCC6934071A}"/>
              </a:ext>
            </a:extLst>
          </p:cNvPr>
          <p:cNvSpPr txBox="1">
            <a:spLocks/>
          </p:cNvSpPr>
          <p:nvPr/>
        </p:nvSpPr>
        <p:spPr>
          <a:xfrm>
            <a:off x="4800600" y="1478280"/>
            <a:ext cx="39166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회사에서 서버의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리눅스로 사용하기 때문에 우리는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어쩔 수 없이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리눅스를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줄은 알아야 한다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26" name="Picture 2" descr="슬픈개구리(페페)짤 모음 1 - pepe the frog">
            <a:extLst>
              <a:ext uri="{FF2B5EF4-FFF2-40B4-BE49-F238E27FC236}">
                <a16:creationId xmlns:a16="http://schemas.microsoft.com/office/drawing/2014/main" id="{4BA0075D-42A2-297C-0F60-1D3B1541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213797"/>
            <a:ext cx="39243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9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우리가 사용할 리눅스는</a:t>
            </a:r>
            <a:r>
              <a:rPr lang="en-US" altLang="ko-KR" sz="3600" b="1" dirty="0"/>
              <a:t>?</a:t>
            </a:r>
            <a:endParaRPr sz="3600" b="1" dirty="0"/>
          </a:p>
        </p:txBody>
      </p:sp>
      <p:pic>
        <p:nvPicPr>
          <p:cNvPr id="2050" name="Picture 2" descr="Linux - 리눅스 배포판 종류와 특징">
            <a:extLst>
              <a:ext uri="{FF2B5EF4-FFF2-40B4-BE49-F238E27FC236}">
                <a16:creationId xmlns:a16="http://schemas.microsoft.com/office/drawing/2014/main" id="{67600E5A-815D-6717-01CE-89EB4B78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1297507"/>
            <a:ext cx="4804092" cy="34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77;p44">
            <a:extLst>
              <a:ext uri="{FF2B5EF4-FFF2-40B4-BE49-F238E27FC236}">
                <a16:creationId xmlns:a16="http://schemas.microsoft.com/office/drawing/2014/main" id="{B2DDD6EB-8091-AA67-D5F8-F9D05EDF1DA3}"/>
              </a:ext>
            </a:extLst>
          </p:cNvPr>
          <p:cNvSpPr txBox="1">
            <a:spLocks/>
          </p:cNvSpPr>
          <p:nvPr/>
        </p:nvSpPr>
        <p:spPr>
          <a:xfrm>
            <a:off x="4800600" y="1478280"/>
            <a:ext cx="39166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리눅스에는 사진과 같이 많은 배포판이 있는데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338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150</Words>
  <Application>Microsoft Office PowerPoint</Application>
  <PresentationFormat>화면 슬라이드 쇼(16:9)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Fredoka One</vt:lpstr>
      <vt:lpstr>Raleway</vt:lpstr>
      <vt:lpstr>Wingdings</vt:lpstr>
      <vt:lpstr>맑은 고딕</vt:lpstr>
      <vt:lpstr>Retato Slideshow by Slidesgo</vt:lpstr>
      <vt:lpstr>리눅스 튜터링</vt:lpstr>
      <vt:lpstr>01. 리눅스 소개</vt:lpstr>
      <vt:lpstr>목차</vt:lpstr>
      <vt:lpstr>리눅스의 특징</vt:lpstr>
      <vt:lpstr>리눅스의 특징</vt:lpstr>
      <vt:lpstr>리눅스의 특징</vt:lpstr>
      <vt:lpstr>기업내 리눅스 배포판 사용 현황</vt:lpstr>
      <vt:lpstr>우리가 리눅스를 배워야 하는 이유</vt:lpstr>
      <vt:lpstr>우리가 사용할 리눅스는?</vt:lpstr>
      <vt:lpstr>우리가 사용하는 리눅스는?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47</cp:revision>
  <dcterms:modified xsi:type="dcterms:W3CDTF">2023-06-29T02:26:40Z</dcterms:modified>
</cp:coreProperties>
</file>