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310" r:id="rId3"/>
    <p:sldId id="290" r:id="rId4"/>
    <p:sldId id="316" r:id="rId5"/>
    <p:sldId id="346" r:id="rId6"/>
    <p:sldId id="348" r:id="rId7"/>
    <p:sldId id="350" r:id="rId8"/>
    <p:sldId id="349" r:id="rId9"/>
    <p:sldId id="347" r:id="rId10"/>
    <p:sldId id="351" r:id="rId11"/>
    <p:sldId id="353" r:id="rId12"/>
    <p:sldId id="258" r:id="rId13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5DBF"/>
    <a:srgbClr val="BB4E4B"/>
    <a:srgbClr val="F79646"/>
    <a:srgbClr val="99CB01"/>
    <a:srgbClr val="618B04"/>
    <a:srgbClr val="0279D3"/>
    <a:srgbClr val="263238"/>
    <a:srgbClr val="FFCF98"/>
    <a:srgbClr val="232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88" autoAdjust="0"/>
  </p:normalViewPr>
  <p:slideViewPr>
    <p:cSldViewPr snapToGrid="0">
      <p:cViewPr varScale="1">
        <p:scale>
          <a:sx n="127" d="100"/>
          <a:sy n="127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90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641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46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171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00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34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9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WSL</a:t>
            </a:r>
            <a:r>
              <a:rPr lang="ko-KR" altLang="en-US" sz="3600" b="1" dirty="0"/>
              <a:t>이 있기 전에는</a:t>
            </a:r>
            <a:endParaRPr sz="36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4FF0E0-0D76-8B26-4715-B9581F3F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259" y="1098525"/>
            <a:ext cx="4917327" cy="3506700"/>
          </a:xfrm>
        </p:spPr>
        <p:txBody>
          <a:bodyPr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우리에게 친숙한 </a:t>
            </a:r>
            <a:r>
              <a:rPr lang="en-US" altLang="ko-KR" sz="2000" dirty="0">
                <a:solidFill>
                  <a:srgbClr val="000000"/>
                </a:solidFill>
              </a:rPr>
              <a:t>*VMware</a:t>
            </a:r>
            <a:r>
              <a:rPr lang="ko-KR" altLang="en-US" sz="2000" dirty="0">
                <a:solidFill>
                  <a:srgbClr val="000000"/>
                </a:solidFill>
              </a:rPr>
              <a:t>는 </a:t>
            </a:r>
            <a:r>
              <a:rPr lang="ko-KR" altLang="en-US" sz="2000" b="1" dirty="0">
                <a:solidFill>
                  <a:srgbClr val="000000"/>
                </a:solidFill>
              </a:rPr>
              <a:t>전가상화</a:t>
            </a:r>
            <a:r>
              <a:rPr lang="en-US" altLang="ko-KR" sz="1400" dirty="0">
                <a:solidFill>
                  <a:srgbClr val="000000"/>
                </a:solidFill>
              </a:rPr>
              <a:t>(Full Virtualization)</a:t>
            </a:r>
            <a:r>
              <a:rPr lang="ko-KR" altLang="en-US" sz="14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기술을 사용한다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그림에서 보다시피 전가상화 기술을 사용하면 </a:t>
            </a:r>
            <a:r>
              <a:rPr lang="ko-KR" altLang="en-US" sz="2000" b="1" dirty="0" err="1">
                <a:solidFill>
                  <a:srgbClr val="000000"/>
                </a:solidFill>
              </a:rPr>
              <a:t>하이퍼바이저가</a:t>
            </a:r>
            <a:r>
              <a:rPr lang="ko-KR" altLang="en-US" sz="2000" b="1" dirty="0">
                <a:solidFill>
                  <a:srgbClr val="000000"/>
                </a:solidFill>
              </a:rPr>
              <a:t> 중간에 하드웨어와 게스트 </a:t>
            </a:r>
            <a:r>
              <a:rPr lang="en-US" altLang="ko-KR" sz="2000" b="1" dirty="0">
                <a:solidFill>
                  <a:srgbClr val="000000"/>
                </a:solidFill>
              </a:rPr>
              <a:t>OS</a:t>
            </a:r>
            <a:r>
              <a:rPr lang="ko-KR" altLang="en-US" sz="2000" b="1" dirty="0">
                <a:solidFill>
                  <a:srgbClr val="000000"/>
                </a:solidFill>
              </a:rPr>
              <a:t>를 모두 중재</a:t>
            </a:r>
            <a:r>
              <a:rPr lang="ko-KR" altLang="en-US" sz="2000" dirty="0">
                <a:solidFill>
                  <a:srgbClr val="000000"/>
                </a:solidFill>
              </a:rPr>
              <a:t>하기 때문에 </a:t>
            </a:r>
            <a:r>
              <a:rPr lang="ko-KR" altLang="en-US" sz="2000" b="1" dirty="0">
                <a:solidFill>
                  <a:srgbClr val="000000"/>
                </a:solidFill>
              </a:rPr>
              <a:t>속도가 느리다</a:t>
            </a:r>
            <a:r>
              <a:rPr lang="ko-KR" altLang="en-US" sz="2000" dirty="0">
                <a:solidFill>
                  <a:srgbClr val="000000"/>
                </a:solidFill>
              </a:rPr>
              <a:t>는 단점이 있다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  <a:br>
              <a:rPr lang="en-US" altLang="ko-KR" sz="2000" dirty="0">
                <a:solidFill>
                  <a:srgbClr val="000000"/>
                </a:solidFill>
              </a:rPr>
            </a:br>
            <a:endParaRPr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F3722-5EC0-CB59-E0FE-2AE60F7ACE4C}"/>
              </a:ext>
            </a:extLst>
          </p:cNvPr>
          <p:cNvSpPr txBox="1"/>
          <p:nvPr/>
        </p:nvSpPr>
        <p:spPr>
          <a:xfrm>
            <a:off x="6165850" y="4901675"/>
            <a:ext cx="30289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사실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VMware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설정에 따라서 전가상화도 사용하고 반가상화도 사용함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84EDFC-38F6-72C2-868D-C9A88A951666}"/>
              </a:ext>
            </a:extLst>
          </p:cNvPr>
          <p:cNvSpPr/>
          <p:nvPr/>
        </p:nvSpPr>
        <p:spPr>
          <a:xfrm>
            <a:off x="1528522" y="1267385"/>
            <a:ext cx="1771770" cy="622009"/>
          </a:xfrm>
          <a:prstGeom prst="rect">
            <a:avLst/>
          </a:prstGeom>
          <a:solidFill>
            <a:srgbClr val="0279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게스트 </a:t>
            </a:r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8EBF65-9023-9235-97FA-C66F89A6BE08}"/>
              </a:ext>
            </a:extLst>
          </p:cNvPr>
          <p:cNvSpPr/>
          <p:nvPr/>
        </p:nvSpPr>
        <p:spPr>
          <a:xfrm>
            <a:off x="1528522" y="3014708"/>
            <a:ext cx="1771770" cy="622009"/>
          </a:xfrm>
          <a:prstGeom prst="rect">
            <a:avLst/>
          </a:prstGeom>
          <a:solidFill>
            <a:srgbClr val="99CB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하이퍼바이저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2875E1-3407-F6F6-6E2A-45D2F304BE12}"/>
              </a:ext>
            </a:extLst>
          </p:cNvPr>
          <p:cNvSpPr/>
          <p:nvPr/>
        </p:nvSpPr>
        <p:spPr>
          <a:xfrm>
            <a:off x="1528522" y="3884229"/>
            <a:ext cx="1771770" cy="62201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D64795-D98B-3C6E-78F1-4AAEED6B1CAA}"/>
              </a:ext>
            </a:extLst>
          </p:cNvPr>
          <p:cNvSpPr/>
          <p:nvPr/>
        </p:nvSpPr>
        <p:spPr>
          <a:xfrm>
            <a:off x="1528522" y="2159361"/>
            <a:ext cx="1771771" cy="622010"/>
          </a:xfrm>
          <a:prstGeom prst="rect">
            <a:avLst/>
          </a:prstGeom>
          <a:solidFill>
            <a:srgbClr val="BB4E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가상화 소프트웨어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Vmware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628B1787-D627-2375-A370-288D98AF5D07}"/>
              </a:ext>
            </a:extLst>
          </p:cNvPr>
          <p:cNvSpPr/>
          <p:nvPr/>
        </p:nvSpPr>
        <p:spPr>
          <a:xfrm>
            <a:off x="2353139" y="1935714"/>
            <a:ext cx="122533" cy="183609"/>
          </a:xfrm>
          <a:prstGeom prst="upDownArrow">
            <a:avLst>
              <a:gd name="adj1" fmla="val 29168"/>
              <a:gd name="adj2" fmla="val 40913"/>
            </a:avLst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/아래쪽 10">
            <a:extLst>
              <a:ext uri="{FF2B5EF4-FFF2-40B4-BE49-F238E27FC236}">
                <a16:creationId xmlns:a16="http://schemas.microsoft.com/office/drawing/2014/main" id="{B223D2EE-BB3E-28E7-5E4D-096234514B25}"/>
              </a:ext>
            </a:extLst>
          </p:cNvPr>
          <p:cNvSpPr/>
          <p:nvPr/>
        </p:nvSpPr>
        <p:spPr>
          <a:xfrm>
            <a:off x="2353139" y="2823640"/>
            <a:ext cx="122533" cy="183609"/>
          </a:xfrm>
          <a:prstGeom prst="upDownArrow">
            <a:avLst>
              <a:gd name="adj1" fmla="val 29168"/>
              <a:gd name="adj2" fmla="val 40913"/>
            </a:avLst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A58E74EB-5911-938C-7B89-2A53AF2DF635}"/>
              </a:ext>
            </a:extLst>
          </p:cNvPr>
          <p:cNvSpPr/>
          <p:nvPr/>
        </p:nvSpPr>
        <p:spPr>
          <a:xfrm>
            <a:off x="2353138" y="3686445"/>
            <a:ext cx="122533" cy="183609"/>
          </a:xfrm>
          <a:prstGeom prst="upDownArrow">
            <a:avLst>
              <a:gd name="adj1" fmla="val 29168"/>
              <a:gd name="adj2" fmla="val 40913"/>
            </a:avLst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8F5EC-A1A6-9543-AA83-C6AD0A58C9CD}"/>
              </a:ext>
            </a:extLst>
          </p:cNvPr>
          <p:cNvSpPr txBox="1"/>
          <p:nvPr/>
        </p:nvSpPr>
        <p:spPr>
          <a:xfrm>
            <a:off x="4442395" y="4125807"/>
            <a:ext cx="3368230" cy="560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 err="1">
                <a:solidFill>
                  <a:srgbClr val="000000"/>
                </a:solidFill>
                <a:latin typeface="+mj-ea"/>
                <a:ea typeface="+mj-ea"/>
              </a:rPr>
              <a:t>하이퍼바이저</a:t>
            </a:r>
            <a:br>
              <a:rPr lang="en-US" altLang="ko-KR" sz="1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en-US" altLang="ko-KR" sz="1200" b="1" i="0" dirty="0">
                <a:solidFill>
                  <a:srgbClr val="4D5156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</a:rPr>
              <a:t>가상 머신</a:t>
            </a:r>
            <a:r>
              <a:rPr lang="en-US" altLang="ko-KR" sz="1000" b="1" dirty="0">
                <a:solidFill>
                  <a:srgbClr val="000000"/>
                </a:solidFill>
                <a:latin typeface="+mj-ea"/>
                <a:ea typeface="+mj-ea"/>
              </a:rPr>
              <a:t>(VM)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</a:rPr>
              <a:t>을 생성하고 실행하는 프로세스이다</a:t>
            </a:r>
            <a:r>
              <a:rPr lang="en-US" altLang="ko-KR" sz="10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en-US" altLang="ko-KR" sz="1600" b="1" i="0" dirty="0">
                <a:solidFill>
                  <a:srgbClr val="4D5156"/>
                </a:solidFill>
                <a:effectLst/>
                <a:latin typeface="+mj-ea"/>
                <a:ea typeface="+mj-ea"/>
              </a:rPr>
              <a:t>·</a:t>
            </a:r>
            <a:r>
              <a:rPr lang="ko-KR" altLang="en-US" sz="1000" b="1" dirty="0" err="1">
                <a:solidFill>
                  <a:srgbClr val="000000"/>
                </a:solidFill>
                <a:latin typeface="+mj-ea"/>
                <a:ea typeface="+mj-ea"/>
              </a:rPr>
              <a:t>하이퍼바이저는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</a:rPr>
              <a:t> 가상머신의 하드웨어제어를 요구한다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2D31435-769C-72EC-5C58-FC412397BA56}"/>
              </a:ext>
            </a:extLst>
          </p:cNvPr>
          <p:cNvSpPr/>
          <p:nvPr/>
        </p:nvSpPr>
        <p:spPr>
          <a:xfrm rot="5400000">
            <a:off x="-212257" y="2781265"/>
            <a:ext cx="2946865" cy="225777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WSL</a:t>
            </a:r>
            <a:r>
              <a:rPr lang="ko-KR" altLang="en-US" sz="3600" b="1" dirty="0"/>
              <a:t>이 있기 전에는</a:t>
            </a:r>
            <a:endParaRPr sz="36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4FF0E0-0D76-8B26-4715-B9581F3F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6740" y="1098525"/>
            <a:ext cx="4505846" cy="3506700"/>
          </a:xfrm>
        </p:spPr>
        <p:txBody>
          <a:bodyPr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앞의 그림에서 확인하다시피 가상화를 이용해서 </a:t>
            </a:r>
            <a:r>
              <a:rPr lang="en-US" altLang="ko-KR" sz="2000" dirty="0">
                <a:solidFill>
                  <a:srgbClr val="000000"/>
                </a:solidFill>
              </a:rPr>
              <a:t>OS</a:t>
            </a:r>
            <a:r>
              <a:rPr lang="ko-KR" altLang="en-US" sz="2000" dirty="0">
                <a:solidFill>
                  <a:srgbClr val="000000"/>
                </a:solidFill>
              </a:rPr>
              <a:t>를 굴리면 속도의 차이가 너무 심하다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그래서 많은 개발자들이 윈도우 커널 말고 리눅스 커널을 어떻게 잘 얹힐 수 있지 </a:t>
            </a:r>
            <a:r>
              <a:rPr lang="ko-KR" altLang="en-US" sz="2000" dirty="0" err="1">
                <a:solidFill>
                  <a:srgbClr val="000000"/>
                </a:solidFill>
              </a:rPr>
              <a:t>않을까라는</a:t>
            </a:r>
            <a:r>
              <a:rPr lang="ko-KR" altLang="en-US" sz="2000" dirty="0">
                <a:solidFill>
                  <a:srgbClr val="000000"/>
                </a:solidFill>
              </a:rPr>
              <a:t> 생각에서 만들어진 게 </a:t>
            </a:r>
            <a:r>
              <a:rPr lang="en-US" altLang="ko-KR" sz="2000" dirty="0">
                <a:solidFill>
                  <a:srgbClr val="000000"/>
                </a:solidFill>
              </a:rPr>
              <a:t>WSL</a:t>
            </a:r>
            <a:r>
              <a:rPr lang="ko-KR" altLang="en-US" sz="2000" dirty="0">
                <a:solidFill>
                  <a:srgbClr val="000000"/>
                </a:solidFill>
              </a:rPr>
              <a:t>이다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5600E-904F-C0AF-F2F3-28F33197C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2"/>
          <a:stretch/>
        </p:blipFill>
        <p:spPr bwMode="auto">
          <a:xfrm>
            <a:off x="45148" y="1502886"/>
            <a:ext cx="4351592" cy="26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더 이상의 자세한 설명은 생략한다. - 나무위키">
            <a:extLst>
              <a:ext uri="{FF2B5EF4-FFF2-40B4-BE49-F238E27FC236}">
                <a16:creationId xmlns:a16="http://schemas.microsoft.com/office/drawing/2014/main" id="{D734704E-1F34-B051-E645-FE2A0A23A9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4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16704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WSL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사용하는 이유</a:t>
            </a:r>
            <a:endParaRPr lang="en-US" altLang="ko-KR" sz="24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 작동원리</a:t>
            </a:r>
            <a:endParaRPr lang="en-US" altLang="ko-KR" sz="24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작동원리</a:t>
            </a:r>
            <a:endParaRPr lang="en-US" altLang="ko-KR" sz="20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 작동원리</a:t>
            </a:r>
            <a:endParaRPr lang="en-US" altLang="ko-KR" sz="20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윈도우와 리눅스의 공통적인 작동원리</a:t>
            </a:r>
            <a:endParaRPr lang="en-US" altLang="ko-KR" sz="20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WSL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400" b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있기 전에는</a:t>
            </a:r>
            <a:endParaRPr lang="en-US" altLang="ko-KR" sz="24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만화 영화, 애니메이션이(가) 표시된 사진&#10;&#10;자동 생성된 설명">
            <a:extLst>
              <a:ext uri="{FF2B5EF4-FFF2-40B4-BE49-F238E27FC236}">
                <a16:creationId xmlns:a16="http://schemas.microsoft.com/office/drawing/2014/main" id="{8378456F-AAA1-F4E0-5F91-0B6139CDA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8" r="6637"/>
          <a:stretch/>
        </p:blipFill>
        <p:spPr>
          <a:xfrm>
            <a:off x="369569" y="1745719"/>
            <a:ext cx="4310577" cy="2765321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WSL</a:t>
            </a:r>
            <a:r>
              <a:rPr lang="ko-KR" altLang="en-US" sz="3600" b="1" dirty="0"/>
              <a:t>을 사용하는 이유</a:t>
            </a:r>
            <a:endParaRPr sz="3600" b="1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4FF0E0-0D76-8B26-4715-B9581F3F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637491"/>
            <a:ext cx="4290060" cy="2967734"/>
          </a:xfrm>
        </p:spPr>
        <p:txBody>
          <a:bodyPr/>
          <a:lstStyle/>
          <a:p>
            <a:r>
              <a:rPr lang="ko-KR" altLang="en-US" sz="2400" dirty="0">
                <a:solidFill>
                  <a:srgbClr val="000000"/>
                </a:solidFill>
              </a:rPr>
              <a:t>윈도우에서 리눅스 커널을 같이 실행하고 싶은 목적으로 사용한다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ko-KR" altLang="en-US" sz="2400" dirty="0">
              <a:solidFill>
                <a:srgbClr val="000000"/>
              </a:solidFill>
            </a:endParaRPr>
          </a:p>
        </p:txBody>
      </p:sp>
      <p:pic>
        <p:nvPicPr>
          <p:cNvPr id="1034" name="Picture 10" descr="download microsoft icon logo svg eps png psd ai vector color | Microsoft  icons, Letter logo design, Lettering design">
            <a:extLst>
              <a:ext uri="{FF2B5EF4-FFF2-40B4-BE49-F238E27FC236}">
                <a16:creationId xmlns:a16="http://schemas.microsoft.com/office/drawing/2014/main" id="{C1B37C80-08C5-72AD-3018-5BBFD1A0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61" y="3241802"/>
            <a:ext cx="766317" cy="76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BB88C5-75FE-4CE3-A694-BE02D1F6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67" y="3285581"/>
            <a:ext cx="848368" cy="8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윈도우 작동 원리 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상세</a:t>
            </a:r>
            <a:r>
              <a:rPr lang="en-US" altLang="ko-KR" sz="3600" b="1" dirty="0"/>
              <a:t>)</a:t>
            </a:r>
            <a:endParaRPr sz="3600" b="1" dirty="0"/>
          </a:p>
        </p:txBody>
      </p:sp>
      <p:pic>
        <p:nvPicPr>
          <p:cNvPr id="2050" name="Picture 2" descr="시스템 기초] 윈도우 운영체제 구조">
            <a:extLst>
              <a:ext uri="{FF2B5EF4-FFF2-40B4-BE49-F238E27FC236}">
                <a16:creationId xmlns:a16="http://schemas.microsoft.com/office/drawing/2014/main" id="{6091E412-9C86-2DB0-5192-78927306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78" y="1139124"/>
            <a:ext cx="2934644" cy="37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0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윈도우 작동 원리 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간단</a:t>
            </a:r>
            <a:r>
              <a:rPr lang="en-US" altLang="ko-KR" sz="3600" b="1" dirty="0"/>
              <a:t>)</a:t>
            </a:r>
            <a:endParaRPr sz="3600" b="1" dirty="0"/>
          </a:p>
        </p:txBody>
      </p:sp>
      <p:pic>
        <p:nvPicPr>
          <p:cNvPr id="2050" name="Picture 2" descr="시스템 기초] 윈도우 운영체제 구조">
            <a:extLst>
              <a:ext uri="{FF2B5EF4-FFF2-40B4-BE49-F238E27FC236}">
                <a16:creationId xmlns:a16="http://schemas.microsoft.com/office/drawing/2014/main" id="{6091E412-9C86-2DB0-5192-78927306D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78" y="1139124"/>
            <a:ext cx="2934644" cy="37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CB0C26-B0C1-88BB-0DB4-C431830E1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50" y="1609725"/>
            <a:ext cx="2747964" cy="790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6D568-2B49-040A-C2CD-5E1D52312326}"/>
              </a:ext>
            </a:extLst>
          </p:cNvPr>
          <p:cNvSpPr txBox="1"/>
          <p:nvPr/>
        </p:nvSpPr>
        <p:spPr>
          <a:xfrm>
            <a:off x="3897171" y="1795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유저모드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0D165F-2355-1625-8948-C4FAF478E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2400300"/>
            <a:ext cx="2784475" cy="1976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50BFB-E73C-8981-65BA-F284F55D15E0}"/>
              </a:ext>
            </a:extLst>
          </p:cNvPr>
          <p:cNvSpPr txBox="1"/>
          <p:nvPr/>
        </p:nvSpPr>
        <p:spPr>
          <a:xfrm>
            <a:off x="3897171" y="32106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커널모드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DFCB50-56D0-8DC1-4758-B801C5BBC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594" y="4665212"/>
            <a:ext cx="1047896" cy="135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B8AE08-D5B9-F8C2-0ADF-C7E340D1B48C}"/>
              </a:ext>
            </a:extLst>
          </p:cNvPr>
          <p:cNvSpPr txBox="1"/>
          <p:nvPr/>
        </p:nvSpPr>
        <p:spPr>
          <a:xfrm>
            <a:off x="3897171" y="4519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</a:t>
            </a:r>
          </a:p>
        </p:txBody>
      </p:sp>
    </p:spTree>
    <p:extLst>
      <p:ext uri="{BB962C8B-B14F-4D97-AF65-F5344CB8AC3E}">
        <p14:creationId xmlns:p14="http://schemas.microsoft.com/office/powerpoint/2010/main" val="228197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리눅스 작동 원리 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상세</a:t>
            </a:r>
            <a:r>
              <a:rPr lang="en-US" altLang="ko-KR" sz="3600" b="1" dirty="0"/>
              <a:t>)</a:t>
            </a:r>
            <a:endParaRPr sz="3600" b="1" dirty="0"/>
          </a:p>
        </p:txBody>
      </p:sp>
      <p:pic>
        <p:nvPicPr>
          <p:cNvPr id="9" name="Picture 4" descr="eBPF - Rethinking the Linux Kernel">
            <a:extLst>
              <a:ext uri="{FF2B5EF4-FFF2-40B4-BE49-F238E27FC236}">
                <a16:creationId xmlns:a16="http://schemas.microsoft.com/office/drawing/2014/main" id="{105BD619-6CC4-6899-1732-150193EE3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7" t="23897" r="19562" b="-942"/>
          <a:stretch/>
        </p:blipFill>
        <p:spPr bwMode="auto">
          <a:xfrm>
            <a:off x="1557337" y="1304924"/>
            <a:ext cx="6029326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36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리눅스 작동 원리 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간단</a:t>
            </a:r>
            <a:r>
              <a:rPr lang="en-US" altLang="ko-KR" sz="3600" b="1" dirty="0"/>
              <a:t>)</a:t>
            </a:r>
            <a:endParaRPr sz="3600" b="1" dirty="0"/>
          </a:p>
        </p:txBody>
      </p:sp>
      <p:pic>
        <p:nvPicPr>
          <p:cNvPr id="4100" name="Picture 4" descr="eBPF - Rethinking the Linux Kernel">
            <a:extLst>
              <a:ext uri="{FF2B5EF4-FFF2-40B4-BE49-F238E27FC236}">
                <a16:creationId xmlns:a16="http://schemas.microsoft.com/office/drawing/2014/main" id="{BD919951-1843-5E2A-A7C0-583B6532A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7" t="23897" r="19562" b="-942"/>
          <a:stretch/>
        </p:blipFill>
        <p:spPr bwMode="auto">
          <a:xfrm>
            <a:off x="1557337" y="1304924"/>
            <a:ext cx="6029326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C44161-5565-3222-9059-CE3CA296E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080" y="1487784"/>
            <a:ext cx="4815840" cy="9391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A48FA9-37E8-0DBA-FE69-7382ADC58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820" y="1947832"/>
            <a:ext cx="666843" cy="323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F37BD6-ED85-2ECA-7165-528836CCB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185" y="2426970"/>
            <a:ext cx="4843477" cy="923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B53BD6-02E6-2E4F-999B-D36482EFD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0480" y="2519363"/>
            <a:ext cx="4700270" cy="1379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2CDF15-AD07-C203-A265-601F52F26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1267" y="2774033"/>
            <a:ext cx="523948" cy="933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322BBA-C8E1-6A11-722E-39AD81098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72" y="3908424"/>
            <a:ext cx="4843477" cy="923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6B0334-55C9-45BD-65C4-7EF9EBAE8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032" y="2530160"/>
            <a:ext cx="4700270" cy="13795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04B48C-FD80-59F0-BB82-C8000AD76C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0414" y="3997763"/>
            <a:ext cx="4746706" cy="7007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C9BF66-39D6-9A4C-65C2-A5B0CBB56649}"/>
              </a:ext>
            </a:extLst>
          </p:cNvPr>
          <p:cNvSpPr txBox="1"/>
          <p:nvPr/>
        </p:nvSpPr>
        <p:spPr>
          <a:xfrm>
            <a:off x="3935271" y="171699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유저모드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015C0A-1CED-E69A-3A8C-EF450E7822EF}"/>
              </a:ext>
            </a:extLst>
          </p:cNvPr>
          <p:cNvSpPr txBox="1"/>
          <p:nvPr/>
        </p:nvSpPr>
        <p:spPr>
          <a:xfrm>
            <a:off x="3935271" y="30229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커널모드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68FAD-17D6-A169-F9A4-BCFDF265D3A8}"/>
              </a:ext>
            </a:extLst>
          </p:cNvPr>
          <p:cNvSpPr txBox="1"/>
          <p:nvPr/>
        </p:nvSpPr>
        <p:spPr>
          <a:xfrm>
            <a:off x="3935271" y="4186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</a:t>
            </a:r>
          </a:p>
        </p:txBody>
      </p:sp>
    </p:spTree>
    <p:extLst>
      <p:ext uri="{BB962C8B-B14F-4D97-AF65-F5344CB8AC3E}">
        <p14:creationId xmlns:p14="http://schemas.microsoft.com/office/powerpoint/2010/main" val="7923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윈도우와 리눅스의 공통점</a:t>
            </a:r>
            <a:endParaRPr sz="3600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B0C42EE-0851-A376-616A-80987697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1131943"/>
            <a:ext cx="4886325" cy="385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blog.kakaocdn.net/dn/CvY6E/btrnrkO9atQ/p7tJa8edv93fJ3WvPLRPWK/img.jpg">
            <a:extLst>
              <a:ext uri="{FF2B5EF4-FFF2-40B4-BE49-F238E27FC236}">
                <a16:creationId xmlns:a16="http://schemas.microsoft.com/office/drawing/2014/main" id="{65ECBB87-F998-C50E-1E24-02E0EF0A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6651" y="3184499"/>
            <a:ext cx="1657349" cy="195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BD1B1DC2-3952-599B-058D-51CDAF45F8EA}"/>
              </a:ext>
            </a:extLst>
          </p:cNvPr>
          <p:cNvSpPr/>
          <p:nvPr/>
        </p:nvSpPr>
        <p:spPr>
          <a:xfrm>
            <a:off x="5781675" y="1538718"/>
            <a:ext cx="3409949" cy="1532503"/>
          </a:xfrm>
          <a:prstGeom prst="cloudCallout">
            <a:avLst>
              <a:gd name="adj1" fmla="val 22838"/>
              <a:gd name="adj2" fmla="val 77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유저모드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 err="1">
                <a:solidFill>
                  <a:srgbClr val="000000"/>
                </a:solidFill>
                <a:latin typeface="+mj-ea"/>
                <a:ea typeface="+mj-ea"/>
              </a:rPr>
              <a:t>커널모드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800" b="1" dirty="0">
                <a:solidFill>
                  <a:srgbClr val="000000"/>
                </a:solidFill>
                <a:latin typeface="+mj-ea"/>
                <a:ea typeface="+mj-ea"/>
              </a:rPr>
              <a:t> 하드웨어가 공통점이구나</a:t>
            </a:r>
            <a:r>
              <a:rPr lang="en-US" altLang="ko-KR" sz="1800" b="1" dirty="0">
                <a:solidFill>
                  <a:srgbClr val="000000"/>
                </a:solidFill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0887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193</Words>
  <Application>Microsoft Office PowerPoint</Application>
  <PresentationFormat>화면 슬라이드 쇼(16:9)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Raleway</vt:lpstr>
      <vt:lpstr>Arial</vt:lpstr>
      <vt:lpstr>맑은 고딕</vt:lpstr>
      <vt:lpstr>Fredoka One</vt:lpstr>
      <vt:lpstr>Retato Slideshow by Slidesgo</vt:lpstr>
      <vt:lpstr>리눅스 튜터링</vt:lpstr>
      <vt:lpstr>02. 운영체제</vt:lpstr>
      <vt:lpstr>목차</vt:lpstr>
      <vt:lpstr>WSL을 사용하는 이유</vt:lpstr>
      <vt:lpstr>윈도우 작동 원리 (상세)</vt:lpstr>
      <vt:lpstr>윈도우 작동 원리 (간단)</vt:lpstr>
      <vt:lpstr>리눅스 작동 원리 (상세)</vt:lpstr>
      <vt:lpstr>리눅스 작동 원리 (간단)</vt:lpstr>
      <vt:lpstr>윈도우와 리눅스의 공통점</vt:lpstr>
      <vt:lpstr>WSL이 있기 전에는</vt:lpstr>
      <vt:lpstr>WSL이 있기 전에는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121</cp:revision>
  <dcterms:modified xsi:type="dcterms:W3CDTF">2023-06-28T08:44:30Z</dcterms:modified>
</cp:coreProperties>
</file>