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37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CFCC-E988-2D65-9670-B4C5E77DE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B3C301-B332-771B-163C-7DD4485DE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D1745A-57CA-A00E-5D2B-B8C9650B191C}"/>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5" name="Footer Placeholder 4">
            <a:extLst>
              <a:ext uri="{FF2B5EF4-FFF2-40B4-BE49-F238E27FC236}">
                <a16:creationId xmlns:a16="http://schemas.microsoft.com/office/drawing/2014/main" id="{61514A83-7EA4-4A8D-3431-F589DD6EF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350D29-B99C-ADDD-B72A-35B12F93E52E}"/>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50986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1B2E-6DFD-A6A7-6C7F-314FEDD8A5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09A191-1733-C91D-7DAE-01675568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B08DE-65B5-B40B-E7DE-3808CE37B8DC}"/>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5" name="Footer Placeholder 4">
            <a:extLst>
              <a:ext uri="{FF2B5EF4-FFF2-40B4-BE49-F238E27FC236}">
                <a16:creationId xmlns:a16="http://schemas.microsoft.com/office/drawing/2014/main" id="{6E278516-73BE-4538-7CA6-F9BA88C6D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070F1-EC59-573E-785A-E2DD4C27098B}"/>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260385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16EB2D-C009-CFCD-7563-F209092AF6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AC12A-6886-1466-6E2A-939E962BBE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AF366-48B7-1FB2-EA50-5B102FE69A9E}"/>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5" name="Footer Placeholder 4">
            <a:extLst>
              <a:ext uri="{FF2B5EF4-FFF2-40B4-BE49-F238E27FC236}">
                <a16:creationId xmlns:a16="http://schemas.microsoft.com/office/drawing/2014/main" id="{F1521EF2-5841-1736-05A9-714344592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DCBDC-A759-E263-B02A-8E9D365FD1AA}"/>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6356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FC0D-A76B-58A8-AB65-144E1F5D1C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D64EF-E19D-D773-58B7-F7C18B365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3D9B3-2012-4032-AF26-15344C1E9E09}"/>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5" name="Footer Placeholder 4">
            <a:extLst>
              <a:ext uri="{FF2B5EF4-FFF2-40B4-BE49-F238E27FC236}">
                <a16:creationId xmlns:a16="http://schemas.microsoft.com/office/drawing/2014/main" id="{C804C5EA-A03C-3ED6-87A5-13D586909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34997-F39D-547E-DE5D-A102815CC4D4}"/>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26391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4B45-414C-4892-6CF9-9A74BDB27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865E31-8CB9-FCBA-2757-F224ED8A39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955E8-D60D-CCFE-9446-2EC287D6573D}"/>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5" name="Footer Placeholder 4">
            <a:extLst>
              <a:ext uri="{FF2B5EF4-FFF2-40B4-BE49-F238E27FC236}">
                <a16:creationId xmlns:a16="http://schemas.microsoft.com/office/drawing/2014/main" id="{89386BDB-A700-6583-CD99-D8D42F16B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B30A5-AA1C-5D47-EAB6-FF0A8BCEAB97}"/>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3501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063E-A717-A70B-ACE8-71AE55092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C1E4DB-0E82-BC93-D709-08BAB956A4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257107-EE3D-59FD-2063-A4C1CF418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A43BE9-F1D1-21F6-5136-7B56636779EE}"/>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6" name="Footer Placeholder 5">
            <a:extLst>
              <a:ext uri="{FF2B5EF4-FFF2-40B4-BE49-F238E27FC236}">
                <a16:creationId xmlns:a16="http://schemas.microsoft.com/office/drawing/2014/main" id="{5CC6DE2C-E988-75D1-67DC-185FFF1B1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B5BD2-D4DA-017C-6ECA-AE7B31375963}"/>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2482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8102-1A7E-8BC5-7576-8A18AD6B99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534F2B-3726-0B8D-10B0-7A7F8AA6E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13F110-3A25-93AB-DAC9-3FDC749905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67937C-0104-8349-FCBB-075FFE291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14004-C064-0A1B-B9E2-070213EAD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D5E00-B248-284F-C747-57EE83291EC8}"/>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8" name="Footer Placeholder 7">
            <a:extLst>
              <a:ext uri="{FF2B5EF4-FFF2-40B4-BE49-F238E27FC236}">
                <a16:creationId xmlns:a16="http://schemas.microsoft.com/office/drawing/2014/main" id="{D13D6ABB-7BBB-A9D0-FF8C-C1624AA353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D46668-67B7-6FDF-4194-6196102FFCEA}"/>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91414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B319-44FE-6003-CAA5-9353699365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503BD5-F36A-1E2C-802F-A9F2C389790A}"/>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4" name="Footer Placeholder 3">
            <a:extLst>
              <a:ext uri="{FF2B5EF4-FFF2-40B4-BE49-F238E27FC236}">
                <a16:creationId xmlns:a16="http://schemas.microsoft.com/office/drawing/2014/main" id="{28CE0AD8-85D9-182D-69EC-FF9EF4DEAD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EFF30A-6882-191B-5223-D403D49494EC}"/>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266707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58D17-E555-80AD-6935-9E1604C36C6E}"/>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3" name="Footer Placeholder 2">
            <a:extLst>
              <a:ext uri="{FF2B5EF4-FFF2-40B4-BE49-F238E27FC236}">
                <a16:creationId xmlns:a16="http://schemas.microsoft.com/office/drawing/2014/main" id="{B53FEF8D-43C3-3903-5709-F7DBB9FFD6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65C17E-8819-2B50-D93E-86BEE97D764D}"/>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873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189-1FE2-4F94-3756-2315EAAC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0E7E20-ED9D-C43D-3696-AC0BAC752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935E8-25F0-85B0-65F1-BD62DA8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8BE90-CBA3-B5DC-3338-4D2B7F220454}"/>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6" name="Footer Placeholder 5">
            <a:extLst>
              <a:ext uri="{FF2B5EF4-FFF2-40B4-BE49-F238E27FC236}">
                <a16:creationId xmlns:a16="http://schemas.microsoft.com/office/drawing/2014/main" id="{D6085BD9-2F54-8346-1547-B78E89CBB4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B6348-66C7-05C9-7052-6A7619537DC5}"/>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82044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EDD4-2176-6AC3-A98E-8390CFFD4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855A28-9B43-4A39-F0D2-C2013C7B3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CA219B-71BB-A998-9098-C51C0CE81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A67F1-142F-8E65-FD81-3E550E403912}"/>
              </a:ext>
            </a:extLst>
          </p:cNvPr>
          <p:cNvSpPr>
            <a:spLocks noGrp="1"/>
          </p:cNvSpPr>
          <p:nvPr>
            <p:ph type="dt" sz="half" idx="10"/>
          </p:nvPr>
        </p:nvSpPr>
        <p:spPr/>
        <p:txBody>
          <a:bodyPr/>
          <a:lstStyle/>
          <a:p>
            <a:fld id="{F7F73A6E-AE9E-4287-AA6A-3A16DEA8F04A}" type="datetimeFigureOut">
              <a:rPr lang="en-IN" smtClean="0"/>
              <a:t>19-03-2025</a:t>
            </a:fld>
            <a:endParaRPr lang="en-IN"/>
          </a:p>
        </p:txBody>
      </p:sp>
      <p:sp>
        <p:nvSpPr>
          <p:cNvPr id="6" name="Footer Placeholder 5">
            <a:extLst>
              <a:ext uri="{FF2B5EF4-FFF2-40B4-BE49-F238E27FC236}">
                <a16:creationId xmlns:a16="http://schemas.microsoft.com/office/drawing/2014/main" id="{30AA71D1-94DA-FD20-CC69-047714386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69526-4C8F-B812-16CF-A48CC7D1417B}"/>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392783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A1FC1-9313-B9CB-7C5A-A911A8FEB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98999D-FE71-2DB0-3A1B-62F857852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3C11DF-BE18-A891-65CE-3D1DDD891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F73A6E-AE9E-4287-AA6A-3A16DEA8F04A}" type="datetimeFigureOut">
              <a:rPr lang="en-IN" smtClean="0"/>
              <a:t>19-03-2025</a:t>
            </a:fld>
            <a:endParaRPr lang="en-IN"/>
          </a:p>
        </p:txBody>
      </p:sp>
      <p:sp>
        <p:nvSpPr>
          <p:cNvPr id="5" name="Footer Placeholder 4">
            <a:extLst>
              <a:ext uri="{FF2B5EF4-FFF2-40B4-BE49-F238E27FC236}">
                <a16:creationId xmlns:a16="http://schemas.microsoft.com/office/drawing/2014/main" id="{896F94F0-1EDB-5A37-1DA9-91E3FEC22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143A8E8-C9B3-BDB5-573E-5D10D027D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2EE89E-696A-47A1-99C8-FE6F5E83824C}" type="slidenum">
              <a:rPr lang="en-IN" smtClean="0"/>
              <a:t>‹#›</a:t>
            </a:fld>
            <a:endParaRPr lang="en-IN"/>
          </a:p>
        </p:txBody>
      </p:sp>
    </p:spTree>
    <p:extLst>
      <p:ext uri="{BB962C8B-B14F-4D97-AF65-F5344CB8AC3E}">
        <p14:creationId xmlns:p14="http://schemas.microsoft.com/office/powerpoint/2010/main" val="2705819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id/photo/918274"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8102-4D17-BC16-74A2-42209E83EADA}"/>
              </a:ext>
            </a:extLst>
          </p:cNvPr>
          <p:cNvSpPr>
            <a:spLocks noGrp="1"/>
          </p:cNvSpPr>
          <p:nvPr>
            <p:ph type="ctrTitle"/>
          </p:nvPr>
        </p:nvSpPr>
        <p:spPr>
          <a:xfrm>
            <a:off x="0" y="-161670"/>
            <a:ext cx="6269086" cy="1362045"/>
          </a:xfrm>
        </p:spPr>
        <p:txBody>
          <a:bodyPr>
            <a:normAutofit/>
          </a:bodyPr>
          <a:lstStyle/>
          <a:p>
            <a:pPr algn="l"/>
            <a:r>
              <a:rPr lang="en-US" sz="4400" b="1" dirty="0">
                <a:solidFill>
                  <a:schemeClr val="accent3">
                    <a:lumMod val="75000"/>
                  </a:schemeClr>
                </a:solidFill>
                <a:effectLst>
                  <a:outerShdw blurRad="38100" dist="38100" dir="2700000" algn="tl">
                    <a:srgbClr val="000000">
                      <a:alpha val="43137"/>
                    </a:srgbClr>
                  </a:outerShdw>
                </a:effectLst>
              </a:rPr>
              <a:t>NEXTHIKE IT SOLUTIONS</a:t>
            </a:r>
            <a:endParaRPr lang="en-IN" sz="4400" b="1" dirty="0">
              <a:solidFill>
                <a:schemeClr val="accent3">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05D9AFD-83EC-F15E-BEA4-9788289DF8A4}"/>
              </a:ext>
            </a:extLst>
          </p:cNvPr>
          <p:cNvSpPr>
            <a:spLocks noGrp="1"/>
          </p:cNvSpPr>
          <p:nvPr>
            <p:ph type="subTitle" idx="1"/>
          </p:nvPr>
        </p:nvSpPr>
        <p:spPr>
          <a:xfrm>
            <a:off x="612245" y="2386757"/>
            <a:ext cx="4820889" cy="1655762"/>
          </a:xfrm>
        </p:spPr>
        <p:txBody>
          <a:bodyPr>
            <a:normAutofit/>
          </a:bodyPr>
          <a:lstStyle/>
          <a:p>
            <a:r>
              <a:rPr lang="en-US" sz="2800" b="1" dirty="0">
                <a:effectLst>
                  <a:outerShdw blurRad="38100" dist="38100" dir="2700000" algn="tl">
                    <a:srgbClr val="000000">
                      <a:alpha val="43137"/>
                    </a:srgbClr>
                  </a:outerShdw>
                </a:effectLst>
              </a:rPr>
              <a:t>To Perform Data-Wrangling on a set of Datasets</a:t>
            </a:r>
          </a:p>
          <a:p>
            <a:endParaRPr lang="en-IN" sz="2800" b="1" dirty="0">
              <a:effectLst>
                <a:outerShdw blurRad="38100" dist="38100" dir="2700000" algn="tl">
                  <a:srgbClr val="000000">
                    <a:alpha val="43137"/>
                  </a:srgbClr>
                </a:outerShdw>
              </a:effectLst>
            </a:endParaRPr>
          </a:p>
        </p:txBody>
      </p:sp>
      <p:pic>
        <p:nvPicPr>
          <p:cNvPr id="8" name="Picture 7" descr="A computer screen with code on it&#10;&#10;Description automatically generated">
            <a:extLst>
              <a:ext uri="{FF2B5EF4-FFF2-40B4-BE49-F238E27FC236}">
                <a16:creationId xmlns:a16="http://schemas.microsoft.com/office/drawing/2014/main" id="{CAE35F2E-FBD1-1EFE-F2B9-E9B87BBE117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87142" y="150920"/>
            <a:ext cx="5593246" cy="6507332"/>
          </a:xfrm>
          <a:prstGeom prst="rect">
            <a:avLst/>
          </a:prstGeom>
        </p:spPr>
      </p:pic>
    </p:spTree>
    <p:extLst>
      <p:ext uri="{BB962C8B-B14F-4D97-AF65-F5344CB8AC3E}">
        <p14:creationId xmlns:p14="http://schemas.microsoft.com/office/powerpoint/2010/main" val="1935724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F8A29-30D2-6655-58B0-CCC9708D67A7}"/>
              </a:ext>
            </a:extLst>
          </p:cNvPr>
          <p:cNvSpPr>
            <a:spLocks noGrp="1"/>
          </p:cNvSpPr>
          <p:nvPr>
            <p:ph idx="1"/>
          </p:nvPr>
        </p:nvSpPr>
        <p:spPr>
          <a:xfrm>
            <a:off x="333554" y="258792"/>
            <a:ext cx="11524891" cy="6340415"/>
          </a:xfrm>
        </p:spPr>
        <p:txBody>
          <a:bodyPr/>
          <a:lstStyle/>
          <a:p>
            <a:pPr marL="0" indent="0">
              <a:buNone/>
            </a:pPr>
            <a:r>
              <a:rPr lang="en-US" b="1" dirty="0"/>
              <a:t>Heatmap of correlation matrix drawn on merged dataset123</a:t>
            </a:r>
          </a:p>
          <a:p>
            <a:pPr marL="0" indent="0">
              <a:buNone/>
            </a:pPr>
            <a:r>
              <a:rPr lang="en-US" sz="1600" dirty="0" err="1"/>
              <a:t>df</a:t>
            </a:r>
            <a:r>
              <a:rPr lang="en-US" sz="1600" dirty="0"/>
              <a:t> = </a:t>
            </a:r>
            <a:r>
              <a:rPr lang="en-US" sz="1600" dirty="0" err="1"/>
              <a:t>pd.read_csv</a:t>
            </a:r>
            <a:r>
              <a:rPr lang="en-US" sz="1600" dirty="0"/>
              <a:t>('merged_dataset_123.csv’)</a:t>
            </a:r>
          </a:p>
          <a:p>
            <a:pPr marL="0" indent="0">
              <a:buNone/>
            </a:pPr>
            <a:r>
              <a:rPr lang="en-US" sz="1600" dirty="0"/>
              <a:t>print(</a:t>
            </a:r>
            <a:r>
              <a:rPr lang="en-US" sz="1600" dirty="0" err="1"/>
              <a:t>df.head</a:t>
            </a:r>
            <a:r>
              <a:rPr lang="en-US" sz="1600" dirty="0"/>
              <a:t>())</a:t>
            </a:r>
          </a:p>
          <a:p>
            <a:pPr marL="0" indent="0">
              <a:buNone/>
            </a:pPr>
            <a:r>
              <a:rPr lang="en-US" sz="1600" dirty="0" err="1"/>
              <a:t>heatmap_data</a:t>
            </a:r>
            <a:r>
              <a:rPr lang="en-US" sz="1600" dirty="0"/>
              <a:t> = </a:t>
            </a:r>
            <a:r>
              <a:rPr lang="en-US" sz="1600" dirty="0" err="1"/>
              <a:t>df.select_dtypes</a:t>
            </a:r>
            <a:r>
              <a:rPr lang="en-US" sz="1600" dirty="0"/>
              <a:t>(include=["number"])</a:t>
            </a:r>
          </a:p>
          <a:p>
            <a:pPr marL="0" indent="0">
              <a:buNone/>
            </a:pPr>
            <a:r>
              <a:rPr lang="en-US" sz="1600" dirty="0" err="1"/>
              <a:t>plt.figure</a:t>
            </a:r>
            <a:r>
              <a:rPr lang="en-US" sz="1600" dirty="0"/>
              <a:t>(</a:t>
            </a:r>
            <a:r>
              <a:rPr lang="en-US" sz="1600" dirty="0" err="1"/>
              <a:t>figsize</a:t>
            </a:r>
            <a:r>
              <a:rPr lang="en-US" sz="1600" dirty="0"/>
              <a:t>=(9, 5))</a:t>
            </a:r>
          </a:p>
          <a:p>
            <a:pPr marL="0" indent="0">
              <a:buNone/>
            </a:pPr>
            <a:r>
              <a:rPr lang="en-US" sz="1600" dirty="0" err="1"/>
              <a:t>sns.heatmap</a:t>
            </a:r>
            <a:r>
              <a:rPr lang="en-US" sz="1600" dirty="0"/>
              <a:t>(</a:t>
            </a:r>
            <a:r>
              <a:rPr lang="en-US" sz="1600" dirty="0" err="1"/>
              <a:t>heatmap_data.corr</a:t>
            </a:r>
            <a:r>
              <a:rPr lang="en-US" sz="1600" dirty="0"/>
              <a:t>(), </a:t>
            </a:r>
            <a:r>
              <a:rPr lang="en-US" sz="1600" dirty="0" err="1"/>
              <a:t>annot</a:t>
            </a:r>
            <a:r>
              <a:rPr lang="en-US" sz="1600" dirty="0"/>
              <a:t>=True, </a:t>
            </a:r>
            <a:r>
              <a:rPr lang="en-US" sz="1600" dirty="0" err="1"/>
              <a:t>fmt</a:t>
            </a:r>
            <a:r>
              <a:rPr lang="en-US" sz="1600" dirty="0"/>
              <a:t>=".2f", </a:t>
            </a:r>
            <a:r>
              <a:rPr lang="en-US" sz="1600" dirty="0" err="1"/>
              <a:t>cmap</a:t>
            </a:r>
            <a:r>
              <a:rPr lang="en-US" sz="1600" dirty="0"/>
              <a:t>="</a:t>
            </a:r>
            <a:r>
              <a:rPr lang="en-US" sz="1600" dirty="0" err="1"/>
              <a:t>coolwarm</a:t>
            </a:r>
            <a:r>
              <a:rPr lang="en-US" sz="1600" dirty="0"/>
              <a:t>", cbar=True)</a:t>
            </a:r>
          </a:p>
          <a:p>
            <a:pPr marL="0" indent="0">
              <a:buNone/>
            </a:pPr>
            <a:r>
              <a:rPr lang="en-US" sz="1600" dirty="0" err="1"/>
              <a:t>plt.title</a:t>
            </a:r>
            <a:r>
              <a:rPr lang="en-US" sz="1600" dirty="0"/>
              <a:t>("Heatmap of Correlation Matrix", </a:t>
            </a:r>
            <a:r>
              <a:rPr lang="en-US" sz="1600" dirty="0" err="1"/>
              <a:t>fontsize</a:t>
            </a:r>
            <a:r>
              <a:rPr lang="en-US" sz="1600" dirty="0"/>
              <a:t>=16)</a:t>
            </a:r>
          </a:p>
          <a:p>
            <a:pPr marL="0" indent="0">
              <a:buNone/>
            </a:pPr>
            <a:r>
              <a:rPr lang="en-US" sz="1600" dirty="0" err="1"/>
              <a:t>plt.xticks</a:t>
            </a:r>
            <a:r>
              <a:rPr lang="en-US" sz="1600" dirty="0"/>
              <a:t>(rotation=45, </a:t>
            </a:r>
            <a:r>
              <a:rPr lang="en-US" sz="1600" dirty="0" err="1"/>
              <a:t>fontsize</a:t>
            </a:r>
            <a:r>
              <a:rPr lang="en-US" sz="1600" dirty="0"/>
              <a:t>=10)</a:t>
            </a:r>
          </a:p>
          <a:p>
            <a:pPr marL="0" indent="0">
              <a:buNone/>
            </a:pPr>
            <a:r>
              <a:rPr lang="en-US" sz="1600" dirty="0" err="1"/>
              <a:t>plt.yticks</a:t>
            </a:r>
            <a:r>
              <a:rPr lang="en-US" sz="1600" dirty="0"/>
              <a:t>(</a:t>
            </a:r>
            <a:r>
              <a:rPr lang="en-US" sz="1600" dirty="0" err="1"/>
              <a:t>fontsize</a:t>
            </a:r>
            <a:r>
              <a:rPr lang="en-US" sz="1600" dirty="0"/>
              <a:t>=10)</a:t>
            </a:r>
          </a:p>
          <a:p>
            <a:pPr marL="0" indent="0">
              <a:buNone/>
            </a:pPr>
            <a:r>
              <a:rPr lang="en-US" sz="1600" dirty="0" err="1"/>
              <a:t>plt.tight_layout</a:t>
            </a:r>
            <a:r>
              <a:rPr lang="en-US" sz="1600" dirty="0"/>
              <a:t>()</a:t>
            </a:r>
          </a:p>
          <a:p>
            <a:pPr marL="0" indent="0">
              <a:buNone/>
            </a:pPr>
            <a:r>
              <a:rPr lang="en-US" sz="1600" dirty="0" err="1"/>
              <a:t>plt.show</a:t>
            </a:r>
            <a:r>
              <a:rPr lang="en-US" sz="1600" dirty="0"/>
              <a:t>()</a:t>
            </a:r>
          </a:p>
        </p:txBody>
      </p:sp>
      <p:pic>
        <p:nvPicPr>
          <p:cNvPr id="5" name="Picture 4">
            <a:extLst>
              <a:ext uri="{FF2B5EF4-FFF2-40B4-BE49-F238E27FC236}">
                <a16:creationId xmlns:a16="http://schemas.microsoft.com/office/drawing/2014/main" id="{C41CFB07-E9E4-580C-613F-AA67510AB58A}"/>
              </a:ext>
            </a:extLst>
          </p:cNvPr>
          <p:cNvPicPr>
            <a:picLocks noChangeAspect="1"/>
          </p:cNvPicPr>
          <p:nvPr/>
        </p:nvPicPr>
        <p:blipFill>
          <a:blip r:embed="rId2"/>
          <a:stretch>
            <a:fillRect/>
          </a:stretch>
        </p:blipFill>
        <p:spPr>
          <a:xfrm>
            <a:off x="2432649" y="3183145"/>
            <a:ext cx="9432375" cy="3321172"/>
          </a:xfrm>
          <a:prstGeom prst="rect">
            <a:avLst/>
          </a:prstGeom>
        </p:spPr>
      </p:pic>
    </p:spTree>
    <p:extLst>
      <p:ext uri="{BB962C8B-B14F-4D97-AF65-F5344CB8AC3E}">
        <p14:creationId xmlns:p14="http://schemas.microsoft.com/office/powerpoint/2010/main" val="207365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03A47C-620F-5E5B-BD13-EA993524675D}"/>
              </a:ext>
            </a:extLst>
          </p:cNvPr>
          <p:cNvSpPr>
            <a:spLocks noGrp="1"/>
          </p:cNvSpPr>
          <p:nvPr>
            <p:ph idx="1"/>
          </p:nvPr>
        </p:nvSpPr>
        <p:spPr>
          <a:xfrm>
            <a:off x="329241" y="258792"/>
            <a:ext cx="11533517" cy="6340415"/>
          </a:xfrm>
        </p:spPr>
        <p:txBody>
          <a:bodyPr>
            <a:normAutofit/>
          </a:bodyPr>
          <a:lstStyle/>
          <a:p>
            <a:pPr marL="0" indent="0">
              <a:buNone/>
            </a:pPr>
            <a:r>
              <a:rPr lang="en-US" b="1" dirty="0"/>
              <a:t>Box Plot Chart</a:t>
            </a:r>
          </a:p>
          <a:p>
            <a:pPr marL="0" indent="0">
              <a:buNone/>
            </a:pPr>
            <a:r>
              <a:rPr lang="en-US" sz="1600" dirty="0"/>
              <a:t>A box plot (also called a box-and-whisker plot) is a statistical visualization that summarizes the distribution of a dataset and highlights its key characteristics. It provides a compact way to display variability, central tendency, and potential outliers in data.</a:t>
            </a:r>
          </a:p>
          <a:p>
            <a:pPr marL="0" indent="0">
              <a:buNone/>
            </a:pPr>
            <a:r>
              <a:rPr lang="en-US" sz="1600" b="1" dirty="0"/>
              <a:t>Box</a:t>
            </a:r>
            <a:r>
              <a:rPr lang="en-US" sz="1600" dirty="0"/>
              <a:t>:</a:t>
            </a:r>
          </a:p>
          <a:p>
            <a:pPr marL="0" indent="0">
              <a:buNone/>
            </a:pPr>
            <a:r>
              <a:rPr lang="en-US" sz="1600" dirty="0"/>
              <a:t>The box represents the interquartile range (IQR), which is the range between the first quartile (Q1, 25th percentile) and the third quartile (Q3, 75th percentile).</a:t>
            </a:r>
          </a:p>
          <a:p>
            <a:pPr marL="0" indent="0">
              <a:buNone/>
            </a:pPr>
            <a:r>
              <a:rPr lang="en-US" sz="1600" dirty="0"/>
              <a:t>The line inside the box shows the median (Q2), which is the 50th percentile.</a:t>
            </a:r>
          </a:p>
          <a:p>
            <a:pPr marL="0" indent="0">
              <a:buNone/>
            </a:pPr>
            <a:r>
              <a:rPr lang="en-US" sz="1600" b="1" dirty="0"/>
              <a:t>Whiskers</a:t>
            </a:r>
            <a:r>
              <a:rPr lang="en-US" sz="1600" dirty="0"/>
              <a:t>:</a:t>
            </a:r>
          </a:p>
          <a:p>
            <a:pPr marL="0" indent="0">
              <a:buNone/>
            </a:pPr>
            <a:r>
              <a:rPr lang="en-US" sz="1600" dirty="0"/>
              <a:t>The lines extending from the box indicate the range of the data, typically up to 1.5 times the IQR from Q1 and Q3.</a:t>
            </a:r>
          </a:p>
          <a:p>
            <a:pPr marL="0" indent="0">
              <a:buNone/>
            </a:pPr>
            <a:r>
              <a:rPr lang="en-US" sz="1600" dirty="0"/>
              <a:t>Any data points outside this range are considered outliers.</a:t>
            </a:r>
          </a:p>
          <a:p>
            <a:pPr marL="0" indent="0">
              <a:buNone/>
            </a:pPr>
            <a:r>
              <a:rPr lang="en-US" sz="1600" b="1" dirty="0"/>
              <a:t>Outliers</a:t>
            </a:r>
            <a:r>
              <a:rPr lang="en-US" sz="1600" dirty="0"/>
              <a:t>:</a:t>
            </a:r>
          </a:p>
          <a:p>
            <a:pPr marL="0" indent="0">
              <a:buNone/>
            </a:pPr>
            <a:r>
              <a:rPr lang="en-US" sz="1600" dirty="0"/>
              <a:t>Outliers are individual points plotted beyond the whiskers. These are values significantly higher or lower than the rest of the data.</a:t>
            </a:r>
          </a:p>
          <a:p>
            <a:pPr marL="0" indent="0">
              <a:buNone/>
            </a:pPr>
            <a:endParaRPr lang="en-IN" sz="1600" dirty="0"/>
          </a:p>
        </p:txBody>
      </p:sp>
      <p:pic>
        <p:nvPicPr>
          <p:cNvPr id="5" name="Picture 4">
            <a:extLst>
              <a:ext uri="{FF2B5EF4-FFF2-40B4-BE49-F238E27FC236}">
                <a16:creationId xmlns:a16="http://schemas.microsoft.com/office/drawing/2014/main" id="{9B875145-9665-D4AC-6A69-B825234D59E1}"/>
              </a:ext>
            </a:extLst>
          </p:cNvPr>
          <p:cNvPicPr>
            <a:picLocks noChangeAspect="1"/>
          </p:cNvPicPr>
          <p:nvPr/>
        </p:nvPicPr>
        <p:blipFill>
          <a:blip r:embed="rId2"/>
          <a:stretch>
            <a:fillRect/>
          </a:stretch>
        </p:blipFill>
        <p:spPr>
          <a:xfrm>
            <a:off x="1653789" y="4278701"/>
            <a:ext cx="7472958" cy="2498113"/>
          </a:xfrm>
          <a:prstGeom prst="rect">
            <a:avLst/>
          </a:prstGeom>
        </p:spPr>
      </p:pic>
    </p:spTree>
    <p:extLst>
      <p:ext uri="{BB962C8B-B14F-4D97-AF65-F5344CB8AC3E}">
        <p14:creationId xmlns:p14="http://schemas.microsoft.com/office/powerpoint/2010/main" val="28260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1FF84-8A9C-B48E-692D-728308DD85CC}"/>
              </a:ext>
            </a:extLst>
          </p:cNvPr>
          <p:cNvSpPr>
            <a:spLocks noGrp="1"/>
          </p:cNvSpPr>
          <p:nvPr>
            <p:ph idx="1"/>
          </p:nvPr>
        </p:nvSpPr>
        <p:spPr>
          <a:xfrm>
            <a:off x="362309" y="258792"/>
            <a:ext cx="11490385" cy="6254151"/>
          </a:xfrm>
        </p:spPr>
        <p:txBody>
          <a:bodyPr>
            <a:normAutofit/>
          </a:bodyPr>
          <a:lstStyle/>
          <a:p>
            <a:pPr marL="0" indent="0">
              <a:buNone/>
            </a:pPr>
            <a:r>
              <a:rPr lang="en-US" sz="5100" b="1" dirty="0"/>
              <a:t>Skewness and Correlation Matrix</a:t>
            </a:r>
          </a:p>
          <a:p>
            <a:pPr marL="0" indent="0">
              <a:buNone/>
            </a:pPr>
            <a:r>
              <a:rPr lang="en-US" sz="2000" b="1" dirty="0"/>
              <a:t>Skewness</a:t>
            </a:r>
          </a:p>
          <a:p>
            <a:pPr marL="0" indent="0">
              <a:buNone/>
            </a:pPr>
            <a:r>
              <a:rPr lang="en-US" sz="1600" dirty="0"/>
              <a:t>Skewness measures the asymmetry of the distribution of data around its mean. It tells us whether the data is skewed to the left (negative skew), skewed to the right (positive skew), or symmetric.</a:t>
            </a:r>
          </a:p>
          <a:p>
            <a:pPr marL="0" indent="0">
              <a:buNone/>
            </a:pPr>
            <a:r>
              <a:rPr lang="en-US" sz="1600" dirty="0"/>
              <a:t>Types of Skewness:</a:t>
            </a:r>
          </a:p>
          <a:p>
            <a:pPr marL="0" indent="0">
              <a:buNone/>
            </a:pPr>
            <a:r>
              <a:rPr lang="en-US" sz="1600" dirty="0"/>
              <a:t>Negative Skew (Left-Skewed): The tail of the distribution is longer on the left side. Most data points are concentrated on the right.</a:t>
            </a:r>
          </a:p>
          <a:p>
            <a:pPr marL="0" indent="0">
              <a:buNone/>
            </a:pPr>
            <a:r>
              <a:rPr lang="en-US" sz="1600" dirty="0"/>
              <a:t>Positive Skew (Right-Skewed): The tail of the distribution is longer on the right side. Most data points are concentrated on the left.</a:t>
            </a:r>
          </a:p>
          <a:p>
            <a:pPr marL="0" indent="0">
              <a:buNone/>
            </a:pPr>
            <a:r>
              <a:rPr lang="en-US" sz="1600" dirty="0"/>
              <a:t>No Skew (Symmetric): The distribution is perfectly balanced on both sides, like a normal distribution.</a:t>
            </a:r>
          </a:p>
          <a:p>
            <a:pPr marL="0" indent="0">
              <a:buNone/>
            </a:pPr>
            <a:r>
              <a:rPr lang="en-US" sz="2000" b="1" dirty="0"/>
              <a:t>Correlation Matrix</a:t>
            </a:r>
          </a:p>
          <a:p>
            <a:pPr marL="0" indent="0">
              <a:buNone/>
            </a:pPr>
            <a:r>
              <a:rPr lang="en-US" sz="1600" dirty="0"/>
              <a:t>A Correlation Matrix is a table that shows the pairwise correlation coefficients between multiple variables in a dataset. Correlation measures the strength and direction of the linear relationship between two variables.</a:t>
            </a:r>
          </a:p>
          <a:p>
            <a:pPr marL="0" indent="0">
              <a:buNone/>
            </a:pPr>
            <a:r>
              <a:rPr lang="en-US" sz="1600" dirty="0"/>
              <a:t>Values in the Matrix:</a:t>
            </a:r>
          </a:p>
          <a:p>
            <a:pPr marL="0" indent="0">
              <a:buNone/>
            </a:pPr>
            <a:r>
              <a:rPr lang="en-US" sz="1600" dirty="0"/>
              <a:t>Range: Correlation coefficients range from -1 to 1:</a:t>
            </a:r>
          </a:p>
          <a:p>
            <a:pPr marL="0" indent="0">
              <a:buNone/>
            </a:pPr>
            <a:r>
              <a:rPr lang="en-US" sz="1600" dirty="0"/>
              <a:t>1: Perfect positive correlation (both variables move in the same direction).</a:t>
            </a:r>
          </a:p>
          <a:p>
            <a:pPr marL="0" indent="0">
              <a:buNone/>
            </a:pPr>
            <a:r>
              <a:rPr lang="en-US" sz="1600" dirty="0"/>
              <a:t>-1: Perfect negative correlation (one variable increases while the other decreases).</a:t>
            </a:r>
          </a:p>
          <a:p>
            <a:pPr marL="0" indent="0">
              <a:buNone/>
            </a:pPr>
            <a:r>
              <a:rPr lang="en-US" sz="1600" dirty="0"/>
              <a:t>0: No linear relationship.</a:t>
            </a:r>
          </a:p>
          <a:p>
            <a:pPr marL="0" indent="0">
              <a:buNone/>
            </a:pPr>
            <a:endParaRPr lang="en-US" sz="1600" dirty="0"/>
          </a:p>
          <a:p>
            <a:pPr marL="0" indent="0">
              <a:buNone/>
            </a:pPr>
            <a:endParaRPr lang="en-US" sz="4900" dirty="0"/>
          </a:p>
          <a:p>
            <a:pPr marL="0" indent="0">
              <a:buNone/>
            </a:pPr>
            <a:endParaRPr lang="en-US" b="1" dirty="0"/>
          </a:p>
          <a:p>
            <a:pPr marL="0" indent="0">
              <a:buNone/>
            </a:pPr>
            <a:endParaRPr lang="en-IN" b="1" dirty="0"/>
          </a:p>
        </p:txBody>
      </p:sp>
    </p:spTree>
    <p:extLst>
      <p:ext uri="{BB962C8B-B14F-4D97-AF65-F5344CB8AC3E}">
        <p14:creationId xmlns:p14="http://schemas.microsoft.com/office/powerpoint/2010/main" val="3334581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BB99C1-F477-562C-CF62-1DFBD7BDF714}"/>
              </a:ext>
            </a:extLst>
          </p:cNvPr>
          <p:cNvSpPr>
            <a:spLocks noGrp="1"/>
          </p:cNvSpPr>
          <p:nvPr>
            <p:ph idx="1"/>
          </p:nvPr>
        </p:nvSpPr>
        <p:spPr>
          <a:xfrm>
            <a:off x="359434" y="185468"/>
            <a:ext cx="11473132" cy="6487064"/>
          </a:xfrm>
        </p:spPr>
        <p:txBody>
          <a:bodyPr>
            <a:normAutofit/>
          </a:bodyPr>
          <a:lstStyle/>
          <a:p>
            <a:pPr marL="0" indent="0">
              <a:buNone/>
            </a:pPr>
            <a:r>
              <a:rPr lang="en-US" b="1" dirty="0"/>
              <a:t>Skewness and Correlation Matrix of selected columns</a:t>
            </a:r>
          </a:p>
          <a:p>
            <a:pPr marL="0" indent="0">
              <a:buNone/>
            </a:pPr>
            <a:r>
              <a:rPr lang="en-IN" sz="1600" dirty="0" err="1"/>
              <a:t>df</a:t>
            </a:r>
            <a:r>
              <a:rPr lang="en-IN" sz="1600" dirty="0"/>
              <a:t> = </a:t>
            </a:r>
            <a:r>
              <a:rPr lang="en-IN" sz="1600" dirty="0" err="1"/>
              <a:t>pd.read_csv</a:t>
            </a:r>
            <a:r>
              <a:rPr lang="en-IN" sz="1600" dirty="0"/>
              <a:t>("cleaned_merged_dataset_123.csv")</a:t>
            </a:r>
          </a:p>
          <a:p>
            <a:pPr marL="0" indent="0">
              <a:buNone/>
            </a:pPr>
            <a:r>
              <a:rPr lang="en-IN" sz="1600" dirty="0" err="1"/>
              <a:t>selected_columns</a:t>
            </a:r>
            <a:r>
              <a:rPr lang="en-IN" sz="1600" dirty="0"/>
              <a:t> = ["temp", "</a:t>
            </a:r>
            <a:r>
              <a:rPr lang="en-IN" sz="1600" dirty="0" err="1"/>
              <a:t>atemp</a:t>
            </a:r>
            <a:r>
              <a:rPr lang="en-IN" sz="1600" dirty="0"/>
              <a:t>", "hum", "</a:t>
            </a:r>
            <a:r>
              <a:rPr lang="en-IN" sz="1600" dirty="0" err="1"/>
              <a:t>cnt</a:t>
            </a:r>
            <a:r>
              <a:rPr lang="en-IN" sz="1600" dirty="0"/>
              <a:t>"]</a:t>
            </a:r>
          </a:p>
          <a:p>
            <a:pPr marL="0" indent="0">
              <a:buNone/>
            </a:pPr>
            <a:r>
              <a:rPr lang="en-IN" sz="1600" dirty="0" err="1"/>
              <a:t>existing_columns</a:t>
            </a:r>
            <a:r>
              <a:rPr lang="en-IN" sz="1600" dirty="0"/>
              <a:t> = [col for col in </a:t>
            </a:r>
            <a:r>
              <a:rPr lang="en-IN" sz="1600" dirty="0" err="1"/>
              <a:t>selected_columns</a:t>
            </a:r>
            <a:r>
              <a:rPr lang="en-IN" sz="1600" dirty="0"/>
              <a:t> if col in </a:t>
            </a:r>
            <a:r>
              <a:rPr lang="en-IN" sz="1600" dirty="0" err="1"/>
              <a:t>df.columns</a:t>
            </a:r>
            <a:r>
              <a:rPr lang="en-IN" sz="1600" dirty="0"/>
              <a:t>]</a:t>
            </a:r>
          </a:p>
          <a:p>
            <a:pPr marL="0" indent="0">
              <a:buNone/>
            </a:pPr>
            <a:r>
              <a:rPr lang="en-IN" sz="1600" dirty="0"/>
              <a:t>if </a:t>
            </a:r>
            <a:r>
              <a:rPr lang="en-IN" sz="1600" dirty="0" err="1"/>
              <a:t>existing_columns</a:t>
            </a:r>
            <a:r>
              <a:rPr lang="en-IN" sz="1600" dirty="0"/>
              <a:t>:</a:t>
            </a:r>
          </a:p>
          <a:p>
            <a:pPr marL="0" indent="0">
              <a:buNone/>
            </a:pPr>
            <a:r>
              <a:rPr lang="en-IN" sz="1600" dirty="0"/>
              <a:t>    print("Skewness of Selected Columns:")</a:t>
            </a:r>
          </a:p>
          <a:p>
            <a:pPr marL="0" indent="0">
              <a:buNone/>
            </a:pPr>
            <a:r>
              <a:rPr lang="en-IN" sz="1600" dirty="0"/>
              <a:t>    skewness = </a:t>
            </a:r>
            <a:r>
              <a:rPr lang="en-IN" sz="1600" dirty="0" err="1"/>
              <a:t>df</a:t>
            </a:r>
            <a:r>
              <a:rPr lang="en-IN" sz="1600" dirty="0"/>
              <a:t>[</a:t>
            </a:r>
            <a:r>
              <a:rPr lang="en-IN" sz="1600" dirty="0" err="1"/>
              <a:t>existing_columns</a:t>
            </a:r>
            <a:r>
              <a:rPr lang="en-IN" sz="1600" dirty="0"/>
              <a:t>].skew()</a:t>
            </a:r>
          </a:p>
          <a:p>
            <a:pPr marL="0" indent="0">
              <a:buNone/>
            </a:pPr>
            <a:r>
              <a:rPr lang="en-IN" sz="1600" dirty="0"/>
              <a:t>    print(skewness)</a:t>
            </a:r>
          </a:p>
          <a:p>
            <a:pPr marL="0" indent="0">
              <a:buNone/>
            </a:pPr>
            <a:r>
              <a:rPr lang="en-IN" sz="1600" dirty="0"/>
              <a:t>    print("\</a:t>
            </a:r>
            <a:r>
              <a:rPr lang="en-IN" sz="1600" dirty="0" err="1"/>
              <a:t>nCorrelation</a:t>
            </a:r>
            <a:r>
              <a:rPr lang="en-IN" sz="1600" dirty="0"/>
              <a:t> Matrix of Selected Columns:")</a:t>
            </a:r>
          </a:p>
          <a:p>
            <a:pPr marL="0" indent="0">
              <a:buNone/>
            </a:pPr>
            <a:r>
              <a:rPr lang="en-IN" sz="1600" dirty="0"/>
              <a:t>    </a:t>
            </a:r>
            <a:r>
              <a:rPr lang="en-IN" sz="1600" dirty="0" err="1"/>
              <a:t>correlation_matrix</a:t>
            </a:r>
            <a:r>
              <a:rPr lang="en-IN" sz="1600" dirty="0"/>
              <a:t> = </a:t>
            </a:r>
            <a:r>
              <a:rPr lang="en-IN" sz="1600" dirty="0" err="1"/>
              <a:t>df</a:t>
            </a:r>
            <a:r>
              <a:rPr lang="en-IN" sz="1600" dirty="0"/>
              <a:t>[</a:t>
            </a:r>
            <a:r>
              <a:rPr lang="en-IN" sz="1600" dirty="0" err="1"/>
              <a:t>existing_columns</a:t>
            </a:r>
            <a:r>
              <a:rPr lang="en-IN" sz="1600" dirty="0"/>
              <a:t>].</a:t>
            </a:r>
            <a:r>
              <a:rPr lang="en-IN" sz="1600" dirty="0" err="1"/>
              <a:t>corr</a:t>
            </a:r>
            <a:r>
              <a:rPr lang="en-IN" sz="1600" dirty="0"/>
              <a:t>()</a:t>
            </a:r>
          </a:p>
          <a:p>
            <a:pPr marL="0" indent="0">
              <a:buNone/>
            </a:pPr>
            <a:r>
              <a:rPr lang="en-IN" sz="1600" dirty="0"/>
              <a:t>    print(</a:t>
            </a:r>
            <a:r>
              <a:rPr lang="en-IN" sz="1600" dirty="0" err="1"/>
              <a:t>correlation_matrix</a:t>
            </a:r>
            <a:r>
              <a:rPr lang="en-IN" sz="1600" dirty="0"/>
              <a:t>)</a:t>
            </a:r>
          </a:p>
          <a:p>
            <a:pPr marL="0" indent="0">
              <a:buNone/>
            </a:pPr>
            <a:r>
              <a:rPr lang="en-IN" sz="1600" dirty="0"/>
              <a:t>    </a:t>
            </a:r>
            <a:r>
              <a:rPr lang="en-IN" sz="1600" dirty="0" err="1"/>
              <a:t>plt.figure</a:t>
            </a:r>
            <a:r>
              <a:rPr lang="en-IN" sz="1600" dirty="0"/>
              <a:t>(</a:t>
            </a:r>
            <a:r>
              <a:rPr lang="en-IN" sz="1600" dirty="0" err="1"/>
              <a:t>figsize</a:t>
            </a:r>
            <a:r>
              <a:rPr lang="en-IN" sz="1600" dirty="0"/>
              <a:t>=(8, 6))</a:t>
            </a:r>
          </a:p>
          <a:p>
            <a:pPr marL="0" indent="0">
              <a:buNone/>
            </a:pPr>
            <a:r>
              <a:rPr lang="en-IN" sz="1600" dirty="0"/>
              <a:t>    </a:t>
            </a:r>
            <a:r>
              <a:rPr lang="en-IN" sz="1600" dirty="0" err="1"/>
              <a:t>sns.heatmap</a:t>
            </a:r>
            <a:r>
              <a:rPr lang="en-IN" sz="1600" dirty="0"/>
              <a:t>(</a:t>
            </a:r>
            <a:r>
              <a:rPr lang="en-IN" sz="1600" dirty="0" err="1"/>
              <a:t>correlation_matrix</a:t>
            </a:r>
            <a:r>
              <a:rPr lang="en-IN" sz="1600" dirty="0"/>
              <a:t>, </a:t>
            </a:r>
            <a:r>
              <a:rPr lang="en-IN" sz="1600" dirty="0" err="1"/>
              <a:t>annot</a:t>
            </a:r>
            <a:r>
              <a:rPr lang="en-IN" sz="1600" dirty="0"/>
              <a:t>=True, </a:t>
            </a:r>
            <a:r>
              <a:rPr lang="en-IN" sz="1600" dirty="0" err="1"/>
              <a:t>cmap</a:t>
            </a:r>
            <a:r>
              <a:rPr lang="en-IN" sz="1600" dirty="0"/>
              <a:t>="</a:t>
            </a:r>
            <a:r>
              <a:rPr lang="en-IN" sz="1600" dirty="0" err="1"/>
              <a:t>coolwarm</a:t>
            </a:r>
            <a:r>
              <a:rPr lang="en-IN" sz="1600" dirty="0"/>
              <a:t>", </a:t>
            </a:r>
            <a:r>
              <a:rPr lang="en-IN" sz="1600" dirty="0" err="1"/>
              <a:t>fmt</a:t>
            </a:r>
            <a:r>
              <a:rPr lang="en-IN" sz="1600" dirty="0"/>
              <a:t>=".2f")</a:t>
            </a:r>
          </a:p>
          <a:p>
            <a:pPr marL="0" indent="0">
              <a:buNone/>
            </a:pPr>
            <a:r>
              <a:rPr lang="en-IN" sz="1600" dirty="0"/>
              <a:t>    </a:t>
            </a:r>
            <a:r>
              <a:rPr lang="en-IN" sz="1600" dirty="0" err="1"/>
              <a:t>plt.title</a:t>
            </a:r>
            <a:r>
              <a:rPr lang="en-IN" sz="1600" dirty="0"/>
              <a:t>("Correlation Matrix Heatmap (Selected Columns)")</a:t>
            </a:r>
          </a:p>
          <a:p>
            <a:pPr marL="0" indent="0">
              <a:buNone/>
            </a:pPr>
            <a:r>
              <a:rPr lang="en-IN" sz="1600" dirty="0"/>
              <a:t>    </a:t>
            </a:r>
            <a:r>
              <a:rPr lang="en-IN" sz="1600" dirty="0" err="1"/>
              <a:t>plt.show</a:t>
            </a:r>
            <a:r>
              <a:rPr lang="en-IN" sz="1600" dirty="0"/>
              <a:t>()</a:t>
            </a:r>
          </a:p>
          <a:p>
            <a:pPr marL="0" indent="0">
              <a:buNone/>
            </a:pPr>
            <a:r>
              <a:rPr lang="en-IN" sz="1600" dirty="0"/>
              <a:t>else:</a:t>
            </a:r>
          </a:p>
          <a:p>
            <a:pPr marL="0" indent="0">
              <a:buNone/>
            </a:pPr>
            <a:r>
              <a:rPr lang="en-IN" sz="1600" dirty="0"/>
              <a:t>    print("None of the selected columns exist in the dataset. Please check the column names.")</a:t>
            </a:r>
          </a:p>
        </p:txBody>
      </p:sp>
      <p:pic>
        <p:nvPicPr>
          <p:cNvPr id="5" name="Picture 4">
            <a:extLst>
              <a:ext uri="{FF2B5EF4-FFF2-40B4-BE49-F238E27FC236}">
                <a16:creationId xmlns:a16="http://schemas.microsoft.com/office/drawing/2014/main" id="{33BB8978-E16D-9DC0-719E-AFFB29213977}"/>
              </a:ext>
            </a:extLst>
          </p:cNvPr>
          <p:cNvPicPr>
            <a:picLocks noChangeAspect="1"/>
          </p:cNvPicPr>
          <p:nvPr/>
        </p:nvPicPr>
        <p:blipFill>
          <a:blip r:embed="rId2"/>
          <a:stretch>
            <a:fillRect/>
          </a:stretch>
        </p:blipFill>
        <p:spPr>
          <a:xfrm>
            <a:off x="6806115" y="802345"/>
            <a:ext cx="4877051" cy="3562533"/>
          </a:xfrm>
          <a:prstGeom prst="rect">
            <a:avLst/>
          </a:prstGeom>
        </p:spPr>
      </p:pic>
    </p:spTree>
    <p:extLst>
      <p:ext uri="{BB962C8B-B14F-4D97-AF65-F5344CB8AC3E}">
        <p14:creationId xmlns:p14="http://schemas.microsoft.com/office/powerpoint/2010/main" val="311932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7C740-53FD-7EBF-7CAB-DAC07ABD88D9}"/>
              </a:ext>
            </a:extLst>
          </p:cNvPr>
          <p:cNvSpPr>
            <a:spLocks noGrp="1"/>
          </p:cNvSpPr>
          <p:nvPr>
            <p:ph idx="1"/>
          </p:nvPr>
        </p:nvSpPr>
        <p:spPr/>
        <p:txBody>
          <a:bodyPr>
            <a:normAutofit/>
          </a:bodyPr>
          <a:lstStyle/>
          <a:p>
            <a:pPr marL="0" indent="0" algn="ctr">
              <a:buNone/>
            </a:pPr>
            <a:r>
              <a:rPr lang="en-US" sz="6000" b="1" dirty="0"/>
              <a:t>Thank You</a:t>
            </a:r>
            <a:endParaRPr lang="en-IN" sz="6000" b="1" dirty="0"/>
          </a:p>
        </p:txBody>
      </p:sp>
    </p:spTree>
    <p:extLst>
      <p:ext uri="{BB962C8B-B14F-4D97-AF65-F5344CB8AC3E}">
        <p14:creationId xmlns:p14="http://schemas.microsoft.com/office/powerpoint/2010/main" val="2861804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793F-4A04-983C-2965-9534EEE371E4}"/>
              </a:ext>
            </a:extLst>
          </p:cNvPr>
          <p:cNvSpPr>
            <a:spLocks noGrp="1"/>
          </p:cNvSpPr>
          <p:nvPr>
            <p:ph type="title"/>
          </p:nvPr>
        </p:nvSpPr>
        <p:spPr/>
        <p:txBody>
          <a:bodyPr/>
          <a:lstStyle/>
          <a:p>
            <a:r>
              <a:rPr lang="en-IN" b="1" dirty="0"/>
              <a:t>Project Overview</a:t>
            </a:r>
          </a:p>
        </p:txBody>
      </p:sp>
      <p:sp>
        <p:nvSpPr>
          <p:cNvPr id="3" name="Content Placeholder 2">
            <a:extLst>
              <a:ext uri="{FF2B5EF4-FFF2-40B4-BE49-F238E27FC236}">
                <a16:creationId xmlns:a16="http://schemas.microsoft.com/office/drawing/2014/main" id="{591D9204-6397-155D-BE69-66454769D2A7}"/>
              </a:ext>
            </a:extLst>
          </p:cNvPr>
          <p:cNvSpPr>
            <a:spLocks noGrp="1"/>
          </p:cNvSpPr>
          <p:nvPr>
            <p:ph idx="1"/>
          </p:nvPr>
        </p:nvSpPr>
        <p:spPr/>
        <p:txBody>
          <a:bodyPr/>
          <a:lstStyle/>
          <a:p>
            <a:r>
              <a:rPr lang="en-IN" dirty="0"/>
              <a:t>This project is related to perform data wrangling on a set of datasets.</a:t>
            </a:r>
          </a:p>
          <a:p>
            <a:pPr algn="l"/>
            <a:r>
              <a:rPr lang="en-IN" dirty="0"/>
              <a:t>We have to identify and apply different data-wrangling techniques to get a dataset for further usage.</a:t>
            </a:r>
            <a:endParaRPr lang="en-IN" sz="1800" dirty="0">
              <a:solidFill>
                <a:srgbClr val="000000"/>
              </a:solidFill>
              <a:latin typeface="Times New Roman" panose="02020603050405020304" pitchFamily="18" charset="0"/>
            </a:endParaRPr>
          </a:p>
          <a:p>
            <a:pPr algn="l"/>
            <a:r>
              <a:rPr lang="en-IN" dirty="0"/>
              <a:t>Libraries used:</a:t>
            </a:r>
          </a:p>
          <a:p>
            <a:pPr lvl="1">
              <a:buFont typeface="Wingdings" panose="05000000000000000000" pitchFamily="2" charset="2"/>
              <a:buChar char="Ø"/>
            </a:pPr>
            <a:r>
              <a:rPr lang="en-IN" dirty="0"/>
              <a:t> Pandas</a:t>
            </a:r>
          </a:p>
          <a:p>
            <a:pPr lvl="1">
              <a:buFont typeface="Wingdings" panose="05000000000000000000" pitchFamily="2" charset="2"/>
              <a:buChar char="Ø"/>
            </a:pPr>
            <a:r>
              <a:rPr lang="en-IN" dirty="0"/>
              <a:t> </a:t>
            </a:r>
            <a:r>
              <a:rPr lang="en-IN" dirty="0" err="1"/>
              <a:t>Numpy</a:t>
            </a:r>
            <a:endParaRPr lang="en-IN" dirty="0"/>
          </a:p>
          <a:p>
            <a:pPr lvl="1">
              <a:buFont typeface="Wingdings" panose="05000000000000000000" pitchFamily="2" charset="2"/>
              <a:buChar char="Ø"/>
            </a:pPr>
            <a:r>
              <a:rPr lang="en-IN" dirty="0"/>
              <a:t> Seaborn</a:t>
            </a:r>
          </a:p>
          <a:p>
            <a:pPr lvl="1">
              <a:buFont typeface="Wingdings" panose="05000000000000000000" pitchFamily="2" charset="2"/>
              <a:buChar char="Ø"/>
            </a:pPr>
            <a:r>
              <a:rPr lang="en-IN" dirty="0"/>
              <a:t> Matplotlib</a:t>
            </a:r>
          </a:p>
          <a:p>
            <a:pPr marL="0" indent="0" algn="l">
              <a:buNone/>
            </a:pPr>
            <a:endParaRPr lang="en-IN" dirty="0"/>
          </a:p>
        </p:txBody>
      </p:sp>
    </p:spTree>
    <p:extLst>
      <p:ext uri="{BB962C8B-B14F-4D97-AF65-F5344CB8AC3E}">
        <p14:creationId xmlns:p14="http://schemas.microsoft.com/office/powerpoint/2010/main" val="271268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C743B3-68E9-B25D-1EC2-CB7FA8EE2D11}"/>
              </a:ext>
            </a:extLst>
          </p:cNvPr>
          <p:cNvSpPr>
            <a:spLocks noGrp="1"/>
          </p:cNvSpPr>
          <p:nvPr>
            <p:ph idx="1"/>
          </p:nvPr>
        </p:nvSpPr>
        <p:spPr>
          <a:xfrm>
            <a:off x="337868" y="276045"/>
            <a:ext cx="11516264" cy="6305909"/>
          </a:xfrm>
        </p:spPr>
        <p:txBody>
          <a:bodyPr>
            <a:normAutofit lnSpcReduction="10000"/>
          </a:bodyPr>
          <a:lstStyle/>
          <a:p>
            <a:pPr marL="0" indent="0">
              <a:buNone/>
            </a:pPr>
            <a:r>
              <a:rPr lang="en-US" b="1" dirty="0"/>
              <a:t>Data Acquisition and Data Wrangling</a:t>
            </a:r>
            <a:r>
              <a:rPr lang="en-US" dirty="0"/>
              <a:t> </a:t>
            </a:r>
          </a:p>
          <a:p>
            <a:pPr marL="0" indent="0">
              <a:buNone/>
            </a:pPr>
            <a:r>
              <a:rPr lang="en-US" sz="1800" dirty="0"/>
              <a:t>Data Acquisition and Data Wrangling</a:t>
            </a:r>
            <a:r>
              <a:rPr lang="en-US" sz="1800" b="1" dirty="0"/>
              <a:t>  </a:t>
            </a:r>
            <a:r>
              <a:rPr lang="en-US" sz="1800" dirty="0"/>
              <a:t>are foundational to becoming proficient in data analysis, machine learning, and data-driven decision-making.</a:t>
            </a:r>
          </a:p>
          <a:p>
            <a:pPr marL="0" indent="0">
              <a:buNone/>
            </a:pPr>
            <a:r>
              <a:rPr lang="en-US" sz="1800" dirty="0"/>
              <a:t>We can gain:</a:t>
            </a:r>
          </a:p>
          <a:p>
            <a:pPr marL="0" indent="0">
              <a:buNone/>
            </a:pPr>
            <a:r>
              <a:rPr lang="en-US" sz="1800" b="1" dirty="0"/>
              <a:t>1. Understanding Data Sources</a:t>
            </a:r>
          </a:p>
          <a:p>
            <a:pPr marL="0" indent="0">
              <a:buNone/>
            </a:pPr>
            <a:r>
              <a:rPr lang="en-US" sz="1800" dirty="0"/>
              <a:t>Knowledge of different types of data sources (e.g., files, APIs, databases, web scraping).</a:t>
            </a:r>
          </a:p>
          <a:p>
            <a:pPr marL="0" indent="0">
              <a:buNone/>
            </a:pPr>
            <a:r>
              <a:rPr lang="en-US" sz="1800" dirty="0"/>
              <a:t>Ability to identify and collect data from appropriate sources based on project requirements.</a:t>
            </a:r>
          </a:p>
          <a:p>
            <a:pPr marL="0" indent="0">
              <a:buNone/>
            </a:pPr>
            <a:r>
              <a:rPr lang="en-US" sz="1800" b="1" dirty="0"/>
              <a:t>2. Proficiency in Data Importing</a:t>
            </a:r>
          </a:p>
          <a:p>
            <a:pPr marL="0" indent="0">
              <a:buNone/>
            </a:pPr>
            <a:r>
              <a:rPr lang="en-US" sz="1800" dirty="0"/>
              <a:t>Learning to use tools like pandas, </a:t>
            </a:r>
            <a:r>
              <a:rPr lang="en-US" sz="1800" dirty="0" err="1"/>
              <a:t>numpy</a:t>
            </a:r>
            <a:r>
              <a:rPr lang="en-US" sz="1800" dirty="0"/>
              <a:t>, and others to import data from formats such as .csv, .</a:t>
            </a:r>
            <a:r>
              <a:rPr lang="en-US" sz="1800" dirty="0" err="1"/>
              <a:t>json</a:t>
            </a:r>
            <a:r>
              <a:rPr lang="en-US" sz="1800" dirty="0"/>
              <a:t>, .</a:t>
            </a:r>
            <a:r>
              <a:rPr lang="en-US" sz="1800" dirty="0" err="1"/>
              <a:t>xls</a:t>
            </a:r>
            <a:r>
              <a:rPr lang="en-US" sz="1800" dirty="0"/>
              <a:t>, or databases like SQL.</a:t>
            </a:r>
          </a:p>
          <a:p>
            <a:pPr marL="0" indent="0">
              <a:buNone/>
            </a:pPr>
            <a:r>
              <a:rPr lang="en-US" sz="1800" b="1" dirty="0"/>
              <a:t>3. Cleaning and Preprocessing Data</a:t>
            </a:r>
          </a:p>
          <a:p>
            <a:pPr marL="0" indent="0">
              <a:buNone/>
            </a:pPr>
            <a:r>
              <a:rPr lang="en-US" sz="1800" dirty="0"/>
              <a:t>Handling missing data, duplicate records, inconsistent formats, and outliers. Gaining expertise in reshaping and reorganizing data for usability.</a:t>
            </a:r>
          </a:p>
          <a:p>
            <a:pPr marL="0" indent="0">
              <a:buNone/>
            </a:pPr>
            <a:r>
              <a:rPr lang="en-US" sz="1800" b="1" dirty="0"/>
              <a:t>4. Data Transformation</a:t>
            </a:r>
          </a:p>
          <a:p>
            <a:pPr marL="0" indent="0">
              <a:buNone/>
            </a:pPr>
            <a:r>
              <a:rPr lang="en-US" sz="1800" dirty="0"/>
              <a:t>Using techniques to transform raw data into structured forms (e.g., normalizing, scaling, encoding categorical data). Learning to create new variables/features to enrich the dataset.</a:t>
            </a:r>
          </a:p>
          <a:p>
            <a:pPr marL="0" indent="0">
              <a:buNone/>
            </a:pPr>
            <a:r>
              <a:rPr lang="en-US" sz="1800" b="1" dirty="0"/>
              <a:t>5. Error Detection and Correction</a:t>
            </a:r>
          </a:p>
          <a:p>
            <a:pPr marL="0" indent="0">
              <a:buNone/>
            </a:pPr>
            <a:r>
              <a:rPr lang="en-US" sz="1800" dirty="0"/>
              <a:t>Acquiring skills to detect inconsistencies, errors, or anomalies in the data and correct them effectively.</a:t>
            </a:r>
          </a:p>
          <a:p>
            <a:pPr marL="0" indent="0">
              <a:buNone/>
            </a:pPr>
            <a:endParaRPr lang="en-US" sz="1800" dirty="0"/>
          </a:p>
        </p:txBody>
      </p:sp>
    </p:spTree>
    <p:extLst>
      <p:ext uri="{BB962C8B-B14F-4D97-AF65-F5344CB8AC3E}">
        <p14:creationId xmlns:p14="http://schemas.microsoft.com/office/powerpoint/2010/main" val="3899354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5FE02-022B-EC8B-7F63-985DEF76FEBC}"/>
              </a:ext>
            </a:extLst>
          </p:cNvPr>
          <p:cNvSpPr>
            <a:spLocks noGrp="1"/>
          </p:cNvSpPr>
          <p:nvPr>
            <p:ph idx="1"/>
          </p:nvPr>
        </p:nvSpPr>
        <p:spPr>
          <a:xfrm>
            <a:off x="403285" y="248578"/>
            <a:ext cx="11385430" cy="6360843"/>
          </a:xfrm>
        </p:spPr>
        <p:txBody>
          <a:bodyPr>
            <a:normAutofit/>
          </a:bodyPr>
          <a:lstStyle/>
          <a:p>
            <a:pPr marL="0" indent="0">
              <a:buNone/>
            </a:pPr>
            <a:r>
              <a:rPr lang="en-US" sz="1800" b="1" dirty="0"/>
              <a:t>6. Exploratory Data Analysis (EDA)</a:t>
            </a:r>
          </a:p>
          <a:p>
            <a:pPr marL="0" indent="0">
              <a:buNone/>
            </a:pPr>
            <a:r>
              <a:rPr lang="en-US" sz="1800" dirty="0"/>
              <a:t>Using tools to summarize, visualize, and understand the data distribution, relationships, and patterns.</a:t>
            </a:r>
          </a:p>
          <a:p>
            <a:pPr marL="0" indent="0">
              <a:buNone/>
            </a:pPr>
            <a:r>
              <a:rPr lang="en-US" sz="1800" b="1" dirty="0"/>
              <a:t>7. Feature Engineering</a:t>
            </a:r>
          </a:p>
          <a:p>
            <a:pPr marL="0" indent="0">
              <a:buNone/>
            </a:pPr>
            <a:r>
              <a:rPr lang="en-US" sz="1800" dirty="0"/>
              <a:t>Learning how to manipulate and enhance data features to improve the performance of machine learning models.</a:t>
            </a:r>
          </a:p>
          <a:p>
            <a:pPr marL="0" indent="0">
              <a:buNone/>
            </a:pPr>
            <a:r>
              <a:rPr lang="en-US" sz="1800" b="1" dirty="0"/>
              <a:t>8. Improved Decision-Making</a:t>
            </a:r>
          </a:p>
          <a:p>
            <a:pPr marL="0" indent="0">
              <a:buNone/>
            </a:pPr>
            <a:r>
              <a:rPr lang="en-US" sz="1800" dirty="0"/>
              <a:t>Understanding the importance of clean, accurate, and well-prepared data for drawing meaningful insights and making informed decisions.</a:t>
            </a:r>
          </a:p>
          <a:p>
            <a:pPr marL="0" indent="0">
              <a:buNone/>
            </a:pPr>
            <a:r>
              <a:rPr lang="en-US" sz="1800" b="1" dirty="0"/>
              <a:t>9. Tool Familiarity</a:t>
            </a:r>
          </a:p>
          <a:p>
            <a:pPr marL="0" indent="0">
              <a:buNone/>
            </a:pPr>
            <a:r>
              <a:rPr lang="en-US" sz="1800" dirty="0"/>
              <a:t>Gaining hands-on experience with libraries and frameworks such as:</a:t>
            </a:r>
          </a:p>
          <a:p>
            <a:pPr marL="0" indent="0">
              <a:buNone/>
            </a:pPr>
            <a:r>
              <a:rPr lang="en-US" sz="1800" dirty="0"/>
              <a:t>Python: pandas, </a:t>
            </a:r>
            <a:r>
              <a:rPr lang="en-US" sz="1800" dirty="0" err="1"/>
              <a:t>numpy</a:t>
            </a:r>
            <a:r>
              <a:rPr lang="en-US" sz="1800" dirty="0"/>
              <a:t>, seaborn, matplotlib, scikit-learn.</a:t>
            </a:r>
          </a:p>
          <a:p>
            <a:pPr marL="0" indent="0">
              <a:buNone/>
            </a:pPr>
            <a:r>
              <a:rPr lang="en-US" sz="1800" dirty="0"/>
              <a:t>R or other data manipulation tools, depending on context.</a:t>
            </a:r>
          </a:p>
          <a:p>
            <a:pPr marL="0" indent="0">
              <a:buNone/>
            </a:pPr>
            <a:r>
              <a:rPr lang="en-US" sz="1800" b="1" dirty="0"/>
              <a:t>10. Efficient Workflow</a:t>
            </a:r>
          </a:p>
          <a:p>
            <a:pPr marL="0" indent="0">
              <a:buNone/>
            </a:pPr>
            <a:r>
              <a:rPr lang="en-US" sz="1800" dirty="0"/>
              <a:t>Developing robust workflows for automating repetitive data wrangling and acquisition tasks, saving time and effort.</a:t>
            </a:r>
            <a:endParaRPr lang="en-IN" sz="1800" dirty="0"/>
          </a:p>
        </p:txBody>
      </p:sp>
    </p:spTree>
    <p:extLst>
      <p:ext uri="{BB962C8B-B14F-4D97-AF65-F5344CB8AC3E}">
        <p14:creationId xmlns:p14="http://schemas.microsoft.com/office/powerpoint/2010/main" val="317813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CF651-EC7F-7146-B5EA-99E1A896BAF1}"/>
              </a:ext>
            </a:extLst>
          </p:cNvPr>
          <p:cNvSpPr>
            <a:spLocks noGrp="1"/>
          </p:cNvSpPr>
          <p:nvPr>
            <p:ph type="title"/>
          </p:nvPr>
        </p:nvSpPr>
        <p:spPr/>
        <p:txBody>
          <a:bodyPr/>
          <a:lstStyle/>
          <a:p>
            <a:r>
              <a:rPr lang="en-IN" b="1" dirty="0"/>
              <a:t>Steps involved in Data-Wrangling</a:t>
            </a:r>
          </a:p>
        </p:txBody>
      </p:sp>
      <p:sp>
        <p:nvSpPr>
          <p:cNvPr id="3" name="Content Placeholder 2">
            <a:extLst>
              <a:ext uri="{FF2B5EF4-FFF2-40B4-BE49-F238E27FC236}">
                <a16:creationId xmlns:a16="http://schemas.microsoft.com/office/drawing/2014/main" id="{B1EF141B-EDF0-4F54-1659-4959209B8DB9}"/>
              </a:ext>
            </a:extLst>
          </p:cNvPr>
          <p:cNvSpPr>
            <a:spLocks noGrp="1"/>
          </p:cNvSpPr>
          <p:nvPr>
            <p:ph idx="1"/>
          </p:nvPr>
        </p:nvSpPr>
        <p:spPr/>
        <p:txBody>
          <a:bodyPr>
            <a:normAutofit lnSpcReduction="10000"/>
          </a:bodyPr>
          <a:lstStyle/>
          <a:p>
            <a:r>
              <a:rPr lang="en-IN" sz="1800" dirty="0"/>
              <a:t>Finding number of rows, columns, Data Type, unique values and Data Info.</a:t>
            </a:r>
          </a:p>
          <a:p>
            <a:r>
              <a:rPr lang="en-IN" sz="1800" dirty="0"/>
              <a:t>Drop the duplicate columns</a:t>
            </a:r>
          </a:p>
          <a:p>
            <a:pPr marL="0" indent="0">
              <a:buNone/>
            </a:pPr>
            <a:endParaRPr lang="en-IN" sz="1600" dirty="0"/>
          </a:p>
          <a:p>
            <a:pPr marL="0" indent="0">
              <a:buNone/>
            </a:pPr>
            <a:r>
              <a:rPr lang="en-IN" sz="1600" dirty="0" err="1"/>
              <a:t>df_cleaned</a:t>
            </a:r>
            <a:r>
              <a:rPr lang="en-IN" sz="1600" dirty="0"/>
              <a:t> = </a:t>
            </a:r>
            <a:r>
              <a:rPr lang="en-IN" sz="1600" dirty="0" err="1"/>
              <a:t>df_cleaned.drop_duplicates</a:t>
            </a:r>
            <a:r>
              <a:rPr lang="en-IN" sz="1600" dirty="0"/>
              <a:t>()</a:t>
            </a:r>
          </a:p>
          <a:p>
            <a:pPr marL="0" indent="0">
              <a:buNone/>
            </a:pPr>
            <a:r>
              <a:rPr lang="en-IN" sz="1600" dirty="0" err="1"/>
              <a:t>df_cleaned</a:t>
            </a:r>
            <a:r>
              <a:rPr lang="en-IN" sz="1600" dirty="0"/>
              <a:t> = </a:t>
            </a:r>
            <a:r>
              <a:rPr lang="en-IN" sz="1600" dirty="0" err="1"/>
              <a:t>df.dropna</a:t>
            </a:r>
            <a:r>
              <a:rPr lang="en-IN" sz="1600" dirty="0"/>
              <a:t>()</a:t>
            </a:r>
          </a:p>
          <a:p>
            <a:pPr marL="0" indent="0">
              <a:buNone/>
            </a:pPr>
            <a:r>
              <a:rPr lang="en-IN" sz="1600" dirty="0" err="1"/>
              <a:t>column_to_drop</a:t>
            </a:r>
            <a:r>
              <a:rPr lang="en-IN" sz="1600" dirty="0"/>
              <a:t> = "Unnamed: 0"</a:t>
            </a:r>
          </a:p>
          <a:p>
            <a:pPr marL="0" indent="0">
              <a:buNone/>
            </a:pPr>
            <a:r>
              <a:rPr lang="en-IN" sz="1600" dirty="0"/>
              <a:t>if </a:t>
            </a:r>
            <a:r>
              <a:rPr lang="en-IN" sz="1600" dirty="0" err="1"/>
              <a:t>column_to_drop</a:t>
            </a:r>
            <a:r>
              <a:rPr lang="en-IN" sz="1600" dirty="0"/>
              <a:t> in </a:t>
            </a:r>
            <a:r>
              <a:rPr lang="en-IN" sz="1600" dirty="0" err="1"/>
              <a:t>df_cleaned.columns</a:t>
            </a:r>
            <a:r>
              <a:rPr lang="en-IN" sz="1600" dirty="0"/>
              <a:t>:</a:t>
            </a:r>
          </a:p>
          <a:p>
            <a:pPr marL="0" indent="0">
              <a:buNone/>
            </a:pPr>
            <a:r>
              <a:rPr lang="en-IN" sz="1600" dirty="0" err="1"/>
              <a:t>df_cleaned</a:t>
            </a:r>
            <a:r>
              <a:rPr lang="en-IN" sz="1600" dirty="0"/>
              <a:t> = </a:t>
            </a:r>
            <a:r>
              <a:rPr lang="en-IN" sz="1600" dirty="0" err="1"/>
              <a:t>df_cleaned.drop</a:t>
            </a:r>
            <a:r>
              <a:rPr lang="en-IN" sz="1600" dirty="0"/>
              <a:t>(columns=[</a:t>
            </a:r>
            <a:r>
              <a:rPr lang="en-IN" sz="1600" dirty="0" err="1"/>
              <a:t>column_to_drop</a:t>
            </a:r>
            <a:r>
              <a:rPr lang="en-IN" sz="1600" dirty="0"/>
              <a:t>])</a:t>
            </a:r>
          </a:p>
          <a:p>
            <a:pPr marL="0" indent="0">
              <a:buNone/>
            </a:pPr>
            <a:r>
              <a:rPr lang="en-IN" sz="1600" dirty="0" err="1"/>
              <a:t>output_file</a:t>
            </a:r>
            <a:r>
              <a:rPr lang="en-IN" sz="1600" dirty="0"/>
              <a:t> = "cleaned_dataset_1.csv"</a:t>
            </a:r>
          </a:p>
          <a:p>
            <a:pPr marL="0" indent="0">
              <a:buNone/>
            </a:pPr>
            <a:r>
              <a:rPr lang="en-IN" sz="1600" dirty="0" err="1"/>
              <a:t>df_cleaned.to_csv</a:t>
            </a:r>
            <a:r>
              <a:rPr lang="en-IN" sz="1600" dirty="0"/>
              <a:t>(</a:t>
            </a:r>
            <a:r>
              <a:rPr lang="en-IN" sz="1600" dirty="0" err="1"/>
              <a:t>output_file</a:t>
            </a:r>
            <a:r>
              <a:rPr lang="en-IN" sz="1600" dirty="0"/>
              <a:t>, index=False)</a:t>
            </a:r>
          </a:p>
          <a:p>
            <a:pPr marL="0" indent="0">
              <a:buNone/>
            </a:pPr>
            <a:r>
              <a:rPr lang="en-IN" sz="1600" dirty="0"/>
              <a:t>print(</a:t>
            </a:r>
            <a:r>
              <a:rPr lang="en-IN" sz="1600" dirty="0" err="1"/>
              <a:t>f"Cleaned</a:t>
            </a:r>
            <a:r>
              <a:rPr lang="en-IN" sz="1600" dirty="0"/>
              <a:t> data has been saved to {</a:t>
            </a:r>
            <a:r>
              <a:rPr lang="en-IN" sz="1600" dirty="0" err="1"/>
              <a:t>output_file</a:t>
            </a:r>
            <a:r>
              <a:rPr lang="en-IN" sz="1600" dirty="0"/>
              <a:t>}.")</a:t>
            </a:r>
          </a:p>
          <a:p>
            <a:pPr marL="0" indent="0">
              <a:buNone/>
            </a:pPr>
            <a:endParaRPr lang="en-IN" sz="1600" dirty="0"/>
          </a:p>
          <a:p>
            <a:pPr marL="0" indent="0">
              <a:buNone/>
            </a:pPr>
            <a:r>
              <a:rPr lang="en-IN" sz="1600" dirty="0"/>
              <a:t>This way we can clean all the 3 datasets.</a:t>
            </a:r>
          </a:p>
          <a:p>
            <a:pPr marL="0" indent="0">
              <a:buNone/>
            </a:pPr>
            <a:endParaRPr lang="en-IN" sz="1600" dirty="0"/>
          </a:p>
          <a:p>
            <a:endParaRPr lang="en-IN" sz="3800" dirty="0"/>
          </a:p>
          <a:p>
            <a:pPr marL="0" indent="0">
              <a:buNone/>
            </a:pPr>
            <a:endParaRPr lang="en-IN" dirty="0"/>
          </a:p>
        </p:txBody>
      </p:sp>
    </p:spTree>
    <p:extLst>
      <p:ext uri="{BB962C8B-B14F-4D97-AF65-F5344CB8AC3E}">
        <p14:creationId xmlns:p14="http://schemas.microsoft.com/office/powerpoint/2010/main" val="995783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1FDC5-43B2-6193-CF80-7A309B940C5C}"/>
              </a:ext>
            </a:extLst>
          </p:cNvPr>
          <p:cNvSpPr>
            <a:spLocks noGrp="1"/>
          </p:cNvSpPr>
          <p:nvPr>
            <p:ph idx="1"/>
          </p:nvPr>
        </p:nvSpPr>
        <p:spPr>
          <a:xfrm>
            <a:off x="646960" y="812938"/>
            <a:ext cx="10898080" cy="5232123"/>
          </a:xfrm>
        </p:spPr>
        <p:txBody>
          <a:bodyPr/>
          <a:lstStyle/>
          <a:p>
            <a:pPr marL="0" indent="0">
              <a:buNone/>
            </a:pPr>
            <a:r>
              <a:rPr lang="en-US" b="1" dirty="0"/>
              <a:t>Merging the cleaned Datasets</a:t>
            </a:r>
          </a:p>
          <a:p>
            <a:pPr marL="0" indent="0">
              <a:buNone/>
            </a:pPr>
            <a:endParaRPr lang="en-US" dirty="0"/>
          </a:p>
          <a:p>
            <a:pPr marL="0" indent="0">
              <a:buNone/>
            </a:pPr>
            <a:r>
              <a:rPr lang="en-IN" dirty="0"/>
              <a:t>	</a:t>
            </a:r>
            <a:r>
              <a:rPr lang="en-IN" sz="2000" dirty="0"/>
              <a:t>df1 = </a:t>
            </a:r>
            <a:r>
              <a:rPr lang="en-IN" sz="2000" dirty="0" err="1"/>
              <a:t>pd.read_csv</a:t>
            </a:r>
            <a:r>
              <a:rPr lang="en-IN" sz="2000" dirty="0"/>
              <a:t>('cleaned_dataset_1.csv’)</a:t>
            </a:r>
          </a:p>
          <a:p>
            <a:pPr marL="0" indent="0">
              <a:buNone/>
            </a:pPr>
            <a:r>
              <a:rPr lang="en-IN" sz="2000" dirty="0"/>
              <a:t>	df2 = </a:t>
            </a:r>
            <a:r>
              <a:rPr lang="en-IN" sz="2000" dirty="0" err="1"/>
              <a:t>pd.read_csv</a:t>
            </a:r>
            <a:r>
              <a:rPr lang="en-IN" sz="2000" dirty="0"/>
              <a:t>('cleaned_dataset_2.csv’)</a:t>
            </a:r>
          </a:p>
          <a:p>
            <a:pPr marL="0" indent="0">
              <a:buNone/>
            </a:pPr>
            <a:r>
              <a:rPr lang="en-IN" sz="2000" dirty="0"/>
              <a:t>	</a:t>
            </a:r>
            <a:r>
              <a:rPr lang="en-IN" sz="2000" dirty="0" err="1"/>
              <a:t>merged_df</a:t>
            </a:r>
            <a:r>
              <a:rPr lang="en-IN" sz="2000" dirty="0"/>
              <a:t> = </a:t>
            </a:r>
            <a:r>
              <a:rPr lang="en-IN" sz="2000" dirty="0" err="1"/>
              <a:t>pd.merge</a:t>
            </a:r>
            <a:r>
              <a:rPr lang="en-IN" sz="2000" dirty="0"/>
              <a:t>(df1, df2, on='instant', how='inner’)</a:t>
            </a:r>
          </a:p>
          <a:p>
            <a:pPr marL="0" indent="0">
              <a:buNone/>
            </a:pPr>
            <a:r>
              <a:rPr lang="en-IN" sz="2000" dirty="0"/>
              <a:t>	</a:t>
            </a:r>
            <a:r>
              <a:rPr lang="en-IN" sz="2000" dirty="0" err="1"/>
              <a:t>merged_df.to_csv</a:t>
            </a:r>
            <a:r>
              <a:rPr lang="en-IN" sz="2000" dirty="0"/>
              <a:t>('merged_dataset_12.csv', index=False)</a:t>
            </a:r>
          </a:p>
          <a:p>
            <a:pPr marL="0" indent="0">
              <a:buNone/>
            </a:pPr>
            <a:endParaRPr lang="en-IN" sz="2000" dirty="0"/>
          </a:p>
          <a:p>
            <a:pPr marL="0" indent="0">
              <a:buNone/>
            </a:pPr>
            <a:r>
              <a:rPr lang="en-IN" sz="2000" dirty="0"/>
              <a:t>This way we can merge the cleaned datasets. First we will merge the cleaned dataset 1 with cleaned dataset 2. After merging we will get a new dataset and then we will merge the new dataset with the cleaned dataset 3. Finally we will get the final required dataset. </a:t>
            </a:r>
          </a:p>
        </p:txBody>
      </p:sp>
    </p:spTree>
    <p:extLst>
      <p:ext uri="{BB962C8B-B14F-4D97-AF65-F5344CB8AC3E}">
        <p14:creationId xmlns:p14="http://schemas.microsoft.com/office/powerpoint/2010/main" val="198071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0F33A-18D2-B8D2-7F6C-A8B303DA5601}"/>
              </a:ext>
            </a:extLst>
          </p:cNvPr>
          <p:cNvSpPr>
            <a:spLocks noGrp="1"/>
          </p:cNvSpPr>
          <p:nvPr>
            <p:ph idx="1"/>
          </p:nvPr>
        </p:nvSpPr>
        <p:spPr>
          <a:xfrm>
            <a:off x="659561" y="243375"/>
            <a:ext cx="10872877" cy="5702510"/>
          </a:xfrm>
        </p:spPr>
        <p:txBody>
          <a:bodyPr>
            <a:normAutofit/>
          </a:bodyPr>
          <a:lstStyle/>
          <a:p>
            <a:pPr marL="0" indent="0">
              <a:buNone/>
            </a:pPr>
            <a:r>
              <a:rPr lang="en-US" b="1" dirty="0"/>
              <a:t>Bar Chart </a:t>
            </a:r>
          </a:p>
          <a:p>
            <a:pPr marL="0" indent="0">
              <a:buNone/>
            </a:pPr>
            <a:r>
              <a:rPr lang="en-US" sz="1600" dirty="0"/>
              <a:t>A bar chart (or bar graph) is a type of data visualization that represents categorical data using rectangular bars. The length or height of each bar is proportional to the value it represents, making it an effective way to compare different categories, groups, or data points.</a:t>
            </a:r>
          </a:p>
          <a:p>
            <a:pPr marL="0" indent="0">
              <a:buNone/>
            </a:pPr>
            <a:r>
              <a:rPr lang="en-US" sz="1600" b="1" dirty="0"/>
              <a:t>Bars</a:t>
            </a:r>
            <a:r>
              <a:rPr lang="en-US" sz="1600" dirty="0"/>
              <a:t>:</a:t>
            </a:r>
          </a:p>
          <a:p>
            <a:pPr marL="0" indent="0">
              <a:buNone/>
            </a:pPr>
            <a:r>
              <a:rPr lang="en-US" sz="1600" dirty="0"/>
              <a:t>Bars can be vertical (column chart) or horizontal.</a:t>
            </a:r>
          </a:p>
          <a:p>
            <a:pPr marL="0" indent="0">
              <a:buNone/>
            </a:pPr>
            <a:r>
              <a:rPr lang="en-US" sz="1600" dirty="0"/>
              <a:t>Their height or length represents the magnitude of the data values.</a:t>
            </a:r>
          </a:p>
          <a:p>
            <a:pPr marL="0" indent="0">
              <a:buNone/>
            </a:pPr>
            <a:r>
              <a:rPr lang="en-US" sz="1600" b="1" dirty="0"/>
              <a:t>Axes</a:t>
            </a:r>
            <a:r>
              <a:rPr lang="en-US" sz="1600" dirty="0"/>
              <a:t>:</a:t>
            </a:r>
          </a:p>
          <a:p>
            <a:pPr marL="0" indent="0">
              <a:buNone/>
            </a:pPr>
            <a:r>
              <a:rPr lang="en-US" sz="1600" dirty="0"/>
              <a:t>One axis (usually the X-axis or the Y-axis) represents the categories or groups.</a:t>
            </a:r>
          </a:p>
          <a:p>
            <a:pPr marL="0" indent="0">
              <a:buNone/>
            </a:pPr>
            <a:r>
              <a:rPr lang="en-US" sz="1600" dirty="0"/>
              <a:t>The other axis shows the numerical values (e.g., counts, percentages, or frequencies).</a:t>
            </a:r>
          </a:p>
          <a:p>
            <a:pPr marL="0" indent="0">
              <a:buNone/>
            </a:pPr>
            <a:r>
              <a:rPr lang="en-US" sz="1600" b="1" dirty="0"/>
              <a:t>Spacing</a:t>
            </a:r>
            <a:r>
              <a:rPr lang="en-US" sz="1600" dirty="0"/>
              <a:t>:</a:t>
            </a:r>
          </a:p>
          <a:p>
            <a:pPr marL="0" indent="0">
              <a:buNone/>
            </a:pPr>
            <a:r>
              <a:rPr lang="en-US" sz="1600" dirty="0"/>
              <a:t>Bars are usually separated by spaces to differentiate between categories.</a:t>
            </a:r>
            <a:endParaRPr lang="en-IN" sz="1600" dirty="0"/>
          </a:p>
        </p:txBody>
      </p:sp>
      <p:pic>
        <p:nvPicPr>
          <p:cNvPr id="6" name="Picture 5">
            <a:extLst>
              <a:ext uri="{FF2B5EF4-FFF2-40B4-BE49-F238E27FC236}">
                <a16:creationId xmlns:a16="http://schemas.microsoft.com/office/drawing/2014/main" id="{B68C64EC-1D17-153E-B3F7-E130118CAEFB}"/>
              </a:ext>
            </a:extLst>
          </p:cNvPr>
          <p:cNvPicPr>
            <a:picLocks noChangeAspect="1"/>
          </p:cNvPicPr>
          <p:nvPr/>
        </p:nvPicPr>
        <p:blipFill>
          <a:blip r:embed="rId2"/>
          <a:stretch>
            <a:fillRect/>
          </a:stretch>
        </p:blipFill>
        <p:spPr>
          <a:xfrm>
            <a:off x="659561" y="4278702"/>
            <a:ext cx="10968847" cy="2335923"/>
          </a:xfrm>
          <a:prstGeom prst="rect">
            <a:avLst/>
          </a:prstGeom>
        </p:spPr>
      </p:pic>
    </p:spTree>
    <p:extLst>
      <p:ext uri="{BB962C8B-B14F-4D97-AF65-F5344CB8AC3E}">
        <p14:creationId xmlns:p14="http://schemas.microsoft.com/office/powerpoint/2010/main" val="415515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A3258-DE88-75E0-ADDB-10F63974C1E5}"/>
              </a:ext>
            </a:extLst>
          </p:cNvPr>
          <p:cNvSpPr>
            <a:spLocks noGrp="1"/>
          </p:cNvSpPr>
          <p:nvPr>
            <p:ph idx="1"/>
          </p:nvPr>
        </p:nvSpPr>
        <p:spPr>
          <a:xfrm>
            <a:off x="638355" y="491706"/>
            <a:ext cx="10869283" cy="5788324"/>
          </a:xfrm>
        </p:spPr>
        <p:txBody>
          <a:bodyPr>
            <a:normAutofit/>
          </a:bodyPr>
          <a:lstStyle/>
          <a:p>
            <a:pPr marL="0" indent="0">
              <a:buNone/>
            </a:pPr>
            <a:r>
              <a:rPr lang="en-US" b="1" dirty="0"/>
              <a:t>Bar Chart created on cleaned Dataset 3</a:t>
            </a:r>
          </a:p>
          <a:p>
            <a:pPr marL="0" indent="0">
              <a:buNone/>
            </a:pPr>
            <a:r>
              <a:rPr lang="en-IN" sz="1600" dirty="0" err="1"/>
              <a:t>df</a:t>
            </a:r>
            <a:r>
              <a:rPr lang="en-IN" sz="1600" dirty="0"/>
              <a:t> = </a:t>
            </a:r>
            <a:r>
              <a:rPr lang="en-IN" sz="1600" dirty="0" err="1"/>
              <a:t>pd.read_csv</a:t>
            </a:r>
            <a:r>
              <a:rPr lang="en-IN" sz="1600" dirty="0"/>
              <a:t>('cleaned_dataset_3.csv')</a:t>
            </a:r>
          </a:p>
          <a:p>
            <a:pPr marL="0" indent="0">
              <a:buNone/>
            </a:pPr>
            <a:r>
              <a:rPr lang="en-IN" sz="1600" dirty="0" err="1"/>
              <a:t>x_column</a:t>
            </a:r>
            <a:r>
              <a:rPr lang="en-IN" sz="1600" dirty="0"/>
              <a:t> = "</a:t>
            </a:r>
            <a:r>
              <a:rPr lang="en-IN" sz="1600" dirty="0" err="1"/>
              <a:t>dteday</a:t>
            </a:r>
            <a:r>
              <a:rPr lang="en-IN" sz="1600" dirty="0"/>
              <a:t>"</a:t>
            </a:r>
          </a:p>
          <a:p>
            <a:pPr marL="0" indent="0">
              <a:buNone/>
            </a:pPr>
            <a:r>
              <a:rPr lang="en-IN" sz="1600" dirty="0" err="1"/>
              <a:t>y_column</a:t>
            </a:r>
            <a:r>
              <a:rPr lang="en-IN" sz="1600" dirty="0"/>
              <a:t> = "temp"</a:t>
            </a:r>
          </a:p>
          <a:p>
            <a:pPr marL="0" indent="0">
              <a:buNone/>
            </a:pPr>
            <a:r>
              <a:rPr lang="en-IN" sz="1600" dirty="0"/>
              <a:t>if </a:t>
            </a:r>
            <a:r>
              <a:rPr lang="en-IN" sz="1600" dirty="0" err="1"/>
              <a:t>x_column</a:t>
            </a:r>
            <a:r>
              <a:rPr lang="en-IN" sz="1600" dirty="0"/>
              <a:t> in </a:t>
            </a:r>
            <a:r>
              <a:rPr lang="en-IN" sz="1600" dirty="0" err="1"/>
              <a:t>df.columns</a:t>
            </a:r>
            <a:r>
              <a:rPr lang="en-IN" sz="1600" dirty="0"/>
              <a:t> and </a:t>
            </a:r>
            <a:r>
              <a:rPr lang="en-IN" sz="1600" dirty="0" err="1"/>
              <a:t>y_column</a:t>
            </a:r>
            <a:r>
              <a:rPr lang="en-IN" sz="1600" dirty="0"/>
              <a:t> in </a:t>
            </a:r>
            <a:r>
              <a:rPr lang="en-IN" sz="1600" dirty="0" err="1"/>
              <a:t>df.columns</a:t>
            </a:r>
            <a:r>
              <a:rPr lang="en-IN" sz="1600" dirty="0"/>
              <a:t>:</a:t>
            </a:r>
          </a:p>
          <a:p>
            <a:pPr marL="0" indent="0">
              <a:buNone/>
            </a:pPr>
            <a:r>
              <a:rPr lang="en-IN" sz="1600" dirty="0"/>
              <a:t>    </a:t>
            </a:r>
            <a:r>
              <a:rPr lang="en-IN" sz="1600" dirty="0" err="1"/>
              <a:t>plt.figure</a:t>
            </a:r>
            <a:r>
              <a:rPr lang="en-IN" sz="1600" dirty="0"/>
              <a:t>(</a:t>
            </a:r>
            <a:r>
              <a:rPr lang="en-IN" sz="1600" dirty="0" err="1"/>
              <a:t>figsize</a:t>
            </a:r>
            <a:r>
              <a:rPr lang="en-IN" sz="1600" dirty="0"/>
              <a:t>=(6, 3))</a:t>
            </a:r>
          </a:p>
          <a:p>
            <a:pPr marL="0" indent="0">
              <a:buNone/>
            </a:pPr>
            <a:r>
              <a:rPr lang="en-IN" sz="1600" dirty="0"/>
              <a:t>    </a:t>
            </a:r>
            <a:r>
              <a:rPr lang="en-IN" sz="1600" dirty="0" err="1"/>
              <a:t>plt.bar</a:t>
            </a:r>
            <a:r>
              <a:rPr lang="en-IN" sz="1600" dirty="0"/>
              <a:t>(</a:t>
            </a:r>
            <a:r>
              <a:rPr lang="en-IN" sz="1600" dirty="0" err="1"/>
              <a:t>df</a:t>
            </a:r>
            <a:r>
              <a:rPr lang="en-IN" sz="1600" dirty="0"/>
              <a:t>[</a:t>
            </a:r>
            <a:r>
              <a:rPr lang="en-IN" sz="1600" dirty="0" err="1"/>
              <a:t>x_column</a:t>
            </a:r>
            <a:r>
              <a:rPr lang="en-IN" sz="1600" dirty="0"/>
              <a:t>], </a:t>
            </a:r>
            <a:r>
              <a:rPr lang="en-IN" sz="1600" dirty="0" err="1"/>
              <a:t>df</a:t>
            </a:r>
            <a:r>
              <a:rPr lang="en-IN" sz="1600" dirty="0"/>
              <a:t>[</a:t>
            </a:r>
            <a:r>
              <a:rPr lang="en-IN" sz="1600" dirty="0" err="1"/>
              <a:t>y_column</a:t>
            </a:r>
            <a:r>
              <a:rPr lang="en-IN" sz="1600" dirty="0"/>
              <a:t>], </a:t>
            </a:r>
            <a:r>
              <a:rPr lang="en-IN" sz="1600" dirty="0" err="1"/>
              <a:t>color</a:t>
            </a:r>
            <a:r>
              <a:rPr lang="en-IN" sz="1600" dirty="0"/>
              <a:t>='</a:t>
            </a:r>
            <a:r>
              <a:rPr lang="en-IN" sz="1600" dirty="0" err="1"/>
              <a:t>skyblue</a:t>
            </a:r>
            <a:r>
              <a:rPr lang="en-IN" sz="1600" dirty="0"/>
              <a:t>')</a:t>
            </a:r>
          </a:p>
          <a:p>
            <a:pPr marL="0" indent="0">
              <a:buNone/>
            </a:pPr>
            <a:r>
              <a:rPr lang="en-IN" sz="1600" dirty="0"/>
              <a:t>    </a:t>
            </a:r>
            <a:r>
              <a:rPr lang="en-IN" sz="1600" dirty="0" err="1"/>
              <a:t>plt.xlabel</a:t>
            </a:r>
            <a:r>
              <a:rPr lang="en-IN" sz="1600" dirty="0"/>
              <a:t>(</a:t>
            </a:r>
            <a:r>
              <a:rPr lang="en-IN" sz="1600" dirty="0" err="1"/>
              <a:t>x_column</a:t>
            </a:r>
            <a:r>
              <a:rPr lang="en-IN" sz="1600" dirty="0"/>
              <a:t>)</a:t>
            </a:r>
          </a:p>
          <a:p>
            <a:pPr marL="0" indent="0">
              <a:buNone/>
            </a:pPr>
            <a:r>
              <a:rPr lang="en-IN" sz="1600" dirty="0"/>
              <a:t>    </a:t>
            </a:r>
            <a:r>
              <a:rPr lang="en-IN" sz="1600" dirty="0" err="1"/>
              <a:t>plt.ylabel</a:t>
            </a:r>
            <a:r>
              <a:rPr lang="en-IN" sz="1600" dirty="0"/>
              <a:t>(</a:t>
            </a:r>
            <a:r>
              <a:rPr lang="en-IN" sz="1600" dirty="0" err="1"/>
              <a:t>y_column</a:t>
            </a:r>
            <a:r>
              <a:rPr lang="en-IN" sz="1600" dirty="0"/>
              <a:t>)</a:t>
            </a:r>
          </a:p>
          <a:p>
            <a:pPr marL="0" indent="0">
              <a:buNone/>
            </a:pPr>
            <a:r>
              <a:rPr lang="en-IN" sz="1600" dirty="0"/>
              <a:t>    </a:t>
            </a:r>
            <a:r>
              <a:rPr lang="en-IN" sz="1600" dirty="0" err="1"/>
              <a:t>plt.title</a:t>
            </a:r>
            <a:r>
              <a:rPr lang="en-IN" sz="1600" dirty="0"/>
              <a:t>(</a:t>
            </a:r>
            <a:r>
              <a:rPr lang="en-IN" sz="1600" dirty="0" err="1"/>
              <a:t>f"Bar</a:t>
            </a:r>
            <a:r>
              <a:rPr lang="en-IN" sz="1600" dirty="0"/>
              <a:t> Chart of {</a:t>
            </a:r>
            <a:r>
              <a:rPr lang="en-IN" sz="1600" dirty="0" err="1"/>
              <a:t>y_column</a:t>
            </a:r>
            <a:r>
              <a:rPr lang="en-IN" sz="1600" dirty="0"/>
              <a:t>} vs {</a:t>
            </a:r>
            <a:r>
              <a:rPr lang="en-IN" sz="1600" dirty="0" err="1"/>
              <a:t>x_column</a:t>
            </a:r>
            <a:r>
              <a:rPr lang="en-IN" sz="1600" dirty="0"/>
              <a:t>}")</a:t>
            </a:r>
          </a:p>
          <a:p>
            <a:pPr marL="0" indent="0">
              <a:buNone/>
            </a:pPr>
            <a:r>
              <a:rPr lang="en-IN" sz="1600" dirty="0"/>
              <a:t>    </a:t>
            </a:r>
            <a:r>
              <a:rPr lang="en-IN" sz="1600" dirty="0" err="1"/>
              <a:t>plt.xticks</a:t>
            </a:r>
            <a:r>
              <a:rPr lang="en-IN" sz="1600" dirty="0"/>
              <a:t>(rotation=45)</a:t>
            </a:r>
          </a:p>
          <a:p>
            <a:pPr marL="0" indent="0">
              <a:buNone/>
            </a:pPr>
            <a:r>
              <a:rPr lang="en-IN" sz="1600" dirty="0"/>
              <a:t>    </a:t>
            </a:r>
            <a:r>
              <a:rPr lang="en-IN" sz="1600" dirty="0" err="1"/>
              <a:t>plt.tight_layout</a:t>
            </a:r>
            <a:r>
              <a:rPr lang="en-IN" sz="1600" dirty="0"/>
              <a:t>()</a:t>
            </a:r>
          </a:p>
          <a:p>
            <a:pPr marL="0" indent="0">
              <a:buNone/>
            </a:pPr>
            <a:r>
              <a:rPr lang="en-IN" sz="1600" dirty="0"/>
              <a:t>    </a:t>
            </a:r>
            <a:r>
              <a:rPr lang="en-IN" sz="1600" dirty="0" err="1"/>
              <a:t>plt.show</a:t>
            </a:r>
            <a:r>
              <a:rPr lang="en-IN" sz="1600" dirty="0"/>
              <a:t>()</a:t>
            </a:r>
          </a:p>
          <a:p>
            <a:pPr marL="0" indent="0">
              <a:buNone/>
            </a:pPr>
            <a:r>
              <a:rPr lang="en-IN" sz="1600" dirty="0"/>
              <a:t>else:</a:t>
            </a:r>
          </a:p>
          <a:p>
            <a:pPr marL="0" indent="0">
              <a:buNone/>
            </a:pPr>
            <a:r>
              <a:rPr lang="en-IN" sz="1600" dirty="0"/>
              <a:t>    print(</a:t>
            </a:r>
            <a:r>
              <a:rPr lang="en-IN" sz="1600" dirty="0" err="1"/>
              <a:t>f"Make</a:t>
            </a:r>
            <a:r>
              <a:rPr lang="en-IN" sz="1600" dirty="0"/>
              <a:t> sure the columns '{</a:t>
            </a:r>
            <a:r>
              <a:rPr lang="en-IN" sz="1600" dirty="0" err="1"/>
              <a:t>x_column</a:t>
            </a:r>
            <a:r>
              <a:rPr lang="en-IN" sz="1600" dirty="0"/>
              <a:t>}' and '{</a:t>
            </a:r>
            <a:r>
              <a:rPr lang="en-IN" sz="1600" dirty="0" err="1"/>
              <a:t>y_column</a:t>
            </a:r>
            <a:r>
              <a:rPr lang="en-IN" sz="1600" dirty="0"/>
              <a:t>}' exist in the dataset.")</a:t>
            </a:r>
          </a:p>
        </p:txBody>
      </p:sp>
      <p:pic>
        <p:nvPicPr>
          <p:cNvPr id="5" name="Picture 4">
            <a:extLst>
              <a:ext uri="{FF2B5EF4-FFF2-40B4-BE49-F238E27FC236}">
                <a16:creationId xmlns:a16="http://schemas.microsoft.com/office/drawing/2014/main" id="{08500DF0-A0E7-D7C3-F349-10A2681A3CE0}"/>
              </a:ext>
            </a:extLst>
          </p:cNvPr>
          <p:cNvPicPr>
            <a:picLocks noChangeAspect="1"/>
          </p:cNvPicPr>
          <p:nvPr/>
        </p:nvPicPr>
        <p:blipFill>
          <a:blip r:embed="rId2"/>
          <a:stretch>
            <a:fillRect/>
          </a:stretch>
        </p:blipFill>
        <p:spPr>
          <a:xfrm>
            <a:off x="5462134" y="2307017"/>
            <a:ext cx="6713206" cy="3067240"/>
          </a:xfrm>
          <a:prstGeom prst="rect">
            <a:avLst/>
          </a:prstGeom>
        </p:spPr>
      </p:pic>
    </p:spTree>
    <p:extLst>
      <p:ext uri="{BB962C8B-B14F-4D97-AF65-F5344CB8AC3E}">
        <p14:creationId xmlns:p14="http://schemas.microsoft.com/office/powerpoint/2010/main" val="102601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C3E8F-F0D3-2177-42A6-1593358CF078}"/>
              </a:ext>
            </a:extLst>
          </p:cNvPr>
          <p:cNvSpPr>
            <a:spLocks noGrp="1"/>
          </p:cNvSpPr>
          <p:nvPr>
            <p:ph idx="1"/>
          </p:nvPr>
        </p:nvSpPr>
        <p:spPr>
          <a:xfrm>
            <a:off x="432759" y="356409"/>
            <a:ext cx="11326482" cy="6145182"/>
          </a:xfrm>
        </p:spPr>
        <p:txBody>
          <a:bodyPr/>
          <a:lstStyle/>
          <a:p>
            <a:pPr marL="0" indent="0">
              <a:buNone/>
            </a:pPr>
            <a:r>
              <a:rPr lang="en-US" b="1" dirty="0"/>
              <a:t>Heatmap Chart</a:t>
            </a:r>
          </a:p>
          <a:p>
            <a:pPr marL="0" indent="0">
              <a:buNone/>
            </a:pPr>
            <a:r>
              <a:rPr lang="en-US" sz="1600" dirty="0"/>
              <a:t>A heatmap is a data visualization tool that uses a grid of colored cells to represent values in a dataset. The color intensity or shade in each cell corresponds to the magnitude or frequency of the value, making it easy to identify patterns, correlations, or outliers in the data at a glance.</a:t>
            </a:r>
          </a:p>
          <a:p>
            <a:pPr marL="0" indent="0">
              <a:buNone/>
            </a:pPr>
            <a:r>
              <a:rPr lang="en-US" sz="1600" dirty="0"/>
              <a:t>Key Features:</a:t>
            </a:r>
          </a:p>
          <a:p>
            <a:pPr marL="0" indent="0">
              <a:buNone/>
            </a:pPr>
            <a:r>
              <a:rPr lang="en-US" sz="1600" dirty="0"/>
              <a:t>Color-Coded Representation: Different colors or gradients signify varying value ranges. For example, red might indicate high values, while blue indicates low values.</a:t>
            </a:r>
          </a:p>
          <a:p>
            <a:pPr marL="0" indent="0">
              <a:buNone/>
            </a:pPr>
            <a:r>
              <a:rPr lang="en-US" sz="1600" dirty="0"/>
              <a:t>Matrix-Like Layout: Typically shown as a matrix where rows and columns represent variables, and cell colors depict relationships or values.</a:t>
            </a:r>
          </a:p>
          <a:p>
            <a:pPr marL="0" indent="0">
              <a:buNone/>
            </a:pPr>
            <a:r>
              <a:rPr lang="en-US" sz="1600" dirty="0"/>
              <a:t>Correlation Analysis: Heatmaps are commonly used to visualize correlation matrices in data analysis, where the strength of relationships between variables is shown.</a:t>
            </a:r>
            <a:endParaRPr lang="en-IN" sz="1600" dirty="0"/>
          </a:p>
        </p:txBody>
      </p:sp>
      <p:pic>
        <p:nvPicPr>
          <p:cNvPr id="5" name="Picture 4">
            <a:extLst>
              <a:ext uri="{FF2B5EF4-FFF2-40B4-BE49-F238E27FC236}">
                <a16:creationId xmlns:a16="http://schemas.microsoft.com/office/drawing/2014/main" id="{12234EFD-2B41-09B6-A7FF-E5ED0DD76B86}"/>
              </a:ext>
            </a:extLst>
          </p:cNvPr>
          <p:cNvPicPr>
            <a:picLocks noChangeAspect="1"/>
          </p:cNvPicPr>
          <p:nvPr/>
        </p:nvPicPr>
        <p:blipFill>
          <a:blip r:embed="rId2"/>
          <a:stretch>
            <a:fillRect/>
          </a:stretch>
        </p:blipFill>
        <p:spPr>
          <a:xfrm>
            <a:off x="1113557" y="3623094"/>
            <a:ext cx="9393417" cy="3137289"/>
          </a:xfrm>
          <a:prstGeom prst="rect">
            <a:avLst/>
          </a:prstGeom>
        </p:spPr>
      </p:pic>
    </p:spTree>
    <p:extLst>
      <p:ext uri="{BB962C8B-B14F-4D97-AF65-F5344CB8AC3E}">
        <p14:creationId xmlns:p14="http://schemas.microsoft.com/office/powerpoint/2010/main" val="204714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TotalTime>
  <Words>1776</Words>
  <Application>Microsoft Office PowerPoint</Application>
  <PresentationFormat>Widescreen</PresentationFormat>
  <Paragraphs>145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Times New Roman</vt:lpstr>
      <vt:lpstr>Wingdings</vt:lpstr>
      <vt:lpstr>Office Theme</vt:lpstr>
      <vt:lpstr>NEXTHIKE IT SOLUTIONS</vt:lpstr>
      <vt:lpstr>Project Overview</vt:lpstr>
      <vt:lpstr>PowerPoint Presentation</vt:lpstr>
      <vt:lpstr>PowerPoint Presentation</vt:lpstr>
      <vt:lpstr>Steps involved in Data-Wrangling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Chahar</dc:creator>
  <cp:lastModifiedBy>Dinesh Chahar</cp:lastModifiedBy>
  <cp:revision>8</cp:revision>
  <dcterms:created xsi:type="dcterms:W3CDTF">2025-02-17T11:32:34Z</dcterms:created>
  <dcterms:modified xsi:type="dcterms:W3CDTF">2025-03-19T20:30:12Z</dcterms:modified>
</cp:coreProperties>
</file>