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4" r:id="rId8"/>
    <p:sldId id="265" r:id="rId9"/>
    <p:sldId id="262" r:id="rId10"/>
    <p:sldId id="263"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0" d="100"/>
          <a:sy n="70" d="100"/>
        </p:scale>
        <p:origin x="53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4CFCC-E988-2D65-9670-B4C5E77DE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B3C301-B332-771B-163C-7DD4485DE6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D1745A-57CA-A00E-5D2B-B8C9650B191C}"/>
              </a:ext>
            </a:extLst>
          </p:cNvPr>
          <p:cNvSpPr>
            <a:spLocks noGrp="1"/>
          </p:cNvSpPr>
          <p:nvPr>
            <p:ph type="dt" sz="half" idx="10"/>
          </p:nvPr>
        </p:nvSpPr>
        <p:spPr/>
        <p:txBody>
          <a:bodyPr/>
          <a:lstStyle/>
          <a:p>
            <a:fld id="{F7F73A6E-AE9E-4287-AA6A-3A16DEA8F04A}" type="datetimeFigureOut">
              <a:rPr lang="en-IN" smtClean="0"/>
              <a:t>19-04-2025</a:t>
            </a:fld>
            <a:endParaRPr lang="en-IN"/>
          </a:p>
        </p:txBody>
      </p:sp>
      <p:sp>
        <p:nvSpPr>
          <p:cNvPr id="5" name="Footer Placeholder 4">
            <a:extLst>
              <a:ext uri="{FF2B5EF4-FFF2-40B4-BE49-F238E27FC236}">
                <a16:creationId xmlns:a16="http://schemas.microsoft.com/office/drawing/2014/main" id="{61514A83-7EA4-4A8D-3431-F589DD6EF7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350D29-B99C-ADDD-B72A-35B12F93E52E}"/>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1509868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31B2E-6DFD-A6A7-6C7F-314FEDD8A5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09A191-1733-C91D-7DAE-0167556838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DB08DE-65B5-B40B-E7DE-3808CE37B8DC}"/>
              </a:ext>
            </a:extLst>
          </p:cNvPr>
          <p:cNvSpPr>
            <a:spLocks noGrp="1"/>
          </p:cNvSpPr>
          <p:nvPr>
            <p:ph type="dt" sz="half" idx="10"/>
          </p:nvPr>
        </p:nvSpPr>
        <p:spPr/>
        <p:txBody>
          <a:bodyPr/>
          <a:lstStyle/>
          <a:p>
            <a:fld id="{F7F73A6E-AE9E-4287-AA6A-3A16DEA8F04A}" type="datetimeFigureOut">
              <a:rPr lang="en-IN" smtClean="0"/>
              <a:t>19-04-2025</a:t>
            </a:fld>
            <a:endParaRPr lang="en-IN"/>
          </a:p>
        </p:txBody>
      </p:sp>
      <p:sp>
        <p:nvSpPr>
          <p:cNvPr id="5" name="Footer Placeholder 4">
            <a:extLst>
              <a:ext uri="{FF2B5EF4-FFF2-40B4-BE49-F238E27FC236}">
                <a16:creationId xmlns:a16="http://schemas.microsoft.com/office/drawing/2014/main" id="{6E278516-73BE-4538-7CA6-F9BA88C6DD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9070F1-EC59-573E-785A-E2DD4C27098B}"/>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2603853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16EB2D-C009-CFCD-7563-F209092AF6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EAC12A-6886-1466-6E2A-939E962BBE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3AF366-48B7-1FB2-EA50-5B102FE69A9E}"/>
              </a:ext>
            </a:extLst>
          </p:cNvPr>
          <p:cNvSpPr>
            <a:spLocks noGrp="1"/>
          </p:cNvSpPr>
          <p:nvPr>
            <p:ph type="dt" sz="half" idx="10"/>
          </p:nvPr>
        </p:nvSpPr>
        <p:spPr/>
        <p:txBody>
          <a:bodyPr/>
          <a:lstStyle/>
          <a:p>
            <a:fld id="{F7F73A6E-AE9E-4287-AA6A-3A16DEA8F04A}" type="datetimeFigureOut">
              <a:rPr lang="en-IN" smtClean="0"/>
              <a:t>19-04-2025</a:t>
            </a:fld>
            <a:endParaRPr lang="en-IN"/>
          </a:p>
        </p:txBody>
      </p:sp>
      <p:sp>
        <p:nvSpPr>
          <p:cNvPr id="5" name="Footer Placeholder 4">
            <a:extLst>
              <a:ext uri="{FF2B5EF4-FFF2-40B4-BE49-F238E27FC236}">
                <a16:creationId xmlns:a16="http://schemas.microsoft.com/office/drawing/2014/main" id="{F1521EF2-5841-1736-05A9-7143445929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1DCBDC-A759-E263-B02A-8E9D365FD1AA}"/>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1963563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EFC0D-A76B-58A8-AB65-144E1F5D1C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1D64EF-E19D-D773-58B7-F7C18B3655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B3D9B3-2012-4032-AF26-15344C1E9E09}"/>
              </a:ext>
            </a:extLst>
          </p:cNvPr>
          <p:cNvSpPr>
            <a:spLocks noGrp="1"/>
          </p:cNvSpPr>
          <p:nvPr>
            <p:ph type="dt" sz="half" idx="10"/>
          </p:nvPr>
        </p:nvSpPr>
        <p:spPr/>
        <p:txBody>
          <a:bodyPr/>
          <a:lstStyle/>
          <a:p>
            <a:fld id="{F7F73A6E-AE9E-4287-AA6A-3A16DEA8F04A}" type="datetimeFigureOut">
              <a:rPr lang="en-IN" smtClean="0"/>
              <a:t>19-04-2025</a:t>
            </a:fld>
            <a:endParaRPr lang="en-IN"/>
          </a:p>
        </p:txBody>
      </p:sp>
      <p:sp>
        <p:nvSpPr>
          <p:cNvPr id="5" name="Footer Placeholder 4">
            <a:extLst>
              <a:ext uri="{FF2B5EF4-FFF2-40B4-BE49-F238E27FC236}">
                <a16:creationId xmlns:a16="http://schemas.microsoft.com/office/drawing/2014/main" id="{C804C5EA-A03C-3ED6-87A5-13D586909A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034997-F39D-547E-DE5D-A102815CC4D4}"/>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1263913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64B45-414C-4892-6CF9-9A74BDB275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865E31-8CB9-FCBA-2757-F224ED8A39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6955E8-D60D-CCFE-9446-2EC287D6573D}"/>
              </a:ext>
            </a:extLst>
          </p:cNvPr>
          <p:cNvSpPr>
            <a:spLocks noGrp="1"/>
          </p:cNvSpPr>
          <p:nvPr>
            <p:ph type="dt" sz="half" idx="10"/>
          </p:nvPr>
        </p:nvSpPr>
        <p:spPr/>
        <p:txBody>
          <a:bodyPr/>
          <a:lstStyle/>
          <a:p>
            <a:fld id="{F7F73A6E-AE9E-4287-AA6A-3A16DEA8F04A}" type="datetimeFigureOut">
              <a:rPr lang="en-IN" smtClean="0"/>
              <a:t>19-04-2025</a:t>
            </a:fld>
            <a:endParaRPr lang="en-IN"/>
          </a:p>
        </p:txBody>
      </p:sp>
      <p:sp>
        <p:nvSpPr>
          <p:cNvPr id="5" name="Footer Placeholder 4">
            <a:extLst>
              <a:ext uri="{FF2B5EF4-FFF2-40B4-BE49-F238E27FC236}">
                <a16:creationId xmlns:a16="http://schemas.microsoft.com/office/drawing/2014/main" id="{89386BDB-A700-6583-CD99-D8D42F16B1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5B30A5-AA1C-5D47-EAB6-FF0A8BCEAB97}"/>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1935018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063E-A717-A70B-ACE8-71AE5509251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3C1E4DB-0E82-BC93-D709-08BAB956A4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257107-EE3D-59FD-2063-A4C1CF418C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0A43BE9-F1D1-21F6-5136-7B56636779EE}"/>
              </a:ext>
            </a:extLst>
          </p:cNvPr>
          <p:cNvSpPr>
            <a:spLocks noGrp="1"/>
          </p:cNvSpPr>
          <p:nvPr>
            <p:ph type="dt" sz="half" idx="10"/>
          </p:nvPr>
        </p:nvSpPr>
        <p:spPr/>
        <p:txBody>
          <a:bodyPr/>
          <a:lstStyle/>
          <a:p>
            <a:fld id="{F7F73A6E-AE9E-4287-AA6A-3A16DEA8F04A}" type="datetimeFigureOut">
              <a:rPr lang="en-IN" smtClean="0"/>
              <a:t>19-04-2025</a:t>
            </a:fld>
            <a:endParaRPr lang="en-IN"/>
          </a:p>
        </p:txBody>
      </p:sp>
      <p:sp>
        <p:nvSpPr>
          <p:cNvPr id="6" name="Footer Placeholder 5">
            <a:extLst>
              <a:ext uri="{FF2B5EF4-FFF2-40B4-BE49-F238E27FC236}">
                <a16:creationId xmlns:a16="http://schemas.microsoft.com/office/drawing/2014/main" id="{5CC6DE2C-E988-75D1-67DC-185FFF1B16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BB5BD2-D4DA-017C-6ECA-AE7B31375963}"/>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192482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58102-1A7E-8BC5-7576-8A18AD6B99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534F2B-3726-0B8D-10B0-7A7F8AA6E9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13F110-3A25-93AB-DAC9-3FDC749905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67937C-0104-8349-FCBB-075FFE291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B14004-C064-0A1B-B9E2-070213EADF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6CD5E00-B248-284F-C747-57EE83291EC8}"/>
              </a:ext>
            </a:extLst>
          </p:cNvPr>
          <p:cNvSpPr>
            <a:spLocks noGrp="1"/>
          </p:cNvSpPr>
          <p:nvPr>
            <p:ph type="dt" sz="half" idx="10"/>
          </p:nvPr>
        </p:nvSpPr>
        <p:spPr/>
        <p:txBody>
          <a:bodyPr/>
          <a:lstStyle/>
          <a:p>
            <a:fld id="{F7F73A6E-AE9E-4287-AA6A-3A16DEA8F04A}" type="datetimeFigureOut">
              <a:rPr lang="en-IN" smtClean="0"/>
              <a:t>19-04-2025</a:t>
            </a:fld>
            <a:endParaRPr lang="en-IN"/>
          </a:p>
        </p:txBody>
      </p:sp>
      <p:sp>
        <p:nvSpPr>
          <p:cNvPr id="8" name="Footer Placeholder 7">
            <a:extLst>
              <a:ext uri="{FF2B5EF4-FFF2-40B4-BE49-F238E27FC236}">
                <a16:creationId xmlns:a16="http://schemas.microsoft.com/office/drawing/2014/main" id="{D13D6ABB-7BBB-A9D0-FF8C-C1624AA353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D46668-67B7-6FDF-4194-6196102FFCEA}"/>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914149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BB319-44FE-6003-CAA5-9353699365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503BD5-F36A-1E2C-802F-A9F2C389790A}"/>
              </a:ext>
            </a:extLst>
          </p:cNvPr>
          <p:cNvSpPr>
            <a:spLocks noGrp="1"/>
          </p:cNvSpPr>
          <p:nvPr>
            <p:ph type="dt" sz="half" idx="10"/>
          </p:nvPr>
        </p:nvSpPr>
        <p:spPr/>
        <p:txBody>
          <a:bodyPr/>
          <a:lstStyle/>
          <a:p>
            <a:fld id="{F7F73A6E-AE9E-4287-AA6A-3A16DEA8F04A}" type="datetimeFigureOut">
              <a:rPr lang="en-IN" smtClean="0"/>
              <a:t>19-04-2025</a:t>
            </a:fld>
            <a:endParaRPr lang="en-IN"/>
          </a:p>
        </p:txBody>
      </p:sp>
      <p:sp>
        <p:nvSpPr>
          <p:cNvPr id="4" name="Footer Placeholder 3">
            <a:extLst>
              <a:ext uri="{FF2B5EF4-FFF2-40B4-BE49-F238E27FC236}">
                <a16:creationId xmlns:a16="http://schemas.microsoft.com/office/drawing/2014/main" id="{28CE0AD8-85D9-182D-69EC-FF9EF4DEAD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8EFF30A-6882-191B-5223-D403D49494EC}"/>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2667077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B58D17-E555-80AD-6935-9E1604C36C6E}"/>
              </a:ext>
            </a:extLst>
          </p:cNvPr>
          <p:cNvSpPr>
            <a:spLocks noGrp="1"/>
          </p:cNvSpPr>
          <p:nvPr>
            <p:ph type="dt" sz="half" idx="10"/>
          </p:nvPr>
        </p:nvSpPr>
        <p:spPr/>
        <p:txBody>
          <a:bodyPr/>
          <a:lstStyle/>
          <a:p>
            <a:fld id="{F7F73A6E-AE9E-4287-AA6A-3A16DEA8F04A}" type="datetimeFigureOut">
              <a:rPr lang="en-IN" smtClean="0"/>
              <a:t>19-04-2025</a:t>
            </a:fld>
            <a:endParaRPr lang="en-IN"/>
          </a:p>
        </p:txBody>
      </p:sp>
      <p:sp>
        <p:nvSpPr>
          <p:cNvPr id="3" name="Footer Placeholder 2">
            <a:extLst>
              <a:ext uri="{FF2B5EF4-FFF2-40B4-BE49-F238E27FC236}">
                <a16:creationId xmlns:a16="http://schemas.microsoft.com/office/drawing/2014/main" id="{B53FEF8D-43C3-3903-5709-F7DBB9FFD6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D65C17E-8819-2B50-D93E-86BEE97D764D}"/>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198736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8A189-1FE2-4F94-3756-2315EAACE1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0E7E20-ED9D-C43D-3696-AC0BAC752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08935E8-25F0-85B0-65F1-BD62DA8855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B8BE90-CBA3-B5DC-3338-4D2B7F220454}"/>
              </a:ext>
            </a:extLst>
          </p:cNvPr>
          <p:cNvSpPr>
            <a:spLocks noGrp="1"/>
          </p:cNvSpPr>
          <p:nvPr>
            <p:ph type="dt" sz="half" idx="10"/>
          </p:nvPr>
        </p:nvSpPr>
        <p:spPr/>
        <p:txBody>
          <a:bodyPr/>
          <a:lstStyle/>
          <a:p>
            <a:fld id="{F7F73A6E-AE9E-4287-AA6A-3A16DEA8F04A}" type="datetimeFigureOut">
              <a:rPr lang="en-IN" smtClean="0"/>
              <a:t>19-04-2025</a:t>
            </a:fld>
            <a:endParaRPr lang="en-IN"/>
          </a:p>
        </p:txBody>
      </p:sp>
      <p:sp>
        <p:nvSpPr>
          <p:cNvPr id="6" name="Footer Placeholder 5">
            <a:extLst>
              <a:ext uri="{FF2B5EF4-FFF2-40B4-BE49-F238E27FC236}">
                <a16:creationId xmlns:a16="http://schemas.microsoft.com/office/drawing/2014/main" id="{D6085BD9-2F54-8346-1547-B78E89CBB4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B6348-66C7-05C9-7052-6A7619537DC5}"/>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1820444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0EDD4-2176-6AC3-A98E-8390CFFD4C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855A28-9B43-4A39-F0D2-C2013C7B32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DCA219B-71BB-A998-9098-C51C0CE81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A67F1-142F-8E65-FD81-3E550E403912}"/>
              </a:ext>
            </a:extLst>
          </p:cNvPr>
          <p:cNvSpPr>
            <a:spLocks noGrp="1"/>
          </p:cNvSpPr>
          <p:nvPr>
            <p:ph type="dt" sz="half" idx="10"/>
          </p:nvPr>
        </p:nvSpPr>
        <p:spPr/>
        <p:txBody>
          <a:bodyPr/>
          <a:lstStyle/>
          <a:p>
            <a:fld id="{F7F73A6E-AE9E-4287-AA6A-3A16DEA8F04A}" type="datetimeFigureOut">
              <a:rPr lang="en-IN" smtClean="0"/>
              <a:t>19-04-2025</a:t>
            </a:fld>
            <a:endParaRPr lang="en-IN"/>
          </a:p>
        </p:txBody>
      </p:sp>
      <p:sp>
        <p:nvSpPr>
          <p:cNvPr id="6" name="Footer Placeholder 5">
            <a:extLst>
              <a:ext uri="{FF2B5EF4-FFF2-40B4-BE49-F238E27FC236}">
                <a16:creationId xmlns:a16="http://schemas.microsoft.com/office/drawing/2014/main" id="{30AA71D1-94DA-FD20-CC69-0477143860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469526-4C8F-B812-16CF-A48CC7D1417B}"/>
              </a:ext>
            </a:extLst>
          </p:cNvPr>
          <p:cNvSpPr>
            <a:spLocks noGrp="1"/>
          </p:cNvSpPr>
          <p:nvPr>
            <p:ph type="sldNum" sz="quarter" idx="12"/>
          </p:nvPr>
        </p:nvSpPr>
        <p:spPr/>
        <p:txBody>
          <a:bodyPr/>
          <a:lstStyle/>
          <a:p>
            <a:fld id="{5F2EE89E-696A-47A1-99C8-FE6F5E83824C}" type="slidenum">
              <a:rPr lang="en-IN" smtClean="0"/>
              <a:t>‹#›</a:t>
            </a:fld>
            <a:endParaRPr lang="en-IN"/>
          </a:p>
        </p:txBody>
      </p:sp>
    </p:spTree>
    <p:extLst>
      <p:ext uri="{BB962C8B-B14F-4D97-AF65-F5344CB8AC3E}">
        <p14:creationId xmlns:p14="http://schemas.microsoft.com/office/powerpoint/2010/main" val="3927838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10000"/>
            <a:lumOff val="9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7A1FC1-9313-B9CB-7C5A-A911A8FEBA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98999D-FE71-2DB0-3A1B-62F8578522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3C11DF-BE18-A891-65CE-3D1DDD8910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F73A6E-AE9E-4287-AA6A-3A16DEA8F04A}" type="datetimeFigureOut">
              <a:rPr lang="en-IN" smtClean="0"/>
              <a:t>19-04-2025</a:t>
            </a:fld>
            <a:endParaRPr lang="en-IN"/>
          </a:p>
        </p:txBody>
      </p:sp>
      <p:sp>
        <p:nvSpPr>
          <p:cNvPr id="5" name="Footer Placeholder 4">
            <a:extLst>
              <a:ext uri="{FF2B5EF4-FFF2-40B4-BE49-F238E27FC236}">
                <a16:creationId xmlns:a16="http://schemas.microsoft.com/office/drawing/2014/main" id="{896F94F0-1EDB-5A37-1DA9-91E3FEC22E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1143A8E8-C9B3-BDB5-573E-5D10D027D6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2EE89E-696A-47A1-99C8-FE6F5E83824C}" type="slidenum">
              <a:rPr lang="en-IN" smtClean="0"/>
              <a:t>‹#›</a:t>
            </a:fld>
            <a:endParaRPr lang="en-IN"/>
          </a:p>
        </p:txBody>
      </p:sp>
    </p:spTree>
    <p:extLst>
      <p:ext uri="{BB962C8B-B14F-4D97-AF65-F5344CB8AC3E}">
        <p14:creationId xmlns:p14="http://schemas.microsoft.com/office/powerpoint/2010/main" val="27058191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A8102-4D17-BC16-74A2-42209E83EADA}"/>
              </a:ext>
            </a:extLst>
          </p:cNvPr>
          <p:cNvSpPr>
            <a:spLocks noGrp="1"/>
          </p:cNvSpPr>
          <p:nvPr>
            <p:ph type="ctrTitle"/>
          </p:nvPr>
        </p:nvSpPr>
        <p:spPr>
          <a:xfrm>
            <a:off x="0" y="-161670"/>
            <a:ext cx="6269086" cy="1362045"/>
          </a:xfrm>
        </p:spPr>
        <p:txBody>
          <a:bodyPr>
            <a:normAutofit/>
          </a:bodyPr>
          <a:lstStyle/>
          <a:p>
            <a:pPr algn="l"/>
            <a:r>
              <a:rPr lang="en-US" sz="4400" b="1" dirty="0">
                <a:solidFill>
                  <a:schemeClr val="accent3">
                    <a:lumMod val="75000"/>
                  </a:schemeClr>
                </a:solidFill>
                <a:effectLst>
                  <a:outerShdw blurRad="38100" dist="38100" dir="2700000" algn="tl">
                    <a:srgbClr val="000000">
                      <a:alpha val="43137"/>
                    </a:srgbClr>
                  </a:outerShdw>
                </a:effectLst>
              </a:rPr>
              <a:t>NEXTHIKE IT SOLUTIONS</a:t>
            </a:r>
            <a:endParaRPr lang="en-IN" sz="4400" b="1" dirty="0">
              <a:solidFill>
                <a:schemeClr val="accent3">
                  <a:lumMod val="75000"/>
                </a:schemeClr>
              </a:solidFill>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D05D9AFD-83EC-F15E-BEA4-9788289DF8A4}"/>
              </a:ext>
            </a:extLst>
          </p:cNvPr>
          <p:cNvSpPr>
            <a:spLocks noGrp="1"/>
          </p:cNvSpPr>
          <p:nvPr>
            <p:ph type="subTitle" idx="1"/>
          </p:nvPr>
        </p:nvSpPr>
        <p:spPr>
          <a:xfrm>
            <a:off x="-623825" y="3070337"/>
            <a:ext cx="7516735" cy="1655762"/>
          </a:xfrm>
        </p:spPr>
        <p:txBody>
          <a:bodyPr>
            <a:normAutofit/>
          </a:bodyPr>
          <a:lstStyle/>
          <a:p>
            <a:r>
              <a:rPr lang="en-US" sz="2800" b="1" dirty="0">
                <a:effectLst>
                  <a:outerShdw blurRad="38100" dist="38100" dir="2700000" algn="tl">
                    <a:srgbClr val="000000">
                      <a:alpha val="43137"/>
                    </a:srgbClr>
                  </a:outerShdw>
                </a:effectLst>
              </a:rPr>
              <a:t>Exploratory Data Analysis (EDA) </a:t>
            </a:r>
          </a:p>
          <a:p>
            <a:r>
              <a:rPr lang="en-US" sz="2800" b="1" dirty="0">
                <a:effectLst>
                  <a:outerShdw blurRad="38100" dist="38100" dir="2700000" algn="tl">
                    <a:srgbClr val="000000">
                      <a:alpha val="43137"/>
                    </a:srgbClr>
                  </a:outerShdw>
                </a:effectLst>
              </a:rPr>
              <a:t>for </a:t>
            </a:r>
          </a:p>
          <a:p>
            <a:r>
              <a:rPr lang="en-US" sz="2800" b="1" dirty="0">
                <a:effectLst>
                  <a:outerShdw blurRad="38100" dist="38100" dir="2700000" algn="tl">
                    <a:srgbClr val="000000">
                      <a:alpha val="43137"/>
                    </a:srgbClr>
                  </a:outerShdw>
                </a:effectLst>
              </a:rPr>
              <a:t>Real Estate Pricing</a:t>
            </a:r>
            <a:endParaRPr lang="en-US" sz="1600" b="1" dirty="0">
              <a:effectLst>
                <a:outerShdw blurRad="38100" dist="38100" dir="2700000" algn="tl">
                  <a:srgbClr val="000000">
                    <a:alpha val="43137"/>
                  </a:srgbClr>
                </a:outerShdw>
              </a:effectLst>
            </a:endParaRPr>
          </a:p>
          <a:p>
            <a:endParaRPr lang="en-IN" sz="2800" b="1" dirty="0">
              <a:effectLst>
                <a:outerShdw blurRad="38100" dist="38100" dir="2700000" algn="tl">
                  <a:srgbClr val="000000">
                    <a:alpha val="43137"/>
                  </a:srgbClr>
                </a:outerShdw>
              </a:effectLst>
            </a:endParaRPr>
          </a:p>
        </p:txBody>
      </p:sp>
      <p:pic>
        <p:nvPicPr>
          <p:cNvPr id="7" name="Picture 6" descr="A house with a red roof and a red arrow&#10;&#10;AI-generated content may be incorrect.">
            <a:extLst>
              <a:ext uri="{FF2B5EF4-FFF2-40B4-BE49-F238E27FC236}">
                <a16:creationId xmlns:a16="http://schemas.microsoft.com/office/drawing/2014/main" id="{4E429533-C6ED-D9D3-DA4B-0BC5F9EC41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9086" y="0"/>
            <a:ext cx="5922914" cy="6858000"/>
          </a:xfrm>
          <a:prstGeom prst="rect">
            <a:avLst/>
          </a:prstGeom>
        </p:spPr>
      </p:pic>
    </p:spTree>
    <p:extLst>
      <p:ext uri="{BB962C8B-B14F-4D97-AF65-F5344CB8AC3E}">
        <p14:creationId xmlns:p14="http://schemas.microsoft.com/office/powerpoint/2010/main" val="1935724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ECB17-0E37-AF9E-2091-07E5223F3D5F}"/>
              </a:ext>
            </a:extLst>
          </p:cNvPr>
          <p:cNvSpPr>
            <a:spLocks noGrp="1"/>
          </p:cNvSpPr>
          <p:nvPr>
            <p:ph type="title"/>
          </p:nvPr>
        </p:nvSpPr>
        <p:spPr>
          <a:xfrm>
            <a:off x="838200" y="365125"/>
            <a:ext cx="10515600" cy="764935"/>
          </a:xfrm>
        </p:spPr>
        <p:txBody>
          <a:bodyPr>
            <a:normAutofit/>
          </a:bodyPr>
          <a:lstStyle/>
          <a:p>
            <a:r>
              <a:rPr lang="en-US" sz="3200" b="1" u="sng" dirty="0">
                <a:latin typeface="+mn-lt"/>
              </a:rPr>
              <a:t>Correlation Analysis</a:t>
            </a:r>
            <a:endParaRPr lang="en-IN" sz="3200" b="1" u="sng" dirty="0">
              <a:latin typeface="+mn-lt"/>
            </a:endParaRPr>
          </a:p>
        </p:txBody>
      </p:sp>
      <p:sp>
        <p:nvSpPr>
          <p:cNvPr id="3" name="Content Placeholder 2">
            <a:extLst>
              <a:ext uri="{FF2B5EF4-FFF2-40B4-BE49-F238E27FC236}">
                <a16:creationId xmlns:a16="http://schemas.microsoft.com/office/drawing/2014/main" id="{E86ED8C2-3582-69F7-0DCC-CB42FABEE7AD}"/>
              </a:ext>
            </a:extLst>
          </p:cNvPr>
          <p:cNvSpPr>
            <a:spLocks noGrp="1"/>
          </p:cNvSpPr>
          <p:nvPr>
            <p:ph idx="1"/>
          </p:nvPr>
        </p:nvSpPr>
        <p:spPr>
          <a:xfrm>
            <a:off x="838200" y="1130060"/>
            <a:ext cx="10515600" cy="5362815"/>
          </a:xfrm>
        </p:spPr>
        <p:txBody>
          <a:bodyPr>
            <a:normAutofit/>
          </a:bodyPr>
          <a:lstStyle/>
          <a:p>
            <a:pPr marL="0" indent="0">
              <a:buNone/>
            </a:pPr>
            <a:r>
              <a:rPr lang="en-US" sz="2400" b="0" i="0" dirty="0">
                <a:solidFill>
                  <a:srgbClr val="1F1F1F"/>
                </a:solidFill>
                <a:effectLst/>
              </a:rPr>
              <a:t>Correlation Analysis is </a:t>
            </a:r>
            <a:r>
              <a:rPr lang="en-US" sz="2400" b="0" i="0" dirty="0">
                <a:solidFill>
                  <a:srgbClr val="040C28"/>
                </a:solidFill>
                <a:effectLst/>
              </a:rPr>
              <a:t>statistical method that is used to:</a:t>
            </a:r>
          </a:p>
          <a:p>
            <a:pPr lvl="1">
              <a:buFont typeface="Wingdings" panose="05000000000000000000" pitchFamily="2" charset="2"/>
              <a:buChar char="Ø"/>
            </a:pPr>
            <a:r>
              <a:rPr lang="en-US" b="0" i="0" dirty="0">
                <a:solidFill>
                  <a:srgbClr val="040C28"/>
                </a:solidFill>
                <a:effectLst/>
              </a:rPr>
              <a:t> Discover if there is a relationship between two variables/datasets and   how strong that relationship may be</a:t>
            </a:r>
            <a:r>
              <a:rPr lang="en-US" b="0" i="0" dirty="0">
                <a:solidFill>
                  <a:srgbClr val="1F1F1F"/>
                </a:solidFill>
                <a:effectLst/>
              </a:rPr>
              <a:t>.</a:t>
            </a:r>
          </a:p>
          <a:p>
            <a:pPr lvl="1">
              <a:buFont typeface="Wingdings" panose="05000000000000000000" pitchFamily="2" charset="2"/>
              <a:buChar char="Ø"/>
            </a:pPr>
            <a:r>
              <a:rPr lang="en-US" dirty="0"/>
              <a:t>Heatmap visualization to show correlations</a:t>
            </a:r>
            <a:endParaRPr lang="en-US" dirty="0">
              <a:solidFill>
                <a:srgbClr val="1F1F1F"/>
              </a:solidFill>
            </a:endParaRPr>
          </a:p>
          <a:p>
            <a:pPr lvl="1">
              <a:buFont typeface="Wingdings" panose="05000000000000000000" pitchFamily="2" charset="2"/>
              <a:buChar char="Ø"/>
            </a:pPr>
            <a:r>
              <a:rPr lang="en-IN" dirty="0"/>
              <a:t>Helps in feature selection</a:t>
            </a:r>
          </a:p>
          <a:p>
            <a:pPr lvl="1">
              <a:buFont typeface="Wingdings" panose="05000000000000000000" pitchFamily="2" charset="2"/>
              <a:buChar char="Ø"/>
            </a:pPr>
            <a:r>
              <a:rPr lang="en-US" dirty="0"/>
              <a:t>Identify how features relate to each other</a:t>
            </a:r>
            <a:endParaRPr lang="en-US" dirty="0">
              <a:solidFill>
                <a:srgbClr val="1F1F1F"/>
              </a:solidFill>
            </a:endParaRPr>
          </a:p>
          <a:p>
            <a:pPr lvl="1">
              <a:buFont typeface="Wingdings" panose="05000000000000000000" pitchFamily="2" charset="2"/>
              <a:buChar char="Ø"/>
            </a:pPr>
            <a:endParaRPr lang="en-US" b="0" i="0" dirty="0">
              <a:solidFill>
                <a:srgbClr val="1F1F1F"/>
              </a:solidFill>
              <a:effectLst/>
            </a:endParaRPr>
          </a:p>
          <a:p>
            <a:pPr lvl="1">
              <a:buFont typeface="Wingdings" panose="05000000000000000000" pitchFamily="2" charset="2"/>
              <a:buChar char="Ø"/>
            </a:pPr>
            <a:endParaRPr lang="en-IN" dirty="0"/>
          </a:p>
        </p:txBody>
      </p:sp>
      <p:pic>
        <p:nvPicPr>
          <p:cNvPr id="5" name="Picture 4">
            <a:extLst>
              <a:ext uri="{FF2B5EF4-FFF2-40B4-BE49-F238E27FC236}">
                <a16:creationId xmlns:a16="http://schemas.microsoft.com/office/drawing/2014/main" id="{B70B42E0-8309-24B4-D140-1AC99095EBC2}"/>
              </a:ext>
            </a:extLst>
          </p:cNvPr>
          <p:cNvPicPr>
            <a:picLocks noChangeAspect="1"/>
          </p:cNvPicPr>
          <p:nvPr/>
        </p:nvPicPr>
        <p:blipFill>
          <a:blip r:embed="rId2"/>
          <a:stretch>
            <a:fillRect/>
          </a:stretch>
        </p:blipFill>
        <p:spPr>
          <a:xfrm>
            <a:off x="1449237" y="3436251"/>
            <a:ext cx="8220973" cy="3056624"/>
          </a:xfrm>
          <a:prstGeom prst="rect">
            <a:avLst/>
          </a:prstGeom>
        </p:spPr>
      </p:pic>
    </p:spTree>
    <p:extLst>
      <p:ext uri="{BB962C8B-B14F-4D97-AF65-F5344CB8AC3E}">
        <p14:creationId xmlns:p14="http://schemas.microsoft.com/office/powerpoint/2010/main" val="1091305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9054-3E99-7734-8072-8988CE6E10C8}"/>
              </a:ext>
            </a:extLst>
          </p:cNvPr>
          <p:cNvSpPr>
            <a:spLocks noGrp="1"/>
          </p:cNvSpPr>
          <p:nvPr>
            <p:ph type="title"/>
          </p:nvPr>
        </p:nvSpPr>
        <p:spPr>
          <a:xfrm>
            <a:off x="838200" y="365125"/>
            <a:ext cx="10515600" cy="684447"/>
          </a:xfrm>
        </p:spPr>
        <p:txBody>
          <a:bodyPr>
            <a:normAutofit/>
          </a:bodyPr>
          <a:lstStyle/>
          <a:p>
            <a:r>
              <a:rPr lang="en-US" sz="3200" b="1" u="sng" dirty="0">
                <a:latin typeface="+mn-lt"/>
              </a:rPr>
              <a:t>Feature Engineering</a:t>
            </a:r>
            <a:endParaRPr lang="en-IN" sz="3200" b="1" u="sng" dirty="0">
              <a:latin typeface="+mn-lt"/>
            </a:endParaRPr>
          </a:p>
        </p:txBody>
      </p:sp>
      <p:sp>
        <p:nvSpPr>
          <p:cNvPr id="3" name="Content Placeholder 2">
            <a:extLst>
              <a:ext uri="{FF2B5EF4-FFF2-40B4-BE49-F238E27FC236}">
                <a16:creationId xmlns:a16="http://schemas.microsoft.com/office/drawing/2014/main" id="{46B3AF5C-6BD0-5479-778E-624EF945355F}"/>
              </a:ext>
            </a:extLst>
          </p:cNvPr>
          <p:cNvSpPr>
            <a:spLocks noGrp="1"/>
          </p:cNvSpPr>
          <p:nvPr>
            <p:ph idx="1"/>
          </p:nvPr>
        </p:nvSpPr>
        <p:spPr>
          <a:xfrm>
            <a:off x="838200" y="1141177"/>
            <a:ext cx="4245864" cy="5351697"/>
          </a:xfrm>
        </p:spPr>
        <p:txBody>
          <a:bodyPr>
            <a:normAutofit lnSpcReduction="10000"/>
          </a:bodyPr>
          <a:lstStyle/>
          <a:p>
            <a:pPr marL="0" indent="0" algn="just">
              <a:buNone/>
            </a:pPr>
            <a:r>
              <a:rPr lang="en-US" sz="2400" dirty="0"/>
              <a:t>Feature engineering is the process of selecting, transforming, and creating new variables (features) from raw data to improve the performance of machine learning models. It involves transforming raw data into a format that is more suitable for machine learning algorithms. This can include handling missing data, encoding categorical variables, scaling numerical features, and creating new features by combining existing ones.</a:t>
            </a:r>
            <a:endParaRPr lang="en-IN" sz="2400" dirty="0"/>
          </a:p>
        </p:txBody>
      </p:sp>
      <p:pic>
        <p:nvPicPr>
          <p:cNvPr id="5" name="Picture 4">
            <a:extLst>
              <a:ext uri="{FF2B5EF4-FFF2-40B4-BE49-F238E27FC236}">
                <a16:creationId xmlns:a16="http://schemas.microsoft.com/office/drawing/2014/main" id="{85BF50EC-D192-1250-3306-B421122E52C5}"/>
              </a:ext>
            </a:extLst>
          </p:cNvPr>
          <p:cNvPicPr>
            <a:picLocks noChangeAspect="1"/>
          </p:cNvPicPr>
          <p:nvPr/>
        </p:nvPicPr>
        <p:blipFill>
          <a:blip r:embed="rId2"/>
          <a:stretch>
            <a:fillRect/>
          </a:stretch>
        </p:blipFill>
        <p:spPr>
          <a:xfrm>
            <a:off x="5615670" y="365125"/>
            <a:ext cx="5738130" cy="5738130"/>
          </a:xfrm>
          <a:prstGeom prst="rect">
            <a:avLst/>
          </a:prstGeom>
        </p:spPr>
      </p:pic>
    </p:spTree>
    <p:extLst>
      <p:ext uri="{BB962C8B-B14F-4D97-AF65-F5344CB8AC3E}">
        <p14:creationId xmlns:p14="http://schemas.microsoft.com/office/powerpoint/2010/main" val="2751973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B9820-A904-E23E-AAA0-33079BBB590A}"/>
              </a:ext>
            </a:extLst>
          </p:cNvPr>
          <p:cNvSpPr>
            <a:spLocks noGrp="1"/>
          </p:cNvSpPr>
          <p:nvPr>
            <p:ph type="title"/>
          </p:nvPr>
        </p:nvSpPr>
        <p:spPr>
          <a:xfrm>
            <a:off x="838200" y="365125"/>
            <a:ext cx="10515600" cy="796163"/>
          </a:xfrm>
        </p:spPr>
        <p:txBody>
          <a:bodyPr>
            <a:normAutofit/>
          </a:bodyPr>
          <a:lstStyle/>
          <a:p>
            <a:r>
              <a:rPr lang="en-US" sz="3200" b="1" dirty="0">
                <a:latin typeface="+mn-lt"/>
              </a:rPr>
              <a:t>Monthly Median Sale Price Trend</a:t>
            </a:r>
            <a:endParaRPr lang="en-IN" sz="3200" b="1" dirty="0">
              <a:latin typeface="+mn-lt"/>
            </a:endParaRPr>
          </a:p>
        </p:txBody>
      </p:sp>
      <p:pic>
        <p:nvPicPr>
          <p:cNvPr id="9" name="Content Placeholder 8">
            <a:extLst>
              <a:ext uri="{FF2B5EF4-FFF2-40B4-BE49-F238E27FC236}">
                <a16:creationId xmlns:a16="http://schemas.microsoft.com/office/drawing/2014/main" id="{D2D66FB7-F4FE-D6FD-5636-5577D8D03907}"/>
              </a:ext>
            </a:extLst>
          </p:cNvPr>
          <p:cNvPicPr>
            <a:picLocks noGrp="1" noChangeAspect="1"/>
          </p:cNvPicPr>
          <p:nvPr>
            <p:ph idx="1"/>
          </p:nvPr>
        </p:nvPicPr>
        <p:blipFill>
          <a:blip r:embed="rId2"/>
          <a:stretch>
            <a:fillRect/>
          </a:stretch>
        </p:blipFill>
        <p:spPr>
          <a:xfrm>
            <a:off x="983987" y="1284759"/>
            <a:ext cx="8918965" cy="4620134"/>
          </a:xfrm>
        </p:spPr>
      </p:pic>
    </p:spTree>
    <p:extLst>
      <p:ext uri="{BB962C8B-B14F-4D97-AF65-F5344CB8AC3E}">
        <p14:creationId xmlns:p14="http://schemas.microsoft.com/office/powerpoint/2010/main" val="4193928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8D21-52BD-1054-A421-5E65E10F504B}"/>
              </a:ext>
            </a:extLst>
          </p:cNvPr>
          <p:cNvSpPr>
            <a:spLocks noGrp="1"/>
          </p:cNvSpPr>
          <p:nvPr>
            <p:ph type="title"/>
          </p:nvPr>
        </p:nvSpPr>
        <p:spPr>
          <a:xfrm>
            <a:off x="838200" y="365125"/>
            <a:ext cx="10515600" cy="823595"/>
          </a:xfrm>
        </p:spPr>
        <p:txBody>
          <a:bodyPr>
            <a:normAutofit/>
          </a:bodyPr>
          <a:lstStyle/>
          <a:p>
            <a:r>
              <a:rPr lang="en-US" sz="3200" b="1" u="sng" dirty="0">
                <a:latin typeface="+mn-lt"/>
              </a:rPr>
              <a:t>Sale Price Distribution by Swimming Pool and </a:t>
            </a:r>
            <a:r>
              <a:rPr lang="en-US" sz="3200" b="1" u="sng" dirty="0" err="1">
                <a:latin typeface="+mn-lt"/>
              </a:rPr>
              <a:t>Garrage</a:t>
            </a:r>
            <a:endParaRPr lang="en-IN" sz="3200" b="1" u="sng" dirty="0">
              <a:latin typeface="+mn-lt"/>
            </a:endParaRPr>
          </a:p>
        </p:txBody>
      </p:sp>
      <p:pic>
        <p:nvPicPr>
          <p:cNvPr id="5" name="Content Placeholder 4">
            <a:extLst>
              <a:ext uri="{FF2B5EF4-FFF2-40B4-BE49-F238E27FC236}">
                <a16:creationId xmlns:a16="http://schemas.microsoft.com/office/drawing/2014/main" id="{E114DB7E-E811-CAE2-898D-29CDC0133A64}"/>
              </a:ext>
            </a:extLst>
          </p:cNvPr>
          <p:cNvPicPr>
            <a:picLocks noGrp="1" noChangeAspect="1"/>
          </p:cNvPicPr>
          <p:nvPr>
            <p:ph idx="1"/>
          </p:nvPr>
        </p:nvPicPr>
        <p:blipFill>
          <a:blip r:embed="rId2"/>
          <a:stretch>
            <a:fillRect/>
          </a:stretch>
        </p:blipFill>
        <p:spPr>
          <a:xfrm>
            <a:off x="838200" y="1320691"/>
            <a:ext cx="4757928" cy="4540613"/>
          </a:xfrm>
        </p:spPr>
      </p:pic>
      <p:pic>
        <p:nvPicPr>
          <p:cNvPr id="7" name="Picture 6">
            <a:extLst>
              <a:ext uri="{FF2B5EF4-FFF2-40B4-BE49-F238E27FC236}">
                <a16:creationId xmlns:a16="http://schemas.microsoft.com/office/drawing/2014/main" id="{FCD7FCE7-2FFA-4909-E040-CBAD5B385225}"/>
              </a:ext>
            </a:extLst>
          </p:cNvPr>
          <p:cNvPicPr>
            <a:picLocks noChangeAspect="1"/>
          </p:cNvPicPr>
          <p:nvPr/>
        </p:nvPicPr>
        <p:blipFill>
          <a:blip r:embed="rId3"/>
          <a:stretch>
            <a:fillRect/>
          </a:stretch>
        </p:blipFill>
        <p:spPr>
          <a:xfrm>
            <a:off x="5670258" y="1320691"/>
            <a:ext cx="5683542" cy="4540613"/>
          </a:xfrm>
          <a:prstGeom prst="rect">
            <a:avLst/>
          </a:prstGeom>
        </p:spPr>
      </p:pic>
    </p:spTree>
    <p:extLst>
      <p:ext uri="{BB962C8B-B14F-4D97-AF65-F5344CB8AC3E}">
        <p14:creationId xmlns:p14="http://schemas.microsoft.com/office/powerpoint/2010/main" val="975820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CC08F-EEC9-2263-1C2D-87EF59B9E729}"/>
              </a:ext>
            </a:extLst>
          </p:cNvPr>
          <p:cNvSpPr>
            <a:spLocks noGrp="1"/>
          </p:cNvSpPr>
          <p:nvPr>
            <p:ph type="title"/>
          </p:nvPr>
        </p:nvSpPr>
        <p:spPr>
          <a:xfrm>
            <a:off x="838200" y="365125"/>
            <a:ext cx="10515600" cy="723011"/>
          </a:xfrm>
        </p:spPr>
        <p:txBody>
          <a:bodyPr>
            <a:normAutofit/>
          </a:bodyPr>
          <a:lstStyle/>
          <a:p>
            <a:r>
              <a:rPr lang="en-US" sz="3200" b="1" u="sng" dirty="0">
                <a:latin typeface="+mn-lt"/>
              </a:rPr>
              <a:t>Key Findings and Recommendations</a:t>
            </a:r>
            <a:endParaRPr lang="en-IN" sz="3200" b="1" u="sng" dirty="0">
              <a:latin typeface="+mn-lt"/>
            </a:endParaRPr>
          </a:p>
        </p:txBody>
      </p:sp>
      <p:sp>
        <p:nvSpPr>
          <p:cNvPr id="3" name="Content Placeholder 2">
            <a:extLst>
              <a:ext uri="{FF2B5EF4-FFF2-40B4-BE49-F238E27FC236}">
                <a16:creationId xmlns:a16="http://schemas.microsoft.com/office/drawing/2014/main" id="{FDE4C1D4-D85A-9CB4-490B-A66EB6757810}"/>
              </a:ext>
            </a:extLst>
          </p:cNvPr>
          <p:cNvSpPr>
            <a:spLocks noGrp="1"/>
          </p:cNvSpPr>
          <p:nvPr>
            <p:ph idx="1"/>
          </p:nvPr>
        </p:nvSpPr>
        <p:spPr>
          <a:xfrm>
            <a:off x="838200" y="1088136"/>
            <a:ext cx="10515600" cy="5088827"/>
          </a:xfrm>
        </p:spPr>
        <p:txBody>
          <a:bodyPr/>
          <a:lstStyle/>
          <a:p>
            <a:pPr>
              <a:buFont typeface="Wingdings" panose="05000000000000000000" pitchFamily="2" charset="2"/>
              <a:buChar char="Ø"/>
            </a:pPr>
            <a:r>
              <a:rPr lang="en-US" sz="2400" dirty="0"/>
              <a:t>Key Drivers: Size, Location, Amenities</a:t>
            </a:r>
          </a:p>
          <a:p>
            <a:pPr>
              <a:buFont typeface="Wingdings" panose="05000000000000000000" pitchFamily="2" charset="2"/>
              <a:buChar char="Ø"/>
            </a:pPr>
            <a:r>
              <a:rPr lang="en-US" sz="2400" dirty="0"/>
              <a:t>Suggest feature-based pricing models</a:t>
            </a:r>
          </a:p>
          <a:p>
            <a:pPr>
              <a:buFont typeface="Wingdings" panose="05000000000000000000" pitchFamily="2" charset="2"/>
              <a:buChar char="Ø"/>
            </a:pPr>
            <a:r>
              <a:rPr lang="en-US" sz="2400" dirty="0"/>
              <a:t>Recommend focusing on profitable clusters</a:t>
            </a:r>
          </a:p>
          <a:p>
            <a:endParaRPr lang="en-IN" dirty="0"/>
          </a:p>
        </p:txBody>
      </p:sp>
    </p:spTree>
    <p:extLst>
      <p:ext uri="{BB962C8B-B14F-4D97-AF65-F5344CB8AC3E}">
        <p14:creationId xmlns:p14="http://schemas.microsoft.com/office/powerpoint/2010/main" val="1188978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8A12A-9897-9F63-6539-20C91CD585BD}"/>
              </a:ext>
            </a:extLst>
          </p:cNvPr>
          <p:cNvSpPr>
            <a:spLocks noGrp="1"/>
          </p:cNvSpPr>
          <p:nvPr>
            <p:ph type="title"/>
          </p:nvPr>
        </p:nvSpPr>
        <p:spPr>
          <a:xfrm>
            <a:off x="838200" y="365125"/>
            <a:ext cx="10515600" cy="723011"/>
          </a:xfrm>
        </p:spPr>
        <p:txBody>
          <a:bodyPr>
            <a:normAutofit/>
          </a:bodyPr>
          <a:lstStyle/>
          <a:p>
            <a:r>
              <a:rPr lang="en-US" sz="3200" b="1" u="sng" dirty="0">
                <a:latin typeface="+mn-lt"/>
              </a:rPr>
              <a:t>Conclusion</a:t>
            </a:r>
            <a:endParaRPr lang="en-IN" sz="3200" b="1" u="sng" dirty="0">
              <a:latin typeface="+mn-lt"/>
            </a:endParaRPr>
          </a:p>
        </p:txBody>
      </p:sp>
      <p:sp>
        <p:nvSpPr>
          <p:cNvPr id="3" name="Content Placeholder 2">
            <a:extLst>
              <a:ext uri="{FF2B5EF4-FFF2-40B4-BE49-F238E27FC236}">
                <a16:creationId xmlns:a16="http://schemas.microsoft.com/office/drawing/2014/main" id="{C745BE57-5D81-EA02-A71B-B2268F11FFFA}"/>
              </a:ext>
            </a:extLst>
          </p:cNvPr>
          <p:cNvSpPr>
            <a:spLocks noGrp="1"/>
          </p:cNvSpPr>
          <p:nvPr>
            <p:ph idx="1"/>
          </p:nvPr>
        </p:nvSpPr>
        <p:spPr>
          <a:xfrm>
            <a:off x="838200" y="1280160"/>
            <a:ext cx="10515600" cy="4896803"/>
          </a:xfrm>
        </p:spPr>
        <p:txBody>
          <a:bodyPr/>
          <a:lstStyle/>
          <a:p>
            <a:pPr>
              <a:buFont typeface="Wingdings" panose="05000000000000000000" pitchFamily="2" charset="2"/>
              <a:buChar char="Ø"/>
            </a:pPr>
            <a:r>
              <a:rPr lang="en-US" dirty="0"/>
              <a:t>EDA provided strategic insights</a:t>
            </a:r>
          </a:p>
          <a:p>
            <a:pPr>
              <a:buFont typeface="Wingdings" panose="05000000000000000000" pitchFamily="2" charset="2"/>
              <a:buChar char="Ø"/>
            </a:pPr>
            <a:r>
              <a:rPr lang="en-US" dirty="0"/>
              <a:t>Helps optimize pricing and acquisition</a:t>
            </a:r>
          </a:p>
          <a:p>
            <a:pPr>
              <a:buFont typeface="Wingdings" panose="05000000000000000000" pitchFamily="2" charset="2"/>
              <a:buChar char="Ø"/>
            </a:pPr>
            <a:r>
              <a:rPr lang="en-US" dirty="0"/>
              <a:t>Sets base for predictive modeling and dashboarding</a:t>
            </a:r>
          </a:p>
          <a:p>
            <a:endParaRPr lang="en-IN" dirty="0"/>
          </a:p>
        </p:txBody>
      </p:sp>
    </p:spTree>
    <p:extLst>
      <p:ext uri="{BB962C8B-B14F-4D97-AF65-F5344CB8AC3E}">
        <p14:creationId xmlns:p14="http://schemas.microsoft.com/office/powerpoint/2010/main" val="80510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BB9DA5-5A34-65BA-57EC-A52401354D1E}"/>
              </a:ext>
            </a:extLst>
          </p:cNvPr>
          <p:cNvSpPr txBox="1"/>
          <p:nvPr/>
        </p:nvSpPr>
        <p:spPr>
          <a:xfrm>
            <a:off x="552634" y="120402"/>
            <a:ext cx="10597719" cy="4555093"/>
          </a:xfrm>
          <a:prstGeom prst="rect">
            <a:avLst/>
          </a:prstGeom>
          <a:noFill/>
        </p:spPr>
        <p:txBody>
          <a:bodyPr wrap="square">
            <a:spAutoFit/>
          </a:bodyPr>
          <a:lstStyle/>
          <a:p>
            <a:r>
              <a:rPr lang="en-US" sz="3200" b="1" i="0" u="sng" dirty="0">
                <a:solidFill>
                  <a:srgbClr val="001D35"/>
                </a:solidFill>
                <a:effectLst/>
              </a:rPr>
              <a:t>Exploratory Data Analysis (EDA)</a:t>
            </a:r>
          </a:p>
          <a:p>
            <a:endParaRPr lang="en-US" b="0" i="0" dirty="0">
              <a:solidFill>
                <a:srgbClr val="001D35"/>
              </a:solidFill>
              <a:effectLst/>
              <a:latin typeface="Google Sans"/>
            </a:endParaRPr>
          </a:p>
          <a:p>
            <a:pPr algn="just"/>
            <a:r>
              <a:rPr lang="en-US" sz="2400" b="0" i="0" dirty="0">
                <a:solidFill>
                  <a:srgbClr val="001D35"/>
                </a:solidFill>
                <a:effectLst/>
              </a:rPr>
              <a:t>EDA in real estate pricing involves investigating the dataset to uncover patterns, relationships, and outliers that might influence house prices. This process helps in understanding how different factors impact the value of a property, which can be crucial for accurate prediction and analysis.</a:t>
            </a:r>
            <a:r>
              <a:rPr lang="en-US" sz="2400" dirty="0">
                <a:solidFill>
                  <a:srgbClr val="001D35"/>
                </a:solidFill>
                <a:latin typeface="Google Sans"/>
              </a:rPr>
              <a:t> </a:t>
            </a:r>
            <a:r>
              <a:rPr lang="en-US" sz="2400" b="0" i="0" dirty="0">
                <a:solidFill>
                  <a:srgbClr val="001D35"/>
                </a:solidFill>
                <a:effectLst/>
              </a:rPr>
              <a:t>By conducting thorough EDA, data analysts can gain valuable insights into the real estate market and develop more accurate predictive models. </a:t>
            </a:r>
          </a:p>
          <a:p>
            <a:pPr algn="just"/>
            <a:r>
              <a:rPr lang="en-US" sz="2400" dirty="0">
                <a:solidFill>
                  <a:srgbClr val="001D35"/>
                </a:solidFill>
              </a:rPr>
              <a:t>EDA helps us uncover hidden relationships, outliers, and trends that may be obscured at first glance, ensuring a comprehensive analysis that goes beyond surface-level observations.</a:t>
            </a:r>
          </a:p>
          <a:p>
            <a:pPr algn="just"/>
            <a:endParaRPr lang="en-US" sz="2400" dirty="0">
              <a:solidFill>
                <a:srgbClr val="001D35"/>
              </a:solidFill>
            </a:endParaRPr>
          </a:p>
        </p:txBody>
      </p:sp>
    </p:spTree>
    <p:extLst>
      <p:ext uri="{BB962C8B-B14F-4D97-AF65-F5344CB8AC3E}">
        <p14:creationId xmlns:p14="http://schemas.microsoft.com/office/powerpoint/2010/main" val="157586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568C-94CD-37E3-6E6C-D2310CC95068}"/>
              </a:ext>
            </a:extLst>
          </p:cNvPr>
          <p:cNvSpPr>
            <a:spLocks noGrp="1"/>
          </p:cNvSpPr>
          <p:nvPr>
            <p:ph type="title"/>
          </p:nvPr>
        </p:nvSpPr>
        <p:spPr>
          <a:xfrm>
            <a:off x="838200" y="365126"/>
            <a:ext cx="10515600" cy="782188"/>
          </a:xfrm>
        </p:spPr>
        <p:txBody>
          <a:bodyPr>
            <a:normAutofit/>
          </a:bodyPr>
          <a:lstStyle/>
          <a:p>
            <a:r>
              <a:rPr lang="en-US" sz="3200" b="1" u="sng" dirty="0">
                <a:latin typeface="+mn-lt"/>
              </a:rPr>
              <a:t>Key Aspects of EDA in Real Estate Pricing</a:t>
            </a:r>
            <a:endParaRPr lang="en-IN" sz="3200" b="1" u="sng" dirty="0">
              <a:latin typeface="+mn-lt"/>
            </a:endParaRPr>
          </a:p>
        </p:txBody>
      </p:sp>
      <p:sp>
        <p:nvSpPr>
          <p:cNvPr id="3" name="Content Placeholder 2">
            <a:extLst>
              <a:ext uri="{FF2B5EF4-FFF2-40B4-BE49-F238E27FC236}">
                <a16:creationId xmlns:a16="http://schemas.microsoft.com/office/drawing/2014/main" id="{5AA03E44-83AE-1953-B404-B516A19E81F8}"/>
              </a:ext>
            </a:extLst>
          </p:cNvPr>
          <p:cNvSpPr>
            <a:spLocks noGrp="1"/>
          </p:cNvSpPr>
          <p:nvPr>
            <p:ph idx="1"/>
          </p:nvPr>
        </p:nvSpPr>
        <p:spPr>
          <a:xfrm>
            <a:off x="838200" y="1253330"/>
            <a:ext cx="10515600" cy="5138843"/>
          </a:xfrm>
        </p:spPr>
        <p:txBody>
          <a:bodyPr/>
          <a:lstStyle/>
          <a:p>
            <a:r>
              <a:rPr lang="en-US" sz="2400" dirty="0"/>
              <a:t>Data Loading and Exploration</a:t>
            </a:r>
          </a:p>
          <a:p>
            <a:r>
              <a:rPr lang="en-US" sz="2400" dirty="0"/>
              <a:t>Data Cleaning and Preprocessing</a:t>
            </a:r>
          </a:p>
          <a:p>
            <a:r>
              <a:rPr lang="en-US" sz="2400" dirty="0"/>
              <a:t>Univariate Analysis</a:t>
            </a:r>
          </a:p>
          <a:p>
            <a:r>
              <a:rPr lang="en-US" sz="2400" dirty="0"/>
              <a:t>Multivariate Analysis</a:t>
            </a:r>
          </a:p>
          <a:p>
            <a:r>
              <a:rPr lang="en-US" sz="2400" dirty="0"/>
              <a:t>Feature Engineering</a:t>
            </a:r>
          </a:p>
          <a:p>
            <a:r>
              <a:rPr lang="en-US" sz="2400" dirty="0"/>
              <a:t>Feature Engineering and Size Impact</a:t>
            </a:r>
          </a:p>
          <a:p>
            <a:r>
              <a:rPr lang="en-US" sz="2400" dirty="0"/>
              <a:t>Outlier Detection and Treatment</a:t>
            </a:r>
          </a:p>
          <a:p>
            <a:r>
              <a:rPr lang="en-US" sz="2400" dirty="0"/>
              <a:t>Visualization</a:t>
            </a:r>
          </a:p>
          <a:p>
            <a:r>
              <a:rPr lang="en-US" sz="2400" dirty="0"/>
              <a:t>Correlation Analysis</a:t>
            </a:r>
          </a:p>
          <a:p>
            <a:r>
              <a:rPr lang="en-US" sz="2400" dirty="0"/>
              <a:t>Data Transformation</a:t>
            </a:r>
          </a:p>
          <a:p>
            <a:r>
              <a:rPr lang="en-US" sz="2400" dirty="0"/>
              <a:t>Model Selection</a:t>
            </a:r>
            <a:r>
              <a:rPr lang="en-US" dirty="0"/>
              <a:t> </a:t>
            </a:r>
            <a:endParaRPr lang="en-IN" dirty="0"/>
          </a:p>
        </p:txBody>
      </p:sp>
    </p:spTree>
    <p:extLst>
      <p:ext uri="{BB962C8B-B14F-4D97-AF65-F5344CB8AC3E}">
        <p14:creationId xmlns:p14="http://schemas.microsoft.com/office/powerpoint/2010/main" val="21192656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964B5-0FF5-0D76-82BA-1D02E7EF9474}"/>
              </a:ext>
            </a:extLst>
          </p:cNvPr>
          <p:cNvSpPr>
            <a:spLocks noGrp="1"/>
          </p:cNvSpPr>
          <p:nvPr>
            <p:ph type="title"/>
          </p:nvPr>
        </p:nvSpPr>
        <p:spPr>
          <a:xfrm>
            <a:off x="838200" y="365125"/>
            <a:ext cx="10515600" cy="747683"/>
          </a:xfrm>
        </p:spPr>
        <p:txBody>
          <a:bodyPr/>
          <a:lstStyle/>
          <a:p>
            <a:r>
              <a:rPr lang="en-US" sz="3200" b="1" u="sng" dirty="0">
                <a:latin typeface="+mn-lt"/>
              </a:rPr>
              <a:t>Cleaning the Data</a:t>
            </a:r>
            <a:endParaRPr lang="en-IN" sz="3200" b="1" u="sng" dirty="0">
              <a:latin typeface="+mn-lt"/>
            </a:endParaRPr>
          </a:p>
        </p:txBody>
      </p:sp>
      <p:sp>
        <p:nvSpPr>
          <p:cNvPr id="3" name="Content Placeholder 2">
            <a:extLst>
              <a:ext uri="{FF2B5EF4-FFF2-40B4-BE49-F238E27FC236}">
                <a16:creationId xmlns:a16="http://schemas.microsoft.com/office/drawing/2014/main" id="{96EBDB8A-650F-7B83-519B-1D3264B40186}"/>
              </a:ext>
            </a:extLst>
          </p:cNvPr>
          <p:cNvSpPr>
            <a:spLocks noGrp="1"/>
          </p:cNvSpPr>
          <p:nvPr>
            <p:ph idx="1"/>
          </p:nvPr>
        </p:nvSpPr>
        <p:spPr>
          <a:xfrm>
            <a:off x="838200" y="1112808"/>
            <a:ext cx="10515600" cy="5115823"/>
          </a:xfrm>
        </p:spPr>
        <p:txBody>
          <a:bodyPr>
            <a:normAutofit/>
          </a:bodyPr>
          <a:lstStyle/>
          <a:p>
            <a:r>
              <a:rPr lang="en-US" sz="2400" dirty="0"/>
              <a:t>Loading and Inspecting Data</a:t>
            </a:r>
          </a:p>
          <a:p>
            <a:r>
              <a:rPr lang="en-US" sz="2400" dirty="0"/>
              <a:t>Addressing Missing Values</a:t>
            </a:r>
          </a:p>
          <a:p>
            <a:r>
              <a:rPr lang="en-US" sz="2400" dirty="0"/>
              <a:t>Handling Duplicate Data</a:t>
            </a:r>
          </a:p>
          <a:p>
            <a:r>
              <a:rPr lang="en-US" sz="2400" dirty="0"/>
              <a:t>Correcting Data Types</a:t>
            </a:r>
          </a:p>
          <a:p>
            <a:r>
              <a:rPr lang="en-US" sz="2400" dirty="0"/>
              <a:t>Addressing Outliers</a:t>
            </a:r>
          </a:p>
          <a:p>
            <a:r>
              <a:rPr lang="en-US" sz="2400" dirty="0"/>
              <a:t>Dropping unwanted Column</a:t>
            </a:r>
          </a:p>
          <a:p>
            <a:r>
              <a:rPr lang="en-US" sz="2400" dirty="0"/>
              <a:t>Renaming Columns</a:t>
            </a:r>
          </a:p>
          <a:p>
            <a:r>
              <a:rPr lang="en-US" sz="2400" dirty="0"/>
              <a:t>Aggregating and Transforming Data</a:t>
            </a:r>
          </a:p>
          <a:p>
            <a:r>
              <a:rPr lang="en-US" sz="2400" dirty="0"/>
              <a:t>Validating Results</a:t>
            </a:r>
            <a:endParaRPr lang="en-IN" sz="2400" dirty="0"/>
          </a:p>
        </p:txBody>
      </p:sp>
    </p:spTree>
    <p:extLst>
      <p:ext uri="{BB962C8B-B14F-4D97-AF65-F5344CB8AC3E}">
        <p14:creationId xmlns:p14="http://schemas.microsoft.com/office/powerpoint/2010/main" val="336282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B30B-E2EA-72D4-3E3D-64EFA44AC72D}"/>
              </a:ext>
            </a:extLst>
          </p:cNvPr>
          <p:cNvSpPr>
            <a:spLocks noGrp="1"/>
          </p:cNvSpPr>
          <p:nvPr>
            <p:ph type="title"/>
          </p:nvPr>
        </p:nvSpPr>
        <p:spPr>
          <a:xfrm>
            <a:off x="838200" y="365126"/>
            <a:ext cx="10515600" cy="911584"/>
          </a:xfrm>
        </p:spPr>
        <p:txBody>
          <a:bodyPr/>
          <a:lstStyle/>
          <a:p>
            <a:r>
              <a:rPr lang="en-US" sz="3200" b="1" u="sng" dirty="0">
                <a:latin typeface="+mn-lt"/>
              </a:rPr>
              <a:t>Univariate</a:t>
            </a:r>
            <a:r>
              <a:rPr lang="en-US" dirty="0"/>
              <a:t> </a:t>
            </a:r>
            <a:r>
              <a:rPr lang="en-US" sz="3200" b="1" u="sng" dirty="0">
                <a:latin typeface="+mn-lt"/>
              </a:rPr>
              <a:t>Analysis</a:t>
            </a:r>
            <a:endParaRPr lang="en-IN" sz="3200" b="1" u="sng" dirty="0">
              <a:latin typeface="+mn-lt"/>
            </a:endParaRPr>
          </a:p>
        </p:txBody>
      </p:sp>
      <p:sp>
        <p:nvSpPr>
          <p:cNvPr id="3" name="Content Placeholder 2">
            <a:extLst>
              <a:ext uri="{FF2B5EF4-FFF2-40B4-BE49-F238E27FC236}">
                <a16:creationId xmlns:a16="http://schemas.microsoft.com/office/drawing/2014/main" id="{35966A54-AD0E-5D6B-FCCA-B30F2BB4C74B}"/>
              </a:ext>
            </a:extLst>
          </p:cNvPr>
          <p:cNvSpPr>
            <a:spLocks noGrp="1"/>
          </p:cNvSpPr>
          <p:nvPr>
            <p:ph idx="1"/>
          </p:nvPr>
        </p:nvSpPr>
        <p:spPr>
          <a:xfrm>
            <a:off x="838200" y="1138687"/>
            <a:ext cx="10515600" cy="4977891"/>
          </a:xfrm>
        </p:spPr>
        <p:txBody>
          <a:bodyPr>
            <a:normAutofit/>
          </a:bodyPr>
          <a:lstStyle/>
          <a:p>
            <a:pPr algn="just"/>
            <a:r>
              <a:rPr lang="en-US" sz="2400" dirty="0"/>
              <a:t>Univariate analysis is a statistical technique that examines a single variable at a time, focusing on describing its characteristics without considering relationships with other variables. It's a fundamental approach to understanding the distribution, central tendency, and variability of data. </a:t>
            </a:r>
          </a:p>
          <a:p>
            <a:pPr marL="0" indent="0" algn="just">
              <a:buNone/>
            </a:pPr>
            <a:endParaRPr lang="en-US" sz="2400" dirty="0"/>
          </a:p>
          <a:p>
            <a:pPr marL="0" indent="0" algn="just">
              <a:buNone/>
            </a:pPr>
            <a:r>
              <a:rPr lang="en-US" sz="2400" dirty="0"/>
              <a:t>Key aspects of univariate analysis:</a:t>
            </a:r>
          </a:p>
          <a:p>
            <a:pPr marL="0" indent="0" algn="just">
              <a:buNone/>
            </a:pPr>
            <a:endParaRPr lang="en-US" sz="2400" dirty="0"/>
          </a:p>
          <a:p>
            <a:pPr lvl="1" algn="just">
              <a:buFont typeface="Wingdings" panose="05000000000000000000" pitchFamily="2" charset="2"/>
              <a:buChar char="Ø"/>
            </a:pPr>
            <a:r>
              <a:rPr lang="en-US" sz="2000" i="0" dirty="0">
                <a:solidFill>
                  <a:srgbClr val="001D35"/>
                </a:solidFill>
                <a:effectLst/>
              </a:rPr>
              <a:t>Focus on a single variable</a:t>
            </a:r>
            <a:endParaRPr lang="en-US" sz="2000" dirty="0">
              <a:solidFill>
                <a:srgbClr val="001D35"/>
              </a:solidFill>
            </a:endParaRPr>
          </a:p>
          <a:p>
            <a:pPr lvl="1" algn="just">
              <a:buFont typeface="Wingdings" panose="05000000000000000000" pitchFamily="2" charset="2"/>
              <a:buChar char="Ø"/>
            </a:pPr>
            <a:r>
              <a:rPr lang="en-IN" sz="2000" i="0" dirty="0">
                <a:solidFill>
                  <a:srgbClr val="001D35"/>
                </a:solidFill>
                <a:effectLst/>
              </a:rPr>
              <a:t>Descriptive statistics</a:t>
            </a:r>
            <a:endParaRPr lang="en-US" sz="2000" i="0" dirty="0">
              <a:solidFill>
                <a:srgbClr val="001D35"/>
              </a:solidFill>
              <a:effectLst/>
            </a:endParaRPr>
          </a:p>
          <a:p>
            <a:pPr lvl="1" algn="just">
              <a:buFont typeface="Wingdings" panose="05000000000000000000" pitchFamily="2" charset="2"/>
              <a:buChar char="Ø"/>
            </a:pPr>
            <a:r>
              <a:rPr lang="en-IN" sz="2000" i="0" dirty="0">
                <a:solidFill>
                  <a:srgbClr val="001D35"/>
                </a:solidFill>
                <a:effectLst/>
              </a:rPr>
              <a:t>Visualization</a:t>
            </a:r>
            <a:endParaRPr lang="en-US" sz="2000" dirty="0">
              <a:solidFill>
                <a:srgbClr val="001D35"/>
              </a:solidFill>
            </a:endParaRPr>
          </a:p>
          <a:p>
            <a:pPr lvl="1" algn="just">
              <a:buFont typeface="Wingdings" panose="05000000000000000000" pitchFamily="2" charset="2"/>
              <a:buChar char="Ø"/>
            </a:pPr>
            <a:r>
              <a:rPr lang="en-IN" sz="2000" i="0" dirty="0">
                <a:solidFill>
                  <a:srgbClr val="001D35"/>
                </a:solidFill>
                <a:effectLst/>
              </a:rPr>
              <a:t>Purpose</a:t>
            </a:r>
            <a:endParaRPr lang="en-US" sz="2000" i="0" dirty="0">
              <a:solidFill>
                <a:srgbClr val="001D35"/>
              </a:solidFill>
              <a:effectLst/>
            </a:endParaRPr>
          </a:p>
          <a:p>
            <a:pPr lvl="1" algn="just">
              <a:buFont typeface="Wingdings" panose="05000000000000000000" pitchFamily="2" charset="2"/>
              <a:buChar char="Ø"/>
            </a:pPr>
            <a:r>
              <a:rPr lang="en-IN" sz="2000" i="0" dirty="0">
                <a:solidFill>
                  <a:srgbClr val="001D35"/>
                </a:solidFill>
                <a:effectLst/>
              </a:rPr>
              <a:t>Foundation for further analysis</a:t>
            </a:r>
            <a:endParaRPr lang="en-IN" sz="2000" dirty="0"/>
          </a:p>
        </p:txBody>
      </p:sp>
    </p:spTree>
    <p:extLst>
      <p:ext uri="{BB962C8B-B14F-4D97-AF65-F5344CB8AC3E}">
        <p14:creationId xmlns:p14="http://schemas.microsoft.com/office/powerpoint/2010/main" val="24060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2105-A4C8-515A-7CB1-E914267E997F}"/>
              </a:ext>
            </a:extLst>
          </p:cNvPr>
          <p:cNvSpPr>
            <a:spLocks noGrp="1"/>
          </p:cNvSpPr>
          <p:nvPr>
            <p:ph type="title"/>
          </p:nvPr>
        </p:nvSpPr>
        <p:spPr>
          <a:xfrm>
            <a:off x="838200" y="365126"/>
            <a:ext cx="10515600" cy="652792"/>
          </a:xfrm>
        </p:spPr>
        <p:txBody>
          <a:bodyPr>
            <a:normAutofit/>
          </a:bodyPr>
          <a:lstStyle/>
          <a:p>
            <a:r>
              <a:rPr lang="en-US" sz="3200" b="1" u="sng" dirty="0">
                <a:latin typeface="+mn-lt"/>
              </a:rPr>
              <a:t>Distribution of House Sale Price</a:t>
            </a:r>
            <a:endParaRPr lang="en-IN" sz="3200" b="1" u="sng" dirty="0">
              <a:latin typeface="+mn-lt"/>
            </a:endParaRPr>
          </a:p>
        </p:txBody>
      </p:sp>
      <p:pic>
        <p:nvPicPr>
          <p:cNvPr id="5" name="Content Placeholder 4">
            <a:extLst>
              <a:ext uri="{FF2B5EF4-FFF2-40B4-BE49-F238E27FC236}">
                <a16:creationId xmlns:a16="http://schemas.microsoft.com/office/drawing/2014/main" id="{1DE61D8D-A2C0-9C1B-6077-E63740B5A8F4}"/>
              </a:ext>
            </a:extLst>
          </p:cNvPr>
          <p:cNvPicPr>
            <a:picLocks noGrp="1" noChangeAspect="1"/>
          </p:cNvPicPr>
          <p:nvPr>
            <p:ph idx="1"/>
          </p:nvPr>
        </p:nvPicPr>
        <p:blipFill>
          <a:blip r:embed="rId2"/>
          <a:stretch>
            <a:fillRect/>
          </a:stretch>
        </p:blipFill>
        <p:spPr>
          <a:xfrm>
            <a:off x="838200" y="1889696"/>
            <a:ext cx="9116833" cy="4076540"/>
          </a:xfrm>
        </p:spPr>
      </p:pic>
    </p:spTree>
    <p:extLst>
      <p:ext uri="{BB962C8B-B14F-4D97-AF65-F5344CB8AC3E}">
        <p14:creationId xmlns:p14="http://schemas.microsoft.com/office/powerpoint/2010/main" val="327414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09C2-62D7-40E6-B424-DF2BCFD75795}"/>
              </a:ext>
            </a:extLst>
          </p:cNvPr>
          <p:cNvSpPr>
            <a:spLocks noGrp="1"/>
          </p:cNvSpPr>
          <p:nvPr>
            <p:ph type="title"/>
          </p:nvPr>
        </p:nvSpPr>
        <p:spPr>
          <a:xfrm>
            <a:off x="838200" y="365125"/>
            <a:ext cx="10515600" cy="747683"/>
          </a:xfrm>
        </p:spPr>
        <p:txBody>
          <a:bodyPr>
            <a:normAutofit/>
          </a:bodyPr>
          <a:lstStyle/>
          <a:p>
            <a:r>
              <a:rPr lang="en-US" sz="3200" b="1" u="sng" dirty="0">
                <a:latin typeface="+mn-lt"/>
              </a:rPr>
              <a:t>Kernel Density Plot of Sale Price</a:t>
            </a:r>
            <a:endParaRPr lang="en-IN" sz="3200" b="1" u="sng" dirty="0">
              <a:latin typeface="+mn-lt"/>
            </a:endParaRPr>
          </a:p>
        </p:txBody>
      </p:sp>
      <p:pic>
        <p:nvPicPr>
          <p:cNvPr id="5" name="Content Placeholder 4">
            <a:extLst>
              <a:ext uri="{FF2B5EF4-FFF2-40B4-BE49-F238E27FC236}">
                <a16:creationId xmlns:a16="http://schemas.microsoft.com/office/drawing/2014/main" id="{1C603400-07C8-6262-EC96-869644C0C905}"/>
              </a:ext>
            </a:extLst>
          </p:cNvPr>
          <p:cNvPicPr>
            <a:picLocks noGrp="1" noChangeAspect="1"/>
          </p:cNvPicPr>
          <p:nvPr>
            <p:ph idx="1"/>
          </p:nvPr>
        </p:nvPicPr>
        <p:blipFill>
          <a:blip r:embed="rId2"/>
          <a:stretch>
            <a:fillRect/>
          </a:stretch>
        </p:blipFill>
        <p:spPr>
          <a:xfrm>
            <a:off x="838200" y="1288127"/>
            <a:ext cx="9291762" cy="4444114"/>
          </a:xfrm>
        </p:spPr>
      </p:pic>
    </p:spTree>
    <p:extLst>
      <p:ext uri="{BB962C8B-B14F-4D97-AF65-F5344CB8AC3E}">
        <p14:creationId xmlns:p14="http://schemas.microsoft.com/office/powerpoint/2010/main" val="1854191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1106-27A3-09E2-6492-E3BC8E334F59}"/>
              </a:ext>
            </a:extLst>
          </p:cNvPr>
          <p:cNvSpPr>
            <a:spLocks noGrp="1"/>
          </p:cNvSpPr>
          <p:nvPr>
            <p:ph type="title"/>
          </p:nvPr>
        </p:nvSpPr>
        <p:spPr>
          <a:xfrm>
            <a:off x="838200" y="365125"/>
            <a:ext cx="10515600" cy="877079"/>
          </a:xfrm>
        </p:spPr>
        <p:txBody>
          <a:bodyPr>
            <a:normAutofit/>
          </a:bodyPr>
          <a:lstStyle/>
          <a:p>
            <a:r>
              <a:rPr lang="en-US" sz="3200" b="1" u="sng" dirty="0">
                <a:latin typeface="+mn-lt"/>
              </a:rPr>
              <a:t>Box Plot of </a:t>
            </a:r>
            <a:r>
              <a:rPr lang="en-US" sz="3200" b="1" u="sng" dirty="0" err="1">
                <a:latin typeface="+mn-lt"/>
              </a:rPr>
              <a:t>SalePrice</a:t>
            </a:r>
            <a:endParaRPr lang="en-IN" sz="3200" b="1" u="sng" dirty="0">
              <a:latin typeface="+mn-lt"/>
            </a:endParaRPr>
          </a:p>
        </p:txBody>
      </p:sp>
      <p:pic>
        <p:nvPicPr>
          <p:cNvPr id="5" name="Content Placeholder 4">
            <a:extLst>
              <a:ext uri="{FF2B5EF4-FFF2-40B4-BE49-F238E27FC236}">
                <a16:creationId xmlns:a16="http://schemas.microsoft.com/office/drawing/2014/main" id="{4B486D33-CAFA-DEB4-886A-55FA7800723A}"/>
              </a:ext>
            </a:extLst>
          </p:cNvPr>
          <p:cNvPicPr>
            <a:picLocks noGrp="1" noChangeAspect="1"/>
          </p:cNvPicPr>
          <p:nvPr>
            <p:ph idx="1"/>
          </p:nvPr>
        </p:nvPicPr>
        <p:blipFill>
          <a:blip r:embed="rId2"/>
          <a:stretch>
            <a:fillRect/>
          </a:stretch>
        </p:blipFill>
        <p:spPr>
          <a:xfrm>
            <a:off x="838201" y="1242205"/>
            <a:ext cx="9085028" cy="4359920"/>
          </a:xfrm>
        </p:spPr>
      </p:pic>
    </p:spTree>
    <p:extLst>
      <p:ext uri="{BB962C8B-B14F-4D97-AF65-F5344CB8AC3E}">
        <p14:creationId xmlns:p14="http://schemas.microsoft.com/office/powerpoint/2010/main" val="555646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5225-FBEA-55D6-7BA2-63AA3447C33D}"/>
              </a:ext>
            </a:extLst>
          </p:cNvPr>
          <p:cNvSpPr>
            <a:spLocks noGrp="1"/>
          </p:cNvSpPr>
          <p:nvPr>
            <p:ph type="title"/>
          </p:nvPr>
        </p:nvSpPr>
        <p:spPr>
          <a:xfrm>
            <a:off x="838200" y="365125"/>
            <a:ext cx="10515600" cy="808067"/>
          </a:xfrm>
        </p:spPr>
        <p:txBody>
          <a:bodyPr/>
          <a:lstStyle/>
          <a:p>
            <a:r>
              <a:rPr lang="en-US" sz="3200" b="1" u="sng" dirty="0" err="1">
                <a:latin typeface="+mn-lt"/>
              </a:rPr>
              <a:t>Multvariate</a:t>
            </a:r>
            <a:r>
              <a:rPr lang="en-US" sz="3200" b="1" u="sng" dirty="0">
                <a:latin typeface="+mn-lt"/>
              </a:rPr>
              <a:t> Analysis</a:t>
            </a:r>
            <a:endParaRPr lang="en-IN" sz="3200" b="1" u="sng" dirty="0">
              <a:latin typeface="+mn-lt"/>
            </a:endParaRPr>
          </a:p>
        </p:txBody>
      </p:sp>
      <p:pic>
        <p:nvPicPr>
          <p:cNvPr id="7" name="Content Placeholder 6">
            <a:extLst>
              <a:ext uri="{FF2B5EF4-FFF2-40B4-BE49-F238E27FC236}">
                <a16:creationId xmlns:a16="http://schemas.microsoft.com/office/drawing/2014/main" id="{1D4B01E1-C62A-26F9-2ACF-0C3D57E6C0DC}"/>
              </a:ext>
            </a:extLst>
          </p:cNvPr>
          <p:cNvPicPr>
            <a:picLocks noGrp="1" noChangeAspect="1"/>
          </p:cNvPicPr>
          <p:nvPr>
            <p:ph idx="1"/>
          </p:nvPr>
        </p:nvPicPr>
        <p:blipFill>
          <a:blip r:embed="rId2"/>
          <a:stretch>
            <a:fillRect/>
          </a:stretch>
        </p:blipFill>
        <p:spPr>
          <a:xfrm>
            <a:off x="905774" y="1173163"/>
            <a:ext cx="9017454" cy="4591323"/>
          </a:xfrm>
        </p:spPr>
      </p:pic>
    </p:spTree>
    <p:extLst>
      <p:ext uri="{BB962C8B-B14F-4D97-AF65-F5344CB8AC3E}">
        <p14:creationId xmlns:p14="http://schemas.microsoft.com/office/powerpoint/2010/main" val="2386316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1571</TotalTime>
  <Words>439</Words>
  <Application>Microsoft Office PowerPoint</Application>
  <PresentationFormat>Widescreen</PresentationFormat>
  <Paragraphs>62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Google Sans</vt:lpstr>
      <vt:lpstr>Wingdings</vt:lpstr>
      <vt:lpstr>Office Theme</vt:lpstr>
      <vt:lpstr>NEXTHIKE IT SOLUTIONS</vt:lpstr>
      <vt:lpstr>PowerPoint Presentation</vt:lpstr>
      <vt:lpstr>Key Aspects of EDA in Real Estate Pricing</vt:lpstr>
      <vt:lpstr>Cleaning the Data</vt:lpstr>
      <vt:lpstr>Univariate Analysis</vt:lpstr>
      <vt:lpstr>Distribution of House Sale Price</vt:lpstr>
      <vt:lpstr>Kernel Density Plot of Sale Price</vt:lpstr>
      <vt:lpstr>Box Plot of SalePrice</vt:lpstr>
      <vt:lpstr>Multvariate Analysis</vt:lpstr>
      <vt:lpstr>Correlation Analysis</vt:lpstr>
      <vt:lpstr>Feature Engineering</vt:lpstr>
      <vt:lpstr>Monthly Median Sale Price Trend</vt:lpstr>
      <vt:lpstr>Sale Price Distribution by Swimming Pool and Garrage</vt:lpstr>
      <vt:lpstr>Key Findings and 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Chahar</dc:creator>
  <cp:lastModifiedBy>Dinesh Chahar</cp:lastModifiedBy>
  <cp:revision>14</cp:revision>
  <dcterms:created xsi:type="dcterms:W3CDTF">2025-02-17T11:32:34Z</dcterms:created>
  <dcterms:modified xsi:type="dcterms:W3CDTF">2025-04-20T10:38:04Z</dcterms:modified>
</cp:coreProperties>
</file>