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73" r:id="rId2"/>
    <p:sldId id="278" r:id="rId3"/>
    <p:sldId id="296" r:id="rId4"/>
    <p:sldId id="279" r:id="rId5"/>
    <p:sldId id="369" r:id="rId6"/>
    <p:sldId id="317" r:id="rId7"/>
    <p:sldId id="324" r:id="rId8"/>
    <p:sldId id="381" r:id="rId9"/>
    <p:sldId id="282" r:id="rId10"/>
    <p:sldId id="299" r:id="rId11"/>
    <p:sldId id="318" r:id="rId12"/>
    <p:sldId id="287" r:id="rId13"/>
    <p:sldId id="370" r:id="rId14"/>
    <p:sldId id="300" r:id="rId15"/>
    <p:sldId id="344" r:id="rId16"/>
    <p:sldId id="345" r:id="rId17"/>
    <p:sldId id="320" r:id="rId18"/>
    <p:sldId id="327" r:id="rId19"/>
    <p:sldId id="379" r:id="rId20"/>
    <p:sldId id="331" r:id="rId21"/>
    <p:sldId id="380" r:id="rId22"/>
    <p:sldId id="332" r:id="rId23"/>
    <p:sldId id="351" r:id="rId24"/>
    <p:sldId id="334" r:id="rId25"/>
    <p:sldId id="335" r:id="rId26"/>
    <p:sldId id="352" r:id="rId27"/>
    <p:sldId id="305" r:id="rId28"/>
    <p:sldId id="367" r:id="rId29"/>
    <p:sldId id="360" r:id="rId30"/>
    <p:sldId id="346" r:id="rId31"/>
    <p:sldId id="347" r:id="rId32"/>
    <p:sldId id="340" r:id="rId33"/>
    <p:sldId id="338" r:id="rId34"/>
    <p:sldId id="310" r:id="rId35"/>
    <p:sldId id="353" r:id="rId36"/>
    <p:sldId id="354" r:id="rId37"/>
    <p:sldId id="356" r:id="rId38"/>
    <p:sldId id="311" r:id="rId39"/>
    <p:sldId id="315" r:id="rId40"/>
    <p:sldId id="336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43" r:id="rId49"/>
    <p:sldId id="297" r:id="rId50"/>
    <p:sldId id="361" r:id="rId51"/>
    <p:sldId id="362" r:id="rId52"/>
    <p:sldId id="276" r:id="rId53"/>
    <p:sldId id="277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2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0" autoAdjust="0"/>
    <p:restoredTop sz="8629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760" y="200"/>
      </p:cViewPr>
      <p:guideLst>
        <p:guide orient="horz" pos="1922"/>
        <p:guide pos="2879"/>
      </p:guideLst>
    </p:cSldViewPr>
  </p:slideViewPr>
  <p:outlineViewPr>
    <p:cViewPr>
      <p:scale>
        <a:sx n="33" d="100"/>
        <a:sy n="33" d="100"/>
      </p:scale>
      <p:origin x="31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8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B003A-A43D-EF4D-81CC-00F45D835EC1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D2F91-DE71-4F43-BD49-035457A1E9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I want to talk about dependently-typed</a:t>
            </a:r>
            <a:r>
              <a:rPr lang="en-US" baseline="0" dirty="0" smtClean="0"/>
              <a:t> programming using my favorite dependently-typed language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4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GADTs</a:t>
            </a:r>
            <a:r>
              <a:rPr lang="en-US" dirty="0" smtClean="0"/>
              <a:t> only indexed by </a:t>
            </a:r>
            <a:r>
              <a:rPr lang="en-US" i="1" dirty="0" smtClean="0"/>
              <a:t>types, not present at runtime</a:t>
            </a:r>
          </a:p>
          <a:p>
            <a:r>
              <a:rPr lang="en-US" dirty="0" smtClean="0"/>
              <a:t>no difference between types and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9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find another example?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we swapped TR and TB in the branches, we would get a type error.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0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baseline="0" dirty="0" smtClean="0"/>
              <a:t> promotion bends the definition of what is a “type”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GADTs</a:t>
            </a:r>
            <a:r>
              <a:rPr lang="en-US" dirty="0" smtClean="0"/>
              <a:t> only indexed by </a:t>
            </a:r>
            <a:r>
              <a:rPr lang="en-US" i="1" dirty="0" smtClean="0"/>
              <a:t>types, not present at runtime</a:t>
            </a:r>
          </a:p>
          <a:p>
            <a:r>
              <a:rPr lang="en-US" dirty="0" smtClean="0"/>
              <a:t>no difference between types and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8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 more efficient to do it this way as we</a:t>
            </a:r>
            <a:r>
              <a:rPr lang="en-US" baseline="0" dirty="0" smtClean="0"/>
              <a:t> don’t need to re-pattern match  (see </a:t>
            </a:r>
            <a:r>
              <a:rPr lang="en-US" baseline="0" dirty="0" err="1" smtClean="0"/>
              <a:t>Okasaki</a:t>
            </a:r>
            <a:r>
              <a:rPr lang="en-US" baseline="0" dirty="0" smtClean="0"/>
              <a:t>, purely functional data structures)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58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Actually more efficient to do it this way as we</a:t>
            </a:r>
            <a:r>
              <a:rPr lang="en-US" baseline="0" dirty="0" smtClean="0"/>
              <a:t> don’t need to re-pattern match  (see </a:t>
            </a:r>
            <a:r>
              <a:rPr lang="en-US" baseline="0" dirty="0" err="1" smtClean="0"/>
              <a:t>Okasaki</a:t>
            </a:r>
            <a:r>
              <a:rPr lang="en-US" baseline="0" dirty="0" smtClean="0"/>
              <a:t>, purely functional data structures)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6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separat</a:t>
            </a:r>
            <a:r>
              <a:rPr lang="en-US" baseline="0" dirty="0" smtClean="0"/>
              <a:t>e cases for R/B in Hidden Tree to rule out Black Leaves.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36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black node on top….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1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01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a black node on top….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89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type definitions</a:t>
            </a:r>
            <a:r>
              <a:rPr lang="en-US" baseline="0" dirty="0" smtClean="0"/>
              <a:t> too in with type sigs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more precise return type for </a:t>
            </a:r>
            <a:r>
              <a:rPr lang="en-US" baseline="0" dirty="0" err="1" smtClean="0"/>
              <a:t>balanceL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0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7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</a:t>
            </a:r>
            <a:r>
              <a:rPr lang="en-US" baseline="0" dirty="0" smtClean="0"/>
              <a:t> </a:t>
            </a:r>
            <a:r>
              <a:rPr lang="en-US" dirty="0" smtClean="0"/>
              <a:t>I’d like to talk about TDD</a:t>
            </a:r>
          </a:p>
          <a:p>
            <a:r>
              <a:rPr lang="en-US" dirty="0" smtClean="0"/>
              <a:t>of course I mean type-driven</a:t>
            </a:r>
            <a:r>
              <a:rPr lang="en-US" baseline="0" dirty="0" smtClean="0"/>
              <a:t> development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dependent types level up type-driven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0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type directed development</a:t>
            </a:r>
          </a:p>
          <a:p>
            <a:r>
              <a:rPr lang="en-US" dirty="0" err="1" smtClean="0"/>
              <a:t>ULf’s</a:t>
            </a:r>
            <a:r>
              <a:rPr lang="en-US" dirty="0" smtClean="0"/>
              <a:t> keynote</a:t>
            </a:r>
            <a:r>
              <a:rPr lang="en-US" baseline="0" dirty="0" smtClean="0"/>
              <a:t> 2013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course this is a humble brag.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</a:t>
            </a:r>
            <a:r>
              <a:rPr lang="en-US" baseline="0" dirty="0" smtClean="0"/>
              <a:t> can we make type error messages more programmable?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76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Precise types derive programs</a:t>
            </a:r>
          </a:p>
          <a:p>
            <a:endParaRPr lang="en-US" dirty="0" smtClean="0"/>
          </a:p>
          <a:p>
            <a:r>
              <a:rPr lang="en-US" dirty="0" smtClean="0"/>
              <a:t>Also true in GHC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future is awesome</a:t>
            </a:r>
          </a:p>
          <a:p>
            <a:r>
              <a:rPr lang="en-US" dirty="0" smtClean="0"/>
              <a:t>There is no conclusion---this</a:t>
            </a:r>
            <a:r>
              <a:rPr lang="en-US" baseline="0" dirty="0" smtClean="0"/>
              <a:t> is not the end of dependent types in GHC, only the beginning</a:t>
            </a:r>
          </a:p>
          <a:p>
            <a:r>
              <a:rPr lang="en-US" baseline="0" dirty="0" smtClean="0"/>
              <a:t>Type inference is the hard part (for GHC and </a:t>
            </a:r>
            <a:r>
              <a:rPr lang="en-US" baseline="0" dirty="0" err="1" smtClean="0"/>
              <a:t>Agda</a:t>
            </a:r>
            <a:r>
              <a:rPr lang="en-US" baseline="0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Accents in names</a:t>
            </a:r>
          </a:p>
          <a:p>
            <a:endParaRPr lang="en-US" dirty="0" smtClean="0"/>
          </a:p>
          <a:p>
            <a:r>
              <a:rPr lang="en-US" dirty="0" smtClean="0"/>
              <a:t>Reference to SHE</a:t>
            </a:r>
          </a:p>
          <a:p>
            <a:endParaRPr lang="en-US" dirty="0" smtClean="0"/>
          </a:p>
          <a:p>
            <a:r>
              <a:rPr lang="en-US" dirty="0" smtClean="0"/>
              <a:t>add more details on slide (another slide) about </a:t>
            </a:r>
            <a:r>
              <a:rPr lang="en-US" dirty="0" err="1" smtClean="0"/>
              <a:t>datatype</a:t>
            </a:r>
            <a:r>
              <a:rPr lang="en-US" dirty="0" smtClean="0"/>
              <a:t> promotion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46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in OCaml 4.00,</a:t>
            </a:r>
            <a:r>
              <a:rPr lang="en-US" baseline="0" dirty="0" smtClean="0"/>
              <a:t> released Oct 2012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Add more about the technical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44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</a:t>
            </a:r>
            <a:r>
              <a:rPr lang="en-US" baseline="0" dirty="0" smtClean="0"/>
              <a:t> be more references to singletons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need kind families  for singletons to be expressive</a:t>
            </a:r>
          </a:p>
          <a:p>
            <a:endParaRPr lang="en-US" dirty="0" smtClean="0"/>
          </a:p>
          <a:p>
            <a:r>
              <a:rPr lang="en-US" dirty="0" smtClean="0"/>
              <a:t>best in small doses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GHC</a:t>
            </a:r>
          </a:p>
          <a:p>
            <a:pPr lvl="1"/>
            <a:r>
              <a:rPr lang="en-US" dirty="0" smtClean="0"/>
              <a:t>6.10 [Nov 2008] Type families</a:t>
            </a:r>
          </a:p>
          <a:p>
            <a:pPr lvl="1"/>
            <a:r>
              <a:rPr lang="en-US" dirty="0" smtClean="0"/>
              <a:t>7.8  [April 2014] Closed type families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</a:t>
            </a:r>
            <a:r>
              <a:rPr lang="en-US" baseline="0" dirty="0" smtClean="0"/>
              <a:t> establish your expectations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Gateway drug</a:t>
            </a:r>
            <a:r>
              <a:rPr lang="en-US" baseline="0" dirty="0" smtClean="0"/>
              <a:t> to dependently-typed programming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06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if ID also works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unification(NOPE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Patrick Bahr talk at WGP --- CTF allows programmers to search for type class instances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11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Notes: extra level in </a:t>
            </a:r>
            <a:r>
              <a:rPr lang="en-US" dirty="0" err="1" smtClean="0"/>
              <a:t>RedOrBlack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         no commonality between TR and TB, </a:t>
            </a:r>
          </a:p>
          <a:p>
            <a:r>
              <a:rPr lang="en-US" dirty="0" smtClean="0"/>
              <a:t>  phantom types hard to work with, </a:t>
            </a:r>
          </a:p>
          <a:p>
            <a:r>
              <a:rPr lang="en-US" dirty="0" smtClean="0"/>
              <a:t>  and not clear that they actually preserve that invariant</a:t>
            </a:r>
          </a:p>
          <a:p>
            <a:r>
              <a:rPr lang="en-US" dirty="0" smtClean="0"/>
              <a:t>  inc :: Tree a </a:t>
            </a:r>
            <a:r>
              <a:rPr lang="en-US" dirty="0" err="1" smtClean="0"/>
              <a:t>h</a:t>
            </a:r>
            <a:r>
              <a:rPr lang="en-US" dirty="0" smtClean="0"/>
              <a:t> -&gt; Tree a </a:t>
            </a:r>
            <a:r>
              <a:rPr lang="en-US" dirty="0" err="1" smtClean="0"/>
              <a:t>h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54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Note: orange box for Haskell</a:t>
            </a: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:: Color -&gt; Tree -&gt; A -&gt; Tree -&gt; Tree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57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Note: orange box for Haskell</a:t>
            </a: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:: Color -&gt; Tree -&gt; A -&gt; Tree -&gt; Tree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7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Note: orange box for Haskell</a:t>
            </a: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endParaRPr lang="en-US" sz="12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:: Color -&gt; Tree -&gt; A -&gt; Tree -&gt; Tree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(T 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R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)) = T R (T B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(T B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c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z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d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1200" dirty="0" smtClean="0">
                <a:latin typeface="Consolas"/>
                <a:ea typeface="Osaka"/>
                <a:cs typeface="Consolas"/>
              </a:rPr>
              <a:t>balance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= T color a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12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1200" dirty="0" err="1" smtClean="0">
                <a:latin typeface="Consolas"/>
                <a:ea typeface="Osaka"/>
                <a:cs typeface="Consolas"/>
              </a:rPr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2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the tree </a:t>
            </a:r>
            <a:r>
              <a:rPr lang="en-US" dirty="0" err="1" smtClean="0"/>
              <a:t>datatype</a:t>
            </a:r>
            <a:r>
              <a:rPr lang="en-US" dirty="0" smtClean="0"/>
              <a:t> with additional static information --- the color of the tree</a:t>
            </a:r>
            <a:r>
              <a:rPr lang="en-US" baseline="0" dirty="0" smtClean="0"/>
              <a:t> and the black height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9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</a:t>
            </a:r>
            <a:r>
              <a:rPr lang="en-US" dirty="0" err="1" smtClean="0"/>
              <a:t>annimations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D2F91-DE71-4F43-BD49-035457A1E9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533400"/>
            <a:ext cx="8162925" cy="1090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2813" y="1905000"/>
            <a:ext cx="8110537" cy="4191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0925" y="62865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9925" y="62865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1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1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1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7002"/>
            <a:ext cx="2133600" cy="244475"/>
          </a:xfrm>
          <a:prstGeom prst="rect">
            <a:avLst/>
          </a:prstGeom>
        </p:spPr>
        <p:txBody>
          <a:bodyPr lIns="91436" tIns="45718" rIns="91436" bIns="45718"/>
          <a:lstStyle/>
          <a:p>
            <a:fld id="{9FCDBB72-0BCF-7248-A4B7-404D8B7367E3}" type="datetimeFigureOut">
              <a:rPr lang="en-US" smtClean="0"/>
              <a:pPr/>
              <a:t>11/1/15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0131"/>
            <a:ext cx="8229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36" tIns="45718" rIns="91436" bIns="91436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4829"/>
            <a:ext cx="8229600" cy="522977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77002"/>
            <a:ext cx="2895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2"/>
            <a:ext cx="2133600" cy="24447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E3CD-AF84-FE47-91F1-F72E8DE121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45717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7455" algn="l" defTabSz="457177" rtl="0" eaLnBrk="1" latinLnBrk="0" hangingPunct="1">
        <a:spcBef>
          <a:spcPts val="8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6" algn="l" defTabSz="45717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3" indent="-228589" algn="l" defTabSz="45717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457177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9" algn="l" defTabSz="457177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1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5" indent="-228589" algn="l" defTabSz="45717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firere/ghc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Circle_progression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Depending on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Weirich</a:t>
            </a:r>
          </a:p>
          <a:p>
            <a:r>
              <a:rPr lang="en-US" dirty="0" smtClean="0"/>
              <a:t>University of Pennsylvania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24" y="4911353"/>
            <a:ext cx="2055327" cy="145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 in </a:t>
            </a:r>
            <a:r>
              <a:rPr lang="en-US" dirty="0" err="1" smtClean="0"/>
              <a:t>Agda</a:t>
            </a:r>
            <a:r>
              <a:rPr lang="en-US" dirty="0" smtClean="0"/>
              <a:t> [Licata]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178506"/>
            <a:ext cx="8229600" cy="522977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data </a:t>
            </a:r>
            <a:r>
              <a:rPr lang="en-US" sz="1800" dirty="0" smtClean="0">
                <a:latin typeface="Consolas"/>
                <a:cs typeface="Consolas"/>
              </a:rPr>
              <a:t>ℕ : Set </a:t>
            </a:r>
            <a:r>
              <a:rPr lang="en-US" sz="1800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Zero : ℕ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</a:t>
            </a:r>
            <a:r>
              <a:rPr lang="en-US" sz="1800" dirty="0" err="1" smtClean="0">
                <a:latin typeface="Consolas"/>
                <a:cs typeface="Consolas"/>
              </a:rPr>
              <a:t>Suc</a:t>
            </a:r>
            <a:r>
              <a:rPr lang="en-US" sz="1800" dirty="0" smtClean="0">
                <a:latin typeface="Consolas"/>
                <a:cs typeface="Consolas"/>
              </a:rPr>
              <a:t>  : ℕ → ℕ</a:t>
            </a:r>
          </a:p>
          <a:p>
            <a:pPr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data </a:t>
            </a:r>
            <a:r>
              <a:rPr lang="en-US" sz="1800" dirty="0" smtClean="0">
                <a:latin typeface="Consolas"/>
                <a:cs typeface="Consolas"/>
              </a:rPr>
              <a:t>Color : Set </a:t>
            </a:r>
            <a:r>
              <a:rPr lang="en-US" sz="1800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R : Color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B : Color</a:t>
            </a:r>
          </a:p>
          <a:p>
            <a:pPr>
              <a:buNone/>
            </a:pP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data </a:t>
            </a:r>
            <a:r>
              <a:rPr lang="en-US" sz="1800" dirty="0" smtClean="0">
                <a:latin typeface="Consolas"/>
                <a:cs typeface="Consolas"/>
              </a:rPr>
              <a:t>Tree :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Color → ℕ → </a:t>
            </a:r>
            <a:r>
              <a:rPr lang="en-US" sz="1800" dirty="0" smtClean="0">
                <a:latin typeface="Consolas"/>
                <a:cs typeface="Consolas"/>
              </a:rPr>
              <a:t>Set </a:t>
            </a:r>
            <a:r>
              <a:rPr lang="en-US" sz="1800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E  :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B Zero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TR : {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: ℕ}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B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A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B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R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endParaRPr lang="en-US" sz="1800" dirty="0" smtClean="0">
              <a:solidFill>
                <a:srgbClr val="C0504D"/>
              </a:solidFill>
              <a:latin typeface="Consolas"/>
              <a:cs typeface="Consolas"/>
            </a:endParaRP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TB : {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: ℕ} {c</a:t>
            </a:r>
            <a:r>
              <a:rPr lang="en-US" sz="1800" baseline="-25000" dirty="0" smtClean="0">
                <a:latin typeface="Consolas"/>
                <a:cs typeface="Consolas"/>
              </a:rPr>
              <a:t>1</a:t>
            </a:r>
            <a:r>
              <a:rPr lang="en-US" sz="1800" dirty="0" smtClean="0">
                <a:latin typeface="Consolas"/>
                <a:cs typeface="Consolas"/>
              </a:rPr>
              <a:t> c</a:t>
            </a:r>
            <a:r>
              <a:rPr lang="en-US" sz="1800" baseline="-25000" dirty="0" smtClean="0">
                <a:latin typeface="Consolas"/>
                <a:cs typeface="Consolas"/>
              </a:rPr>
              <a:t>2</a:t>
            </a:r>
            <a:r>
              <a:rPr lang="en-US" sz="1800" dirty="0" smtClean="0">
                <a:latin typeface="Consolas"/>
                <a:cs typeface="Consolas"/>
              </a:rPr>
              <a:t> : Color} → 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    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c</a:t>
            </a:r>
            <a:r>
              <a:rPr lang="en-US" sz="1800" baseline="-25000" dirty="0" smtClean="0">
                <a:solidFill>
                  <a:srgbClr val="C0504D"/>
                </a:solidFill>
                <a:latin typeface="Consolas"/>
                <a:cs typeface="Consolas"/>
              </a:rPr>
              <a:t>1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A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c</a:t>
            </a:r>
            <a:r>
              <a:rPr lang="en-US" sz="1800" baseline="-25000" dirty="0" smtClean="0">
                <a:solidFill>
                  <a:srgbClr val="C0504D"/>
                </a:solidFill>
                <a:latin typeface="Consolas"/>
                <a:cs typeface="Consolas"/>
              </a:rPr>
              <a:t>2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Tree 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B (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Suc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 </a:t>
            </a:r>
            <a:r>
              <a:rPr lang="en-US" sz="1800" dirty="0" err="1" smtClean="0">
                <a:solidFill>
                  <a:srgbClr val="C0504D"/>
                </a:solidFill>
                <a:latin typeface="Consolas"/>
                <a:cs typeface="Consolas"/>
              </a:rPr>
              <a:t>n</a:t>
            </a:r>
            <a:r>
              <a:rPr lang="en-US" sz="1800" dirty="0" smtClean="0">
                <a:solidFill>
                  <a:srgbClr val="C0504D"/>
                </a:solidFill>
                <a:latin typeface="Consolas"/>
                <a:cs typeface="Consolas"/>
              </a:rPr>
              <a:t>)</a:t>
            </a:r>
            <a:endParaRPr lang="en-US" sz="1800" dirty="0">
              <a:solidFill>
                <a:srgbClr val="C0504D"/>
              </a:solidFill>
              <a:latin typeface="Consolas"/>
              <a:cs typeface="Consolas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15344" y="1443138"/>
            <a:ext cx="2544732" cy="2350254"/>
            <a:chOff x="3315344" y="1443138"/>
            <a:chExt cx="2544732" cy="2350254"/>
          </a:xfrm>
        </p:grpSpPr>
        <p:sp>
          <p:nvSpPr>
            <p:cNvPr id="5" name="Right Brace 4"/>
            <p:cNvSpPr/>
            <p:nvPr/>
          </p:nvSpPr>
          <p:spPr>
            <a:xfrm>
              <a:off x="3315344" y="1443138"/>
              <a:ext cx="346380" cy="2350254"/>
            </a:xfrm>
            <a:prstGeom prst="rightBrac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01925" y="2315716"/>
              <a:ext cx="2058151" cy="646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Standard </a:t>
              </a:r>
              <a:r>
                <a:rPr lang="en-US" dirty="0" err="1" smtClean="0"/>
                <a:t>datatypes</a:t>
              </a:r>
              <a:r>
                <a:rPr lang="en-US" dirty="0" smtClean="0"/>
                <a:t>, </a:t>
              </a:r>
            </a:p>
            <a:p>
              <a:r>
                <a:rPr lang="en-US" dirty="0" smtClean="0"/>
                <a:t>like in Haskell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1711" y="3516393"/>
            <a:ext cx="1809510" cy="661251"/>
            <a:chOff x="2131711" y="3516393"/>
            <a:chExt cx="1809510" cy="661251"/>
          </a:xfrm>
        </p:grpSpPr>
        <p:sp>
          <p:nvSpPr>
            <p:cNvPr id="7" name="Left Brace 6"/>
            <p:cNvSpPr/>
            <p:nvPr/>
          </p:nvSpPr>
          <p:spPr>
            <a:xfrm rot="5400000">
              <a:off x="2837009" y="3352930"/>
              <a:ext cx="247416" cy="1402012"/>
            </a:xfrm>
            <a:prstGeom prst="leftBrac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31711" y="3516393"/>
              <a:ext cx="1809510" cy="36933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Indexed </a:t>
              </a:r>
              <a:r>
                <a:rPr lang="en-US" dirty="0" err="1" smtClean="0"/>
                <a:t>datatype</a:t>
              </a:r>
              <a:r>
                <a:rPr lang="en-US" dirty="0" smtClean="0"/>
                <a:t> 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60076" y="39302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59300" y="2933436"/>
            <a:ext cx="4253219" cy="99112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Data constructors have dependent types. 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The types of later arguments depend on</a:t>
            </a:r>
            <a:br>
              <a:rPr lang="en-US" dirty="0" smtClean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the values of earlier arguments.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70214" y="5690089"/>
            <a:ext cx="3125964" cy="394834"/>
            <a:chOff x="1670214" y="5690089"/>
            <a:chExt cx="3125964" cy="394834"/>
          </a:xfrm>
        </p:grpSpPr>
        <p:sp>
          <p:nvSpPr>
            <p:cNvPr id="9" name="Rectangle 8"/>
            <p:cNvSpPr/>
            <p:nvPr/>
          </p:nvSpPr>
          <p:spPr>
            <a:xfrm>
              <a:off x="1670214" y="5690089"/>
              <a:ext cx="1211423" cy="394834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4755" y="5690089"/>
              <a:ext cx="1211423" cy="394834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389469" y="5295255"/>
            <a:ext cx="2890789" cy="394834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215330" y="4011956"/>
            <a:ext cx="3597189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Agda</a:t>
            </a:r>
            <a:r>
              <a:rPr lang="en-US" dirty="0" smtClean="0"/>
              <a:t> doesn’t distinguish between types and terms. Curly braces indicate inferred arguments.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89469" y="4935286"/>
            <a:ext cx="972045" cy="359969"/>
          </a:xfrm>
          <a:prstGeom prst="rect">
            <a:avLst/>
          </a:prstGeom>
          <a:solidFill>
            <a:schemeClr val="accent4">
              <a:alpha val="19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61443" y="2226518"/>
            <a:ext cx="331372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Arguments of indexed </a:t>
            </a:r>
            <a:r>
              <a:rPr lang="en-US" dirty="0" err="1" smtClean="0"/>
              <a:t>datatypes</a:t>
            </a:r>
            <a:endParaRPr lang="en-US" dirty="0" smtClean="0"/>
          </a:p>
          <a:p>
            <a:r>
              <a:rPr lang="en-US" dirty="0" smtClean="0"/>
              <a:t>vary by data constructor.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389469" y="4528829"/>
            <a:ext cx="5726868" cy="1556094"/>
            <a:chOff x="1389469" y="4528829"/>
            <a:chExt cx="5726868" cy="1556094"/>
          </a:xfrm>
        </p:grpSpPr>
        <p:sp>
          <p:nvSpPr>
            <p:cNvPr id="21" name="Rectangle 20"/>
            <p:cNvSpPr/>
            <p:nvPr/>
          </p:nvSpPr>
          <p:spPr>
            <a:xfrm>
              <a:off x="1389469" y="4528829"/>
              <a:ext cx="1492168" cy="406457"/>
            </a:xfrm>
            <a:prstGeom prst="rect">
              <a:avLst/>
            </a:prstGeom>
            <a:solidFill>
              <a:schemeClr val="accent5">
                <a:alpha val="27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29834" y="5690089"/>
              <a:ext cx="2086503" cy="394834"/>
            </a:xfrm>
            <a:prstGeom prst="rect">
              <a:avLst/>
            </a:prstGeom>
            <a:solidFill>
              <a:schemeClr val="accent5">
                <a:alpha val="27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33928" y="4935286"/>
              <a:ext cx="1199626" cy="394834"/>
            </a:xfrm>
            <a:prstGeom prst="rect">
              <a:avLst/>
            </a:prstGeom>
            <a:solidFill>
              <a:schemeClr val="accent5">
                <a:alpha val="27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6" grpId="1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Red-black Trees in GHC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206911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Consolas"/>
                <a:cs typeface="Consolas"/>
              </a:rPr>
              <a:t>data </a:t>
            </a:r>
            <a:r>
              <a:rPr lang="en-US" sz="1800" dirty="0" smtClean="0">
                <a:latin typeface="Consolas"/>
                <a:cs typeface="Consolas"/>
              </a:rPr>
              <a:t>Tree : Color → ℕ → Set </a:t>
            </a:r>
            <a:r>
              <a:rPr lang="en-US" sz="1800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E  : Tree B Zero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TR : {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: ℕ} → Tree B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A → Tree B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Tree R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endParaRPr lang="en-US" sz="1800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TB : {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: ℕ} {c</a:t>
            </a:r>
            <a:r>
              <a:rPr lang="en-US" sz="1800" baseline="-25000" dirty="0" smtClean="0">
                <a:latin typeface="Consolas"/>
                <a:cs typeface="Consolas"/>
              </a:rPr>
              <a:t>1</a:t>
            </a:r>
            <a:r>
              <a:rPr lang="en-US" sz="1800" dirty="0" smtClean="0">
                <a:latin typeface="Consolas"/>
                <a:cs typeface="Consolas"/>
              </a:rPr>
              <a:t> c</a:t>
            </a:r>
            <a:r>
              <a:rPr lang="en-US" sz="1800" baseline="-25000" dirty="0" smtClean="0">
                <a:latin typeface="Consolas"/>
                <a:cs typeface="Consolas"/>
              </a:rPr>
              <a:t>2</a:t>
            </a:r>
            <a:r>
              <a:rPr lang="en-US" sz="1800" dirty="0" smtClean="0">
                <a:latin typeface="Consolas"/>
                <a:cs typeface="Consolas"/>
              </a:rPr>
              <a:t> : Color} → </a:t>
            </a:r>
          </a:p>
          <a:p>
            <a:pPr>
              <a:buNone/>
            </a:pPr>
            <a:r>
              <a:rPr lang="en-US" sz="1800" dirty="0" smtClean="0">
                <a:latin typeface="Consolas"/>
                <a:cs typeface="Consolas"/>
              </a:rPr>
              <a:t>         Tree c</a:t>
            </a:r>
            <a:r>
              <a:rPr lang="en-US" sz="1800" baseline="-25000" dirty="0" smtClean="0">
                <a:latin typeface="Consolas"/>
                <a:cs typeface="Consolas"/>
              </a:rPr>
              <a:t>1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A → Tree c</a:t>
            </a:r>
            <a:r>
              <a:rPr lang="en-US" sz="1800" baseline="-25000" dirty="0" smtClean="0">
                <a:latin typeface="Consolas"/>
                <a:cs typeface="Consolas"/>
              </a:rPr>
              <a:t>2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 → Tree B (</a:t>
            </a:r>
            <a:r>
              <a:rPr lang="en-US" sz="1800" dirty="0" err="1" smtClean="0">
                <a:latin typeface="Consolas"/>
                <a:cs typeface="Consolas"/>
              </a:rPr>
              <a:t>Suc</a:t>
            </a:r>
            <a:r>
              <a:rPr lang="en-US" sz="1800" dirty="0" smtClean="0">
                <a:latin typeface="Consolas"/>
                <a:cs typeface="Consolas"/>
              </a:rPr>
              <a:t> </a:t>
            </a:r>
            <a:r>
              <a:rPr lang="en-US" sz="1800" dirty="0" err="1" smtClean="0">
                <a:latin typeface="Consolas"/>
                <a:cs typeface="Consolas"/>
              </a:rPr>
              <a:t>n</a:t>
            </a:r>
            <a:r>
              <a:rPr lang="en-US" sz="18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sz="18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326" y="5473005"/>
            <a:ext cx="7941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GADTs </a:t>
            </a:r>
            <a:r>
              <a:rPr lang="en-US" sz="2400" i="1" dirty="0" smtClean="0">
                <a:solidFill>
                  <a:schemeClr val="accent2"/>
                </a:solidFill>
              </a:rPr>
              <a:t>- </a:t>
            </a:r>
            <a:r>
              <a:rPr lang="en-US" sz="2400" i="1" dirty="0" err="1" smtClean="0">
                <a:solidFill>
                  <a:schemeClr val="accent2"/>
                </a:solidFill>
              </a:rPr>
              <a:t>datatype</a:t>
            </a:r>
            <a:r>
              <a:rPr lang="en-US" sz="2400" i="1" dirty="0" smtClean="0">
                <a:solidFill>
                  <a:schemeClr val="accent2"/>
                </a:solidFill>
              </a:rPr>
              <a:t> arguments may vary by constructor</a:t>
            </a:r>
          </a:p>
          <a:p>
            <a:r>
              <a:rPr lang="en-US" sz="2400" i="1" dirty="0" smtClean="0"/>
              <a:t> </a:t>
            </a:r>
            <a:r>
              <a:rPr lang="en-US" sz="2400" i="1" dirty="0" err="1" smtClean="0">
                <a:solidFill>
                  <a:schemeClr val="accent4"/>
                </a:solidFill>
              </a:rPr>
              <a:t>Datatype</a:t>
            </a:r>
            <a:r>
              <a:rPr lang="en-US" sz="2400" i="1" dirty="0" smtClean="0">
                <a:solidFill>
                  <a:schemeClr val="accent4"/>
                </a:solidFill>
              </a:rPr>
              <a:t> promotion </a:t>
            </a:r>
            <a:r>
              <a:rPr lang="en-US" sz="2400" i="1" dirty="0" smtClean="0">
                <a:solidFill>
                  <a:schemeClr val="accent4"/>
                </a:solidFill>
              </a:rPr>
              <a:t>– </a:t>
            </a:r>
            <a:r>
              <a:rPr lang="en-US" sz="2400" i="1" dirty="0" smtClean="0">
                <a:solidFill>
                  <a:schemeClr val="accent4"/>
                </a:solidFill>
              </a:rPr>
              <a:t>data constructors may be used in types (which are naturally dependent)</a:t>
            </a:r>
            <a:endParaRPr lang="en-US" sz="24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30212" y="2794613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7200" y="3429000"/>
            <a:ext cx="8229600" cy="1918513"/>
            <a:chOff x="457200" y="3429000"/>
            <a:chExt cx="8229600" cy="1918513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3429000"/>
              <a:ext cx="8229600" cy="19185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36" tIns="45718" rIns="91436" bIns="45718" rtlCol="0">
              <a:normAutofit lnSpcReduction="10000"/>
            </a:bodyPr>
            <a:lstStyle/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data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Tree ::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Color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-&gt;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lang="en-US" dirty="0" smtClean="0">
                  <a:solidFill>
                    <a:srgbClr val="8064A2"/>
                  </a:solidFill>
                  <a:latin typeface="Consolas"/>
                  <a:cs typeface="Consolas"/>
                </a:rPr>
                <a:t>Nat </a:t>
              </a:r>
              <a:r>
                <a:rPr lang="en-US" dirty="0" smtClean="0">
                  <a:solidFill>
                    <a:schemeClr val="tx1"/>
                  </a:solidFill>
                  <a:latin typeface="Consolas"/>
                  <a:cs typeface="Consolas"/>
                </a:rPr>
                <a:t>-&gt;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*</a:t>
              </a:r>
              <a:r>
                <a:rPr kumimoji="0" lang="en-US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where</a:t>
              </a: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dirty="0" smtClean="0">
                  <a:latin typeface="Consolas"/>
                  <a:cs typeface="Consolas"/>
                </a:rPr>
                <a:t>	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E  ::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lang="en-US" dirty="0" smtClean="0">
                  <a:solidFill>
                    <a:srgbClr val="C0504D"/>
                  </a:solidFill>
                  <a:latin typeface="Consolas"/>
                  <a:cs typeface="Consolas"/>
                </a:rPr>
                <a:t>Zero</a:t>
              </a: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dirty="0" smtClean="0">
                  <a:latin typeface="Consolas"/>
                  <a:cs typeface="Consolas"/>
                </a:rPr>
                <a:t>	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TR ::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91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 </a:t>
              </a:r>
              <a:r>
                <a:rPr lang="en-US" dirty="0" err="1" smtClean="0">
                  <a:solidFill>
                    <a:schemeClr val="accent2"/>
                  </a:solidFill>
                  <a:latin typeface="Consolas"/>
                  <a:cs typeface="Consolas"/>
                </a:rPr>
                <a:t>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-&gt; A -&gt;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 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-&gt;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R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lang="en-US" noProof="0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endParaRPr lang="en-US" dirty="0" smtClean="0">
                <a:solidFill>
                  <a:srgbClr val="C0504D"/>
                </a:solidFill>
                <a:latin typeface="Consolas"/>
                <a:cs typeface="Consolas"/>
              </a:endParaRP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dirty="0" smtClean="0">
                  <a:latin typeface="Consolas"/>
                  <a:cs typeface="Consolas"/>
                </a:rPr>
                <a:t>	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TB ::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B91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c1 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-&gt; A -&gt;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c2 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-&gt; Tree 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</a:t>
              </a: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lang="en-US" dirty="0" smtClean="0">
                  <a:solidFill>
                    <a:srgbClr val="C0504D"/>
                  </a:solidFill>
                  <a:latin typeface="Consolas"/>
                  <a:cs typeface="Consolas"/>
                </a:rPr>
                <a:t>(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Suc</a:t>
              </a:r>
              <a:r>
                <a:rPr lang="en-US" dirty="0" smtClean="0">
                  <a:solidFill>
                    <a:srgbClr val="C0504D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solidFill>
                    <a:srgbClr val="C0504D"/>
                  </a:solidFill>
                  <a:latin typeface="Consolas"/>
                  <a:cs typeface="Consolas"/>
                </a:rPr>
                <a:t>n</a:t>
              </a:r>
              <a:r>
                <a:rPr lang="en-US" dirty="0" smtClean="0">
                  <a:solidFill>
                    <a:srgbClr val="C0504D"/>
                  </a:solidFill>
                  <a:latin typeface="Consolas"/>
                  <a:cs typeface="Consolas"/>
                </a:rPr>
                <a:t>) </a:t>
              </a: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39167" y="3429000"/>
              <a:ext cx="84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Haskell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let t1 = TR E a1 E 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:type t1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t1 :: Tree 'R 'Zero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let t2 = TB t1 a2 E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:type t2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t2 :: Tree 'B ('</a:t>
            </a:r>
            <a:r>
              <a:rPr lang="en-US" dirty="0" err="1" smtClean="0">
                <a:latin typeface="Consolas"/>
                <a:cs typeface="Consolas"/>
              </a:rPr>
              <a:t>Suc</a:t>
            </a:r>
            <a:r>
              <a:rPr lang="en-US" dirty="0" smtClean="0">
                <a:latin typeface="Consolas"/>
                <a:cs typeface="Consolas"/>
              </a:rPr>
              <a:t> 'Zero)</a:t>
            </a:r>
          </a:p>
          <a:p>
            <a:pPr>
              <a:buNone/>
            </a:pPr>
            <a:r>
              <a:rPr lang="en-US" dirty="0" err="1" smtClean="0">
                <a:latin typeface="Consolas"/>
                <a:cs typeface="Consolas"/>
              </a:rPr>
              <a:t>ghci</a:t>
            </a:r>
            <a:r>
              <a:rPr lang="en-US" dirty="0" smtClean="0">
                <a:latin typeface="Consolas"/>
                <a:cs typeface="Consolas"/>
              </a:rPr>
              <a:t>&gt; let t3 = TR t1 a2 E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&lt;interactive&gt;:38:13: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Couldn't match type ‘'R’ with ‘'B’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Expected type: Tree 'B 'Zero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  Actual type: Tree 'R 'Zero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In the first argument of ‘TR’, namely ‘t1’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 In the expression: TR t1 A2 E    </a:t>
            </a:r>
            <a:endParaRPr lang="en-US" dirty="0">
              <a:latin typeface="Consolas"/>
              <a:cs typeface="Consola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722241" y="1071726"/>
            <a:ext cx="937767" cy="919321"/>
            <a:chOff x="4722241" y="1071726"/>
            <a:chExt cx="937767" cy="919321"/>
          </a:xfrm>
        </p:grpSpPr>
        <p:grpSp>
          <p:nvGrpSpPr>
            <p:cNvPr id="18" name="Group 17"/>
            <p:cNvGrpSpPr/>
            <p:nvPr/>
          </p:nvGrpSpPr>
          <p:grpSpPr>
            <a:xfrm>
              <a:off x="4873611" y="1071726"/>
              <a:ext cx="635028" cy="593746"/>
              <a:chOff x="7189947" y="2393307"/>
              <a:chExt cx="635028" cy="593746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342518" y="2393307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7225006" y="2704598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7542520" y="2704598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Rectangle 45"/>
            <p:cNvSpPr/>
            <p:nvPr/>
          </p:nvSpPr>
          <p:spPr>
            <a:xfrm>
              <a:off x="4722241" y="1665472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357269" y="1655084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30725" y="1342222"/>
            <a:ext cx="1518451" cy="1588927"/>
            <a:chOff x="6030725" y="1342222"/>
            <a:chExt cx="1518451" cy="1588927"/>
          </a:xfrm>
        </p:grpSpPr>
        <p:grpSp>
          <p:nvGrpSpPr>
            <p:cNvPr id="34" name="Group 33"/>
            <p:cNvGrpSpPr/>
            <p:nvPr/>
          </p:nvGrpSpPr>
          <p:grpSpPr>
            <a:xfrm>
              <a:off x="6174707" y="1342222"/>
              <a:ext cx="1223099" cy="1263352"/>
              <a:chOff x="6174707" y="1342222"/>
              <a:chExt cx="1223099" cy="126335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174707" y="1342222"/>
                <a:ext cx="971099" cy="1263352"/>
                <a:chOff x="7513646" y="1129955"/>
                <a:chExt cx="971099" cy="1263352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8154860" y="1129955"/>
                  <a:ext cx="329885" cy="346353"/>
                </a:xfrm>
                <a:prstGeom prst="ellipse">
                  <a:avLst/>
                </a:prstGeom>
                <a:solidFill>
                  <a:schemeClr val="tx1"/>
                </a:solidFill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" name="Straight Connector 8"/>
                <p:cNvCxnSpPr>
                  <a:stCxn id="5" idx="4"/>
                  <a:endCxn id="17" idx="0"/>
                </p:cNvCxnSpPr>
                <p:nvPr/>
              </p:nvCxnSpPr>
              <p:spPr>
                <a:xfrm rot="5400000">
                  <a:off x="7916950" y="1396705"/>
                  <a:ext cx="323250" cy="482457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17" idx="4"/>
                </p:cNvCxnSpPr>
                <p:nvPr/>
              </p:nvCxnSpPr>
              <p:spPr>
                <a:xfrm rot="16200000" flipH="1">
                  <a:off x="7872405" y="2110852"/>
                  <a:ext cx="247396" cy="317514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7672403" y="1799558"/>
                  <a:ext cx="329885" cy="346353"/>
                </a:xfrm>
                <a:prstGeom prst="ellips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rot="5400000" flipH="1" flipV="1">
                  <a:off x="7548705" y="2110852"/>
                  <a:ext cx="247396" cy="317514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/>
              <p:cNvCxnSpPr>
                <a:stCxn id="5" idx="4"/>
              </p:cNvCxnSpPr>
              <p:nvPr/>
            </p:nvCxnSpPr>
            <p:spPr>
              <a:xfrm rot="16200000" flipH="1">
                <a:off x="7036004" y="1633434"/>
                <a:ext cx="306662" cy="416943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Rectangle 47"/>
            <p:cNvSpPr/>
            <p:nvPr/>
          </p:nvSpPr>
          <p:spPr>
            <a:xfrm>
              <a:off x="6030725" y="2605574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78126" y="2605574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246437" y="1980659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64600" y="2624147"/>
            <a:ext cx="1525839" cy="1588927"/>
            <a:chOff x="6964600" y="2624147"/>
            <a:chExt cx="1525839" cy="1588927"/>
          </a:xfrm>
        </p:grpSpPr>
        <p:grpSp>
          <p:nvGrpSpPr>
            <p:cNvPr id="35" name="Group 34"/>
            <p:cNvGrpSpPr/>
            <p:nvPr/>
          </p:nvGrpSpPr>
          <p:grpSpPr>
            <a:xfrm>
              <a:off x="7115970" y="2624147"/>
              <a:ext cx="1223099" cy="1263352"/>
              <a:chOff x="6174707" y="1342222"/>
              <a:chExt cx="1223099" cy="1263352"/>
            </a:xfrm>
          </p:grpSpPr>
          <p:grpSp>
            <p:nvGrpSpPr>
              <p:cNvPr id="36" name="Group 20"/>
              <p:cNvGrpSpPr/>
              <p:nvPr/>
            </p:nvGrpSpPr>
            <p:grpSpPr>
              <a:xfrm>
                <a:off x="6174707" y="1342222"/>
                <a:ext cx="971099" cy="1263352"/>
                <a:chOff x="7513646" y="1129955"/>
                <a:chExt cx="971099" cy="126335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154860" y="1129955"/>
                  <a:ext cx="329885" cy="346353"/>
                </a:xfrm>
                <a:prstGeom prst="ellipse">
                  <a:avLst/>
                </a:prstGeom>
                <a:solidFill>
                  <a:schemeClr val="accent2"/>
                </a:solidFill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>
                  <a:stCxn id="39" idx="4"/>
                  <a:endCxn id="43" idx="0"/>
                </p:cNvCxnSpPr>
                <p:nvPr/>
              </p:nvCxnSpPr>
              <p:spPr>
                <a:xfrm rot="5400000">
                  <a:off x="7916950" y="1396705"/>
                  <a:ext cx="323250" cy="482457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>
                  <a:stCxn id="43" idx="4"/>
                </p:cNvCxnSpPr>
                <p:nvPr/>
              </p:nvCxnSpPr>
              <p:spPr>
                <a:xfrm rot="16200000" flipH="1">
                  <a:off x="7872405" y="2110852"/>
                  <a:ext cx="247396" cy="317514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Oval 42"/>
                <p:cNvSpPr/>
                <p:nvPr/>
              </p:nvSpPr>
              <p:spPr>
                <a:xfrm>
                  <a:off x="7672403" y="1799558"/>
                  <a:ext cx="329885" cy="346353"/>
                </a:xfrm>
                <a:prstGeom prst="ellips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rot="5400000" flipH="1" flipV="1">
                  <a:off x="7548705" y="2110852"/>
                  <a:ext cx="247396" cy="317514"/>
                </a:xfrm>
                <a:prstGeom prst="line">
                  <a:avLst/>
                </a:prstGeom>
                <a:ln w="381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stCxn id="39" idx="4"/>
              </p:cNvCxnSpPr>
              <p:nvPr/>
            </p:nvCxnSpPr>
            <p:spPr>
              <a:xfrm rot="16200000" flipH="1">
                <a:off x="7036004" y="1633434"/>
                <a:ext cx="306662" cy="416943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Rectangle 50"/>
            <p:cNvSpPr/>
            <p:nvPr/>
          </p:nvSpPr>
          <p:spPr>
            <a:xfrm>
              <a:off x="6964600" y="3887499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605814" y="3887499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87700" y="3266212"/>
              <a:ext cx="302739" cy="325575"/>
            </a:xfrm>
            <a:prstGeom prst="rect">
              <a:avLst/>
            </a:prstGeom>
            <a:solidFill>
              <a:srgbClr val="000000"/>
            </a:solidFill>
            <a:ln w="38100" cap="flat" cmpd="sng" algn="ctr">
              <a:solidFill>
                <a:srgbClr val="40404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nforcement with types, continued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11213">
              <a:buNone/>
            </a:pPr>
            <a:r>
              <a:rPr lang="en-US" dirty="0" smtClean="0">
                <a:latin typeface="Consolas"/>
                <a:cs typeface="Consolas"/>
              </a:rPr>
              <a:t>RBT</a:t>
            </a:r>
            <a:r>
              <a:rPr lang="en-US" dirty="0" smtClean="0"/>
              <a:t>:   Top-level type for red-black trees</a:t>
            </a:r>
          </a:p>
          <a:p>
            <a:pPr marL="806450" indent="-811213">
              <a:buNone/>
            </a:pPr>
            <a:r>
              <a:rPr lang="en-US" dirty="0" smtClean="0"/>
              <a:t>           Hides the black height and forces the root to be black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42502"/>
            <a:ext cx="8229600" cy="20041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 Set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 </a:t>
            </a:r>
            <a:r>
              <a:rPr lang="en-US" dirty="0" smtClean="0">
                <a:latin typeface="Consolas"/>
                <a:cs typeface="Consolas"/>
              </a:rPr>
              <a:t>: {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: ℕ} →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→ RBT</a:t>
            </a:r>
          </a:p>
          <a:p>
            <a:pPr marL="342883" lvl="0" indent="-347455" defTabSz="457177">
              <a:spcBef>
                <a:spcPts val="800"/>
              </a:spcBef>
            </a:pPr>
            <a:endParaRPr lang="en-US" dirty="0" smtClean="0">
              <a:latin typeface="Consolas"/>
              <a:cs typeface="Consolas"/>
            </a:endParaRPr>
          </a:p>
          <a:p>
            <a:pPr marL="342883" indent="-347455" defTabSz="457177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insert : RBT </a:t>
            </a:r>
            <a:r>
              <a:rPr lang="en-US" dirty="0" smtClean="0">
                <a:latin typeface="Consolas"/>
                <a:cs typeface="Consolas"/>
              </a:rPr>
              <a:t>→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A </a:t>
            </a:r>
            <a:r>
              <a:rPr lang="en-US" dirty="0" smtClean="0">
                <a:latin typeface="Consolas"/>
                <a:cs typeface="Consolas"/>
              </a:rPr>
              <a:t>→</a:t>
            </a: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 RBT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insert (Root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x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= …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61990"/>
            <a:ext cx="8229600" cy="2004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</a:t>
            </a:r>
            <a:r>
              <a:rPr lang="en-US" dirty="0" smtClean="0">
                <a:latin typeface="Consolas"/>
                <a:cs typeface="Consolas"/>
              </a:rPr>
              <a:t>: *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:</a:t>
            </a:r>
            <a:r>
              <a:rPr lang="en-US" dirty="0" smtClean="0">
                <a:latin typeface="Consolas"/>
                <a:cs typeface="Consolas"/>
              </a:rPr>
              <a:t>: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-&gt;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RBT</a:t>
            </a:r>
          </a:p>
          <a:p>
            <a:pPr marL="342883" lvl="0" indent="-347455" defTabSz="457177">
              <a:spcBef>
                <a:spcPts val="800"/>
              </a:spcBef>
            </a:pPr>
            <a:endParaRPr lang="en-US" baseline="0" dirty="0" smtClean="0">
              <a:latin typeface="Consolas"/>
              <a:cs typeface="Consolas"/>
            </a:endParaRPr>
          </a:p>
          <a:p>
            <a:pPr marL="342883" indent="-347455" defTabSz="457177">
              <a:spcBef>
                <a:spcPts val="800"/>
              </a:spcBef>
            </a:pPr>
            <a:r>
              <a:rPr lang="en-US" dirty="0" smtClean="0">
                <a:solidFill>
                  <a:srgbClr val="000000"/>
                </a:solidFill>
                <a:latin typeface="Consolas"/>
                <a:cs typeface="Consolas"/>
              </a:rPr>
              <a:t>insert :: RBT -&gt; A -&gt; RBT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insert (Root </a:t>
            </a:r>
            <a:r>
              <a:rPr lang="en-US" dirty="0" err="1" smtClean="0">
                <a:solidFill>
                  <a:srgbClr val="000000"/>
                </a:solidFill>
                <a:latin typeface="Consolas"/>
                <a:cs typeface="Consolas"/>
              </a:rPr>
              <a:t>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= …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3503" y="3852837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9167" y="4341145"/>
            <a:ext cx="84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Haskell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Agda</a:t>
            </a:r>
            <a:r>
              <a:rPr lang="en-US" dirty="0" smtClean="0"/>
              <a:t> and Haskell look similar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reversal swaps the order of elements in the tree</a:t>
            </a:r>
          </a:p>
          <a:p>
            <a:r>
              <a:rPr lang="en-US" dirty="0" smtClean="0"/>
              <a:t>Indexed types prove that black height is preserved and root color unchanged 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57200" y="2734156"/>
            <a:ext cx="8229600" cy="1638421"/>
            <a:chOff x="457200" y="1138008"/>
            <a:chExt cx="8229600" cy="1638421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57200" y="1138008"/>
              <a:ext cx="8229600" cy="16384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lIns="91436" tIns="45718" rIns="91436" bIns="45718" rtlCol="0">
              <a:noAutofit/>
            </a:bodyPr>
            <a:lstStyle/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: {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r>
                <a:rPr lang="en-US" dirty="0" smtClean="0">
                  <a:latin typeface="Consolas"/>
                  <a:cs typeface="Consolas"/>
                </a:rPr>
                <a:t> : ℕ} {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baseline="-25000" dirty="0" smtClean="0"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: Color} → Tree 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r>
                <a:rPr lang="en-US" dirty="0" smtClean="0">
                  <a:latin typeface="Consolas"/>
                  <a:cs typeface="Consolas"/>
                </a:rPr>
                <a:t> → Tree 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endParaRPr lang="en-US" dirty="0" smtClean="0">
                <a:latin typeface="Consolas"/>
                <a:cs typeface="Consolas"/>
              </a:endParaRP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rev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E = E</a:t>
              </a: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lang="en-US" baseline="0" dirty="0" smtClean="0">
                  <a:latin typeface="Consolas"/>
                  <a:cs typeface="Consolas"/>
                </a:rPr>
                <a:t>rev</a:t>
              </a:r>
              <a:r>
                <a:rPr lang="en-US" dirty="0" smtClean="0">
                  <a:latin typeface="Consolas"/>
                  <a:cs typeface="Consolas"/>
                </a:rPr>
                <a:t> (TR a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= TR (rev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(rev a)      -- a,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 : Tree B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endParaRPr lang="en-US" dirty="0" smtClean="0">
                <a:latin typeface="Consolas"/>
                <a:cs typeface="Consolas"/>
              </a:endParaRP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kumimoji="0" 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rev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(TB a </a:t>
              </a:r>
              <a:r>
                <a:rPr kumimoji="0" lang="en-US" sz="1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x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</a:t>
              </a:r>
              <a:r>
                <a:rPr kumimoji="0" lang="en-US" sz="1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) = TB (rev </a:t>
              </a:r>
              <a:r>
                <a:rPr kumimoji="0" lang="en-US" sz="1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b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) </a:t>
              </a:r>
              <a:r>
                <a:rPr kumimoji="0" lang="en-US" sz="1800" b="0" i="0" u="none" strike="noStrike" kern="1200" cap="none" spc="0" normalizeH="0" noProof="0" dirty="0" err="1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x</a:t>
              </a:r>
              <a:r>
                <a:rPr kumimoji="0" lang="en-US" sz="1800" b="0" i="0" u="none" strike="noStrike" kern="1200" cap="none" spc="0" normalizeH="0" noProof="0" dirty="0" smtClean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Consolas"/>
                  <a:ea typeface="+mn-ea"/>
                  <a:cs typeface="Consolas"/>
                </a:rPr>
                <a:t> (rev a)   </a:t>
              </a:r>
              <a:endPara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lang="en-US" dirty="0" smtClean="0">
                <a:latin typeface="Consolas"/>
                <a:cs typeface="Consolas"/>
              </a:endParaRP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0212" y="2407097"/>
              <a:ext cx="65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accent1"/>
                  </a:solidFill>
                </a:rPr>
                <a:t>Agda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4524977"/>
            <a:ext cx="8229600" cy="1638421"/>
            <a:chOff x="457200" y="2928829"/>
            <a:chExt cx="8229600" cy="1638421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457200" y="2928829"/>
              <a:ext cx="8229600" cy="16384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36" tIns="45718" rIns="91436" bIns="45718" rtlCol="0">
              <a:noAutofit/>
            </a:bodyPr>
            <a:lstStyle/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:: Tree 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r>
                <a:rPr lang="en-US" dirty="0" smtClean="0">
                  <a:latin typeface="Consolas"/>
                  <a:cs typeface="Consolas"/>
                </a:rPr>
                <a:t> -&gt; Tree </a:t>
              </a:r>
              <a:r>
                <a:rPr lang="en-US" dirty="0" err="1" smtClean="0">
                  <a:latin typeface="Consolas"/>
                  <a:cs typeface="Consolas"/>
                </a:rPr>
                <a:t>c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n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E = E</a:t>
              </a: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(TR a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= TR (rev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(rev a)</a:t>
              </a:r>
            </a:p>
            <a:p>
              <a:pPr marL="342883" lvl="0" indent="-347455" defTabSz="457177">
                <a:spcBef>
                  <a:spcPts val="800"/>
                </a:spcBef>
              </a:pPr>
              <a:r>
                <a:rPr lang="en-US" dirty="0" smtClean="0">
                  <a:latin typeface="Consolas"/>
                  <a:cs typeface="Consolas"/>
                </a:rPr>
                <a:t>rev (TB a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= TB (rev </a:t>
              </a:r>
              <a:r>
                <a:rPr lang="en-US" dirty="0" err="1" smtClean="0">
                  <a:latin typeface="Consolas"/>
                  <a:cs typeface="Consolas"/>
                </a:rPr>
                <a:t>b</a:t>
              </a:r>
              <a:r>
                <a:rPr lang="en-US" dirty="0" smtClean="0">
                  <a:latin typeface="Consolas"/>
                  <a:cs typeface="Consolas"/>
                </a:rPr>
                <a:t>) </a:t>
              </a:r>
              <a:r>
                <a:rPr lang="en-US" dirty="0" err="1" smtClean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(rev a)</a:t>
              </a:r>
            </a:p>
            <a:p>
              <a:pPr marL="342883" marR="0" lvl="0" indent="-347455" algn="l" defTabSz="457177" rtl="0" eaLnBrk="1" fontAlgn="auto" latinLnBrk="0" hangingPunct="1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39167" y="2928829"/>
              <a:ext cx="84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Haskell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685425" y="5322989"/>
            <a:ext cx="3275256" cy="1200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For the application of </a:t>
            </a:r>
            <a:r>
              <a:rPr lang="en-US" dirty="0" smtClean="0">
                <a:latin typeface="Consolas"/>
                <a:cs typeface="Consolas"/>
              </a:rPr>
              <a:t>TR</a:t>
            </a:r>
            <a:r>
              <a:rPr lang="en-US" dirty="0" smtClean="0"/>
              <a:t> to </a:t>
            </a:r>
          </a:p>
          <a:p>
            <a:r>
              <a:rPr lang="en-US" dirty="0" smtClean="0"/>
              <a:t>type check, we must know that </a:t>
            </a:r>
          </a:p>
          <a:p>
            <a:r>
              <a:rPr lang="en-US" dirty="0" smtClean="0"/>
              <a:t>(rev </a:t>
            </a:r>
            <a:r>
              <a:rPr lang="en-US" dirty="0" err="1" smtClean="0"/>
              <a:t>b</a:t>
            </a:r>
            <a:r>
              <a:rPr lang="en-US" dirty="0" smtClean="0"/>
              <a:t>) and (rev a) are black trees</a:t>
            </a:r>
          </a:p>
          <a:p>
            <a:r>
              <a:rPr lang="en-US" dirty="0" smtClean="0"/>
              <a:t>of equal height.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>
            <a:off x="5395597" y="5322989"/>
            <a:ext cx="153698" cy="307407"/>
          </a:xfrm>
          <a:prstGeom prst="rightBrac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</a:t>
            </a:r>
            <a:r>
              <a:rPr lang="en-US" dirty="0" err="1" smtClean="0"/>
              <a:t>Agda</a:t>
            </a:r>
            <a:r>
              <a:rPr lang="en-US" dirty="0" smtClean="0"/>
              <a:t> and Haskell different?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99736" y="3051175"/>
            <a:ext cx="7341354" cy="3273426"/>
          </a:xfrm>
        </p:spPr>
        <p:txBody>
          <a:bodyPr/>
          <a:lstStyle/>
          <a:p>
            <a:pPr marL="635000" lvl="0" indent="-350838">
              <a:buNone/>
              <a:defRPr/>
            </a:pPr>
            <a:r>
              <a:rPr lang="en-US" sz="2595" dirty="0" smtClean="0"/>
              <a:t>Types are special in Haskell:</a:t>
            </a:r>
          </a:p>
          <a:p>
            <a:pPr marL="1141392" lvl="2" indent="-457200">
              <a:spcBef>
                <a:spcPts val="800"/>
              </a:spcBef>
              <a:buFont typeface="+mj-lt"/>
              <a:buAutoNum type="arabicPeriod"/>
            </a:pPr>
            <a:r>
              <a:rPr lang="en-US" sz="2395" dirty="0" smtClean="0"/>
              <a:t>Type arguments are always inferred  </a:t>
            </a:r>
            <a:br>
              <a:rPr lang="en-US" sz="2395" dirty="0" smtClean="0"/>
            </a:br>
            <a:r>
              <a:rPr lang="en-US" sz="2395" dirty="0" smtClean="0"/>
              <a:t>(HM type inference)</a:t>
            </a:r>
          </a:p>
          <a:p>
            <a:pPr marL="1141392" lvl="2" indent="-457200">
              <a:spcBef>
                <a:spcPts val="800"/>
              </a:spcBef>
              <a:buFont typeface="+mj-lt"/>
              <a:buAutoNum type="arabicPeriod"/>
            </a:pPr>
            <a:r>
              <a:rPr lang="en-US" sz="2395" dirty="0" smtClean="0"/>
              <a:t>Only types can be used as indices to </a:t>
            </a:r>
            <a:r>
              <a:rPr lang="en-US" sz="2395" dirty="0" err="1" smtClean="0"/>
              <a:t>GADTs</a:t>
            </a:r>
            <a:endParaRPr lang="en-US" sz="2395" dirty="0" smtClean="0"/>
          </a:p>
          <a:p>
            <a:pPr marL="1141392" lvl="2" indent="-457200">
              <a:spcBef>
                <a:spcPts val="800"/>
              </a:spcBef>
              <a:buFont typeface="+mj-lt"/>
              <a:buAutoNum type="arabicPeriod"/>
            </a:pPr>
            <a:r>
              <a:rPr lang="en-US" sz="2395" dirty="0" smtClean="0"/>
              <a:t>Types are always erased before run-time</a:t>
            </a:r>
          </a:p>
          <a:p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defRPr/>
            </a:pPr>
            <a:endParaRPr lang="en-US" dirty="0" smtClean="0"/>
          </a:p>
          <a:p>
            <a:pPr lvl="0">
              <a:buNone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1076" y="3409155"/>
            <a:ext cx="7438624" cy="2332538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6564" y="1587597"/>
            <a:ext cx="6647648" cy="1179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883" lvl="0" indent="-347455" algn="ctr" defTabSz="457177">
              <a:spcBef>
                <a:spcPts val="800"/>
              </a:spcBef>
              <a:defRPr/>
            </a:pPr>
            <a:r>
              <a:rPr lang="en-US" sz="3200" dirty="0" smtClean="0"/>
              <a:t>Haskell distinguishes types from terms</a:t>
            </a:r>
            <a:endParaRPr lang="en-US" sz="3200" i="1" dirty="0" smtClean="0"/>
          </a:p>
          <a:p>
            <a:pPr marL="342883" lvl="0" indent="-347455" algn="ctr" defTabSz="457177">
              <a:spcBef>
                <a:spcPts val="800"/>
              </a:spcBef>
              <a:defRPr/>
            </a:pPr>
            <a:r>
              <a:rPr lang="en-US" sz="3200" dirty="0" err="1" smtClean="0"/>
              <a:t>Agda</a:t>
            </a:r>
            <a:r>
              <a:rPr lang="en-US" sz="3200" dirty="0" smtClean="0"/>
              <a:t> does not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GADTs</a:t>
            </a:r>
            <a:r>
              <a:rPr lang="en-US" dirty="0" smtClean="0"/>
              <a:t>:  </a:t>
            </a:r>
            <a:r>
              <a:rPr lang="en-US" i="1" dirty="0" smtClean="0"/>
              <a:t>Type </a:t>
            </a:r>
            <a:r>
              <a:rPr lang="en-US" dirty="0" smtClean="0"/>
              <a:t>indices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Both </a:t>
            </a:r>
            <a:r>
              <a:rPr lang="en-US" dirty="0" err="1" smtClean="0"/>
              <a:t>Agda</a:t>
            </a:r>
            <a:r>
              <a:rPr lang="en-US" dirty="0" smtClean="0"/>
              <a:t> and GHC support indexed </a:t>
            </a:r>
            <a:r>
              <a:rPr lang="en-US" dirty="0" err="1" smtClean="0"/>
              <a:t>datatypes</a:t>
            </a:r>
            <a:r>
              <a:rPr lang="en-US" dirty="0" smtClean="0"/>
              <a:t>, but GHC syntactically requires indices to be </a:t>
            </a:r>
            <a:r>
              <a:rPr lang="en-US" i="1" dirty="0" smtClean="0"/>
              <a:t>types</a:t>
            </a:r>
          </a:p>
          <a:p>
            <a:r>
              <a:rPr lang="en-US" dirty="0" err="1" smtClean="0"/>
              <a:t>Datatype</a:t>
            </a:r>
            <a:r>
              <a:rPr lang="en-US" dirty="0" smtClean="0"/>
              <a:t> promotion automatically creates new </a:t>
            </a:r>
            <a:r>
              <a:rPr lang="en-US" dirty="0" err="1" smtClean="0"/>
              <a:t>data</a:t>
            </a:r>
            <a:r>
              <a:rPr lang="en-US" i="1" dirty="0" err="1" smtClean="0"/>
              <a:t>kinds</a:t>
            </a:r>
            <a:r>
              <a:rPr lang="en-US" dirty="0" smtClean="0"/>
              <a:t> from </a:t>
            </a:r>
            <a:r>
              <a:rPr lang="en-US" dirty="0" err="1" smtClean="0"/>
              <a:t>data</a:t>
            </a:r>
            <a:r>
              <a:rPr lang="en-US" i="1" dirty="0" err="1" smtClean="0"/>
              <a:t>types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051176"/>
            <a:ext cx="8229600" cy="32734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225425" indent="-225425">
              <a:spcAft>
                <a:spcPts val="600"/>
              </a:spcAft>
              <a:buNone/>
            </a:pPr>
            <a:r>
              <a:rPr lang="en-US" sz="2000" b="1" dirty="0" smtClean="0">
                <a:latin typeface="Consolas"/>
                <a:cs typeface="Consolas"/>
              </a:rPr>
              <a:t>data </a:t>
            </a:r>
            <a:r>
              <a:rPr lang="en-US" sz="2000" dirty="0" smtClean="0">
                <a:latin typeface="Consolas"/>
                <a:cs typeface="Consolas"/>
              </a:rPr>
              <a:t>Color :: * </a:t>
            </a:r>
            <a:r>
              <a:rPr lang="en-US" sz="2000" b="1" dirty="0" smtClean="0">
                <a:latin typeface="Consolas"/>
                <a:cs typeface="Consolas"/>
              </a:rPr>
              <a:t>where	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-- Color is both a type and a kind</a:t>
            </a:r>
            <a:endParaRPr lang="en-US" sz="2000" b="1" dirty="0" smtClean="0">
              <a:solidFill>
                <a:schemeClr val="accent2"/>
              </a:solidFill>
              <a:latin typeface="Consolas"/>
              <a:cs typeface="Consolas"/>
            </a:endParaRPr>
          </a:p>
          <a:p>
            <a:pPr marL="338138" indent="-338138">
              <a:spcAft>
                <a:spcPts val="600"/>
              </a:spcAft>
              <a:buNone/>
            </a:pPr>
            <a:r>
              <a:rPr lang="en-US" sz="2000" b="1" dirty="0" smtClean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R ::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Color        	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-- R and B can appear in both</a:t>
            </a:r>
          </a:p>
          <a:p>
            <a:pPr marL="338138" indent="-338138">
              <a:spcAft>
                <a:spcPts val="600"/>
              </a:spcAft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	B :: Color         	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-- expressions and types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 ::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Color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-&gt;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8064A2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sz="2000" dirty="0" smtClean="0">
                <a:solidFill>
                  <a:srgbClr val="8064A2"/>
                </a:solidFill>
                <a:latin typeface="Consolas"/>
                <a:cs typeface="Consolas"/>
              </a:rPr>
              <a:t>Nat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cs typeface="Consolas"/>
              </a:rPr>
              <a:t>-&gt;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*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  <a:endParaRPr lang="en-US" sz="2000" b="1" noProof="0" dirty="0" smtClean="0">
              <a:solidFill>
                <a:schemeClr val="tx1"/>
              </a:solidFill>
              <a:latin typeface="Consolas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E  ::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Zero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 ::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B91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/>
                <a:ea typeface="+mn-ea"/>
                <a:cs typeface="Consolas"/>
              </a:rPr>
              <a:t> -&gt; A -&gt;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-&gt;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 </a:t>
            </a:r>
            <a:r>
              <a:rPr lang="en-US" sz="2000" noProof="0" dirty="0" err="1" smtClean="0">
                <a:solidFill>
                  <a:schemeClr val="accent4"/>
                </a:solidFill>
                <a:latin typeface="Consolas"/>
                <a:cs typeface="Consolas"/>
              </a:rPr>
              <a:t>n</a:t>
            </a:r>
            <a:endParaRPr lang="en-US" sz="2000" dirty="0" smtClean="0">
              <a:solidFill>
                <a:schemeClr val="accent4"/>
              </a:solidFill>
              <a:latin typeface="Consolas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TB ::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B91D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c1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-&gt; A -&gt;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c2 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-&gt; Tree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(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Suc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  <a:latin typeface="Consolas"/>
                <a:cs typeface="Consolas"/>
              </a:rPr>
              <a:t>n</a:t>
            </a:r>
            <a:r>
              <a:rPr lang="en-US" sz="2000" dirty="0" smtClean="0">
                <a:solidFill>
                  <a:schemeClr val="accent4"/>
                </a:solidFill>
                <a:latin typeface="Consolas"/>
                <a:cs typeface="Consola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are erased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11213">
              <a:buNone/>
            </a:pPr>
            <a:r>
              <a:rPr lang="en-US" dirty="0" smtClean="0">
                <a:latin typeface="Consolas"/>
                <a:cs typeface="Consolas"/>
              </a:rPr>
              <a:t>RBT</a:t>
            </a:r>
            <a:r>
              <a:rPr lang="en-US" dirty="0" smtClean="0"/>
              <a:t>:   Top-level type for red-black trees</a:t>
            </a:r>
          </a:p>
          <a:p>
            <a:pPr marL="806450" indent="-811213">
              <a:buNone/>
            </a:pPr>
            <a:r>
              <a:rPr lang="en-US" dirty="0" smtClean="0"/>
              <a:t>           Hides the black height and forces the root to be black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242502"/>
            <a:ext cx="8229600" cy="20041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 Set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 </a:t>
            </a:r>
            <a:r>
              <a:rPr lang="en-US" dirty="0" smtClean="0">
                <a:latin typeface="Consolas"/>
                <a:cs typeface="Consolas"/>
              </a:rPr>
              <a:t>: {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: ℕ} →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→ RBT 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err="1" smtClean="0">
                <a:latin typeface="Consolas"/>
                <a:cs typeface="Consolas"/>
              </a:rPr>
              <a:t>bh</a:t>
            </a:r>
            <a:r>
              <a:rPr lang="en-US" dirty="0" smtClean="0">
                <a:latin typeface="Consolas"/>
                <a:cs typeface="Consolas"/>
              </a:rPr>
              <a:t> : RBT -&gt; ℕ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err="1" smtClean="0">
                <a:latin typeface="Consolas"/>
                <a:cs typeface="Consolas"/>
              </a:rPr>
              <a:t>bh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(Root {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}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=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61990"/>
            <a:ext cx="8229600" cy="2004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RBT :</a:t>
            </a:r>
            <a:r>
              <a:rPr lang="en-US" dirty="0" smtClean="0">
                <a:latin typeface="Consolas"/>
                <a:cs typeface="Consolas"/>
              </a:rPr>
              <a:t>: *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Root :</a:t>
            </a:r>
            <a:r>
              <a:rPr lang="en-US" dirty="0" smtClean="0">
                <a:latin typeface="Consolas"/>
                <a:cs typeface="Consolas"/>
              </a:rPr>
              <a:t>: Tree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B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-&gt;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RBT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endParaRPr lang="en-US" dirty="0" smtClean="0">
              <a:latin typeface="Consolas"/>
              <a:cs typeface="Consolas"/>
            </a:endParaRP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err="1" smtClean="0">
                <a:latin typeface="Consolas"/>
                <a:cs typeface="Consolas"/>
              </a:rPr>
              <a:t>bh</a:t>
            </a:r>
            <a:r>
              <a:rPr lang="en-US" dirty="0" smtClean="0">
                <a:latin typeface="Consolas"/>
                <a:cs typeface="Consolas"/>
              </a:rPr>
              <a:t> :: RBT -&gt; Nat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err="1" smtClean="0">
                <a:latin typeface="Consolas"/>
                <a:cs typeface="Consolas"/>
              </a:rPr>
              <a:t>bh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(Root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 = </a:t>
            </a:r>
            <a:r>
              <a:rPr lang="en-US" noProof="0" dirty="0" smtClean="0">
                <a:latin typeface="Consolas"/>
                <a:cs typeface="Consolas"/>
              </a:rPr>
              <a:t>???        </a:t>
            </a:r>
            <a:r>
              <a:rPr lang="en-US" noProof="0" dirty="0" smtClean="0">
                <a:solidFill>
                  <a:srgbClr val="C0504D"/>
                </a:solidFill>
                <a:latin typeface="Consolas"/>
                <a:cs typeface="Consolas"/>
              </a:rPr>
              <a:t>-- No runtime access to black height</a:t>
            </a: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sp>
        <p:nvSpPr>
          <p:cNvPr id="6" name="Lightning Bolt 5"/>
          <p:cNvSpPr/>
          <p:nvPr/>
        </p:nvSpPr>
        <p:spPr>
          <a:xfrm>
            <a:off x="2833403" y="5764307"/>
            <a:ext cx="803579" cy="692489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13503" y="3852837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9167" y="4341145"/>
            <a:ext cx="84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Haskell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0563" y="1080292"/>
            <a:ext cx="7772400" cy="1470025"/>
          </a:xfrm>
        </p:spPr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6363" y="2836065"/>
            <a:ext cx="6400800" cy="1752600"/>
          </a:xfrm>
        </p:spPr>
        <p:txBody>
          <a:bodyPr/>
          <a:lstStyle/>
          <a:p>
            <a:r>
              <a:rPr lang="en-US" dirty="0" smtClean="0"/>
              <a:t>How do we temporarily suspend the </a:t>
            </a:r>
            <a:br>
              <a:rPr lang="en-US" dirty="0" smtClean="0"/>
            </a:br>
            <a:r>
              <a:rPr lang="en-US" dirty="0" smtClean="0"/>
              <a:t>invariants during insertion?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6910" y="4416163"/>
            <a:ext cx="1674167" cy="2205779"/>
            <a:chOff x="824713" y="1212235"/>
            <a:chExt cx="1674167" cy="2205779"/>
          </a:xfrm>
        </p:grpSpPr>
        <p:sp>
          <p:nvSpPr>
            <p:cNvPr id="7" name="Oval 6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7" idx="4"/>
              <a:endCxn id="8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4"/>
              <a:endCxn id="11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8" idx="4"/>
              <a:endCxn id="9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4"/>
              <a:endCxn id="10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Isosceles Triangle 15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/>
            <p:cNvCxnSpPr>
              <a:stCxn id="17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6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896977" y="4416164"/>
            <a:ext cx="2156625" cy="1612032"/>
            <a:chOff x="3334180" y="4180628"/>
            <a:chExt cx="2156625" cy="1612032"/>
          </a:xfrm>
        </p:grpSpPr>
        <p:sp>
          <p:nvSpPr>
            <p:cNvPr id="21" name="Oval 20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21" idx="4"/>
              <a:endCxn id="22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1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5" idx="0"/>
              <a:endCxn id="22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2" idx="4"/>
              <a:endCxn id="24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Isosceles Triangle 29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stCxn id="31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30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538817" y="4973957"/>
            <a:ext cx="2722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nsolas"/>
                <a:cs typeface="Consolas"/>
              </a:rPr>
              <a:t>balance (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1077" y="4973957"/>
            <a:ext cx="1030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nsolas"/>
                <a:cs typeface="Consolas"/>
              </a:rPr>
              <a:t>) = </a:t>
            </a:r>
            <a:endParaRPr lang="en-US" sz="4000" dirty="0">
              <a:latin typeface="Consolas"/>
              <a:cs typeface="Consolas"/>
            </a:endParaRPr>
          </a:p>
        </p:txBody>
      </p:sp>
      <p:sp>
        <p:nvSpPr>
          <p:cNvPr id="36" name="Line Callout 2 (No Border) 35"/>
          <p:cNvSpPr/>
          <p:nvPr/>
        </p:nvSpPr>
        <p:spPr>
          <a:xfrm flipH="1">
            <a:off x="538814" y="3568652"/>
            <a:ext cx="2405409" cy="1193863"/>
          </a:xfrm>
          <a:prstGeom prst="callout2">
            <a:avLst>
              <a:gd name="adj1" fmla="val 37601"/>
              <a:gd name="adj2" fmla="val 194"/>
              <a:gd name="adj3" fmla="val 40293"/>
              <a:gd name="adj4" fmla="val -19226"/>
              <a:gd name="adj5" fmla="val 70759"/>
              <a:gd name="adj6" fmla="val -32378"/>
            </a:avLst>
          </a:prstGeom>
          <a:ln w="635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accent5"/>
                </a:solidFill>
              </a:rPr>
              <a:t>What is the type of this tree?</a:t>
            </a:r>
            <a:endParaRPr lang="en-US" sz="2400" i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3563038" y="4279586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824713" y="1212235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7"/>
          <p:cNvGrpSpPr/>
          <p:nvPr/>
        </p:nvGrpSpPr>
        <p:grpSpPr>
          <a:xfrm>
            <a:off x="2750415" y="1212235"/>
            <a:ext cx="1369024" cy="2205778"/>
            <a:chOff x="2750415" y="1212235"/>
            <a:chExt cx="1369024" cy="2205778"/>
          </a:xfrm>
        </p:grpSpPr>
        <p:sp>
          <p:nvSpPr>
            <p:cNvPr id="31" name="Oval 30"/>
            <p:cNvSpPr/>
            <p:nvPr/>
          </p:nvSpPr>
          <p:spPr>
            <a:xfrm>
              <a:off x="3434927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04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34928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750415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764812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1" idx="4"/>
              <a:endCxn id="32" idx="0"/>
            </p:cNvCxnSpPr>
            <p:nvPr/>
          </p:nvCxnSpPr>
          <p:spPr>
            <a:xfrm rot="5400000">
              <a:off x="3272139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5" idx="0"/>
            </p:cNvCxnSpPr>
            <p:nvPr/>
          </p:nvCxnSpPr>
          <p:spPr>
            <a:xfrm rot="16200000" flipH="1">
              <a:off x="3608209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4"/>
              <a:endCxn id="33" idx="0"/>
            </p:cNvCxnSpPr>
            <p:nvPr/>
          </p:nvCxnSpPr>
          <p:spPr>
            <a:xfrm rot="16200000" flipH="1">
              <a:off x="3311229" y="2189275"/>
              <a:ext cx="247398" cy="32988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 rot="5400000">
              <a:off x="2975158" y="2183090"/>
              <a:ext cx="24739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3764812" y="3071660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129784" y="3071660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rot="5400000" flipH="1" flipV="1">
              <a:off x="3342157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5" idx="0"/>
            </p:cNvCxnSpPr>
            <p:nvPr/>
          </p:nvCxnSpPr>
          <p:spPr>
            <a:xfrm rot="16200000" flipH="1">
              <a:off x="3659671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8"/>
          <p:cNvGrpSpPr/>
          <p:nvPr/>
        </p:nvGrpSpPr>
        <p:grpSpPr>
          <a:xfrm>
            <a:off x="5086694" y="1212236"/>
            <a:ext cx="1369024" cy="2216764"/>
            <a:chOff x="5086694" y="1212236"/>
            <a:chExt cx="1369024" cy="2216764"/>
          </a:xfrm>
        </p:grpSpPr>
        <p:sp>
          <p:nvSpPr>
            <p:cNvPr id="40" name="Oval 39"/>
            <p:cNvSpPr/>
            <p:nvPr/>
          </p:nvSpPr>
          <p:spPr>
            <a:xfrm>
              <a:off x="5441321" y="1212236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5948" y="1884168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66063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6101091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086694" y="1884165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0" idx="4"/>
              <a:endCxn id="41" idx="0"/>
            </p:cNvCxnSpPr>
            <p:nvPr/>
          </p:nvCxnSpPr>
          <p:spPr>
            <a:xfrm rot="16200000" flipH="1">
              <a:off x="5620788" y="1544064"/>
              <a:ext cx="325579" cy="354627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44" idx="0"/>
            </p:cNvCxnSpPr>
            <p:nvPr/>
          </p:nvCxnSpPr>
          <p:spPr>
            <a:xfrm rot="5400000">
              <a:off x="5272348" y="1550249"/>
              <a:ext cx="325576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4"/>
              <a:endCxn id="42" idx="0"/>
            </p:cNvCxnSpPr>
            <p:nvPr/>
          </p:nvCxnSpPr>
          <p:spPr>
            <a:xfrm rot="5400000">
              <a:off x="5672251" y="2189277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43" idx="0"/>
            </p:cNvCxnSpPr>
            <p:nvPr/>
          </p:nvCxnSpPr>
          <p:spPr>
            <a:xfrm rot="16200000" flipH="1">
              <a:off x="5995950" y="219546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5746464" y="308264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5111436" y="308264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5400000" flipH="1" flipV="1">
              <a:off x="5323809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0"/>
            </p:cNvCxnSpPr>
            <p:nvPr/>
          </p:nvCxnSpPr>
          <p:spPr>
            <a:xfrm rot="16200000" flipH="1">
              <a:off x="5641323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9"/>
          <p:cNvGrpSpPr/>
          <p:nvPr/>
        </p:nvGrpSpPr>
        <p:grpSpPr>
          <a:xfrm>
            <a:off x="6989439" y="1212233"/>
            <a:ext cx="1674168" cy="2205779"/>
            <a:chOff x="6989439" y="1212233"/>
            <a:chExt cx="1674168" cy="2205779"/>
          </a:xfrm>
        </p:grpSpPr>
        <p:sp>
          <p:nvSpPr>
            <p:cNvPr id="49" name="Oval 48"/>
            <p:cNvSpPr/>
            <p:nvPr/>
          </p:nvSpPr>
          <p:spPr>
            <a:xfrm>
              <a:off x="7319325" y="1212233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7395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3836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319325" y="2477912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89439" y="1884162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7156535" y="1556431"/>
              <a:ext cx="325579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492607" y="1550248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4"/>
              <a:endCxn id="51" idx="0"/>
            </p:cNvCxnSpPr>
            <p:nvPr/>
          </p:nvCxnSpPr>
          <p:spPr>
            <a:xfrm rot="16200000" flipH="1">
              <a:off x="7880139" y="2189275"/>
              <a:ext cx="247396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4"/>
              <a:endCxn id="52" idx="0"/>
            </p:cNvCxnSpPr>
            <p:nvPr/>
          </p:nvCxnSpPr>
          <p:spPr>
            <a:xfrm rot="5400000">
              <a:off x="7544071" y="2183087"/>
              <a:ext cx="247393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>
              <a:off x="8308980" y="3071659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7673952" y="3071659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rot="5400000" flipH="1" flipV="1">
              <a:off x="7886325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3" idx="0"/>
            </p:cNvCxnSpPr>
            <p:nvPr/>
          </p:nvCxnSpPr>
          <p:spPr>
            <a:xfrm rot="16200000" flipH="1">
              <a:off x="8203839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Down Arrow 87"/>
          <p:cNvSpPr/>
          <p:nvPr/>
        </p:nvSpPr>
        <p:spPr>
          <a:xfrm rot="811308">
            <a:off x="5089871" y="3577613"/>
            <a:ext cx="684512" cy="1263757"/>
          </a:xfrm>
          <a:prstGeom prst="downArrow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wn Arrow 88"/>
          <p:cNvSpPr/>
          <p:nvPr/>
        </p:nvSpPr>
        <p:spPr>
          <a:xfrm rot="2671015">
            <a:off x="6453744" y="3523079"/>
            <a:ext cx="684512" cy="2020555"/>
          </a:xfrm>
          <a:prstGeom prst="downArrow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/>
          <p:cNvSpPr/>
          <p:nvPr/>
        </p:nvSpPr>
        <p:spPr>
          <a:xfrm rot="20788692" flipH="1">
            <a:off x="3510053" y="3577613"/>
            <a:ext cx="684512" cy="1263757"/>
          </a:xfrm>
          <a:prstGeom prst="downArrow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Down Arrow 106"/>
          <p:cNvSpPr/>
          <p:nvPr/>
        </p:nvSpPr>
        <p:spPr>
          <a:xfrm rot="18959051" flipH="1">
            <a:off x="2216022" y="3385245"/>
            <a:ext cx="684512" cy="2005144"/>
          </a:xfrm>
          <a:prstGeom prst="downArrow">
            <a:avLst/>
          </a:prstGeom>
          <a:solidFill>
            <a:schemeClr val="accent4">
              <a:alpha val="5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0410" y="6190335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ea typeface="Osaka"/>
                <a:cs typeface="Consolas"/>
              </a:rPr>
              <a:t> </a:t>
            </a:r>
            <a:r>
              <a:rPr lang="en-US" dirty="0" smtClean="0">
                <a:latin typeface="Consolas"/>
                <a:ea typeface="Osaka"/>
                <a:cs typeface="Consolas"/>
              </a:rPr>
              <a:t>balance </a:t>
            </a:r>
            <a:r>
              <a:rPr lang="en-US" dirty="0">
                <a:latin typeface="Consolas"/>
                <a:ea typeface="Osaka"/>
                <a:cs typeface="Consolas"/>
              </a:rPr>
              <a:t>(T color (ins a) y b)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4997547" y="6196866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ea typeface="Osaka"/>
                <a:cs typeface="Consolas"/>
              </a:rPr>
              <a:t> </a:t>
            </a:r>
            <a:r>
              <a:rPr lang="en-US" dirty="0" smtClean="0">
                <a:latin typeface="Consolas"/>
                <a:ea typeface="Osaka"/>
                <a:cs typeface="Consolas"/>
              </a:rPr>
              <a:t>balance </a:t>
            </a:r>
            <a:r>
              <a:rPr lang="en-US" dirty="0">
                <a:latin typeface="Consolas"/>
                <a:ea typeface="Osaka"/>
                <a:cs typeface="Consolas"/>
              </a:rPr>
              <a:t>(T color </a:t>
            </a:r>
            <a:r>
              <a:rPr lang="en-US" dirty="0" smtClean="0">
                <a:latin typeface="Consolas"/>
                <a:ea typeface="Osaka"/>
                <a:cs typeface="Consolas"/>
              </a:rPr>
              <a:t>a y (ins b))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14259"/>
            <a:ext cx="7772400" cy="1470025"/>
          </a:xfrm>
        </p:spPr>
        <p:txBody>
          <a:bodyPr/>
          <a:lstStyle/>
          <a:p>
            <a:r>
              <a:rPr lang="en-US" sz="4000" dirty="0" smtClean="0"/>
              <a:t>Is Haskell a dependently-typed language?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17808" y="3834614"/>
            <a:ext cx="2707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/>
              <a:t>YES</a:t>
            </a:r>
            <a:endParaRPr lang="en-US" sz="13800" dirty="0"/>
          </a:p>
        </p:txBody>
      </p:sp>
      <p:sp>
        <p:nvSpPr>
          <p:cNvPr id="6" name="TextBox 5"/>
          <p:cNvSpPr txBox="1"/>
          <p:nvPr/>
        </p:nvSpPr>
        <p:spPr>
          <a:xfrm>
            <a:off x="5517538" y="4263432"/>
            <a:ext cx="414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*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balance into two </a:t>
            </a:r>
            <a:r>
              <a:rPr lang="en-US" dirty="0" smtClean="0"/>
              <a:t>functions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3563038" y="4279586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824713" y="1212235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7"/>
          <p:cNvGrpSpPr/>
          <p:nvPr/>
        </p:nvGrpSpPr>
        <p:grpSpPr>
          <a:xfrm>
            <a:off x="2750415" y="1212235"/>
            <a:ext cx="1369024" cy="2205778"/>
            <a:chOff x="2750415" y="1212235"/>
            <a:chExt cx="1369024" cy="2205778"/>
          </a:xfrm>
        </p:grpSpPr>
        <p:sp>
          <p:nvSpPr>
            <p:cNvPr id="31" name="Oval 30"/>
            <p:cNvSpPr/>
            <p:nvPr/>
          </p:nvSpPr>
          <p:spPr>
            <a:xfrm>
              <a:off x="3434927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04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34928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750415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764812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1" idx="4"/>
              <a:endCxn id="32" idx="0"/>
            </p:cNvCxnSpPr>
            <p:nvPr/>
          </p:nvCxnSpPr>
          <p:spPr>
            <a:xfrm rot="5400000">
              <a:off x="3272139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5" idx="0"/>
            </p:cNvCxnSpPr>
            <p:nvPr/>
          </p:nvCxnSpPr>
          <p:spPr>
            <a:xfrm rot="16200000" flipH="1">
              <a:off x="3608209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4"/>
              <a:endCxn id="33" idx="0"/>
            </p:cNvCxnSpPr>
            <p:nvPr/>
          </p:nvCxnSpPr>
          <p:spPr>
            <a:xfrm rot="16200000" flipH="1">
              <a:off x="3311229" y="2189275"/>
              <a:ext cx="247398" cy="32988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 rot="5400000">
              <a:off x="2975158" y="2183090"/>
              <a:ext cx="24739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3764812" y="3071660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129784" y="3071660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rot="5400000" flipH="1" flipV="1">
              <a:off x="3342157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5" idx="0"/>
            </p:cNvCxnSpPr>
            <p:nvPr/>
          </p:nvCxnSpPr>
          <p:spPr>
            <a:xfrm rot="16200000" flipH="1">
              <a:off x="3659671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8"/>
          <p:cNvGrpSpPr/>
          <p:nvPr/>
        </p:nvGrpSpPr>
        <p:grpSpPr>
          <a:xfrm>
            <a:off x="5086694" y="1212236"/>
            <a:ext cx="1369024" cy="2216764"/>
            <a:chOff x="5086694" y="1212236"/>
            <a:chExt cx="1369024" cy="2216764"/>
          </a:xfrm>
        </p:grpSpPr>
        <p:sp>
          <p:nvSpPr>
            <p:cNvPr id="40" name="Oval 39"/>
            <p:cNvSpPr/>
            <p:nvPr/>
          </p:nvSpPr>
          <p:spPr>
            <a:xfrm>
              <a:off x="5441321" y="1212236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5948" y="1884168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66063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6101091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086694" y="1884165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0" idx="4"/>
              <a:endCxn id="41" idx="0"/>
            </p:cNvCxnSpPr>
            <p:nvPr/>
          </p:nvCxnSpPr>
          <p:spPr>
            <a:xfrm rot="16200000" flipH="1">
              <a:off x="5620788" y="1544064"/>
              <a:ext cx="325579" cy="354627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44" idx="0"/>
            </p:cNvCxnSpPr>
            <p:nvPr/>
          </p:nvCxnSpPr>
          <p:spPr>
            <a:xfrm rot="5400000">
              <a:off x="5272348" y="1550249"/>
              <a:ext cx="325576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4"/>
              <a:endCxn id="42" idx="0"/>
            </p:cNvCxnSpPr>
            <p:nvPr/>
          </p:nvCxnSpPr>
          <p:spPr>
            <a:xfrm rot="5400000">
              <a:off x="5672251" y="2189277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43" idx="0"/>
            </p:cNvCxnSpPr>
            <p:nvPr/>
          </p:nvCxnSpPr>
          <p:spPr>
            <a:xfrm rot="16200000" flipH="1">
              <a:off x="5995950" y="219546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5746464" y="308264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5111436" y="308264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5400000" flipH="1" flipV="1">
              <a:off x="5323809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0"/>
            </p:cNvCxnSpPr>
            <p:nvPr/>
          </p:nvCxnSpPr>
          <p:spPr>
            <a:xfrm rot="16200000" flipH="1">
              <a:off x="5641323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9"/>
          <p:cNvGrpSpPr/>
          <p:nvPr/>
        </p:nvGrpSpPr>
        <p:grpSpPr>
          <a:xfrm>
            <a:off x="6989439" y="1212233"/>
            <a:ext cx="1674168" cy="2205779"/>
            <a:chOff x="6989439" y="1212233"/>
            <a:chExt cx="1674168" cy="2205779"/>
          </a:xfrm>
        </p:grpSpPr>
        <p:sp>
          <p:nvSpPr>
            <p:cNvPr id="49" name="Oval 48"/>
            <p:cNvSpPr/>
            <p:nvPr/>
          </p:nvSpPr>
          <p:spPr>
            <a:xfrm>
              <a:off x="7319325" y="1212233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7395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3836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319325" y="2477912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89439" y="1884162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7156535" y="1556431"/>
              <a:ext cx="325579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492607" y="1550248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4"/>
              <a:endCxn id="51" idx="0"/>
            </p:cNvCxnSpPr>
            <p:nvPr/>
          </p:nvCxnSpPr>
          <p:spPr>
            <a:xfrm rot="16200000" flipH="1">
              <a:off x="7880139" y="2189275"/>
              <a:ext cx="247396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4"/>
              <a:endCxn id="52" idx="0"/>
            </p:cNvCxnSpPr>
            <p:nvPr/>
          </p:nvCxnSpPr>
          <p:spPr>
            <a:xfrm rot="5400000">
              <a:off x="7544071" y="2183087"/>
              <a:ext cx="247393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>
              <a:off x="8308980" y="3071659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7673952" y="3071659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rot="5400000" flipH="1" flipV="1">
              <a:off x="7886325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3" idx="0"/>
            </p:cNvCxnSpPr>
            <p:nvPr/>
          </p:nvCxnSpPr>
          <p:spPr>
            <a:xfrm rot="16200000" flipH="1">
              <a:off x="8203839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60928" y="1063799"/>
            <a:ext cx="3760101" cy="4255197"/>
            <a:chOff x="4960928" y="1063799"/>
            <a:chExt cx="3760101" cy="4255197"/>
          </a:xfrm>
        </p:grpSpPr>
        <p:sp>
          <p:nvSpPr>
            <p:cNvPr id="77" name="Rectangle 76"/>
            <p:cNvSpPr/>
            <p:nvPr/>
          </p:nvSpPr>
          <p:spPr>
            <a:xfrm>
              <a:off x="4960928" y="1063799"/>
              <a:ext cx="3760101" cy="2688361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Bent Arrow 79"/>
            <p:cNvSpPr/>
            <p:nvPr/>
          </p:nvSpPr>
          <p:spPr>
            <a:xfrm rot="10800000">
              <a:off x="5795948" y="3752160"/>
              <a:ext cx="1761040" cy="1566836"/>
            </a:xfrm>
            <a:prstGeom prst="bentArrow">
              <a:avLst/>
            </a:pr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10287" y="1063799"/>
            <a:ext cx="3760101" cy="4255197"/>
            <a:chOff x="610287" y="1063799"/>
            <a:chExt cx="3760101" cy="4255197"/>
          </a:xfrm>
          <a:effectLst/>
        </p:grpSpPr>
        <p:sp>
          <p:nvSpPr>
            <p:cNvPr id="76" name="Rectangle 75"/>
            <p:cNvSpPr/>
            <p:nvPr/>
          </p:nvSpPr>
          <p:spPr>
            <a:xfrm>
              <a:off x="610287" y="1063799"/>
              <a:ext cx="3760101" cy="2688361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Bent Arrow 80"/>
            <p:cNvSpPr/>
            <p:nvPr/>
          </p:nvSpPr>
          <p:spPr>
            <a:xfrm rot="10800000" flipH="1">
              <a:off x="1637055" y="3752160"/>
              <a:ext cx="1761040" cy="1566836"/>
            </a:xfrm>
            <a:prstGeom prst="bentArrow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50410" y="6190335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ea typeface="Osaka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Osaka"/>
                <a:cs typeface="Consolas"/>
              </a:rPr>
              <a:t>balanceL</a:t>
            </a:r>
            <a:r>
              <a:rPr lang="en-US" dirty="0" smtClean="0">
                <a:latin typeface="Consolas"/>
                <a:ea typeface="Osaka"/>
                <a:cs typeface="Consolas"/>
              </a:rPr>
              <a:t> </a:t>
            </a:r>
            <a:r>
              <a:rPr lang="en-US" dirty="0">
                <a:latin typeface="Consolas"/>
                <a:ea typeface="Osaka"/>
                <a:cs typeface="Consolas"/>
              </a:rPr>
              <a:t>(T color (ins a) y b)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997547" y="619686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ea typeface="Osaka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Osaka"/>
                <a:cs typeface="Consolas"/>
              </a:rPr>
              <a:t>balanceR</a:t>
            </a:r>
            <a:r>
              <a:rPr lang="en-US" dirty="0" smtClean="0">
                <a:latin typeface="Consolas"/>
                <a:ea typeface="Osaka"/>
                <a:cs typeface="Consolas"/>
              </a:rPr>
              <a:t> </a:t>
            </a:r>
            <a:r>
              <a:rPr lang="en-US" dirty="0">
                <a:latin typeface="Consolas"/>
                <a:ea typeface="Osaka"/>
                <a:cs typeface="Consolas"/>
              </a:rPr>
              <a:t>(T color </a:t>
            </a:r>
            <a:r>
              <a:rPr lang="en-US" dirty="0" smtClean="0">
                <a:latin typeface="Consolas"/>
                <a:ea typeface="Osaka"/>
                <a:cs typeface="Consolas"/>
              </a:rPr>
              <a:t>a y (ins b))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balance into two </a:t>
            </a:r>
            <a:r>
              <a:rPr lang="en-US" dirty="0" smtClean="0"/>
              <a:t>functions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3563038" y="4279586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824713" y="1212235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107"/>
          <p:cNvGrpSpPr/>
          <p:nvPr/>
        </p:nvGrpSpPr>
        <p:grpSpPr>
          <a:xfrm>
            <a:off x="2750415" y="1212235"/>
            <a:ext cx="1369024" cy="2205778"/>
            <a:chOff x="2750415" y="1212235"/>
            <a:chExt cx="1369024" cy="2205778"/>
          </a:xfrm>
        </p:grpSpPr>
        <p:sp>
          <p:nvSpPr>
            <p:cNvPr id="31" name="Oval 30"/>
            <p:cNvSpPr/>
            <p:nvPr/>
          </p:nvSpPr>
          <p:spPr>
            <a:xfrm>
              <a:off x="3434927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04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34928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750415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764812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1" idx="4"/>
              <a:endCxn id="32" idx="0"/>
            </p:cNvCxnSpPr>
            <p:nvPr/>
          </p:nvCxnSpPr>
          <p:spPr>
            <a:xfrm rot="5400000">
              <a:off x="3272139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5" idx="0"/>
            </p:cNvCxnSpPr>
            <p:nvPr/>
          </p:nvCxnSpPr>
          <p:spPr>
            <a:xfrm rot="16200000" flipH="1">
              <a:off x="3608209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4"/>
              <a:endCxn id="33" idx="0"/>
            </p:cNvCxnSpPr>
            <p:nvPr/>
          </p:nvCxnSpPr>
          <p:spPr>
            <a:xfrm rot="16200000" flipH="1">
              <a:off x="3311229" y="2189275"/>
              <a:ext cx="247398" cy="32988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 rot="5400000">
              <a:off x="2975158" y="2183090"/>
              <a:ext cx="24739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3764812" y="3071660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129784" y="3071660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rot="5400000" flipH="1" flipV="1">
              <a:off x="3342157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5" idx="0"/>
            </p:cNvCxnSpPr>
            <p:nvPr/>
          </p:nvCxnSpPr>
          <p:spPr>
            <a:xfrm rot="16200000" flipH="1">
              <a:off x="3659671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8"/>
          <p:cNvGrpSpPr/>
          <p:nvPr/>
        </p:nvGrpSpPr>
        <p:grpSpPr>
          <a:xfrm>
            <a:off x="5086694" y="1212236"/>
            <a:ext cx="1369024" cy="2216764"/>
            <a:chOff x="5086694" y="1212236"/>
            <a:chExt cx="1369024" cy="2216764"/>
          </a:xfrm>
        </p:grpSpPr>
        <p:sp>
          <p:nvSpPr>
            <p:cNvPr id="40" name="Oval 39"/>
            <p:cNvSpPr/>
            <p:nvPr/>
          </p:nvSpPr>
          <p:spPr>
            <a:xfrm>
              <a:off x="5441321" y="1212236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5948" y="1884168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66063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6101091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086694" y="1884165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0" idx="4"/>
              <a:endCxn id="41" idx="0"/>
            </p:cNvCxnSpPr>
            <p:nvPr/>
          </p:nvCxnSpPr>
          <p:spPr>
            <a:xfrm rot="16200000" flipH="1">
              <a:off x="5620788" y="1544064"/>
              <a:ext cx="325579" cy="354627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44" idx="0"/>
            </p:cNvCxnSpPr>
            <p:nvPr/>
          </p:nvCxnSpPr>
          <p:spPr>
            <a:xfrm rot="5400000">
              <a:off x="5272348" y="1550249"/>
              <a:ext cx="325576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4"/>
              <a:endCxn id="42" idx="0"/>
            </p:cNvCxnSpPr>
            <p:nvPr/>
          </p:nvCxnSpPr>
          <p:spPr>
            <a:xfrm rot="5400000">
              <a:off x="5672251" y="2189277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43" idx="0"/>
            </p:cNvCxnSpPr>
            <p:nvPr/>
          </p:nvCxnSpPr>
          <p:spPr>
            <a:xfrm rot="16200000" flipH="1">
              <a:off x="5995950" y="219546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5746464" y="308264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5111436" y="308264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5400000" flipH="1" flipV="1">
              <a:off x="5323809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0"/>
            </p:cNvCxnSpPr>
            <p:nvPr/>
          </p:nvCxnSpPr>
          <p:spPr>
            <a:xfrm rot="16200000" flipH="1">
              <a:off x="5641323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09"/>
          <p:cNvGrpSpPr/>
          <p:nvPr/>
        </p:nvGrpSpPr>
        <p:grpSpPr>
          <a:xfrm>
            <a:off x="6989439" y="1212233"/>
            <a:ext cx="1674168" cy="2205779"/>
            <a:chOff x="6989439" y="1212233"/>
            <a:chExt cx="1674168" cy="2205779"/>
          </a:xfrm>
        </p:grpSpPr>
        <p:sp>
          <p:nvSpPr>
            <p:cNvPr id="49" name="Oval 48"/>
            <p:cNvSpPr/>
            <p:nvPr/>
          </p:nvSpPr>
          <p:spPr>
            <a:xfrm>
              <a:off x="7319325" y="1212233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7395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3836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319325" y="2477912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89439" y="1884162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7156535" y="1556431"/>
              <a:ext cx="325579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492607" y="1550248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4"/>
              <a:endCxn id="51" idx="0"/>
            </p:cNvCxnSpPr>
            <p:nvPr/>
          </p:nvCxnSpPr>
          <p:spPr>
            <a:xfrm rot="16200000" flipH="1">
              <a:off x="7880139" y="2189275"/>
              <a:ext cx="247396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4"/>
              <a:endCxn id="52" idx="0"/>
            </p:cNvCxnSpPr>
            <p:nvPr/>
          </p:nvCxnSpPr>
          <p:spPr>
            <a:xfrm rot="5400000">
              <a:off x="7544071" y="2183087"/>
              <a:ext cx="247393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>
              <a:off x="8308980" y="3071659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7673952" y="3071659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rot="5400000" flipH="1" flipV="1">
              <a:off x="7886325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3" idx="0"/>
            </p:cNvCxnSpPr>
            <p:nvPr/>
          </p:nvCxnSpPr>
          <p:spPr>
            <a:xfrm rot="16200000" flipH="1">
              <a:off x="8203839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960928" y="1063799"/>
            <a:ext cx="3760101" cy="4255197"/>
            <a:chOff x="4960928" y="1063799"/>
            <a:chExt cx="3760101" cy="4255197"/>
          </a:xfrm>
        </p:grpSpPr>
        <p:sp>
          <p:nvSpPr>
            <p:cNvPr id="77" name="Rectangle 76"/>
            <p:cNvSpPr/>
            <p:nvPr/>
          </p:nvSpPr>
          <p:spPr>
            <a:xfrm>
              <a:off x="4960928" y="1063799"/>
              <a:ext cx="3760101" cy="2688361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Bent Arrow 79"/>
            <p:cNvSpPr/>
            <p:nvPr/>
          </p:nvSpPr>
          <p:spPr>
            <a:xfrm rot="10800000">
              <a:off x="5795948" y="3752160"/>
              <a:ext cx="1761040" cy="1566836"/>
            </a:xfrm>
            <a:prstGeom prst="bentArrow">
              <a:avLst/>
            </a:pr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10287" y="1063799"/>
            <a:ext cx="3760101" cy="4255197"/>
            <a:chOff x="610287" y="1063799"/>
            <a:chExt cx="3760101" cy="4255197"/>
          </a:xfrm>
          <a:effectLst/>
        </p:grpSpPr>
        <p:sp>
          <p:nvSpPr>
            <p:cNvPr id="76" name="Rectangle 75"/>
            <p:cNvSpPr/>
            <p:nvPr/>
          </p:nvSpPr>
          <p:spPr>
            <a:xfrm>
              <a:off x="610287" y="1063799"/>
              <a:ext cx="3760101" cy="2688361"/>
            </a:xfrm>
            <a:prstGeom prst="rect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Bent Arrow 80"/>
            <p:cNvSpPr/>
            <p:nvPr/>
          </p:nvSpPr>
          <p:spPr>
            <a:xfrm rot="10800000" flipH="1">
              <a:off x="1637055" y="3752160"/>
              <a:ext cx="1761040" cy="1566836"/>
            </a:xfrm>
            <a:prstGeom prst="bentArrow">
              <a:avLst/>
            </a:prstGeom>
            <a:solidFill>
              <a:schemeClr val="accent4">
                <a:alpha val="16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50410" y="6190335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ea typeface="Osaka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Osaka"/>
                <a:cs typeface="Consolas"/>
              </a:rPr>
              <a:t>balanceL</a:t>
            </a:r>
            <a:r>
              <a:rPr lang="en-US" dirty="0" smtClean="0">
                <a:latin typeface="Consolas"/>
                <a:ea typeface="Osaka"/>
                <a:cs typeface="Consolas"/>
              </a:rPr>
              <a:t> </a:t>
            </a:r>
            <a:r>
              <a:rPr lang="en-US" dirty="0">
                <a:latin typeface="Consolas"/>
                <a:ea typeface="Osaka"/>
                <a:cs typeface="Consolas"/>
              </a:rPr>
              <a:t>color (ins a) y </a:t>
            </a:r>
            <a:r>
              <a:rPr lang="en-US" dirty="0" smtClean="0">
                <a:latin typeface="Consolas"/>
                <a:ea typeface="Osaka"/>
                <a:cs typeface="Consolas"/>
              </a:rPr>
              <a:t>b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4997547" y="6196866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/>
                <a:ea typeface="Osaka"/>
                <a:cs typeface="Consolas"/>
              </a:rPr>
              <a:t> </a:t>
            </a:r>
            <a:r>
              <a:rPr lang="en-US" dirty="0" err="1" smtClean="0">
                <a:latin typeface="Consolas"/>
                <a:ea typeface="Osaka"/>
                <a:cs typeface="Consolas"/>
              </a:rPr>
              <a:t>balanceR</a:t>
            </a:r>
            <a:r>
              <a:rPr lang="en-US" dirty="0" smtClean="0">
                <a:latin typeface="Consolas"/>
                <a:ea typeface="Osaka"/>
                <a:cs typeface="Consolas"/>
              </a:rPr>
              <a:t> </a:t>
            </a:r>
            <a:r>
              <a:rPr lang="en-US" dirty="0">
                <a:latin typeface="Consolas"/>
                <a:ea typeface="Osaka"/>
                <a:cs typeface="Consolas"/>
              </a:rPr>
              <a:t>color </a:t>
            </a:r>
            <a:r>
              <a:rPr lang="en-US" dirty="0" smtClean="0">
                <a:latin typeface="Consolas"/>
                <a:ea typeface="Osaka"/>
                <a:cs typeface="Consolas"/>
              </a:rPr>
              <a:t>a y (ins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Decompose argument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5601859" y="1212238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rgbClr val="C0504D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2168995" y="1223221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82284" y="171828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balance 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4178542" y="1718285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= </a:t>
            </a:r>
            <a:endParaRPr lang="en-US" sz="28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807552" y="4097646"/>
            <a:ext cx="7125671" cy="1710716"/>
            <a:chOff x="734684" y="4337662"/>
            <a:chExt cx="7125671" cy="1710716"/>
          </a:xfrm>
        </p:grpSpPr>
        <p:grpSp>
          <p:nvGrpSpPr>
            <p:cNvPr id="83" name="Group 106"/>
            <p:cNvGrpSpPr/>
            <p:nvPr/>
          </p:nvGrpSpPr>
          <p:grpSpPr>
            <a:xfrm>
              <a:off x="2790966" y="4514529"/>
              <a:ext cx="1749765" cy="1533849"/>
              <a:chOff x="749115" y="1884165"/>
              <a:chExt cx="1749765" cy="1533849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749115" y="1884165"/>
                <a:ext cx="329885" cy="346353"/>
              </a:xfrm>
              <a:prstGeom prst="ellipse">
                <a:avLst/>
              </a:prstGeom>
              <a:solidFill>
                <a:schemeClr val="tx1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>
                <a:stCxn id="89" idx="4"/>
                <a:endCxn id="90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89" idx="4"/>
                <a:endCxn id="10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Isosceles Triangle 112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" name="Straight Connector 114"/>
              <p:cNvCxnSpPr>
                <a:stCxn id="114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113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734684" y="4337662"/>
              <a:ext cx="1843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24934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</a:t>
              </a:r>
              <a:r>
                <a:rPr lang="en-US" sz="2800" dirty="0" smtClean="0">
                  <a:latin typeface="Consolas"/>
                  <a:cs typeface="Consolas"/>
                </a:rPr>
                <a:t>= </a:t>
              </a:r>
              <a:endParaRPr lang="en-US" sz="2800" dirty="0"/>
            </a:p>
          </p:txBody>
        </p:sp>
        <p:grpSp>
          <p:nvGrpSpPr>
            <p:cNvPr id="121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2" idx="4"/>
                <a:endCxn id="12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6" idx="0"/>
                <a:endCxn id="12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3" idx="4"/>
                <a:endCxn id="12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Isosceles Triangle 13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>
                <a:stCxn id="13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endCxn id="13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 Color</a:t>
            </a:r>
            <a:endParaRPr lang="en-US" dirty="0"/>
          </a:p>
        </p:txBody>
      </p:sp>
      <p:grpSp>
        <p:nvGrpSpPr>
          <p:cNvPr id="3" name="Group 110"/>
          <p:cNvGrpSpPr/>
          <p:nvPr/>
        </p:nvGrpSpPr>
        <p:grpSpPr>
          <a:xfrm>
            <a:off x="5601859" y="1212238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rgbClr val="C0504D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6"/>
          <p:cNvGrpSpPr/>
          <p:nvPr/>
        </p:nvGrpSpPr>
        <p:grpSpPr>
          <a:xfrm>
            <a:off x="2168995" y="1223221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582284" y="1718285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balance 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4178542" y="1718285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= </a:t>
            </a:r>
            <a:endParaRPr lang="en-US" sz="2800" dirty="0"/>
          </a:p>
        </p:txBody>
      </p:sp>
      <p:grpSp>
        <p:nvGrpSpPr>
          <p:cNvPr id="10" name="Group 60"/>
          <p:cNvGrpSpPr/>
          <p:nvPr/>
        </p:nvGrpSpPr>
        <p:grpSpPr>
          <a:xfrm>
            <a:off x="807552" y="4097646"/>
            <a:ext cx="7125671" cy="1710716"/>
            <a:chOff x="734684" y="4337662"/>
            <a:chExt cx="7125671" cy="1710716"/>
          </a:xfrm>
        </p:grpSpPr>
        <p:grpSp>
          <p:nvGrpSpPr>
            <p:cNvPr id="11" name="Group 106"/>
            <p:cNvGrpSpPr/>
            <p:nvPr/>
          </p:nvGrpSpPr>
          <p:grpSpPr>
            <a:xfrm>
              <a:off x="2866564" y="4514530"/>
              <a:ext cx="1674167" cy="1533848"/>
              <a:chOff x="824713" y="1884166"/>
              <a:chExt cx="1674167" cy="1533848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10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Isosceles Triangle 10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1" name="Straight Connector 110"/>
              <p:cNvCxnSpPr>
                <a:stCxn id="89" idx="4"/>
                <a:endCxn id="90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89" idx="4"/>
                <a:endCxn id="10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Isosceles Triangle 112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Isosceles Triangle 113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" name="Straight Connector 114"/>
              <p:cNvCxnSpPr>
                <a:stCxn id="114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113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116"/>
            <p:cNvSpPr txBox="1"/>
            <p:nvPr/>
          </p:nvSpPr>
          <p:spPr>
            <a:xfrm>
              <a:off x="734684" y="433766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latin typeface="Consolas"/>
                  <a:cs typeface="Consolas"/>
                </a:rPr>
                <a:t>balanceLB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824934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</a:t>
              </a:r>
              <a:r>
                <a:rPr lang="en-US" sz="2800" dirty="0" smtClean="0">
                  <a:latin typeface="Consolas"/>
                  <a:cs typeface="Consolas"/>
                </a:rPr>
                <a:t>= </a:t>
              </a:r>
              <a:endParaRPr lang="en-US" sz="2800" dirty="0"/>
            </a:p>
          </p:txBody>
        </p:sp>
        <p:grpSp>
          <p:nvGrpSpPr>
            <p:cNvPr id="12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Isosceles Triangle 12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Isosceles Triangle 12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7" name="Straight Connector 126"/>
              <p:cNvCxnSpPr>
                <a:stCxn id="122" idx="4"/>
                <a:endCxn id="12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>
                <a:stCxn id="12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>
                <a:stCxn id="126" idx="0"/>
                <a:endCxn id="12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23" idx="4"/>
                <a:endCxn id="12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Isosceles Triangle 13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Isosceles Triangle 13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3" name="Straight Connector 132"/>
              <p:cNvCxnSpPr>
                <a:stCxn id="13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>
                <a:endCxn id="13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Rectangle 62"/>
          <p:cNvSpPr/>
          <p:nvPr/>
        </p:nvSpPr>
        <p:spPr>
          <a:xfrm>
            <a:off x="2257484" y="4097646"/>
            <a:ext cx="406340" cy="523221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/>
          <p:cNvSpPr/>
          <p:nvPr/>
        </p:nvSpPr>
        <p:spPr>
          <a:xfrm>
            <a:off x="597747" y="1405872"/>
            <a:ext cx="7843016" cy="1835006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97747" y="3374803"/>
            <a:ext cx="7843016" cy="1835006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97747" y="5343735"/>
            <a:ext cx="7843016" cy="1205268"/>
          </a:xfrm>
          <a:prstGeom prst="rect">
            <a:avLst/>
          </a:prstGeom>
          <a:solidFill>
            <a:schemeClr val="accent4"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06"/>
          <p:cNvGrpSpPr/>
          <p:nvPr/>
        </p:nvGrpSpPr>
        <p:grpSpPr>
          <a:xfrm>
            <a:off x="2714113" y="1582740"/>
            <a:ext cx="1674167" cy="1533848"/>
            <a:chOff x="824713" y="1884166"/>
            <a:chExt cx="1674167" cy="1533848"/>
          </a:xfrm>
        </p:grpSpPr>
        <p:sp>
          <p:nvSpPr>
            <p:cNvPr id="6" name="Oval 5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6" idx="4"/>
              <a:endCxn id="7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4"/>
              <a:endCxn id="8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stCxn id="13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endCxn id="12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66032" y="1405872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balanceLB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856282" y="1405873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= </a:t>
            </a:r>
            <a:endParaRPr lang="en-US" sz="2800" dirty="0"/>
          </a:p>
        </p:txBody>
      </p:sp>
      <p:grpSp>
        <p:nvGrpSpPr>
          <p:cNvPr id="18" name="Group 110"/>
          <p:cNvGrpSpPr/>
          <p:nvPr/>
        </p:nvGrpSpPr>
        <p:grpSpPr>
          <a:xfrm>
            <a:off x="5735078" y="1504556"/>
            <a:ext cx="2156625" cy="1612032"/>
            <a:chOff x="3334180" y="4180628"/>
            <a:chExt cx="2156625" cy="1612032"/>
          </a:xfrm>
        </p:grpSpPr>
        <p:sp>
          <p:nvSpPr>
            <p:cNvPr id="19" name="Oval 18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rgbClr val="C0504D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19" idx="4"/>
              <a:endCxn id="20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0"/>
              <a:endCxn id="20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0" idx="4"/>
              <a:endCxn id="22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9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endCxn id="28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06"/>
          <p:cNvGrpSpPr/>
          <p:nvPr/>
        </p:nvGrpSpPr>
        <p:grpSpPr>
          <a:xfrm>
            <a:off x="3054943" y="3545134"/>
            <a:ext cx="1350046" cy="1533844"/>
            <a:chOff x="1148834" y="1884166"/>
            <a:chExt cx="1350046" cy="1533844"/>
          </a:xfrm>
        </p:grpSpPr>
        <p:sp>
          <p:nvSpPr>
            <p:cNvPr id="34" name="Oval 33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808604" y="2477911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48834" y="24779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4" idx="4"/>
              <a:endCxn id="35" idx="0"/>
            </p:cNvCxnSpPr>
            <p:nvPr/>
          </p:nvCxnSpPr>
          <p:spPr>
            <a:xfrm rot="16200000" flipH="1">
              <a:off x="1687790" y="2192154"/>
              <a:ext cx="247392" cy="32412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4"/>
              <a:endCxn id="36" idx="0"/>
            </p:cNvCxnSpPr>
            <p:nvPr/>
          </p:nvCxnSpPr>
          <p:spPr>
            <a:xfrm rot="5400000">
              <a:off x="1364093" y="2192574"/>
              <a:ext cx="247388" cy="323278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>
              <a:off x="2113747" y="307165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1478719" y="307165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/>
            <p:cNvCxnSpPr>
              <a:stCxn id="41" idx="0"/>
            </p:cNvCxnSpPr>
            <p:nvPr/>
          </p:nvCxnSpPr>
          <p:spPr>
            <a:xfrm rot="5400000" flipH="1" flipV="1">
              <a:off x="1691092" y="278920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0" idx="0"/>
            </p:cNvCxnSpPr>
            <p:nvPr/>
          </p:nvCxnSpPr>
          <p:spPr>
            <a:xfrm rot="16200000" flipH="1">
              <a:off x="2008606" y="278920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66032" y="3368266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balanceLB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6282" y="3368267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= </a:t>
            </a:r>
            <a:endParaRPr lang="en-US" sz="2800" dirty="0"/>
          </a:p>
        </p:txBody>
      </p:sp>
      <p:grpSp>
        <p:nvGrpSpPr>
          <p:cNvPr id="46" name="Group 110"/>
          <p:cNvGrpSpPr/>
          <p:nvPr/>
        </p:nvGrpSpPr>
        <p:grpSpPr>
          <a:xfrm>
            <a:off x="5735078" y="3466950"/>
            <a:ext cx="2156625" cy="1612032"/>
            <a:chOff x="3334180" y="4180628"/>
            <a:chExt cx="2156625" cy="1612032"/>
          </a:xfrm>
        </p:grpSpPr>
        <p:sp>
          <p:nvSpPr>
            <p:cNvPr id="47" name="Oval 4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rgbClr val="C0504D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47" idx="4"/>
              <a:endCxn id="4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1" idx="0"/>
              <a:endCxn id="4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8" idx="4"/>
              <a:endCxn id="5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endCxn id="56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106"/>
          <p:cNvGrpSpPr/>
          <p:nvPr/>
        </p:nvGrpSpPr>
        <p:grpSpPr>
          <a:xfrm>
            <a:off x="3390592" y="5808366"/>
            <a:ext cx="1021004" cy="346354"/>
            <a:chOff x="1477876" y="1884165"/>
            <a:chExt cx="1021004" cy="346354"/>
          </a:xfrm>
        </p:grpSpPr>
        <p:sp>
          <p:nvSpPr>
            <p:cNvPr id="64" name="Isosceles Triangle 63"/>
            <p:cNvSpPr/>
            <p:nvPr/>
          </p:nvSpPr>
          <p:spPr>
            <a:xfrm>
              <a:off x="1477876" y="188416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772639" y="5631499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/>
                <a:cs typeface="Consolas"/>
              </a:rPr>
              <a:t>balanceLB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73" name="TextBox 72"/>
          <p:cNvSpPr txBox="1"/>
          <p:nvPr/>
        </p:nvSpPr>
        <p:spPr>
          <a:xfrm>
            <a:off x="4862889" y="5631500"/>
            <a:ext cx="77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/>
                <a:cs typeface="Consolas"/>
              </a:rPr>
              <a:t> </a:t>
            </a:r>
            <a:r>
              <a:rPr lang="en-US" sz="2800" dirty="0" smtClean="0">
                <a:latin typeface="Consolas"/>
                <a:cs typeface="Consolas"/>
              </a:rPr>
              <a:t>= </a:t>
            </a:r>
            <a:endParaRPr lang="en-US" sz="28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6349911" y="5462014"/>
            <a:ext cx="989655" cy="940103"/>
            <a:chOff x="6349911" y="5462014"/>
            <a:chExt cx="989655" cy="940103"/>
          </a:xfrm>
        </p:grpSpPr>
        <p:sp>
          <p:nvSpPr>
            <p:cNvPr id="92" name="Oval 91"/>
            <p:cNvSpPr/>
            <p:nvPr/>
          </p:nvSpPr>
          <p:spPr>
            <a:xfrm>
              <a:off x="6655054" y="5462014"/>
              <a:ext cx="329885" cy="346353"/>
            </a:xfrm>
            <a:prstGeom prst="ellipse">
              <a:avLst/>
            </a:prstGeom>
            <a:solidFill>
              <a:srgbClr val="000000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84939" y="6055764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6349911" y="6055764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rot="5400000" flipH="1" flipV="1">
              <a:off x="6562284" y="5773309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endCxn id="93" idx="0"/>
            </p:cNvCxnSpPr>
            <p:nvPr/>
          </p:nvCxnSpPr>
          <p:spPr>
            <a:xfrm rot="16200000" flipH="1">
              <a:off x="6879798" y="5773309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597747" y="618488"/>
            <a:ext cx="703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/>
                <a:cs typeface="Consolas"/>
              </a:rPr>
              <a:t>balanceLB</a:t>
            </a:r>
            <a:r>
              <a:rPr lang="en-US" sz="2400" dirty="0" smtClean="0">
                <a:latin typeface="Consolas"/>
                <a:cs typeface="Consolas"/>
              </a:rPr>
              <a:t> :  ??? → A → Tree </a:t>
            </a:r>
            <a:r>
              <a:rPr lang="en-US" sz="2400" dirty="0" err="1" smtClean="0">
                <a:latin typeface="Consolas"/>
                <a:cs typeface="Consolas"/>
              </a:rPr>
              <a:t>c</a:t>
            </a:r>
            <a:r>
              <a:rPr lang="en-US" sz="2400" dirty="0" smtClean="0">
                <a:latin typeface="Consolas"/>
                <a:cs typeface="Consolas"/>
              </a:rPr>
              <a:t> </a:t>
            </a:r>
            <a:r>
              <a:rPr lang="en-US" sz="2400" dirty="0" err="1" smtClean="0">
                <a:latin typeface="Consolas"/>
                <a:cs typeface="Consolas"/>
              </a:rPr>
              <a:t>n</a:t>
            </a:r>
            <a:r>
              <a:rPr lang="en-US" sz="2400" dirty="0" smtClean="0">
                <a:latin typeface="Consolas"/>
                <a:cs typeface="Consolas"/>
              </a:rPr>
              <a:t> → ??? </a:t>
            </a:r>
            <a:endParaRPr lang="en-US" sz="2400" dirty="0"/>
          </a:p>
        </p:txBody>
      </p:sp>
      <p:sp>
        <p:nvSpPr>
          <p:cNvPr id="103" name="Rectangle 102"/>
          <p:cNvSpPr/>
          <p:nvPr/>
        </p:nvSpPr>
        <p:spPr>
          <a:xfrm>
            <a:off x="416664" y="1260523"/>
            <a:ext cx="2199178" cy="15376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 non-empty tree  that may break the color invariant </a:t>
            </a:r>
            <a:br>
              <a:rPr lang="en-US" dirty="0" smtClean="0"/>
            </a:br>
            <a:r>
              <a:rPr lang="en-US" dirty="0" smtClean="0"/>
              <a:t>at the root</a:t>
            </a:r>
          </a:p>
          <a:p>
            <a:pPr algn="ctr"/>
            <a:r>
              <a:rPr lang="en-US" dirty="0" smtClean="0"/>
              <a:t>“</a:t>
            </a:r>
            <a:r>
              <a:rPr lang="en-US" dirty="0" err="1" smtClean="0"/>
              <a:t>AlmostTree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256675" y="1327550"/>
            <a:ext cx="1740940" cy="14426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non-empty valid tree, of unknown color</a:t>
            </a:r>
          </a:p>
          <a:p>
            <a:pPr algn="ctr"/>
            <a:r>
              <a:rPr lang="en-US" dirty="0" smtClean="0"/>
              <a:t>“</a:t>
            </a:r>
            <a:r>
              <a:rPr lang="en-US" dirty="0" err="1" smtClean="0"/>
              <a:t>HiddenTree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338154" y="618488"/>
            <a:ext cx="590091" cy="461665"/>
          </a:xfrm>
          <a:prstGeom prst="rect">
            <a:avLst/>
          </a:prstGeom>
          <a:solidFill>
            <a:srgbClr val="9BBB59">
              <a:alpha val="24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761682" y="618488"/>
            <a:ext cx="637665" cy="461665"/>
          </a:xfrm>
          <a:prstGeom prst="rect">
            <a:avLst/>
          </a:prstGeom>
          <a:solidFill>
            <a:srgbClr val="9BBB59">
              <a:alpha val="24000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2" grpId="0" animBg="1"/>
      <p:bldP spid="104" grpId="0" animBg="1"/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types (</a:t>
            </a:r>
            <a:r>
              <a:rPr lang="en-US" dirty="0" err="1" smtClean="0"/>
              <a:t>Agda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non-empty valid tree, of unknown color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1000" dirty="0" smtClean="0"/>
          </a:p>
          <a:p>
            <a:endParaRPr lang="en-US" dirty="0" smtClean="0"/>
          </a:p>
          <a:p>
            <a:r>
              <a:rPr lang="en-US" dirty="0" smtClean="0"/>
              <a:t>A  non-empty tree that may break the invariant at the root</a:t>
            </a:r>
          </a:p>
          <a:p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219" y="3877078"/>
            <a:ext cx="7780337" cy="267186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incr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Color → ℕ → ℕ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incr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B = </a:t>
            </a:r>
            <a:r>
              <a:rPr lang="en-US" dirty="0" err="1" smtClean="0">
                <a:latin typeface="Consolas"/>
                <a:cs typeface="Consolas"/>
              </a:rPr>
              <a:t>S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uc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incr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R = id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data </a:t>
            </a:r>
            <a:r>
              <a:rPr kumimoji="0" lang="en-US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AlmostTree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ℕ → Set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where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AT : {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ℕ}{c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c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Color} →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: </a:t>
            </a:r>
            <a:r>
              <a:rPr lang="en-US" dirty="0" smtClean="0">
                <a:latin typeface="Consolas"/>
                <a:cs typeface="Consolas"/>
              </a:rPr>
              <a:t>Color) →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   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 c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1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→ A → Tree c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2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→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Almost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Tree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incr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219" y="1690534"/>
            <a:ext cx="7780337" cy="13606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36" tIns="45718" rIns="91436" bIns="45718" rtlCol="0">
            <a:normAutofit/>
          </a:bodyPr>
          <a:lstStyle/>
          <a:p>
            <a:pPr marL="342883" lvl="0" indent="-347455" defTabSz="457177">
              <a:spcBef>
                <a:spcPts val="800"/>
              </a:spcBef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b="1" dirty="0" smtClean="0">
                <a:latin typeface="Consolas"/>
                <a:cs typeface="Consolas"/>
              </a:rPr>
              <a:t>data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: ℕ → Set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  <a:endParaRPr lang="en-US" dirty="0" smtClean="0">
              <a:latin typeface="Consolas"/>
              <a:cs typeface="Consolas"/>
            </a:endParaRPr>
          </a:p>
          <a:p>
            <a:pPr marL="342883" lvl="0" indent="-347455" defTabSz="457177">
              <a:spcBef>
                <a:spcPts val="800"/>
              </a:spcBef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+mn-ea"/>
                <a:cs typeface="Consolas"/>
              </a:rPr>
              <a:t> 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HR </a:t>
            </a:r>
            <a:r>
              <a:rPr lang="en-US" dirty="0" smtClean="0">
                <a:latin typeface="Consolas"/>
                <a:cs typeface="Consolas"/>
              </a:rPr>
              <a:t>: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 smtClean="0">
                <a:latin typeface="Consolas"/>
                <a:cs typeface="Consolas"/>
              </a:rPr>
              <a:t>m : </a:t>
            </a:r>
            <a:r>
              <a:rPr lang="en-US" dirty="0" err="1" smtClean="0">
                <a:latin typeface="Consolas"/>
                <a:cs typeface="Consolas"/>
              </a:rPr>
              <a:t>ℕ</a:t>
            </a:r>
            <a:r>
              <a:rPr lang="en-US" dirty="0" smtClean="0">
                <a:latin typeface="Consolas"/>
                <a:cs typeface="Consolas"/>
              </a:rPr>
              <a:t>} </a:t>
            </a:r>
            <a:r>
              <a:rPr lang="en-US" dirty="0" smtClean="0">
                <a:latin typeface="Consolas"/>
                <a:cs typeface="Consolas"/>
              </a:rPr>
              <a:t>→ Tree </a:t>
            </a:r>
            <a:r>
              <a:rPr lang="en-US" dirty="0" smtClean="0">
                <a:latin typeface="Consolas"/>
                <a:cs typeface="Consolas"/>
              </a:rPr>
              <a:t>R </a:t>
            </a:r>
            <a:r>
              <a:rPr lang="en-US" dirty="0" smtClean="0">
                <a:latin typeface="Consolas"/>
                <a:cs typeface="Consolas"/>
              </a:rPr>
              <a:t>m </a:t>
            </a:r>
            <a:r>
              <a:rPr lang="en-US" dirty="0" smtClean="0">
                <a:latin typeface="Consolas"/>
                <a:cs typeface="Consolas"/>
              </a:rPr>
              <a:t>      →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m</a:t>
            </a:r>
          </a:p>
          <a:p>
            <a:pPr marL="342883" lvl="0" indent="-347455" defTabSz="457177">
              <a:spcBef>
                <a:spcPts val="800"/>
              </a:spcBef>
            </a:pPr>
            <a:r>
              <a:rPr lang="en-US" dirty="0" smtClean="0">
                <a:latin typeface="Consolas"/>
                <a:cs typeface="Consolas"/>
              </a:rPr>
              <a:t>     HB : {m : </a:t>
            </a:r>
            <a:r>
              <a:rPr lang="en-US" dirty="0" err="1" smtClean="0">
                <a:latin typeface="Consolas"/>
                <a:cs typeface="Consolas"/>
              </a:rPr>
              <a:t>ℕ</a:t>
            </a:r>
            <a:r>
              <a:rPr lang="en-US" dirty="0" smtClean="0">
                <a:latin typeface="Consolas"/>
                <a:cs typeface="Consolas"/>
              </a:rPr>
              <a:t>} → Tree B (</a:t>
            </a:r>
            <a:r>
              <a:rPr lang="en-US" dirty="0" err="1" smtClean="0">
                <a:latin typeface="Consolas"/>
                <a:cs typeface="Consolas"/>
              </a:rPr>
              <a:t>Suc</a:t>
            </a:r>
            <a:r>
              <a:rPr lang="en-US" dirty="0" smtClean="0">
                <a:latin typeface="Consolas"/>
                <a:cs typeface="Consolas"/>
              </a:rPr>
              <a:t> m) →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Suc</a:t>
            </a:r>
            <a:r>
              <a:rPr lang="en-US" dirty="0" smtClean="0">
                <a:latin typeface="Consolas"/>
                <a:cs typeface="Consolas"/>
              </a:rPr>
              <a:t> m)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+mn-ea"/>
              <a:cs typeface="Consola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2459" y="3877078"/>
            <a:ext cx="4038097" cy="2619689"/>
            <a:chOff x="4070071" y="3429000"/>
            <a:chExt cx="4038097" cy="2619689"/>
          </a:xfrm>
        </p:grpSpPr>
        <p:grpSp>
          <p:nvGrpSpPr>
            <p:cNvPr id="9" name="Group 8"/>
            <p:cNvGrpSpPr/>
            <p:nvPr/>
          </p:nvGrpSpPr>
          <p:grpSpPr>
            <a:xfrm>
              <a:off x="4070071" y="3429000"/>
              <a:ext cx="4038097" cy="2619689"/>
              <a:chOff x="4070071" y="3429000"/>
              <a:chExt cx="4038097" cy="261968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070071" y="3429000"/>
                <a:ext cx="4038097" cy="83099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i="1" dirty="0" smtClean="0"/>
                  <a:t>Use a function to calculate the </a:t>
                </a:r>
              </a:p>
              <a:p>
                <a:r>
                  <a:rPr lang="en-US" sz="2400" i="1" dirty="0" smtClean="0"/>
                  <a:t>black height from the color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931526" y="5671857"/>
                <a:ext cx="1395631" cy="376832"/>
              </a:xfrm>
              <a:prstGeom prst="rect">
                <a:avLst/>
              </a:prstGeom>
              <a:solidFill>
                <a:schemeClr val="accent5">
                  <a:alpha val="18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344682" y="5317885"/>
              <a:ext cx="1395631" cy="376832"/>
            </a:xfrm>
            <a:prstGeom prst="rect">
              <a:avLst/>
            </a:prstGeom>
            <a:solidFill>
              <a:schemeClr val="accent5">
                <a:alpha val="18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9413" y="1169808"/>
            <a:ext cx="8392812" cy="1637731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9413" y="2807539"/>
            <a:ext cx="8392812" cy="1737981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3" y="334210"/>
            <a:ext cx="8392812" cy="4211310"/>
          </a:xfr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: {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: ℕ}{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: Color} →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AlmostTree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→ A → Tree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→ </a:t>
            </a:r>
            <a:r>
              <a:rPr lang="en-US" sz="2000" dirty="0" err="1" smtClean="0">
                <a:latin typeface="Consolas"/>
                <a:cs typeface="Consolas"/>
              </a:rPr>
              <a:t>HiddenTree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(TR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(TR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HB (TB (TR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  <p:grpSp>
        <p:nvGrpSpPr>
          <p:cNvPr id="37" name="Group 60"/>
          <p:cNvGrpSpPr/>
          <p:nvPr/>
        </p:nvGrpSpPr>
        <p:grpSpPr>
          <a:xfrm>
            <a:off x="807552" y="4868259"/>
            <a:ext cx="7125671" cy="1710716"/>
            <a:chOff x="734684" y="4337662"/>
            <a:chExt cx="7125671" cy="1710716"/>
          </a:xfrm>
        </p:grpSpPr>
        <p:grpSp>
          <p:nvGrpSpPr>
            <p:cNvPr id="38" name="Group 106"/>
            <p:cNvGrpSpPr/>
            <p:nvPr/>
          </p:nvGrpSpPr>
          <p:grpSpPr>
            <a:xfrm>
              <a:off x="2866564" y="4514530"/>
              <a:ext cx="1674167" cy="1533848"/>
              <a:chOff x="824713" y="1884166"/>
              <a:chExt cx="1674167" cy="153384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5" idx="4"/>
                <a:endCxn id="56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4"/>
                <a:endCxn id="5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sosceles Triangle 60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4684" y="433766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balanceLB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4934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</a:t>
              </a:r>
              <a:r>
                <a:rPr lang="en-US" sz="2800" dirty="0" smtClean="0">
                  <a:latin typeface="Consolas"/>
                  <a:cs typeface="Consolas"/>
                </a:rPr>
                <a:t>= </a:t>
              </a:r>
              <a:endParaRPr lang="en-US" sz="2800" dirty="0"/>
            </a:p>
          </p:txBody>
        </p:sp>
        <p:grpSp>
          <p:nvGrpSpPr>
            <p:cNvPr id="41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2" idx="4"/>
                <a:endCxn id="4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6" idx="0"/>
                <a:endCxn id="4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3" idx="4"/>
                <a:endCxn id="4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Isosceles Triangle 5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8115637" y="340794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</a:rPr>
              <a:t>Agda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GHC version of </a:t>
            </a:r>
            <a:r>
              <a:rPr lang="en-US" dirty="0" err="1" smtClean="0"/>
              <a:t>AlmostTree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323" b="1" dirty="0" smtClean="0">
                <a:latin typeface="Consolas"/>
                <a:cs typeface="Consolas"/>
              </a:rPr>
              <a:t>type family </a:t>
            </a:r>
            <a:r>
              <a:rPr lang="en-US" sz="2323" dirty="0" err="1" smtClean="0">
                <a:latin typeface="Consolas"/>
                <a:cs typeface="Consolas"/>
              </a:rPr>
              <a:t>Incr</a:t>
            </a:r>
            <a:r>
              <a:rPr lang="en-US" sz="2323" dirty="0" smtClean="0">
                <a:latin typeface="Consolas"/>
                <a:cs typeface="Consolas"/>
              </a:rPr>
              <a:t> (</a:t>
            </a:r>
            <a:r>
              <a:rPr lang="en-US" sz="2323" dirty="0" err="1" smtClean="0">
                <a:latin typeface="Consolas"/>
                <a:cs typeface="Consolas"/>
              </a:rPr>
              <a:t>c</a:t>
            </a:r>
            <a:r>
              <a:rPr lang="en-US" sz="2323" dirty="0" smtClean="0">
                <a:latin typeface="Consolas"/>
                <a:cs typeface="Consolas"/>
              </a:rPr>
              <a:t> :: Color) (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:: Nat) :: Nat </a:t>
            </a:r>
            <a:r>
              <a:rPr lang="en-US" sz="2323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</a:t>
            </a:r>
            <a:r>
              <a:rPr lang="en-US" sz="2323" dirty="0" err="1" smtClean="0">
                <a:latin typeface="Consolas"/>
                <a:cs typeface="Consolas"/>
              </a:rPr>
              <a:t>Incr</a:t>
            </a:r>
            <a:r>
              <a:rPr lang="en-US" sz="2323" dirty="0" smtClean="0">
                <a:latin typeface="Consolas"/>
                <a:cs typeface="Consolas"/>
              </a:rPr>
              <a:t> R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=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endParaRPr lang="en-US" sz="2323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</a:t>
            </a:r>
            <a:r>
              <a:rPr lang="en-US" sz="2323" dirty="0" err="1" smtClean="0">
                <a:latin typeface="Consolas"/>
                <a:cs typeface="Consolas"/>
              </a:rPr>
              <a:t>Incr</a:t>
            </a:r>
            <a:r>
              <a:rPr lang="en-US" sz="2323" dirty="0" smtClean="0">
                <a:latin typeface="Consolas"/>
                <a:cs typeface="Consolas"/>
              </a:rPr>
              <a:t> B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= </a:t>
            </a:r>
            <a:r>
              <a:rPr lang="en-US" sz="2323" dirty="0" err="1" smtClean="0">
                <a:latin typeface="Consolas"/>
                <a:cs typeface="Consolas"/>
              </a:rPr>
              <a:t>Suc</a:t>
            </a:r>
            <a:r>
              <a:rPr lang="en-US" sz="2323" dirty="0" smtClean="0">
                <a:latin typeface="Consolas"/>
                <a:cs typeface="Consolas"/>
              </a:rPr>
              <a:t>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endParaRPr lang="en-US" sz="2323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sz="2323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323" b="1" dirty="0" smtClean="0">
                <a:latin typeface="Consolas"/>
                <a:cs typeface="Consolas"/>
              </a:rPr>
              <a:t>data </a:t>
            </a:r>
            <a:r>
              <a:rPr lang="en-US" sz="2323" dirty="0" smtClean="0">
                <a:latin typeface="Consolas"/>
                <a:cs typeface="Consolas"/>
              </a:rPr>
              <a:t>Sing :: Color -&gt; * </a:t>
            </a:r>
            <a:r>
              <a:rPr lang="en-US" sz="2323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SR :: Sing R   </a:t>
            </a: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SB :: Sing B</a:t>
            </a:r>
            <a:endParaRPr lang="en-US" sz="2323" b="1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</a:t>
            </a:r>
          </a:p>
          <a:p>
            <a:pPr>
              <a:buNone/>
            </a:pPr>
            <a:r>
              <a:rPr lang="en-US" sz="2323" b="1" dirty="0" smtClean="0">
                <a:latin typeface="Consolas"/>
                <a:cs typeface="Consolas"/>
              </a:rPr>
              <a:t>data </a:t>
            </a:r>
            <a:r>
              <a:rPr lang="en-US" sz="2323" dirty="0" err="1" smtClean="0">
                <a:latin typeface="Consolas"/>
                <a:cs typeface="Consolas"/>
              </a:rPr>
              <a:t>AlmostTree</a:t>
            </a:r>
            <a:r>
              <a:rPr lang="en-US" sz="2323" dirty="0" smtClean="0">
                <a:latin typeface="Consolas"/>
                <a:cs typeface="Consolas"/>
              </a:rPr>
              <a:t> :: Nat -&gt; * </a:t>
            </a:r>
            <a:r>
              <a:rPr lang="en-US" sz="2323" b="1" dirty="0" smtClean="0">
                <a:latin typeface="Consolas"/>
                <a:cs typeface="Consolas"/>
              </a:rPr>
              <a:t>where</a:t>
            </a:r>
            <a:endParaRPr lang="en-US" sz="2323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AT :: Sing </a:t>
            </a:r>
            <a:r>
              <a:rPr lang="en-US" sz="2323" dirty="0" err="1" smtClean="0">
                <a:latin typeface="Consolas"/>
                <a:cs typeface="Consolas"/>
              </a:rPr>
              <a:t>c</a:t>
            </a:r>
            <a:r>
              <a:rPr lang="en-US" sz="2323" dirty="0" smtClean="0">
                <a:latin typeface="Consolas"/>
                <a:cs typeface="Consolas"/>
              </a:rPr>
              <a:t> -&gt; Tree c1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-&gt; A -&gt; Tree c2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 -&gt; </a:t>
            </a:r>
          </a:p>
          <a:p>
            <a:pPr>
              <a:buNone/>
            </a:pPr>
            <a:r>
              <a:rPr lang="en-US" sz="2323" dirty="0" smtClean="0">
                <a:latin typeface="Consolas"/>
                <a:cs typeface="Consolas"/>
              </a:rPr>
              <a:t>        </a:t>
            </a:r>
            <a:r>
              <a:rPr lang="en-US" sz="2323" dirty="0" err="1" smtClean="0">
                <a:latin typeface="Consolas"/>
                <a:cs typeface="Consolas"/>
              </a:rPr>
              <a:t>AlmostTree</a:t>
            </a:r>
            <a:r>
              <a:rPr lang="en-US" sz="2323" dirty="0" smtClean="0">
                <a:latin typeface="Consolas"/>
                <a:cs typeface="Consolas"/>
              </a:rPr>
              <a:t> (</a:t>
            </a:r>
            <a:r>
              <a:rPr lang="en-US" sz="2323" dirty="0" err="1" smtClean="0">
                <a:latin typeface="Consolas"/>
                <a:cs typeface="Consolas"/>
              </a:rPr>
              <a:t>Incr</a:t>
            </a:r>
            <a:r>
              <a:rPr lang="en-US" sz="2323" dirty="0" smtClean="0">
                <a:latin typeface="Consolas"/>
                <a:cs typeface="Consolas"/>
              </a:rPr>
              <a:t> </a:t>
            </a:r>
            <a:r>
              <a:rPr lang="en-US" sz="2323" dirty="0" err="1" smtClean="0">
                <a:latin typeface="Consolas"/>
                <a:cs typeface="Consolas"/>
              </a:rPr>
              <a:t>c</a:t>
            </a:r>
            <a:r>
              <a:rPr lang="en-US" sz="2323" dirty="0" smtClean="0">
                <a:latin typeface="Consolas"/>
                <a:cs typeface="Consolas"/>
              </a:rPr>
              <a:t> </a:t>
            </a:r>
            <a:r>
              <a:rPr lang="en-US" sz="2323" dirty="0" err="1" smtClean="0">
                <a:latin typeface="Consolas"/>
                <a:cs typeface="Consolas"/>
              </a:rPr>
              <a:t>n</a:t>
            </a:r>
            <a:r>
              <a:rPr lang="en-US" sz="2323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endParaRPr lang="en-US" dirty="0" smtClean="0">
              <a:latin typeface="Consolas"/>
              <a:cs typeface="Consolas"/>
            </a:endParaRP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852" y="5493604"/>
            <a:ext cx="4088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 </a:t>
            </a:r>
            <a:r>
              <a:rPr lang="en-US" sz="2400" i="1" dirty="0" smtClean="0">
                <a:solidFill>
                  <a:schemeClr val="accent2"/>
                </a:solidFill>
              </a:rPr>
              <a:t>Type family</a:t>
            </a:r>
            <a:r>
              <a:rPr lang="en-US" sz="2000" i="1" dirty="0" smtClean="0"/>
              <a:t> </a:t>
            </a:r>
          </a:p>
          <a:p>
            <a:r>
              <a:rPr lang="en-US" sz="2400" i="1" dirty="0" smtClean="0">
                <a:solidFill>
                  <a:schemeClr val="accent3">
                    <a:lumMod val="75000"/>
                  </a:schemeClr>
                </a:solidFill>
              </a:rPr>
              <a:t>Singleton type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1094393"/>
            <a:ext cx="8229600" cy="3774874"/>
            <a:chOff x="457200" y="1094393"/>
            <a:chExt cx="8229600" cy="3774874"/>
          </a:xfrm>
        </p:grpSpPr>
        <p:sp>
          <p:nvSpPr>
            <p:cNvPr id="7" name="Rectangle 6"/>
            <p:cNvSpPr/>
            <p:nvPr/>
          </p:nvSpPr>
          <p:spPr>
            <a:xfrm>
              <a:off x="457200" y="1094393"/>
              <a:ext cx="8229600" cy="1108739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62517" y="4551425"/>
              <a:ext cx="1468367" cy="317842"/>
            </a:xfrm>
            <a:prstGeom prst="rect">
              <a:avLst/>
            </a:prstGeom>
            <a:solidFill>
              <a:schemeClr val="accent2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597826" y="5678270"/>
            <a:ext cx="3942468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Type-term separation:</a:t>
            </a:r>
            <a:endParaRPr lang="en-US" dirty="0" smtClean="0"/>
          </a:p>
          <a:p>
            <a:r>
              <a:rPr lang="en-US" i="1" dirty="0" smtClean="0"/>
              <a:t>Singleton types provides runtime access </a:t>
            </a:r>
          </a:p>
          <a:p>
            <a:r>
              <a:rPr lang="en-US" i="1" dirty="0" smtClean="0"/>
              <a:t>to the color of the node in GHC.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" y="2413697"/>
            <a:ext cx="8229599" cy="2104618"/>
            <a:chOff x="457200" y="2413697"/>
            <a:chExt cx="8229599" cy="2104618"/>
          </a:xfrm>
        </p:grpSpPr>
        <p:sp>
          <p:nvSpPr>
            <p:cNvPr id="11" name="Rectangle 10"/>
            <p:cNvSpPr/>
            <p:nvPr/>
          </p:nvSpPr>
          <p:spPr>
            <a:xfrm>
              <a:off x="457200" y="2413697"/>
              <a:ext cx="8229599" cy="1108739"/>
            </a:xfrm>
            <a:prstGeom prst="rect">
              <a:avLst/>
            </a:prstGeom>
            <a:solidFill>
              <a:schemeClr val="accent3">
                <a:alpha val="16000"/>
              </a:schemeClr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24002" y="4200473"/>
              <a:ext cx="1030753" cy="317842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57200" y="6416934"/>
            <a:ext cx="266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also: singletons 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3" y="334210"/>
            <a:ext cx="8392812" cy="4211310"/>
          </a:xfr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: {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: ℕ}{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: Color} →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AlmostTree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→ A → Tree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→ </a:t>
            </a:r>
            <a:r>
              <a:rPr lang="en-US" sz="2000" dirty="0" err="1" smtClean="0">
                <a:latin typeface="Consolas"/>
                <a:cs typeface="Consolas"/>
              </a:rPr>
              <a:t>HiddenTree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(TR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(TR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HB (TB (TR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  <p:grpSp>
        <p:nvGrpSpPr>
          <p:cNvPr id="2" name="Group 60"/>
          <p:cNvGrpSpPr/>
          <p:nvPr/>
        </p:nvGrpSpPr>
        <p:grpSpPr>
          <a:xfrm>
            <a:off x="807552" y="4868259"/>
            <a:ext cx="7125671" cy="1710716"/>
            <a:chOff x="734684" y="4337662"/>
            <a:chExt cx="7125671" cy="1710716"/>
          </a:xfrm>
        </p:grpSpPr>
        <p:grpSp>
          <p:nvGrpSpPr>
            <p:cNvPr id="4" name="Group 106"/>
            <p:cNvGrpSpPr/>
            <p:nvPr/>
          </p:nvGrpSpPr>
          <p:grpSpPr>
            <a:xfrm>
              <a:off x="2866564" y="4514530"/>
              <a:ext cx="1674167" cy="1533848"/>
              <a:chOff x="824713" y="1884166"/>
              <a:chExt cx="1674167" cy="153384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5" idx="4"/>
                <a:endCxn id="56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4"/>
                <a:endCxn id="5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sosceles Triangle 60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4684" y="433766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balanceLB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4934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</a:t>
              </a:r>
              <a:r>
                <a:rPr lang="en-US" sz="2800" dirty="0" smtClean="0">
                  <a:latin typeface="Consolas"/>
                  <a:cs typeface="Consolas"/>
                </a:rPr>
                <a:t>= </a:t>
              </a:r>
              <a:endParaRPr lang="en-US" sz="2800" dirty="0"/>
            </a:p>
          </p:txBody>
        </p:sp>
        <p:grpSp>
          <p:nvGrpSpPr>
            <p:cNvPr id="5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2" idx="4"/>
                <a:endCxn id="4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6" idx="0"/>
                <a:endCxn id="4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3" idx="4"/>
                <a:endCxn id="4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Isosceles Triangle 5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8109604" y="318135"/>
            <a:ext cx="65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4BACC6"/>
                </a:solidFill>
              </a:rPr>
              <a:t>Agda</a:t>
            </a:r>
            <a:endParaRPr lang="en-US" dirty="0">
              <a:solidFill>
                <a:srgbClr val="4BACC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9413" y="334210"/>
            <a:ext cx="8392812" cy="4211310"/>
          </a:xfrm>
          <a:noFill/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::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      </a:t>
            </a:r>
            <a:r>
              <a:rPr lang="en-US" sz="2000" dirty="0" err="1" smtClean="0">
                <a:latin typeface="Consolas"/>
                <a:cs typeface="Consolas"/>
              </a:rPr>
              <a:t>AlmostTree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-&gt; A -&gt; Tree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-&gt; </a:t>
            </a:r>
            <a:r>
              <a:rPr lang="en-US" sz="2000" dirty="0" err="1" smtClean="0">
                <a:latin typeface="Consolas"/>
                <a:cs typeface="Consolas"/>
              </a:rPr>
              <a:t>HiddenTree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chemeClr val="accent2"/>
                </a:solidFill>
                <a:latin typeface="Consolas"/>
                <a:cs typeface="Consolas"/>
              </a:rPr>
              <a:t>SR</a:t>
            </a:r>
            <a:r>
              <a:rPr lang="en-US" sz="2000" dirty="0" smtClean="0">
                <a:latin typeface="Consolas"/>
                <a:cs typeface="Consolas"/>
              </a:rPr>
              <a:t> (TR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SR</a:t>
            </a:r>
            <a:r>
              <a:rPr lang="en-US" sz="2000" dirty="0" smtClean="0">
                <a:latin typeface="Consolas"/>
                <a:cs typeface="Consolas"/>
              </a:rPr>
              <a:t>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(TR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HR (TR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SB</a:t>
            </a:r>
            <a:r>
              <a:rPr lang="en-US" sz="2000" dirty="0" smtClean="0">
                <a:latin typeface="Consolas"/>
                <a:cs typeface="Consolas"/>
              </a:rPr>
              <a:t>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(TB a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SR</a:t>
            </a:r>
            <a:r>
              <a:rPr lang="en-US" sz="2000" dirty="0" smtClean="0">
                <a:latin typeface="Consolas"/>
                <a:cs typeface="Consolas"/>
              </a:rPr>
              <a:t>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 = HB (TB (TR E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E)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r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err="1" smtClean="0">
                <a:latin typeface="Consolas"/>
                <a:cs typeface="Consolas"/>
              </a:rPr>
              <a:t>balanceLB</a:t>
            </a:r>
            <a:r>
              <a:rPr lang="en-US" sz="2000" dirty="0" smtClean="0">
                <a:latin typeface="Consolas"/>
                <a:cs typeface="Consolas"/>
              </a:rPr>
              <a:t> (AT </a:t>
            </a:r>
            <a:r>
              <a:rPr lang="en-US" sz="2000" dirty="0" smtClean="0">
                <a:solidFill>
                  <a:srgbClr val="C0504D"/>
                </a:solidFill>
                <a:latin typeface="Consolas"/>
                <a:cs typeface="Consolas"/>
              </a:rPr>
              <a:t>SR</a:t>
            </a:r>
            <a:r>
              <a:rPr lang="en-US" sz="2000" dirty="0" smtClean="0">
                <a:latin typeface="Consolas"/>
                <a:cs typeface="Consolas"/>
              </a:rPr>
              <a:t>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</a:p>
          <a:p>
            <a:pPr>
              <a:buNone/>
            </a:pPr>
            <a:r>
              <a:rPr lang="en-US" sz="2000" dirty="0" smtClean="0">
                <a:latin typeface="Consolas"/>
                <a:cs typeface="Consolas"/>
              </a:rPr>
              <a:t>	HB (TB (TR (TB a </a:t>
            </a:r>
            <a:r>
              <a:rPr lang="en-US" sz="2000" dirty="0" err="1" smtClean="0">
                <a:latin typeface="Consolas"/>
                <a:cs typeface="Consolas"/>
              </a:rPr>
              <a:t>w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b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  <a:r>
              <a:rPr lang="en-US" sz="2000" dirty="0" err="1" smtClean="0">
                <a:latin typeface="Consolas"/>
                <a:cs typeface="Consolas"/>
              </a:rPr>
              <a:t>x</a:t>
            </a:r>
            <a:r>
              <a:rPr lang="en-US" sz="2000" dirty="0" smtClean="0">
                <a:latin typeface="Consolas"/>
                <a:cs typeface="Consolas"/>
              </a:rPr>
              <a:t> (TB </a:t>
            </a:r>
            <a:r>
              <a:rPr lang="en-US" sz="2000" dirty="0" err="1" smtClean="0">
                <a:latin typeface="Consolas"/>
                <a:cs typeface="Consolas"/>
              </a:rPr>
              <a:t>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y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d</a:t>
            </a:r>
            <a:r>
              <a:rPr lang="en-US" sz="2000" dirty="0" smtClean="0">
                <a:latin typeface="Consolas"/>
                <a:cs typeface="Consolas"/>
              </a:rPr>
              <a:t>)) </a:t>
            </a:r>
            <a:r>
              <a:rPr lang="en-US" sz="2000" dirty="0" err="1" smtClean="0">
                <a:latin typeface="Consolas"/>
                <a:cs typeface="Consolas"/>
              </a:rPr>
              <a:t>z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>
              <a:buNone/>
            </a:pPr>
            <a:endParaRPr lang="en-US" sz="2000" dirty="0" smtClean="0">
              <a:latin typeface="Consolas"/>
              <a:cs typeface="Consolas"/>
            </a:endParaRPr>
          </a:p>
        </p:txBody>
      </p:sp>
      <p:grpSp>
        <p:nvGrpSpPr>
          <p:cNvPr id="2" name="Group 60"/>
          <p:cNvGrpSpPr/>
          <p:nvPr/>
        </p:nvGrpSpPr>
        <p:grpSpPr>
          <a:xfrm>
            <a:off x="807552" y="4868259"/>
            <a:ext cx="7125671" cy="1710716"/>
            <a:chOff x="734684" y="4337662"/>
            <a:chExt cx="7125671" cy="1710716"/>
          </a:xfrm>
        </p:grpSpPr>
        <p:grpSp>
          <p:nvGrpSpPr>
            <p:cNvPr id="4" name="Group 106"/>
            <p:cNvGrpSpPr/>
            <p:nvPr/>
          </p:nvGrpSpPr>
          <p:grpSpPr>
            <a:xfrm>
              <a:off x="2866564" y="4514530"/>
              <a:ext cx="1674167" cy="1533848"/>
              <a:chOff x="824713" y="1884166"/>
              <a:chExt cx="1674167" cy="1533848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1484483" y="1884166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1154598" y="2477915"/>
                <a:ext cx="329885" cy="346353"/>
              </a:xfrm>
              <a:prstGeom prst="ellips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Isosceles Triangle 56"/>
              <p:cNvSpPr/>
              <p:nvPr/>
            </p:nvSpPr>
            <p:spPr>
              <a:xfrm>
                <a:off x="1789626" y="2477915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>
                <a:off x="2144253" y="1884166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Connector 58"/>
              <p:cNvCxnSpPr>
                <a:stCxn id="55" idx="4"/>
                <a:endCxn id="56" idx="0"/>
              </p:cNvCxnSpPr>
              <p:nvPr/>
            </p:nvCxnSpPr>
            <p:spPr>
              <a:xfrm rot="5400000">
                <a:off x="1360786" y="2189275"/>
                <a:ext cx="247396" cy="329885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55" idx="4"/>
                <a:endCxn id="57" idx="0"/>
              </p:cNvCxnSpPr>
              <p:nvPr/>
            </p:nvCxnSpPr>
            <p:spPr>
              <a:xfrm rot="16200000" flipH="1">
                <a:off x="1684485" y="2195460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Isosceles Triangle 60"/>
              <p:cNvSpPr/>
              <p:nvPr/>
            </p:nvSpPr>
            <p:spPr>
              <a:xfrm>
                <a:off x="1459741" y="3071661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824713" y="3071661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>
                <a:stCxn id="62" idx="0"/>
              </p:cNvCxnSpPr>
              <p:nvPr/>
            </p:nvCxnSpPr>
            <p:spPr>
              <a:xfrm rot="5400000" flipH="1" flipV="1">
                <a:off x="1037086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>
                <a:endCxn id="61" idx="0"/>
              </p:cNvCxnSpPr>
              <p:nvPr/>
            </p:nvCxnSpPr>
            <p:spPr>
              <a:xfrm rot="16200000" flipH="1">
                <a:off x="1354600" y="2789206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4684" y="4337662"/>
              <a:ext cx="2040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latin typeface="Consolas"/>
                  <a:cs typeface="Consolas"/>
                </a:rPr>
                <a:t>balanceLB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24934" y="4337663"/>
              <a:ext cx="7769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Consolas"/>
                  <a:cs typeface="Consolas"/>
                </a:rPr>
                <a:t> </a:t>
              </a:r>
              <a:r>
                <a:rPr lang="en-US" sz="2800" dirty="0" smtClean="0">
                  <a:latin typeface="Consolas"/>
                  <a:cs typeface="Consolas"/>
                </a:rPr>
                <a:t>= </a:t>
              </a:r>
              <a:endParaRPr lang="en-US" sz="2800" dirty="0"/>
            </a:p>
          </p:txBody>
        </p:sp>
        <p:grpSp>
          <p:nvGrpSpPr>
            <p:cNvPr id="5" name="Group 110"/>
            <p:cNvGrpSpPr/>
            <p:nvPr/>
          </p:nvGrpSpPr>
          <p:grpSpPr>
            <a:xfrm>
              <a:off x="5703730" y="4436346"/>
              <a:ext cx="2156625" cy="1612032"/>
              <a:chOff x="3334180" y="4180628"/>
              <a:chExt cx="2156625" cy="161203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4254156" y="4180628"/>
                <a:ext cx="329885" cy="346353"/>
              </a:xfrm>
              <a:prstGeom prst="ellipse">
                <a:avLst/>
              </a:prstGeom>
              <a:solidFill>
                <a:srgbClr val="C0504D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64065" y="4852558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806293" y="4852557"/>
                <a:ext cx="329885" cy="346353"/>
              </a:xfrm>
              <a:prstGeom prst="ellipse">
                <a:avLst/>
              </a:prstGeom>
              <a:solidFill>
                <a:srgbClr val="000000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Isosceles Triangle 44"/>
              <p:cNvSpPr/>
              <p:nvPr/>
            </p:nvSpPr>
            <p:spPr>
              <a:xfrm>
                <a:off x="396920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>
                <a:off x="333418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>
                <a:stCxn id="42" idx="4"/>
                <a:endCxn id="43" idx="0"/>
              </p:cNvCxnSpPr>
              <p:nvPr/>
            </p:nvCxnSpPr>
            <p:spPr>
              <a:xfrm rot="5400000">
                <a:off x="3961266" y="4394724"/>
                <a:ext cx="325577" cy="590091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4"/>
              </p:cNvCxnSpPr>
              <p:nvPr/>
            </p:nvCxnSpPr>
            <p:spPr>
              <a:xfrm rot="16200000" flipH="1">
                <a:off x="4519189" y="4426891"/>
                <a:ext cx="325577" cy="525756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6" idx="0"/>
                <a:endCxn id="43" idx="4"/>
              </p:cNvCxnSpPr>
              <p:nvPr/>
            </p:nvCxnSpPr>
            <p:spPr>
              <a:xfrm rot="5400000" flipH="1" flipV="1">
                <a:off x="354655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3" idx="4"/>
                <a:endCxn id="45" idx="0"/>
              </p:cNvCxnSpPr>
              <p:nvPr/>
            </p:nvCxnSpPr>
            <p:spPr>
              <a:xfrm rot="16200000" flipH="1">
                <a:off x="386406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Isosceles Triangle 50"/>
              <p:cNvSpPr/>
              <p:nvPr/>
            </p:nvSpPr>
            <p:spPr>
              <a:xfrm>
                <a:off x="5136178" y="5446307"/>
                <a:ext cx="354627" cy="346353"/>
              </a:xfrm>
              <a:prstGeom prst="triangle">
                <a:avLst/>
              </a:prstGeom>
              <a:solidFill>
                <a:srgbClr val="A6A6A6"/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4501150" y="5446307"/>
                <a:ext cx="354627" cy="346353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2" idx="0"/>
              </p:cNvCxnSpPr>
              <p:nvPr/>
            </p:nvCxnSpPr>
            <p:spPr>
              <a:xfrm rot="5400000" flipH="1" flipV="1">
                <a:off x="4713523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51" idx="0"/>
              </p:cNvCxnSpPr>
              <p:nvPr/>
            </p:nvCxnSpPr>
            <p:spPr>
              <a:xfrm rot="16200000" flipH="1">
                <a:off x="5031037" y="5163852"/>
                <a:ext cx="247396" cy="317514"/>
              </a:xfrm>
              <a:prstGeom prst="line">
                <a:avLst/>
              </a:prstGeom>
              <a:ln w="381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7924592" y="334210"/>
            <a:ext cx="847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Haskell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 of Dependently-typed Haskell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 smtClean="0"/>
          </a:p>
          <a:p>
            <a:r>
              <a:rPr lang="en-US" i="1" dirty="0" smtClean="0"/>
              <a:t>The Present</a:t>
            </a:r>
            <a:r>
              <a:rPr lang="en-US" dirty="0" smtClean="0"/>
              <a:t>: Show how type system extensions work together to make GHC a dependently-typed language*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The Past</a:t>
            </a:r>
            <a:r>
              <a:rPr lang="en-US" dirty="0" smtClean="0"/>
              <a:t>: Put those extensions in context, and talk about how they compare to dependent type theory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 smtClean="0"/>
              <a:t>The Future</a:t>
            </a:r>
            <a:r>
              <a:rPr lang="en-US" dirty="0" smtClean="0"/>
              <a:t>: </a:t>
            </a:r>
            <a:r>
              <a:rPr lang="en-US" dirty="0" smtClean="0"/>
              <a:t>Give a </a:t>
            </a:r>
            <a:r>
              <a:rPr lang="en-US" dirty="0" smtClean="0"/>
              <a:t>vision of where GHC </a:t>
            </a:r>
            <a:r>
              <a:rPr lang="en-US" dirty="0" smtClean="0"/>
              <a:t>is going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31686" y="5078105"/>
            <a:ext cx="6477404" cy="8309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*we cannot port </a:t>
            </a:r>
            <a:r>
              <a:rPr lang="en-US" sz="2400" i="1" dirty="0" smtClean="0"/>
              <a:t>every </a:t>
            </a:r>
            <a:r>
              <a:rPr lang="en-US" sz="2400" dirty="0" err="1" smtClean="0"/>
              <a:t>Agda/Coq/Idris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program to GHC, but what we can do is impressive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insert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53512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Haskell version of insert is in lock-step with </a:t>
            </a:r>
            <a:r>
              <a:rPr lang="en-US" dirty="0" err="1" smtClean="0"/>
              <a:t>Agda</a:t>
            </a:r>
            <a:r>
              <a:rPr lang="en-US" dirty="0" smtClean="0"/>
              <a:t> version!</a:t>
            </a:r>
          </a:p>
          <a:p>
            <a:r>
              <a:rPr lang="en-US" dirty="0" smtClean="0"/>
              <a:t>But, are they the same?  Not quite…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Agda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 marL="1141413" indent="-1146175">
              <a:buNone/>
            </a:pPr>
            <a:r>
              <a:rPr lang="en-US" dirty="0" smtClean="0"/>
              <a:t>	given a (valid) red-black tree and an element, </a:t>
            </a:r>
            <a:br>
              <a:rPr lang="en-US" dirty="0" smtClean="0"/>
            </a:br>
            <a:r>
              <a:rPr lang="en-US" i="1" dirty="0" smtClean="0"/>
              <a:t>insert </a:t>
            </a:r>
            <a:r>
              <a:rPr lang="en-US" b="1" i="1" dirty="0" smtClean="0"/>
              <a:t>will </a:t>
            </a:r>
            <a:r>
              <a:rPr lang="en-US" i="1" dirty="0" smtClean="0"/>
              <a:t>produce a valid red-black tree</a:t>
            </a:r>
          </a:p>
          <a:p>
            <a:pPr>
              <a:buNone/>
            </a:pPr>
            <a:r>
              <a:rPr lang="en-US" dirty="0" smtClean="0"/>
              <a:t>	Haskell: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marL="1208088" indent="-1212850">
              <a:buNone/>
            </a:pPr>
            <a:r>
              <a:rPr lang="en-US" dirty="0" smtClean="0"/>
              <a:t>	given a (valid) red-black tree and an element,</a:t>
            </a:r>
            <a:br>
              <a:rPr lang="en-US" dirty="0" smtClean="0"/>
            </a:br>
            <a:r>
              <a:rPr lang="en-US" b="1" i="1" dirty="0" smtClean="0"/>
              <a:t>if</a:t>
            </a:r>
            <a:r>
              <a:rPr lang="en-US" i="1" dirty="0" smtClean="0"/>
              <a:t> insert produces a red-black tree, </a:t>
            </a:r>
            <a:r>
              <a:rPr lang="en-US" b="1" i="1" dirty="0" smtClean="0"/>
              <a:t>then </a:t>
            </a:r>
            <a:r>
              <a:rPr lang="en-US" i="1" dirty="0" smtClean="0"/>
              <a:t>it will be valid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65149" y="2594999"/>
            <a:ext cx="5517857" cy="5847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insert : RBT → A → RBT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5149" y="4642639"/>
            <a:ext cx="5825232" cy="584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>
                <a:latin typeface="Consolas"/>
                <a:cs typeface="Consolas"/>
              </a:rPr>
              <a:t>insert :: RBT -&gt; A -&gt; RBT</a:t>
            </a:r>
            <a:endParaRPr lang="en-US" sz="32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Difference: Totality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3309"/>
            <a:ext cx="8229600" cy="385129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 one hand, </a:t>
            </a:r>
            <a:r>
              <a:rPr lang="en-US" dirty="0" err="1" smtClean="0"/>
              <a:t>Agda</a:t>
            </a:r>
            <a:r>
              <a:rPr lang="en-US" dirty="0" smtClean="0"/>
              <a:t> provide stronger guarantees about execution.</a:t>
            </a:r>
          </a:p>
          <a:p>
            <a:r>
              <a:rPr lang="en-US" dirty="0" smtClean="0"/>
              <a:t>On the other hand, totality checking is inescapable. Sometimes </a:t>
            </a:r>
            <a:r>
              <a:rPr lang="en-US" i="1" dirty="0" smtClean="0"/>
              <a:t>not </a:t>
            </a:r>
            <a:r>
              <a:rPr lang="en-US" dirty="0" smtClean="0"/>
              <a:t>reasoning about totality simplifies dependently-typed programming.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5957" y="1587597"/>
            <a:ext cx="7788911" cy="1179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883" lvl="0" indent="-347455" algn="ctr" defTabSz="457177">
              <a:spcBef>
                <a:spcPts val="800"/>
              </a:spcBef>
              <a:defRPr/>
            </a:pPr>
            <a:r>
              <a:rPr lang="en-US" sz="3200" dirty="0" err="1" smtClean="0"/>
              <a:t>Adga</a:t>
            </a:r>
            <a:r>
              <a:rPr lang="en-US" sz="3200" dirty="0" smtClean="0"/>
              <a:t> requires all functions to be proved total</a:t>
            </a:r>
          </a:p>
          <a:p>
            <a:pPr marL="342883" lvl="0" indent="-347455" algn="ctr" defTabSz="457177">
              <a:spcBef>
                <a:spcPts val="800"/>
              </a:spcBef>
              <a:defRPr/>
            </a:pPr>
            <a:r>
              <a:rPr lang="en-US" sz="3200" dirty="0" smtClean="0"/>
              <a:t>Haskell does not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proving things is simpler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Okasaki’s</a:t>
            </a:r>
            <a:r>
              <a:rPr lang="en-US" dirty="0" smtClean="0"/>
              <a:t> version of insert (simply typed): 12 lines of code </a:t>
            </a:r>
          </a:p>
          <a:p>
            <a:r>
              <a:rPr lang="en-US" dirty="0" smtClean="0"/>
              <a:t>Haskell version translated from </a:t>
            </a:r>
            <a:r>
              <a:rPr lang="en-US" dirty="0" err="1" smtClean="0"/>
              <a:t>Agda</a:t>
            </a:r>
            <a:r>
              <a:rPr lang="en-US" dirty="0" smtClean="0"/>
              <a:t>: 49 lines of code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smtClean="0"/>
              <a:t>type </a:t>
            </a:r>
            <a:r>
              <a:rPr lang="en-US" dirty="0" err="1" smtClean="0"/>
              <a:t>defs</a:t>
            </a:r>
            <a:r>
              <a:rPr lang="en-US" dirty="0" smtClean="0"/>
              <a:t> &amp; </a:t>
            </a:r>
            <a:r>
              <a:rPr lang="en-US" dirty="0" smtClean="0"/>
              <a:t>signatures</a:t>
            </a:r>
            <a:endParaRPr lang="en-US" dirty="0" smtClean="0"/>
          </a:p>
          <a:p>
            <a:pPr lvl="1"/>
            <a:r>
              <a:rPr lang="en-US" dirty="0" smtClean="0"/>
              <a:t>precise return types for balance functions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Haskell version from scratch (see </a:t>
            </a:r>
            <a:r>
              <a:rPr lang="en-US" dirty="0" err="1" smtClean="0"/>
              <a:t>git</a:t>
            </a:r>
            <a:r>
              <a:rPr lang="en-US" dirty="0" smtClean="0"/>
              <a:t> repo</a:t>
            </a:r>
            <a:r>
              <a:rPr lang="en-US" dirty="0" smtClean="0"/>
              <a:t>) : 32 lines of code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dirty="0" smtClean="0"/>
              <a:t>type </a:t>
            </a:r>
            <a:r>
              <a:rPr lang="en-US" dirty="0" err="1" smtClean="0"/>
              <a:t>defs</a:t>
            </a:r>
            <a:r>
              <a:rPr lang="en-US" dirty="0" smtClean="0"/>
              <a:t> &amp; </a:t>
            </a:r>
            <a:r>
              <a:rPr lang="en-US" dirty="0" smtClean="0"/>
              <a:t>signatures</a:t>
            </a:r>
            <a:endParaRPr lang="en-US" dirty="0" smtClean="0"/>
          </a:p>
          <a:p>
            <a:pPr lvl="1"/>
            <a:r>
              <a:rPr lang="en-US" dirty="0" smtClean="0"/>
              <a:t>more similar to </a:t>
            </a:r>
            <a:r>
              <a:rPr lang="en-US" dirty="0" err="1" smtClean="0"/>
              <a:t>Okasaki’s</a:t>
            </a:r>
            <a:r>
              <a:rPr lang="en-US" dirty="0" smtClean="0"/>
              <a:t> code </a:t>
            </a:r>
          </a:p>
          <a:p>
            <a:pPr lvl="1"/>
            <a:r>
              <a:rPr lang="en-US" dirty="0" smtClean="0"/>
              <a:t>less precise return type for balance functions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829201"/>
            <a:ext cx="82296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err="1" smtClean="0">
                <a:latin typeface="Consolas"/>
                <a:cs typeface="Consolas"/>
              </a:rPr>
              <a:t>balanceLB</a:t>
            </a:r>
            <a:r>
              <a:rPr lang="en-US" dirty="0" smtClean="0">
                <a:latin typeface="Consolas"/>
                <a:cs typeface="Consolas"/>
              </a:rPr>
              <a:t> :: </a:t>
            </a:r>
            <a:r>
              <a:rPr lang="en-US" dirty="0" err="1" smtClean="0">
                <a:latin typeface="Consolas"/>
                <a:cs typeface="Consolas"/>
              </a:rPr>
              <a:t>AlmostTree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A -&gt; Tree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Suc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pPr marL="0" lvl="1"/>
            <a:r>
              <a:rPr lang="en-US" dirty="0" err="1" smtClean="0">
                <a:latin typeface="Consolas"/>
                <a:cs typeface="Consolas"/>
              </a:rPr>
              <a:t>balanceLR</a:t>
            </a:r>
            <a:r>
              <a:rPr lang="en-US" dirty="0" smtClean="0">
                <a:latin typeface="Consolas"/>
                <a:cs typeface="Consolas"/>
              </a:rPr>
              <a:t> :: </a:t>
            </a:r>
            <a:r>
              <a:rPr lang="en-US" dirty="0" err="1" smtClean="0">
                <a:latin typeface="Consolas"/>
                <a:cs typeface="Consolas"/>
              </a:rPr>
              <a:t>HiddenTree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A -&gt; Tree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AlmostTree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7200" y="5401271"/>
            <a:ext cx="8229600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dirty="0" err="1" smtClean="0">
                <a:latin typeface="Consolas"/>
                <a:cs typeface="Consolas"/>
              </a:rPr>
              <a:t>balanceL</a:t>
            </a:r>
            <a:r>
              <a:rPr lang="en-US" dirty="0" smtClean="0">
                <a:latin typeface="Consolas"/>
                <a:cs typeface="Consolas"/>
              </a:rPr>
              <a:t> :: Sing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-&gt; </a:t>
            </a:r>
          </a:p>
          <a:p>
            <a:pPr marL="0" lvl="1"/>
            <a:r>
              <a:rPr lang="en-US" dirty="0" smtClean="0">
                <a:latin typeface="Consolas"/>
                <a:cs typeface="Consolas"/>
              </a:rPr>
              <a:t>          </a:t>
            </a:r>
            <a:r>
              <a:rPr lang="en-US" dirty="0" err="1" smtClean="0">
                <a:latin typeface="Consolas"/>
                <a:cs typeface="Consolas"/>
              </a:rPr>
              <a:t>AlmostTree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A -&gt; Tree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-&gt; </a:t>
            </a:r>
            <a:r>
              <a:rPr lang="en-US" dirty="0" err="1" smtClean="0">
                <a:latin typeface="Consolas"/>
                <a:cs typeface="Consolas"/>
              </a:rPr>
              <a:t>AlmostTree</a:t>
            </a:r>
            <a:r>
              <a:rPr lang="en-US" dirty="0" smtClean="0">
                <a:latin typeface="Consolas"/>
                <a:cs typeface="Consolas"/>
              </a:rPr>
              <a:t> (</a:t>
            </a:r>
            <a:r>
              <a:rPr lang="en-US" dirty="0" err="1" smtClean="0">
                <a:latin typeface="Consolas"/>
                <a:cs typeface="Consolas"/>
              </a:rPr>
              <a:t>Incr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What’s next for GHC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24" y="3886200"/>
            <a:ext cx="2055327" cy="1454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 in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Datatype</a:t>
            </a:r>
            <a:r>
              <a:rPr lang="en-US" dirty="0" smtClean="0"/>
              <a:t> promotion only works once</a:t>
            </a:r>
          </a:p>
          <a:p>
            <a:pPr lvl="1"/>
            <a:r>
              <a:rPr lang="en-US" dirty="0" smtClean="0"/>
              <a:t>Cannot use dependently-typed programming at the type level </a:t>
            </a:r>
          </a:p>
          <a:p>
            <a:pPr lvl="1"/>
            <a:r>
              <a:rPr lang="en-US" dirty="0" smtClean="0"/>
              <a:t>Some </a:t>
            </a:r>
            <a:r>
              <a:rPr lang="en-US" dirty="0" err="1" smtClean="0"/>
              <a:t>Agda</a:t>
            </a:r>
            <a:r>
              <a:rPr lang="en-US" dirty="0" smtClean="0"/>
              <a:t> programs have no GHC equivalent</a:t>
            </a:r>
          </a:p>
          <a:p>
            <a:pPr lvl="1"/>
            <a:r>
              <a:rPr lang="en-US" dirty="0" smtClean="0"/>
              <a:t>Theory </a:t>
            </a:r>
            <a:r>
              <a:rPr lang="en-US" dirty="0" smtClean="0"/>
              <a:t>for GHC Core [</a:t>
            </a:r>
            <a:r>
              <a:rPr lang="en-US" dirty="0" err="1" smtClean="0"/>
              <a:t>Weirich,Hsu,Eisenberg</a:t>
            </a:r>
            <a:r>
              <a:rPr lang="en-US" dirty="0" smtClean="0"/>
              <a:t>; ICFP 2013]</a:t>
            </a:r>
          </a:p>
          <a:p>
            <a:pPr lvl="1"/>
            <a:r>
              <a:rPr lang="en-US" dirty="0" smtClean="0"/>
              <a:t>Current status: </a:t>
            </a:r>
            <a:r>
              <a:rPr lang="en-US" dirty="0" smtClean="0"/>
              <a:t>Richard Eisenberg’s implementation </a:t>
            </a:r>
            <a:r>
              <a:rPr lang="en-US" dirty="0"/>
              <a:t>available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github.com/goldfirere/ghc</a:t>
            </a:r>
            <a:endParaRPr lang="en-US" dirty="0" smtClean="0"/>
          </a:p>
          <a:p>
            <a:pPr lvl="1"/>
            <a:r>
              <a:rPr lang="en-US" dirty="0" smtClean="0"/>
              <a:t>Merging in to HEAD for GHC 8.0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GHC should have a real dependent type </a:t>
            </a:r>
          </a:p>
          <a:p>
            <a:pPr lvl="1"/>
            <a:r>
              <a:rPr lang="en-US" dirty="0" smtClean="0"/>
              <a:t>Plan: Identify a shared subset of types and terms, </a:t>
            </a:r>
            <a:br>
              <a:rPr lang="en-US" dirty="0" smtClean="0"/>
            </a:br>
            <a:r>
              <a:rPr lang="en-US" dirty="0" smtClean="0"/>
              <a:t>introduce a new quantifier over that subset</a:t>
            </a:r>
          </a:p>
          <a:p>
            <a:pPr lvl="1"/>
            <a:r>
              <a:rPr lang="en-US" dirty="0" smtClean="0"/>
              <a:t>Adam Gundry's dissertation provides a road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Richard plans to implement this winter</a:t>
            </a:r>
            <a:endParaRPr lang="en-US" dirty="0" smtClean="0"/>
          </a:p>
          <a:p>
            <a:pPr marL="457177" lvl="1" indent="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402" y="3048000"/>
            <a:ext cx="1329796" cy="145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402" y="4596153"/>
            <a:ext cx="1329796" cy="1478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dependently-typed Haskell?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617" y="900200"/>
            <a:ext cx="5449541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/>
              <a:t>TDD</a:t>
            </a:r>
            <a:endParaRPr lang="en-US" sz="23900" dirty="0"/>
          </a:p>
        </p:txBody>
      </p:sp>
      <p:sp>
        <p:nvSpPr>
          <p:cNvPr id="5" name="TextBox 4"/>
          <p:cNvSpPr txBox="1"/>
          <p:nvPr/>
        </p:nvSpPr>
        <p:spPr>
          <a:xfrm>
            <a:off x="1289910" y="4886802"/>
            <a:ext cx="6168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/>
              <a:t>Type</a:t>
            </a:r>
            <a:r>
              <a:rPr lang="en-US" sz="4400" dirty="0" smtClean="0"/>
              <a:t>-Driven Development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Agda</a:t>
            </a:r>
            <a:r>
              <a:rPr lang="en-US" dirty="0" smtClean="0"/>
              <a:t>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On 2012-01-11 03:36, Jonathan </a:t>
            </a:r>
            <a:r>
              <a:rPr lang="en-US" dirty="0" err="1" smtClean="0"/>
              <a:t>Leivent</a:t>
            </a:r>
            <a:r>
              <a:rPr lang="en-US" dirty="0" smtClean="0"/>
              <a:t> wrote on the </a:t>
            </a:r>
            <a:r>
              <a:rPr lang="en-US" dirty="0" err="1" smtClean="0"/>
              <a:t>Agda</a:t>
            </a:r>
            <a:r>
              <a:rPr lang="en-US" dirty="0" smtClean="0"/>
              <a:t> mailing list:</a:t>
            </a:r>
          </a:p>
          <a:p>
            <a:pPr>
              <a:buNone/>
            </a:pPr>
            <a:r>
              <a:rPr lang="en-US" dirty="0" smtClean="0"/>
              <a:t>&gt; Attached is an </a:t>
            </a:r>
            <a:r>
              <a:rPr lang="en-US" dirty="0" err="1" smtClean="0"/>
              <a:t>Agda</a:t>
            </a:r>
            <a:r>
              <a:rPr lang="en-US" dirty="0" smtClean="0"/>
              <a:t> implementation of Red Black trees [..] </a:t>
            </a:r>
          </a:p>
          <a:p>
            <a:pPr>
              <a:buNone/>
            </a:pPr>
            <a:r>
              <a:rPr lang="en-US" dirty="0" smtClean="0"/>
              <a:t>&gt; The dependent types show that the trees have the usual </a:t>
            </a:r>
          </a:p>
          <a:p>
            <a:pPr>
              <a:buNone/>
            </a:pPr>
            <a:r>
              <a:rPr lang="en-US" dirty="0" smtClean="0"/>
              <a:t>&gt; red-black level and color invariants, are sorted, and </a:t>
            </a:r>
          </a:p>
          <a:p>
            <a:pPr>
              <a:buNone/>
            </a:pPr>
            <a:r>
              <a:rPr lang="en-US" dirty="0" smtClean="0"/>
              <a:t>&gt; contain the right </a:t>
            </a:r>
            <a:r>
              <a:rPr lang="en-US" dirty="0" err="1" smtClean="0"/>
              <a:t>multiset</a:t>
            </a:r>
            <a:r>
              <a:rPr lang="en-US" dirty="0" smtClean="0"/>
              <a:t> of elements following each function. [..]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However, one interesting thing is that I didn't previously know or </a:t>
            </a:r>
          </a:p>
          <a:p>
            <a:pPr>
              <a:buNone/>
            </a:pPr>
            <a:r>
              <a:rPr lang="en-US" dirty="0" smtClean="0"/>
              <a:t>&gt; refer to any existing red black tree implementation of delete - I </a:t>
            </a:r>
          </a:p>
          <a:p>
            <a:pPr>
              <a:buNone/>
            </a:pPr>
            <a:r>
              <a:rPr lang="en-US" dirty="0" smtClean="0"/>
              <a:t>&gt; just allowed the combination of the </a:t>
            </a:r>
            <a:r>
              <a:rPr lang="en-US" dirty="0" err="1" smtClean="0"/>
              <a:t>Agda</a:t>
            </a:r>
            <a:r>
              <a:rPr lang="en-US" dirty="0" smtClean="0"/>
              <a:t> type checker and </a:t>
            </a:r>
          </a:p>
          <a:p>
            <a:pPr>
              <a:buNone/>
            </a:pPr>
            <a:r>
              <a:rPr lang="en-US" dirty="0" smtClean="0"/>
              <a:t>&gt; the exacting dependent type signatures to do their  thing [..] </a:t>
            </a:r>
          </a:p>
          <a:p>
            <a:pPr>
              <a:buNone/>
            </a:pPr>
            <a:r>
              <a:rPr lang="en-US" b="1" dirty="0" smtClean="0">
                <a:solidFill>
                  <a:srgbClr val="C0504D"/>
                </a:solidFill>
              </a:rPr>
              <a:t>&gt; making me feel more like a facilitator than a programmer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Totality </a:t>
            </a:r>
            <a:r>
              <a:rPr lang="en-US" dirty="0" smtClean="0"/>
              <a:t>checking for GHC</a:t>
            </a:r>
          </a:p>
          <a:p>
            <a:pPr lvl="1"/>
            <a:r>
              <a:rPr lang="en-US" dirty="0" smtClean="0"/>
              <a:t>Pattern match exhaustiveness and termination</a:t>
            </a:r>
          </a:p>
          <a:p>
            <a:pPr lvl="1"/>
            <a:r>
              <a:rPr lang="en-US" dirty="0" smtClean="0"/>
              <a:t>Language should give programmers the choice [Trellys]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Type inference beyond </a:t>
            </a:r>
            <a:r>
              <a:rPr lang="en-US" dirty="0" err="1" smtClean="0"/>
              <a:t>Hindley</a:t>
            </a:r>
            <a:r>
              <a:rPr lang="en-US" dirty="0" smtClean="0"/>
              <a:t>-Milner</a:t>
            </a:r>
            <a:endParaRPr lang="en-US" dirty="0" smtClean="0"/>
          </a:p>
          <a:p>
            <a:pPr lvl="1"/>
            <a:r>
              <a:rPr lang="en-US" dirty="0" smtClean="0"/>
              <a:t>Unsaturated </a:t>
            </a:r>
            <a:r>
              <a:rPr lang="en-US" dirty="0" smtClean="0"/>
              <a:t>type </a:t>
            </a:r>
            <a:r>
              <a:rPr lang="en-US" dirty="0" smtClean="0"/>
              <a:t>families</a:t>
            </a:r>
          </a:p>
          <a:p>
            <a:pPr lvl="1"/>
            <a:r>
              <a:rPr lang="en-US" dirty="0" smtClean="0"/>
              <a:t>First-class polymorphism</a:t>
            </a:r>
            <a:endParaRPr lang="en-US" dirty="0" smtClean="0"/>
          </a:p>
          <a:p>
            <a:pPr lvl="1"/>
            <a:r>
              <a:rPr lang="en-US" dirty="0" smtClean="0"/>
              <a:t>Special purpose constraint solvers </a:t>
            </a:r>
            <a:r>
              <a:rPr lang="en-US" dirty="0" smtClean="0"/>
              <a:t>[</a:t>
            </a:r>
            <a:r>
              <a:rPr lang="en-US" dirty="0" err="1" smtClean="0"/>
              <a:t>Iavor</a:t>
            </a:r>
            <a:r>
              <a:rPr lang="en-US" dirty="0" smtClean="0"/>
              <a:t> </a:t>
            </a:r>
            <a:r>
              <a:rPr lang="en-US" dirty="0" err="1" smtClean="0"/>
              <a:t>Diatchki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Programmable error </a:t>
            </a:r>
            <a:r>
              <a:rPr lang="en-US" dirty="0" smtClean="0"/>
              <a:t>messages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Programming support</a:t>
            </a:r>
            <a:endParaRPr lang="en-US" dirty="0" smtClean="0"/>
          </a:p>
          <a:p>
            <a:pPr lvl="1"/>
            <a:r>
              <a:rPr lang="en-US" dirty="0" smtClean="0"/>
              <a:t>Automatic case splitting</a:t>
            </a:r>
          </a:p>
          <a:p>
            <a:pPr lvl="1"/>
            <a:r>
              <a:rPr lang="en-US" dirty="0" smtClean="0"/>
              <a:t>Automatic code completion and code synthesis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     </a:t>
            </a:r>
            <a:r>
              <a:rPr lang="en-US" sz="2800" dirty="0" smtClean="0"/>
              <a:t>Haskell programmers can use dependent types*</a:t>
            </a:r>
          </a:p>
          <a:p>
            <a:pPr>
              <a:buNone/>
            </a:pPr>
            <a:r>
              <a:rPr lang="en-US" sz="2800" dirty="0" smtClean="0"/>
              <a:t>     … and we’re actively working on the *</a:t>
            </a:r>
          </a:p>
          <a:p>
            <a:pPr>
              <a:buNone/>
            </a:pPr>
            <a:r>
              <a:rPr lang="en-US" sz="2800" dirty="0" smtClean="0"/>
              <a:t>     … but it is exciting to think about how </a:t>
            </a:r>
            <a:r>
              <a:rPr lang="en-US" sz="2800" i="1" dirty="0" smtClean="0"/>
              <a:t>dependent</a:t>
            </a:r>
            <a:r>
              <a:rPr lang="en-US" sz="2800" dirty="0" smtClean="0"/>
              <a:t>-		   </a:t>
            </a:r>
            <a:r>
              <a:rPr lang="en-US" sz="2800" dirty="0" smtClean="0"/>
              <a:t>		type </a:t>
            </a:r>
            <a:r>
              <a:rPr lang="en-US" sz="2800" dirty="0" smtClean="0"/>
              <a:t>structure can help design programs</a:t>
            </a:r>
          </a:p>
          <a:p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Thanks to: </a:t>
            </a:r>
            <a:r>
              <a:rPr lang="en-US" dirty="0" smtClean="0"/>
              <a:t>Simon Peyton Jones, </a:t>
            </a:r>
            <a:r>
              <a:rPr lang="en-US" dirty="0" err="1" smtClean="0"/>
              <a:t>Dimitrios</a:t>
            </a:r>
            <a:r>
              <a:rPr lang="en-US" dirty="0" smtClean="0"/>
              <a:t> </a:t>
            </a:r>
            <a:r>
              <a:rPr lang="en-US" dirty="0" err="1" smtClean="0"/>
              <a:t>Vytiniotis</a:t>
            </a:r>
            <a:r>
              <a:rPr lang="en-US" dirty="0" smtClean="0"/>
              <a:t>, Richard Eisenberg, Brent </a:t>
            </a:r>
            <a:r>
              <a:rPr lang="en-US" dirty="0" err="1" smtClean="0"/>
              <a:t>Yorgey</a:t>
            </a:r>
            <a:r>
              <a:rPr lang="en-US" dirty="0" smtClean="0"/>
              <a:t>, Geoffrey Washburn, </a:t>
            </a:r>
            <a:r>
              <a:rPr lang="en-US" dirty="0" err="1" smtClean="0"/>
              <a:t>Conor</a:t>
            </a:r>
            <a:r>
              <a:rPr lang="en-US" dirty="0" smtClean="0"/>
              <a:t> McBride, Adam Gundry, </a:t>
            </a:r>
            <a:r>
              <a:rPr lang="en-US" dirty="0" err="1" smtClean="0"/>
              <a:t>Iavor</a:t>
            </a:r>
            <a:r>
              <a:rPr lang="en-US" dirty="0" smtClean="0"/>
              <a:t> </a:t>
            </a:r>
            <a:r>
              <a:rPr lang="en-US" dirty="0" err="1" smtClean="0"/>
              <a:t>Diatchki</a:t>
            </a:r>
            <a:r>
              <a:rPr lang="en-US" dirty="0" smtClean="0"/>
              <a:t>, </a:t>
            </a:r>
            <a:r>
              <a:rPr lang="en-US" dirty="0" err="1" smtClean="0"/>
              <a:t>Julien</a:t>
            </a:r>
            <a:r>
              <a:rPr lang="en-US" dirty="0" smtClean="0"/>
              <a:t> Cretin, José Pedro </a:t>
            </a:r>
            <a:r>
              <a:rPr lang="en-US" dirty="0" err="1" smtClean="0"/>
              <a:t>Magalhães</a:t>
            </a:r>
            <a:r>
              <a:rPr lang="en-US" dirty="0" smtClean="0"/>
              <a:t>, David </a:t>
            </a:r>
            <a:r>
              <a:rPr lang="en-US" dirty="0" err="1" smtClean="0"/>
              <a:t>Darais</a:t>
            </a:r>
            <a:r>
              <a:rPr lang="en-US" dirty="0" smtClean="0"/>
              <a:t>, Dan Licata, Chris </a:t>
            </a:r>
            <a:r>
              <a:rPr lang="en-US" dirty="0" err="1" smtClean="0"/>
              <a:t>Okasaki</a:t>
            </a:r>
            <a:r>
              <a:rPr lang="en-US" dirty="0" smtClean="0"/>
              <a:t>, Matt Might, NSF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http://</a:t>
            </a:r>
            <a:r>
              <a:rPr lang="en-US" dirty="0" err="1" smtClean="0"/>
              <a:t>www.github.com/sweirich/dth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4558937" cy="5229772"/>
          </a:xfrm>
        </p:spPr>
        <p:txBody>
          <a:bodyPr>
            <a:normAutofit/>
          </a:bodyPr>
          <a:lstStyle/>
          <a:p>
            <a:pPr marL="4763" indent="-9525">
              <a:buNone/>
            </a:pPr>
            <a:r>
              <a:rPr lang="en-US" dirty="0" smtClean="0"/>
              <a:t>Running example of a data structure with application-specific invariants</a:t>
            </a:r>
          </a:p>
          <a:p>
            <a:pPr lvl="1"/>
            <a:r>
              <a:rPr lang="en-US" i="1" dirty="0" smtClean="0"/>
              <a:t>Root is black</a:t>
            </a:r>
          </a:p>
          <a:p>
            <a:pPr lvl="1"/>
            <a:r>
              <a:rPr lang="en-US" i="1" dirty="0" smtClean="0"/>
              <a:t>Leaves are black</a:t>
            </a:r>
          </a:p>
          <a:p>
            <a:pPr lvl="1"/>
            <a:r>
              <a:rPr lang="en-US" i="1" dirty="0" smtClean="0"/>
              <a:t>Red nodes have black children</a:t>
            </a:r>
          </a:p>
          <a:p>
            <a:pPr lvl="1"/>
            <a:r>
              <a:rPr lang="en-US" i="1" dirty="0" smtClean="0"/>
              <a:t>From each node, every path to a leaf has the same number of black nodes</a:t>
            </a:r>
          </a:p>
          <a:p>
            <a:pPr lvl="1">
              <a:buNone/>
            </a:pPr>
            <a:endParaRPr lang="en-US" i="1" dirty="0" smtClean="0"/>
          </a:p>
        </p:txBody>
      </p:sp>
      <p:sp>
        <p:nvSpPr>
          <p:cNvPr id="9" name="Oval 8"/>
          <p:cNvSpPr/>
          <p:nvPr/>
        </p:nvSpPr>
        <p:spPr>
          <a:xfrm>
            <a:off x="7022017" y="2193164"/>
            <a:ext cx="329885" cy="34635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4"/>
            <a:endCxn id="13" idx="0"/>
          </p:cNvCxnSpPr>
          <p:nvPr/>
        </p:nvCxnSpPr>
        <p:spPr>
          <a:xfrm rot="5400000">
            <a:off x="6639846" y="2323385"/>
            <a:ext cx="330982" cy="763247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3" idx="4"/>
            <a:endCxn id="36" idx="0"/>
          </p:cNvCxnSpPr>
          <p:nvPr/>
        </p:nvCxnSpPr>
        <p:spPr>
          <a:xfrm rot="16200000" flipH="1">
            <a:off x="6547573" y="3092991"/>
            <a:ext cx="315335" cy="563055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58770" y="2870499"/>
            <a:ext cx="329885" cy="346353"/>
          </a:xfrm>
          <a:prstGeom prst="ellips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30" idx="0"/>
            <a:endCxn id="13" idx="4"/>
          </p:cNvCxnSpPr>
          <p:nvPr/>
        </p:nvCxnSpPr>
        <p:spPr>
          <a:xfrm rot="5400000" flipH="1" flipV="1">
            <a:off x="5984517" y="3092993"/>
            <a:ext cx="315336" cy="563055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9" idx="4"/>
            <a:endCxn id="18" idx="0"/>
          </p:cNvCxnSpPr>
          <p:nvPr/>
        </p:nvCxnSpPr>
        <p:spPr>
          <a:xfrm rot="16200000" flipH="1">
            <a:off x="7257602" y="2468875"/>
            <a:ext cx="330980" cy="472264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8" idx="4"/>
            <a:endCxn id="20" idx="0"/>
          </p:cNvCxnSpPr>
          <p:nvPr/>
        </p:nvCxnSpPr>
        <p:spPr>
          <a:xfrm rot="16200000" flipH="1">
            <a:off x="7737688" y="3138386"/>
            <a:ext cx="315336" cy="472264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494281" y="2870497"/>
            <a:ext cx="329885" cy="346353"/>
          </a:xfrm>
          <a:prstGeom prst="ellipse">
            <a:avLst/>
          </a:prstGeom>
          <a:solidFill>
            <a:srgbClr val="000000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966545" y="3532186"/>
            <a:ext cx="329885" cy="346353"/>
          </a:xfrm>
          <a:prstGeom prst="ellips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0" idx="4"/>
            <a:endCxn id="47" idx="0"/>
          </p:cNvCxnSpPr>
          <p:nvPr/>
        </p:nvCxnSpPr>
        <p:spPr>
          <a:xfrm rot="16200000" flipH="1">
            <a:off x="8129025" y="3881002"/>
            <a:ext cx="321239" cy="316312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6" idx="0"/>
            <a:endCxn id="20" idx="4"/>
          </p:cNvCxnSpPr>
          <p:nvPr/>
        </p:nvCxnSpPr>
        <p:spPr>
          <a:xfrm rot="5400000" flipH="1" flipV="1">
            <a:off x="7838680" y="3906970"/>
            <a:ext cx="321239" cy="264378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4"/>
          </p:cNvCxnSpPr>
          <p:nvPr/>
        </p:nvCxnSpPr>
        <p:spPr>
          <a:xfrm rot="16200000" flipH="1">
            <a:off x="5862869" y="3876330"/>
            <a:ext cx="313092" cy="317514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95715" y="3532188"/>
            <a:ext cx="329885" cy="34635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42" idx="0"/>
            <a:endCxn id="30" idx="4"/>
          </p:cNvCxnSpPr>
          <p:nvPr/>
        </p:nvCxnSpPr>
        <p:spPr>
          <a:xfrm rot="5400000" flipH="1" flipV="1">
            <a:off x="5541884" y="3881004"/>
            <a:ext cx="321237" cy="316312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6" idx="4"/>
            <a:endCxn id="45" idx="0"/>
          </p:cNvCxnSpPr>
          <p:nvPr/>
        </p:nvCxnSpPr>
        <p:spPr>
          <a:xfrm rot="16200000" flipH="1">
            <a:off x="6975974" y="3889333"/>
            <a:ext cx="321238" cy="299651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821825" y="3532187"/>
            <a:ext cx="329885" cy="346353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44" idx="0"/>
            <a:endCxn id="36" idx="4"/>
          </p:cNvCxnSpPr>
          <p:nvPr/>
        </p:nvCxnSpPr>
        <p:spPr>
          <a:xfrm rot="5400000" flipH="1" flipV="1">
            <a:off x="6685629" y="3898639"/>
            <a:ext cx="321238" cy="281040"/>
          </a:xfrm>
          <a:prstGeom prst="line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92976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973667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54358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35049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15740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296430" y="4199778"/>
            <a:ext cx="302739" cy="325575"/>
          </a:xfrm>
          <a:prstGeom prst="rect">
            <a:avLst/>
          </a:prstGeom>
          <a:solidFill>
            <a:srgbClr val="000000"/>
          </a:solidFill>
          <a:ln w="38100" cap="flat" cmpd="sng" algn="ctr">
            <a:solidFill>
              <a:srgbClr val="40404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81844" y="5124273"/>
            <a:ext cx="7494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All code available at </a:t>
            </a:r>
          </a:p>
          <a:p>
            <a:pPr>
              <a:buNone/>
            </a:pPr>
            <a:r>
              <a:rPr lang="en-US" sz="2000" dirty="0" smtClean="0"/>
              <a:t>              http://</a:t>
            </a:r>
            <a:r>
              <a:rPr lang="en-US" sz="2000" dirty="0" err="1" smtClean="0"/>
              <a:t>www.github.com</a:t>
            </a:r>
            <a:r>
              <a:rPr lang="en-US" sz="2000" dirty="0" smtClean="0"/>
              <a:t>/</a:t>
            </a:r>
            <a:r>
              <a:rPr lang="en-US" sz="2000" dirty="0" err="1" smtClean="0"/>
              <a:t>sweirich</a:t>
            </a:r>
            <a:r>
              <a:rPr lang="en-US" sz="2000" dirty="0" smtClean="0"/>
              <a:t>/</a:t>
            </a:r>
            <a:r>
              <a:rPr lang="en-US" sz="2000" dirty="0" err="1" smtClean="0"/>
              <a:t>dth</a:t>
            </a:r>
            <a:r>
              <a:rPr lang="en-US" sz="2000" dirty="0" smtClean="0"/>
              <a:t>/icfp14</a:t>
            </a:r>
            <a:endParaRPr lang="en-US" sz="20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97178" y="63246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Where do these features come from?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Datatype</a:t>
            </a:r>
            <a:r>
              <a:rPr lang="en-US" dirty="0" smtClean="0"/>
              <a:t> promotion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55" y="1094829"/>
            <a:ext cx="7646665" cy="5229772"/>
          </a:xfrm>
        </p:spPr>
        <p:txBody>
          <a:bodyPr>
            <a:normAutofit fontScale="92500" lnSpcReduction="20000"/>
          </a:bodyPr>
          <a:lstStyle/>
          <a:p>
            <a:r>
              <a:rPr lang="en-US" sz="2595" dirty="0" smtClean="0"/>
              <a:t>Makes the type-term separation less brutal</a:t>
            </a:r>
          </a:p>
          <a:p>
            <a:pPr lvl="1"/>
            <a:r>
              <a:rPr lang="en-US" sz="2162" dirty="0" smtClean="0"/>
              <a:t>Automatically allows data structures to be used in types</a:t>
            </a:r>
          </a:p>
          <a:p>
            <a:pPr lvl="1"/>
            <a:r>
              <a:rPr lang="en-US" sz="2162" dirty="0" smtClean="0"/>
              <a:t>Includes kind-polymorphism (for promoting lists...)</a:t>
            </a:r>
          </a:p>
          <a:p>
            <a:pPr lvl="1"/>
            <a:r>
              <a:rPr lang="en-US" sz="2162" dirty="0" smtClean="0"/>
              <a:t>Limitation: </a:t>
            </a:r>
            <a:r>
              <a:rPr lang="en-US" sz="2162" dirty="0" err="1" smtClean="0"/>
              <a:t>GADTs</a:t>
            </a:r>
            <a:r>
              <a:rPr lang="en-US" sz="2162" dirty="0" smtClean="0"/>
              <a:t> can't be promoted (*more on that later)</a:t>
            </a:r>
          </a:p>
          <a:p>
            <a:pPr lvl="1"/>
            <a:endParaRPr lang="en-US" sz="2162" dirty="0" smtClean="0"/>
          </a:p>
          <a:p>
            <a:r>
              <a:rPr lang="en-US" sz="2595" dirty="0" smtClean="0"/>
              <a:t>Recent extension</a:t>
            </a:r>
          </a:p>
          <a:p>
            <a:pPr marL="342883" lvl="1" indent="-347455">
              <a:spcBef>
                <a:spcPts val="800"/>
              </a:spcBef>
              <a:buNone/>
            </a:pPr>
            <a:r>
              <a:rPr lang="en-US" sz="1946" dirty="0" smtClean="0"/>
              <a:t>	</a:t>
            </a:r>
            <a:r>
              <a:rPr lang="en-US" sz="1514" dirty="0" smtClean="0"/>
              <a:t>[</a:t>
            </a:r>
            <a:r>
              <a:rPr lang="en-US" sz="1514" dirty="0" err="1" smtClean="0"/>
              <a:t>Yorgey</a:t>
            </a:r>
            <a:r>
              <a:rPr lang="en-US" sz="1514" dirty="0" smtClean="0"/>
              <a:t>, Weirich, Cretin, Peyton Jones, </a:t>
            </a:r>
            <a:r>
              <a:rPr lang="en-US" sz="1514" dirty="0" err="1" smtClean="0"/>
              <a:t>Vytiniotis</a:t>
            </a:r>
            <a:r>
              <a:rPr lang="en-US" sz="1514" dirty="0" smtClean="0"/>
              <a:t>, </a:t>
            </a:r>
            <a:r>
              <a:rPr lang="en-US" sz="1514" dirty="0" err="1" smtClean="0"/>
              <a:t>Magalhães</a:t>
            </a:r>
            <a:r>
              <a:rPr lang="en-US" sz="1514" dirty="0" smtClean="0"/>
              <a:t>; TLDI 2012] </a:t>
            </a:r>
            <a:endParaRPr lang="en-US" sz="2595" dirty="0" smtClean="0"/>
          </a:p>
          <a:p>
            <a:pPr lvl="1"/>
            <a:r>
              <a:rPr lang="en-US" sz="2162" dirty="0" smtClean="0"/>
              <a:t>Inspired by </a:t>
            </a:r>
            <a:r>
              <a:rPr lang="en-US" sz="2162" dirty="0" err="1" smtClean="0"/>
              <a:t>Strathclyde</a:t>
            </a:r>
            <a:r>
              <a:rPr lang="en-US" sz="2162" dirty="0" smtClean="0"/>
              <a:t> Haskell Extension (SHE)  [McBride]</a:t>
            </a:r>
          </a:p>
          <a:p>
            <a:pPr lvl="1"/>
            <a:r>
              <a:rPr lang="en-US" sz="2162" dirty="0" smtClean="0"/>
              <a:t>Introduced in GHC 7.4  [Feb 2012]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sz="2595" dirty="0" smtClean="0"/>
          </a:p>
          <a:p>
            <a:pPr marL="4763" indent="-9525">
              <a:buNone/>
            </a:pPr>
            <a:r>
              <a:rPr lang="en-US" i="1" dirty="0" smtClean="0"/>
              <a:t>“It's crazy how cool the features in new GHC releases are. Other languages get patches to prevent some buffer overflow, we get patches to add an entirely new level of polymorphism</a:t>
            </a:r>
            <a:r>
              <a:rPr lang="en-US" dirty="0" smtClean="0"/>
              <a:t>.”  -</a:t>
            </a:r>
            <a:r>
              <a:rPr lang="en-US" dirty="0" err="1" smtClean="0"/>
              <a:t>mbetter</a:t>
            </a:r>
            <a:r>
              <a:rPr lang="en-US" dirty="0" smtClean="0"/>
              <a:t> on </a:t>
            </a:r>
            <a:r>
              <a:rPr lang="en-US" dirty="0" err="1" smtClean="0"/>
              <a:t>Reddit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GADTs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so recent: Introduced in GHC 6.4 [March 2005]</a:t>
            </a:r>
          </a:p>
          <a:p>
            <a:r>
              <a:rPr lang="en-US" dirty="0" smtClean="0"/>
              <a:t>Many pre-cursors:</a:t>
            </a:r>
          </a:p>
          <a:p>
            <a:pPr lvl="1"/>
            <a:r>
              <a:rPr lang="en-US" sz="1600" dirty="0" smtClean="0"/>
              <a:t>[Cheney, </a:t>
            </a:r>
            <a:r>
              <a:rPr lang="en-US" sz="1600" dirty="0" err="1" smtClean="0"/>
              <a:t>Hinze</a:t>
            </a:r>
            <a:r>
              <a:rPr lang="en-US" sz="1600" dirty="0" smtClean="0"/>
              <a:t> 2003] First-class phantom types (Haskell encoding)</a:t>
            </a:r>
          </a:p>
          <a:p>
            <a:pPr lvl="1"/>
            <a:r>
              <a:rPr lang="en-US" sz="1600" dirty="0" smtClean="0"/>
              <a:t>[Xi, Chen, Chen 2003] Guarded Recursive </a:t>
            </a:r>
            <a:r>
              <a:rPr lang="en-US" sz="1600" dirty="0" err="1" smtClean="0"/>
              <a:t>Datatypes</a:t>
            </a:r>
            <a:r>
              <a:rPr lang="en-US" sz="1600" dirty="0" smtClean="0"/>
              <a:t> (ATS)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Sheard</a:t>
            </a:r>
            <a:r>
              <a:rPr lang="en-US" sz="1600" dirty="0" smtClean="0"/>
              <a:t>, </a:t>
            </a:r>
            <a:r>
              <a:rPr lang="en-US" sz="1600" dirty="0" err="1" smtClean="0"/>
              <a:t>Pasalic</a:t>
            </a:r>
            <a:r>
              <a:rPr lang="en-US" sz="1600" dirty="0" smtClean="0"/>
              <a:t> 2004] Equality qualified types (</a:t>
            </a:r>
            <a:r>
              <a:rPr lang="en-US" sz="1600" dirty="0" err="1" smtClean="0"/>
              <a:t>Ωmega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[Peyton Jones, Washburn, Weirich 2004] Generalized Algebraic </a:t>
            </a:r>
            <a:r>
              <a:rPr lang="en-US" sz="1600" dirty="0" err="1" smtClean="0"/>
              <a:t>Datatypes</a:t>
            </a:r>
            <a:r>
              <a:rPr lang="en-US" sz="1600" dirty="0" smtClean="0"/>
              <a:t> (Haskell primitive)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Simonet</a:t>
            </a:r>
            <a:r>
              <a:rPr lang="en-US" sz="1600" dirty="0" smtClean="0"/>
              <a:t>, </a:t>
            </a:r>
            <a:r>
              <a:rPr lang="en-US" sz="1600" dirty="0" err="1" smtClean="0"/>
              <a:t>Pottier</a:t>
            </a:r>
            <a:r>
              <a:rPr lang="en-US" sz="1600" dirty="0" smtClean="0"/>
              <a:t> 2005] Guarded Algebraic Types (OCaml)</a:t>
            </a:r>
            <a:endParaRPr lang="en-US" dirty="0" smtClean="0"/>
          </a:p>
          <a:p>
            <a:r>
              <a:rPr lang="en-US" dirty="0" smtClean="0"/>
              <a:t>Challenge: Integration with </a:t>
            </a:r>
            <a:r>
              <a:rPr lang="en-US" dirty="0" err="1" smtClean="0"/>
              <a:t>Hindley</a:t>
            </a:r>
            <a:r>
              <a:rPr lang="en-US" dirty="0" smtClean="0"/>
              <a:t>-Milner type inference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Pottier</a:t>
            </a:r>
            <a:r>
              <a:rPr lang="en-US" sz="1600" dirty="0" smtClean="0"/>
              <a:t>, </a:t>
            </a:r>
            <a:r>
              <a:rPr lang="en-US" sz="1600" dirty="0" err="1" smtClean="0"/>
              <a:t>Régis-Gianis</a:t>
            </a:r>
            <a:r>
              <a:rPr lang="en-US" sz="1600" dirty="0" smtClean="0"/>
              <a:t>; POPL 2006]</a:t>
            </a:r>
          </a:p>
          <a:p>
            <a:pPr lvl="1"/>
            <a:r>
              <a:rPr lang="en-US" sz="1600" dirty="0" smtClean="0"/>
              <a:t>[Peyton Jones, </a:t>
            </a:r>
            <a:r>
              <a:rPr lang="en-US" sz="1600" dirty="0" err="1" smtClean="0"/>
              <a:t>Vytiniotis</a:t>
            </a:r>
            <a:r>
              <a:rPr lang="en-US" sz="1600" dirty="0" smtClean="0"/>
              <a:t>, Washburn, Weirich; ICFP 2006]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Sulzmann</a:t>
            </a:r>
            <a:r>
              <a:rPr lang="en-US" sz="1600" dirty="0" smtClean="0"/>
              <a:t>, </a:t>
            </a:r>
            <a:r>
              <a:rPr lang="en-US" sz="1600" dirty="0" err="1" smtClean="0"/>
              <a:t>Chakravarty</a:t>
            </a:r>
            <a:r>
              <a:rPr lang="en-US" sz="1600" dirty="0" smtClean="0"/>
              <a:t>, Peyton Jones; TLDI 2007] </a:t>
            </a:r>
          </a:p>
          <a:p>
            <a:pPr lvl="1"/>
            <a:r>
              <a:rPr lang="en-US" sz="1600" dirty="0" smtClean="0"/>
              <a:t>[</a:t>
            </a:r>
            <a:r>
              <a:rPr lang="en-US" sz="1600" dirty="0" err="1" smtClean="0"/>
              <a:t>Schrijvers</a:t>
            </a:r>
            <a:r>
              <a:rPr lang="en-US" sz="1600" dirty="0" smtClean="0"/>
              <a:t>, Peyton Jones, </a:t>
            </a:r>
            <a:r>
              <a:rPr lang="en-US" sz="1600" dirty="0" err="1" smtClean="0"/>
              <a:t>Sulzmann</a:t>
            </a:r>
            <a:r>
              <a:rPr lang="en-US" sz="1600" dirty="0" smtClean="0"/>
              <a:t>, </a:t>
            </a:r>
            <a:r>
              <a:rPr lang="en-US" sz="1600" dirty="0" err="1" smtClean="0"/>
              <a:t>Vytiniotis</a:t>
            </a:r>
            <a:r>
              <a:rPr lang="en-US" sz="1600" dirty="0" smtClean="0"/>
              <a:t>; ICFP 2009]</a:t>
            </a:r>
            <a:endParaRPr lang="en-US" dirty="0" smtClean="0"/>
          </a:p>
          <a:p>
            <a:r>
              <a:rPr lang="en-US" dirty="0" smtClean="0"/>
              <a:t>Could have been added to GHC much earlier…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91" y="490302"/>
            <a:ext cx="6523018" cy="58773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Singleton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5528074"/>
          </a:xfrm>
        </p:spPr>
        <p:txBody>
          <a:bodyPr>
            <a:normAutofit/>
          </a:bodyPr>
          <a:lstStyle/>
          <a:p>
            <a:r>
              <a:rPr lang="en-US" dirty="0" smtClean="0"/>
              <a:t>Standard trick for languages with a type-term distinction </a:t>
            </a:r>
            <a:br>
              <a:rPr lang="en-US" dirty="0" smtClean="0"/>
            </a:br>
            <a:r>
              <a:rPr lang="en-US" sz="1730" dirty="0" smtClean="0"/>
              <a:t>[Hayashi 1991][Xi, </a:t>
            </a:r>
            <a:r>
              <a:rPr lang="en-US" sz="1730" dirty="0" err="1" smtClean="0"/>
              <a:t>Pfenning</a:t>
            </a:r>
            <a:r>
              <a:rPr lang="en-US" sz="1730" dirty="0" smtClean="0"/>
              <a:t> 1998]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be as expressive as a full-spectrum language</a:t>
            </a:r>
            <a:br>
              <a:rPr lang="en-US" dirty="0" smtClean="0"/>
            </a:br>
            <a:r>
              <a:rPr lang="en-US" sz="1800" dirty="0" smtClean="0"/>
              <a:t>[</a:t>
            </a:r>
            <a:r>
              <a:rPr lang="en-US" sz="1800" dirty="0" err="1" smtClean="0"/>
              <a:t>Monnier</a:t>
            </a:r>
            <a:r>
              <a:rPr lang="en-US" sz="1800" dirty="0" smtClean="0"/>
              <a:t>, </a:t>
            </a:r>
            <a:r>
              <a:rPr lang="en-US" sz="1800" dirty="0" err="1" smtClean="0"/>
              <a:t>Haguenauer</a:t>
            </a:r>
            <a:r>
              <a:rPr lang="en-US" sz="1800" dirty="0" smtClean="0"/>
              <a:t>; PLPV 2010]</a:t>
            </a:r>
          </a:p>
          <a:p>
            <a:pPr lvl="1">
              <a:buNone/>
            </a:pPr>
            <a:r>
              <a:rPr lang="en-US" dirty="0" smtClean="0">
                <a:sym typeface="Wingdings"/>
              </a:rPr>
              <a:t>                                        </a:t>
            </a:r>
          </a:p>
          <a:p>
            <a:pPr lvl="1">
              <a:buNone/>
            </a:pPr>
            <a:r>
              <a:rPr lang="en-US" dirty="0" smtClean="0">
                <a:sym typeface="Wingdings"/>
              </a:rPr>
              <a:t>                                       </a:t>
            </a:r>
            <a:endParaRPr lang="en-US" dirty="0" smtClean="0"/>
          </a:p>
          <a:p>
            <a:r>
              <a:rPr lang="en-US" dirty="0" smtClean="0"/>
              <a:t>In GHC</a:t>
            </a:r>
          </a:p>
          <a:p>
            <a:pPr lvl="1"/>
            <a:r>
              <a:rPr lang="en-US" dirty="0" smtClean="0"/>
              <a:t>Haskell library (singletons) automates translation, though limited by </a:t>
            </a:r>
            <a:r>
              <a:rPr lang="en-US" dirty="0" err="1" smtClean="0"/>
              <a:t>datatype</a:t>
            </a:r>
            <a:r>
              <a:rPr lang="en-US" dirty="0" smtClean="0"/>
              <a:t> promotion restrictions* </a:t>
            </a:r>
            <a:r>
              <a:rPr lang="en-US" sz="1800" dirty="0" smtClean="0"/>
              <a:t>[Eisenberg, Weirich; HS 2012] </a:t>
            </a:r>
            <a:endParaRPr lang="en-US" dirty="0" smtClean="0"/>
          </a:p>
          <a:p>
            <a:pPr lvl="1"/>
            <a:r>
              <a:rPr lang="en-US" dirty="0" smtClean="0"/>
              <a:t>Extensive use of singletons is painful*  </a:t>
            </a:r>
            <a:r>
              <a:rPr lang="en-US" sz="1800" dirty="0" smtClean="0"/>
              <a:t>[</a:t>
            </a:r>
            <a:r>
              <a:rPr lang="en-US" sz="1800" dirty="0" err="1" smtClean="0"/>
              <a:t>Lindley,McBride</a:t>
            </a:r>
            <a:r>
              <a:rPr lang="en-US" sz="1800" dirty="0" smtClean="0"/>
              <a:t>; HS 2013]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9165" y="1977437"/>
            <a:ext cx="745681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>
                <a:latin typeface="Consolas"/>
                <a:cs typeface="Consolas"/>
              </a:rPr>
              <a:t>data </a:t>
            </a:r>
            <a:r>
              <a:rPr lang="en-US" dirty="0" smtClean="0">
                <a:latin typeface="Consolas"/>
                <a:cs typeface="Consolas"/>
              </a:rPr>
              <a:t>Sing :: Color -&gt; *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SR :: Sing R   -- SR only non-</a:t>
            </a:r>
            <a:r>
              <a:rPr lang="en-US" dirty="0" smtClean="0"/>
              <a:t>⊥ </a:t>
            </a:r>
            <a:r>
              <a:rPr lang="en-US" dirty="0" smtClean="0">
                <a:latin typeface="Consolas"/>
                <a:cs typeface="Consolas"/>
              </a:rPr>
              <a:t>inhabitant of Sing R  </a:t>
            </a:r>
          </a:p>
          <a:p>
            <a:pPr>
              <a:buNone/>
            </a:pPr>
            <a:r>
              <a:rPr lang="en-US" dirty="0" smtClean="0">
                <a:latin typeface="Consolas"/>
                <a:cs typeface="Consolas"/>
              </a:rPr>
              <a:t>   SB :: Sing B</a:t>
            </a:r>
          </a:p>
        </p:txBody>
      </p:sp>
      <p:grpSp>
        <p:nvGrpSpPr>
          <p:cNvPr id="5" name="Group 9"/>
          <p:cNvGrpSpPr/>
          <p:nvPr/>
        </p:nvGrpSpPr>
        <p:grpSpPr>
          <a:xfrm>
            <a:off x="805097" y="3683999"/>
            <a:ext cx="7630885" cy="523220"/>
            <a:chOff x="891634" y="3678217"/>
            <a:chExt cx="7630885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891634" y="3711641"/>
              <a:ext cx="2184613" cy="46166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/>
                  <a:cs typeface="Consolas"/>
                </a:rPr>
                <a:t>(</a:t>
              </a:r>
              <a:r>
                <a:rPr lang="en-US" sz="2400" dirty="0" err="1" smtClean="0">
                  <a:latin typeface="Consolas"/>
                  <a:cs typeface="Consolas"/>
                </a:rPr>
                <a:t>x</a:t>
              </a:r>
              <a:r>
                <a:rPr lang="en-US" sz="2400" dirty="0" smtClean="0">
                  <a:latin typeface="Consolas"/>
                  <a:cs typeface="Consolas"/>
                </a:rPr>
                <a:t> : A) → B</a:t>
              </a:r>
              <a:r>
                <a:rPr lang="en-US" sz="2400" dirty="0" smtClean="0"/>
                <a:t> 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99777" y="3711641"/>
              <a:ext cx="4922742" cy="46166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nsolas"/>
                  <a:cs typeface="Consolas"/>
                  <a:sym typeface="Wingdings"/>
                </a:rPr>
                <a:t>forall</a:t>
              </a:r>
              <a:r>
                <a:rPr lang="en-US" sz="2400" dirty="0" smtClean="0">
                  <a:latin typeface="Consolas"/>
                  <a:cs typeface="Consolas"/>
                  <a:sym typeface="Wingdings"/>
                </a:rPr>
                <a:t> (</a:t>
              </a:r>
              <a:r>
                <a:rPr lang="en-US" sz="2400" dirty="0" err="1" smtClean="0">
                  <a:latin typeface="Consolas"/>
                  <a:cs typeface="Consolas"/>
                  <a:sym typeface="Wingdings"/>
                </a:rPr>
                <a:t>x</a:t>
              </a:r>
              <a:r>
                <a:rPr lang="en-US" sz="2400" dirty="0" smtClean="0">
                  <a:latin typeface="Consolas"/>
                  <a:cs typeface="Consolas"/>
                  <a:sym typeface="Wingdings"/>
                </a:rPr>
                <a:t> :: A). Sing </a:t>
              </a:r>
              <a:r>
                <a:rPr lang="en-US" sz="2400" dirty="0" err="1" smtClean="0">
                  <a:latin typeface="Consolas"/>
                  <a:cs typeface="Consolas"/>
                  <a:sym typeface="Wingdings"/>
                </a:rPr>
                <a:t>x</a:t>
              </a:r>
              <a:r>
                <a:rPr lang="en-US" sz="2400" dirty="0" smtClean="0">
                  <a:latin typeface="Consolas"/>
                  <a:cs typeface="Consolas"/>
                  <a:sym typeface="Wingdings"/>
                </a:rPr>
                <a:t> -&gt; B 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48552" y="3678217"/>
              <a:ext cx="56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>
                  <a:sym typeface="Wingdings"/>
                </a:rPr>
                <a:t></a:t>
              </a:r>
              <a:endParaRPr lang="en-US" sz="28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families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55602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Highly parameterized library interfaces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Generic programming (type-indexed types)</a:t>
            </a:r>
          </a:p>
          <a:p>
            <a:pPr lvl="1"/>
            <a:r>
              <a:rPr lang="en-US" dirty="0" smtClean="0"/>
              <a:t>Move to replace “logic programming” style of type-level computation (MPTC+FD) with “functional programming” style</a:t>
            </a:r>
          </a:p>
          <a:p>
            <a:pPr lvl="1">
              <a:buNone/>
            </a:pPr>
            <a:endParaRPr lang="en-US" sz="2162" dirty="0" smtClean="0"/>
          </a:p>
          <a:p>
            <a:r>
              <a:rPr lang="en-US" dirty="0" smtClean="0"/>
              <a:t>Challenge:  Integration with </a:t>
            </a:r>
            <a:r>
              <a:rPr lang="en-US" dirty="0" err="1" smtClean="0"/>
              <a:t>Hindley</a:t>
            </a:r>
            <a:r>
              <a:rPr lang="en-US" dirty="0" smtClean="0"/>
              <a:t>-Milner type inference</a:t>
            </a:r>
          </a:p>
          <a:p>
            <a:pPr lvl="1">
              <a:buNone/>
            </a:pPr>
            <a:r>
              <a:rPr lang="en-US" sz="1882" dirty="0" smtClean="0"/>
              <a:t>[</a:t>
            </a:r>
            <a:r>
              <a:rPr lang="en-US" sz="1882" dirty="0" err="1" smtClean="0"/>
              <a:t>Chakravarty</a:t>
            </a:r>
            <a:r>
              <a:rPr lang="en-US" sz="1882" dirty="0" smtClean="0"/>
              <a:t>, Keller, Peyton Jones, Marlow; POPL 2005]</a:t>
            </a:r>
          </a:p>
          <a:p>
            <a:pPr lvl="1">
              <a:buNone/>
            </a:pPr>
            <a:r>
              <a:rPr lang="en-US" sz="1882" dirty="0" smtClean="0"/>
              <a:t>[</a:t>
            </a:r>
            <a:r>
              <a:rPr lang="en-US" sz="1882" dirty="0" err="1" smtClean="0"/>
              <a:t>Chakravarty</a:t>
            </a:r>
            <a:r>
              <a:rPr lang="en-US" sz="1882" dirty="0" smtClean="0"/>
              <a:t>, Keller, Peyton Jones; ICFP 2005]</a:t>
            </a:r>
          </a:p>
          <a:p>
            <a:pPr lvl="1">
              <a:buNone/>
            </a:pPr>
            <a:r>
              <a:rPr lang="en-US" sz="1882" dirty="0" smtClean="0"/>
              <a:t>[</a:t>
            </a:r>
            <a:r>
              <a:rPr lang="en-US" sz="1882" dirty="0" err="1" smtClean="0"/>
              <a:t>Schrijvers</a:t>
            </a:r>
            <a:r>
              <a:rPr lang="en-US" sz="1882" dirty="0" smtClean="0"/>
              <a:t>, Peyton Jones, </a:t>
            </a:r>
            <a:r>
              <a:rPr lang="en-US" sz="1882" dirty="0" err="1" smtClean="0"/>
              <a:t>Chakravarty</a:t>
            </a:r>
            <a:r>
              <a:rPr lang="en-US" sz="1882" dirty="0" smtClean="0"/>
              <a:t>, </a:t>
            </a:r>
            <a:r>
              <a:rPr lang="en-US" sz="1882" dirty="0" err="1" smtClean="0"/>
              <a:t>Sulzmann</a:t>
            </a:r>
            <a:r>
              <a:rPr lang="en-US" sz="1882" dirty="0" smtClean="0"/>
              <a:t>; ICFP 2008]</a:t>
            </a:r>
          </a:p>
          <a:p>
            <a:pPr lvl="1">
              <a:buNone/>
            </a:pPr>
            <a:r>
              <a:rPr lang="en-US" sz="1882" dirty="0" smtClean="0"/>
              <a:t>[Eisenberg, </a:t>
            </a:r>
            <a:r>
              <a:rPr lang="en-US" sz="1882" dirty="0" err="1" smtClean="0"/>
              <a:t>Vytiniotis</a:t>
            </a:r>
            <a:r>
              <a:rPr lang="en-US" sz="1882" dirty="0" smtClean="0"/>
              <a:t>, Peyton Jones, Weirich; POPL 2014]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7204" y="1974603"/>
            <a:ext cx="3117760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instance </a:t>
            </a:r>
            <a:r>
              <a:rPr lang="en-US" sz="1600" dirty="0" err="1" smtClean="0">
                <a:latin typeface="Consolas"/>
                <a:cs typeface="Consolas"/>
              </a:rPr>
              <a:t>IsList</a:t>
            </a:r>
            <a:r>
              <a:rPr lang="en-US" sz="1600" dirty="0" smtClean="0">
                <a:latin typeface="Consolas"/>
                <a:cs typeface="Consolas"/>
              </a:rPr>
              <a:t> Text where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type Item = Char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fromList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Text.pack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toList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Text.unpack</a:t>
            </a:r>
            <a:endParaRPr lang="en-US" sz="1600" dirty="0">
              <a:latin typeface="Consolas"/>
              <a:cs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6142" y="1974603"/>
            <a:ext cx="3780055" cy="1077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/>
                <a:cs typeface="Consolas"/>
              </a:rPr>
              <a:t>class </a:t>
            </a:r>
            <a:r>
              <a:rPr lang="en-US" sz="1600" dirty="0" err="1" smtClean="0">
                <a:latin typeface="Consolas"/>
                <a:cs typeface="Consolas"/>
              </a:rPr>
              <a:t>IsList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r>
              <a:rPr lang="en-US" sz="1600" dirty="0" smtClean="0">
                <a:latin typeface="Consolas"/>
                <a:cs typeface="Consolas"/>
              </a:rPr>
              <a:t> where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type Item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</a:p>
          <a:p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fromList</a:t>
            </a:r>
            <a:r>
              <a:rPr lang="en-US" sz="1600" dirty="0" smtClean="0">
                <a:latin typeface="Consolas"/>
                <a:cs typeface="Consolas"/>
              </a:rPr>
              <a:t> :: [Item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r>
              <a:rPr lang="en-US" sz="1600" dirty="0" smtClean="0">
                <a:latin typeface="Consolas"/>
                <a:cs typeface="Consolas"/>
              </a:rPr>
              <a:t>] -&gt;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endParaRPr lang="en-US" sz="1600" dirty="0" smtClean="0">
              <a:latin typeface="Consolas"/>
              <a:cs typeface="Consolas"/>
            </a:endParaRPr>
          </a:p>
          <a:p>
            <a:r>
              <a:rPr lang="en-US" sz="1600" dirty="0" smtClean="0">
                <a:latin typeface="Consolas"/>
                <a:cs typeface="Consolas"/>
              </a:rPr>
              <a:t>   </a:t>
            </a:r>
            <a:r>
              <a:rPr lang="en-US" sz="1600" dirty="0" err="1" smtClean="0">
                <a:latin typeface="Consolas"/>
                <a:cs typeface="Consolas"/>
              </a:rPr>
              <a:t>toList</a:t>
            </a:r>
            <a:r>
              <a:rPr lang="en-US" sz="1600" dirty="0" smtClean="0">
                <a:latin typeface="Consolas"/>
                <a:cs typeface="Consolas"/>
              </a:rPr>
              <a:t> ::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r>
              <a:rPr lang="en-US" sz="1600" dirty="0" smtClean="0">
                <a:latin typeface="Consolas"/>
                <a:cs typeface="Consolas"/>
              </a:rPr>
              <a:t> -&gt; Item </a:t>
            </a:r>
            <a:r>
              <a:rPr lang="en-US" sz="1600" dirty="0" err="1" smtClean="0">
                <a:latin typeface="Consolas"/>
                <a:cs typeface="Consolas"/>
              </a:rPr>
              <a:t>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families are not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4201804" cy="5229772"/>
          </a:xfrm>
        </p:spPr>
        <p:txBody>
          <a:bodyPr>
            <a:normAutofit/>
          </a:bodyPr>
          <a:lstStyle/>
          <a:p>
            <a:r>
              <a:rPr lang="en-US" dirty="0" smtClean="0"/>
              <a:t>More restrictive:</a:t>
            </a:r>
          </a:p>
          <a:p>
            <a:pPr lvl="1"/>
            <a:r>
              <a:rPr lang="en-US" dirty="0" smtClean="0"/>
              <a:t>No lambdas (must be named)</a:t>
            </a:r>
          </a:p>
          <a:p>
            <a:pPr lvl="1"/>
            <a:r>
              <a:rPr lang="en-US" dirty="0" smtClean="0"/>
              <a:t>Application must be saturated</a:t>
            </a:r>
          </a:p>
          <a:p>
            <a:pPr lvl="1"/>
            <a:r>
              <a:rPr lang="en-US" dirty="0" smtClean="0"/>
              <a:t>Restrictions on unification</a:t>
            </a:r>
          </a:p>
          <a:p>
            <a:r>
              <a:rPr lang="en-US" dirty="0" smtClean="0"/>
              <a:t>More expressive:</a:t>
            </a:r>
          </a:p>
          <a:p>
            <a:pPr lvl="1"/>
            <a:r>
              <a:rPr lang="en-US" dirty="0" smtClean="0"/>
              <a:t>Can pattern match types, not just data</a:t>
            </a:r>
          </a:p>
          <a:p>
            <a:pPr lvl="1"/>
            <a:r>
              <a:rPr lang="en-US" dirty="0" smtClean="0"/>
              <a:t>Equality testing is available for any kind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81550" y="1382451"/>
            <a:ext cx="3923182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 family </a:t>
            </a:r>
            <a:r>
              <a:rPr lang="en-US" dirty="0" smtClean="0">
                <a:latin typeface="Consolas"/>
                <a:cs typeface="Consolas"/>
              </a:rPr>
              <a:t>Id (a :: *)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r>
              <a:rPr lang="en-US" dirty="0" smtClean="0">
                <a:latin typeface="Consolas"/>
                <a:cs typeface="Consolas"/>
              </a:rPr>
              <a:t>    Id a = a</a:t>
            </a: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instance </a:t>
            </a:r>
            <a:r>
              <a:rPr lang="en-US" dirty="0" smtClean="0">
                <a:latin typeface="Consolas"/>
                <a:cs typeface="Consolas"/>
              </a:rPr>
              <a:t>Monad Id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  …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1550" y="3116979"/>
            <a:ext cx="417968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 family </a:t>
            </a:r>
            <a:r>
              <a:rPr lang="en-US" dirty="0" smtClean="0">
                <a:latin typeface="Consolas"/>
                <a:cs typeface="Consolas"/>
              </a:rPr>
              <a:t>F (a :: Nat)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r>
              <a:rPr lang="en-US" dirty="0" smtClean="0">
                <a:latin typeface="Consolas"/>
                <a:cs typeface="Consolas"/>
              </a:rPr>
              <a:t>    F Zero = </a:t>
            </a:r>
            <a:r>
              <a:rPr lang="en-US" dirty="0" err="1" smtClean="0">
                <a:latin typeface="Consolas"/>
                <a:cs typeface="Consolas"/>
              </a:rPr>
              <a:t>Int</a:t>
            </a:r>
            <a:endParaRPr lang="en-US" dirty="0" smtClean="0">
              <a:latin typeface="Consolas"/>
              <a:cs typeface="Consolas"/>
            </a:endParaRPr>
          </a:p>
          <a:p>
            <a:endParaRPr lang="en-US" dirty="0" smtClean="0">
              <a:latin typeface="Consolas"/>
              <a:cs typeface="Consolas"/>
            </a:endParaRPr>
          </a:p>
          <a:p>
            <a:r>
              <a:rPr lang="en-US" dirty="0" err="1" smtClean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 :: F a -&gt; F a</a:t>
            </a:r>
          </a:p>
          <a:p>
            <a:r>
              <a:rPr lang="en-US" dirty="0" err="1" smtClean="0">
                <a:latin typeface="Consolas"/>
                <a:cs typeface="Consolas"/>
              </a:rPr>
              <a:t>f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 = </a:t>
            </a:r>
            <a:r>
              <a:rPr lang="en-US" dirty="0" err="1" smtClean="0">
                <a:latin typeface="Consolas"/>
                <a:cs typeface="Consolas"/>
              </a:rPr>
              <a:t>x</a:t>
            </a:r>
            <a:r>
              <a:rPr lang="en-US" dirty="0" smtClean="0">
                <a:latin typeface="Consolas"/>
                <a:cs typeface="Consolas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62272"/>
            <a:ext cx="420180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 family</a:t>
            </a:r>
            <a:r>
              <a:rPr lang="en-US" dirty="0" smtClean="0">
                <a:latin typeface="Consolas"/>
                <a:cs typeface="Consolas"/>
              </a:rPr>
              <a:t> Item (a :: *)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r>
              <a:rPr lang="en-US" dirty="0" smtClean="0">
                <a:latin typeface="Consolas"/>
                <a:cs typeface="Consolas"/>
              </a:rPr>
              <a:t>    Item Text = Char</a:t>
            </a:r>
          </a:p>
          <a:p>
            <a:r>
              <a:rPr lang="en-US" dirty="0" smtClean="0">
                <a:latin typeface="Consolas"/>
                <a:cs typeface="Consolas"/>
              </a:rPr>
              <a:t>    Item [a]  =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621" y="5500014"/>
            <a:ext cx="602265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type family </a:t>
            </a:r>
            <a:r>
              <a:rPr lang="en-US" dirty="0" err="1" smtClean="0">
                <a:latin typeface="Consolas"/>
                <a:cs typeface="Consolas"/>
              </a:rPr>
              <a:t>Eq</a:t>
            </a:r>
            <a:r>
              <a:rPr lang="en-US" dirty="0" smtClean="0">
                <a:latin typeface="Consolas"/>
                <a:cs typeface="Consolas"/>
              </a:rPr>
              <a:t> (a :: </a:t>
            </a:r>
            <a:r>
              <a:rPr lang="en-US" dirty="0" err="1" smtClean="0">
                <a:latin typeface="Consolas"/>
                <a:cs typeface="Consolas"/>
              </a:rPr>
              <a:t>k</a:t>
            </a:r>
            <a:r>
              <a:rPr lang="en-US" dirty="0" smtClean="0">
                <a:latin typeface="Consolas"/>
                <a:cs typeface="Consolas"/>
              </a:rPr>
              <a:t>) (</a:t>
            </a:r>
            <a:r>
              <a:rPr lang="en-US" dirty="0" err="1" smtClean="0">
                <a:latin typeface="Consolas"/>
                <a:cs typeface="Consolas"/>
              </a:rPr>
              <a:t>b</a:t>
            </a:r>
            <a:r>
              <a:rPr lang="en-US" dirty="0" smtClean="0">
                <a:latin typeface="Consolas"/>
                <a:cs typeface="Consolas"/>
              </a:rPr>
              <a:t> :: </a:t>
            </a:r>
            <a:r>
              <a:rPr lang="en-US" dirty="0" err="1" smtClean="0">
                <a:latin typeface="Consolas"/>
                <a:cs typeface="Consolas"/>
              </a:rPr>
              <a:t>k</a:t>
            </a:r>
            <a:r>
              <a:rPr lang="en-US" dirty="0" smtClean="0">
                <a:latin typeface="Consolas"/>
                <a:cs typeface="Consolas"/>
              </a:rPr>
              <a:t>) :: </a:t>
            </a:r>
            <a:r>
              <a:rPr lang="en-US" dirty="0" err="1" smtClean="0">
                <a:latin typeface="Consolas"/>
                <a:cs typeface="Consolas"/>
              </a:rPr>
              <a:t>Bool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b="1" dirty="0" smtClean="0">
                <a:latin typeface="Consolas"/>
                <a:cs typeface="Consolas"/>
              </a:rPr>
              <a:t>where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Eq</a:t>
            </a:r>
            <a:r>
              <a:rPr lang="en-US" dirty="0" smtClean="0">
                <a:latin typeface="Consolas"/>
                <a:cs typeface="Consolas"/>
              </a:rPr>
              <a:t> a a = True</a:t>
            </a:r>
          </a:p>
          <a:p>
            <a:r>
              <a:rPr lang="en-US" dirty="0" smtClean="0">
                <a:latin typeface="Consolas"/>
                <a:cs typeface="Consolas"/>
              </a:rPr>
              <a:t>    </a:t>
            </a:r>
            <a:r>
              <a:rPr lang="en-US" dirty="0" err="1" smtClean="0">
                <a:latin typeface="Consolas"/>
                <a:cs typeface="Consolas"/>
              </a:rPr>
              <a:t>Eq</a:t>
            </a:r>
            <a:r>
              <a:rPr lang="en-US" dirty="0" smtClean="0">
                <a:latin typeface="Consolas"/>
                <a:cs typeface="Consolas"/>
              </a:rPr>
              <a:t> a </a:t>
            </a:r>
            <a:r>
              <a:rPr lang="en-US" dirty="0" err="1" smtClean="0">
                <a:latin typeface="Consolas"/>
                <a:cs typeface="Consolas"/>
              </a:rPr>
              <a:t>b</a:t>
            </a:r>
            <a:r>
              <a:rPr lang="en-US" dirty="0" smtClean="0">
                <a:latin typeface="Consolas"/>
                <a:cs typeface="Consolas"/>
              </a:rPr>
              <a:t> = False</a:t>
            </a:r>
          </a:p>
        </p:txBody>
      </p:sp>
      <p:sp>
        <p:nvSpPr>
          <p:cNvPr id="10" name="Lightning Bolt 9"/>
          <p:cNvSpPr/>
          <p:nvPr/>
        </p:nvSpPr>
        <p:spPr>
          <a:xfrm>
            <a:off x="6906232" y="4137107"/>
            <a:ext cx="914400" cy="9144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7973032" y="2202579"/>
            <a:ext cx="914400" cy="914400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Red-black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51175"/>
            <a:ext cx="8229600" cy="31828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Experience Reports</a:t>
            </a:r>
          </a:p>
          <a:p>
            <a:pPr lvl="1"/>
            <a:r>
              <a:rPr lang="en-US" sz="2400" i="1" dirty="0" smtClean="0"/>
              <a:t>Ivory</a:t>
            </a:r>
            <a:r>
              <a:rPr lang="en-US" sz="2400" dirty="0" smtClean="0"/>
              <a:t>:  embedding safe-C types in Haskell’s type system </a:t>
            </a:r>
            <a:br>
              <a:rPr lang="en-US" sz="2400" dirty="0" smtClean="0"/>
            </a:br>
            <a:r>
              <a:rPr lang="en-US" dirty="0" smtClean="0"/>
              <a:t>[Hickey et al; ICFP 2014]</a:t>
            </a:r>
            <a:endParaRPr lang="en-US" sz="2400" dirty="0" smtClean="0"/>
          </a:p>
          <a:p>
            <a:pPr lvl="1"/>
            <a:r>
              <a:rPr lang="en-US" sz="2400" i="1" dirty="0" err="1" smtClean="0"/>
              <a:t>HarmTrace</a:t>
            </a:r>
            <a:r>
              <a:rPr lang="en-US" sz="2400" dirty="0" smtClean="0"/>
              <a:t>:  a system for automatically analyzing the harmony of music sequences </a:t>
            </a:r>
            <a:br>
              <a:rPr lang="en-US" sz="2400" dirty="0" smtClean="0"/>
            </a:br>
            <a:r>
              <a:rPr lang="en-US" dirty="0" smtClean="0"/>
              <a:t>[</a:t>
            </a:r>
            <a:r>
              <a:rPr lang="en-US" dirty="0" err="1" smtClean="0"/>
              <a:t>Magalhães</a:t>
            </a:r>
            <a:r>
              <a:rPr lang="en-US" dirty="0" smtClean="0"/>
              <a:t>, de Haas; ICFP 2011]</a:t>
            </a:r>
            <a:endParaRPr lang="en-US" sz="2400" dirty="0" smtClean="0"/>
          </a:p>
          <a:p>
            <a:pPr lvl="1"/>
            <a:r>
              <a:rPr lang="en-US" sz="2400" i="1" dirty="0" smtClean="0"/>
              <a:t>Units</a:t>
            </a:r>
            <a:r>
              <a:rPr lang="en-US" sz="2400" dirty="0" smtClean="0"/>
              <a:t>:  tracking astrophysical units  </a:t>
            </a:r>
            <a:br>
              <a:rPr lang="en-US" sz="2400" dirty="0" smtClean="0"/>
            </a:br>
            <a:r>
              <a:rPr lang="en-US" dirty="0" smtClean="0"/>
              <a:t>[</a:t>
            </a:r>
            <a:r>
              <a:rPr lang="en-US" dirty="0" err="1" smtClean="0"/>
              <a:t>Muranushi</a:t>
            </a:r>
            <a:r>
              <a:rPr lang="en-US" dirty="0" smtClean="0"/>
              <a:t>, Eisenberg; HS 2014]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56444" y="1315606"/>
            <a:ext cx="6227887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Embedded Domain-Specific Languages </a:t>
            </a:r>
          </a:p>
          <a:p>
            <a:pPr algn="ctr"/>
            <a:r>
              <a:rPr lang="en-US" sz="2800" dirty="0" smtClean="0"/>
              <a:t>need </a:t>
            </a:r>
            <a:br>
              <a:rPr lang="en-US" sz="2800" dirty="0" smtClean="0"/>
            </a:br>
            <a:r>
              <a:rPr lang="en-US" sz="2800" dirty="0" smtClean="0"/>
              <a:t>Embedded Domain-Specific Type 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Haskell (Kahrs 2001)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0876"/>
            <a:ext cx="8229600" cy="364902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data 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data 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   = E 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  | TB (</a:t>
            </a:r>
            <a:r>
              <a:rPr lang="en-US" sz="2000" dirty="0" err="1" smtClean="0">
                <a:latin typeface="Consolas"/>
                <a:cs typeface="Consolas"/>
              </a:rPr>
              <a:t>RedOrBlack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)) A (</a:t>
            </a:r>
            <a:r>
              <a:rPr lang="en-US" sz="2000" dirty="0" err="1" smtClean="0">
                <a:latin typeface="Consolas"/>
                <a:cs typeface="Consolas"/>
              </a:rPr>
              <a:t>RedOrBlack</a:t>
            </a:r>
            <a:r>
              <a:rPr lang="en-US" sz="2000" dirty="0" smtClean="0">
                <a:latin typeface="Consolas"/>
                <a:cs typeface="Consolas"/>
              </a:rPr>
              <a:t> (</a:t>
            </a:r>
            <a:r>
              <a:rPr lang="en-US" sz="2000" dirty="0" err="1" smtClean="0">
                <a:latin typeface="Consolas"/>
                <a:cs typeface="Consolas"/>
              </a:rPr>
              <a:t>Suc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))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data </a:t>
            </a:r>
            <a:r>
              <a:rPr lang="en-US" sz="2000" dirty="0" err="1" smtClean="0">
                <a:latin typeface="Consolas"/>
                <a:cs typeface="Consolas"/>
              </a:rPr>
              <a:t>RedOrBlack</a:t>
            </a:r>
            <a:r>
              <a:rPr lang="en-US" sz="2000" dirty="0" smtClean="0">
                <a:latin typeface="Consolas"/>
                <a:cs typeface="Consolas"/>
              </a:rPr>
              <a:t> = C (Black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 | TR (Black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 A (Black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data RBT = </a:t>
            </a:r>
            <a:r>
              <a:rPr lang="en-US" sz="2000" dirty="0" err="1" smtClean="0">
                <a:latin typeface="Consolas"/>
                <a:cs typeface="Consolas"/>
              </a:rPr>
              <a:t>forall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. Root (Black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A)</a:t>
            </a:r>
          </a:p>
          <a:p>
            <a:pPr marL="4763" indent="-9525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-- needs `phantom coercion’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inc :: Tree a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 -&gt; Tree a </a:t>
            </a:r>
            <a:r>
              <a:rPr lang="en-US" sz="2000" dirty="0" err="1" smtClean="0">
                <a:latin typeface="Consolas"/>
                <a:cs typeface="Consolas"/>
              </a:rPr>
              <a:t>n</a:t>
            </a:r>
            <a:r>
              <a:rPr lang="en-US" sz="2000" dirty="0" smtClean="0">
                <a:latin typeface="Consolas"/>
                <a:cs typeface="Consolas"/>
              </a:rPr>
              <a:t>’</a:t>
            </a:r>
          </a:p>
          <a:p>
            <a:pPr marL="4763" indent="-9525">
              <a:buNone/>
            </a:pPr>
            <a:r>
              <a:rPr lang="en-US" sz="2000" dirty="0" smtClean="0">
                <a:latin typeface="Consolas"/>
                <a:cs typeface="Consolas"/>
              </a:rPr>
              <a:t>inc = …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10542"/>
            <a:ext cx="745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Datatype</a:t>
            </a:r>
            <a:r>
              <a:rPr lang="en-US" sz="2800" dirty="0" smtClean="0"/>
              <a:t> structure ensures color invariant</a:t>
            </a:r>
          </a:p>
          <a:p>
            <a:r>
              <a:rPr lang="en-US" sz="2800" dirty="0" smtClean="0"/>
              <a:t>Phantom type tracks depth (not height)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 [</a:t>
            </a:r>
            <a:r>
              <a:rPr lang="en-US" dirty="0" err="1" smtClean="0"/>
              <a:t>Okasaki</a:t>
            </a:r>
            <a:r>
              <a:rPr lang="en-US" dirty="0" smtClean="0"/>
              <a:t>, 1993]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08"/>
            <a:ext cx="8229599" cy="527289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data Color = R | B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data Tree  = E | T Color Tree A Tree</a:t>
            </a:r>
          </a:p>
          <a:p>
            <a:pPr>
              <a:buNone/>
            </a:pP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insert :: Tree -&gt; A -&gt; Tree                   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insert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=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blacken (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</a:t>
            </a:r>
            <a:r>
              <a:rPr lang="en-US" sz="2000" b="1" dirty="0" smtClean="0">
                <a:latin typeface="Consolas"/>
                <a:ea typeface="Osaka"/>
                <a:cs typeface="Consolas"/>
              </a:rPr>
              <a:t>where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ins E = T R E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E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s@(T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color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&lt;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    = </a:t>
            </a:r>
            <a:r>
              <a:rPr lang="en-US" sz="2000" dirty="0" err="1" smtClean="0">
                <a:solidFill>
                  <a:schemeClr val="bg1"/>
                </a:solidFill>
                <a:latin typeface="Consolas"/>
                <a:ea typeface="Osaka"/>
                <a:cs typeface="Consolas"/>
              </a:rPr>
              <a:t>balanc</a:t>
            </a:r>
            <a:r>
              <a:rPr lang="en-US" sz="2000" dirty="0" smtClean="0">
                <a:solidFill>
                  <a:schemeClr val="bg1"/>
                </a:solidFill>
                <a:latin typeface="Consolas"/>
                <a:ea typeface="Osaka"/>
                <a:cs typeface="Consolas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Osaka"/>
                <a:cs typeface="Consolas"/>
              </a:rPr>
              <a:t>T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color (ins a)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&gt;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    =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balanc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Consolas"/>
                <a:ea typeface="Osaka"/>
                <a:cs typeface="Consolas"/>
              </a:rPr>
              <a:t>T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color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(ins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otherwise =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blacken (T _ a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) = T B a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Consolas"/>
                <a:ea typeface="Osaka"/>
                <a:cs typeface="Consolas"/>
              </a:rPr>
              <a:t>b</a:t>
            </a:r>
            <a:endParaRPr lang="en-US" sz="2000" dirty="0" smtClean="0">
              <a:solidFill>
                <a:srgbClr val="FFFFFF"/>
              </a:solidFill>
              <a:latin typeface="Consolas"/>
              <a:ea typeface="Osaka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5400" y="2527268"/>
            <a:ext cx="3869585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Temporarily suspend  invariant:</a:t>
            </a:r>
          </a:p>
          <a:p>
            <a:r>
              <a:rPr lang="en-US" sz="2000" dirty="0" smtClean="0"/>
              <a:t>Result of ins may create a red </a:t>
            </a:r>
            <a:r>
              <a:rPr lang="en-US" sz="2000" dirty="0" smtClean="0"/>
              <a:t>root</a:t>
            </a:r>
            <a:endParaRPr lang="en-US" sz="2000" dirty="0" smtClean="0"/>
          </a:p>
          <a:p>
            <a:r>
              <a:rPr lang="en-US" sz="2000" dirty="0" smtClean="0"/>
              <a:t>or a red node </a:t>
            </a:r>
            <a:r>
              <a:rPr lang="en-US" sz="2000" dirty="0" smtClean="0"/>
              <a:t>with a red </a:t>
            </a:r>
            <a:r>
              <a:rPr lang="en-US" sz="2000" dirty="0" smtClean="0"/>
              <a:t>child.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16969" y="1157108"/>
            <a:ext cx="2469831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Fix the element type </a:t>
            </a:r>
          </a:p>
          <a:p>
            <a:r>
              <a:rPr lang="en-US" sz="2000" dirty="0" smtClean="0"/>
              <a:t>to be A for this talk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F7003"/>
                </a:solidFill>
                <a:latin typeface="Consolas"/>
              </a:rPr>
              <a:t>-- Diatonic fifths, and their class (comments with the </a:t>
            </a:r>
            <a:r>
              <a:rPr lang="en-US" dirty="0" err="1" smtClean="0">
                <a:solidFill>
                  <a:srgbClr val="0F7003"/>
                </a:solidFill>
                <a:latin typeface="Consolas"/>
              </a:rPr>
              <a:t>CMaj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 scale)</a:t>
            </a:r>
          </a:p>
          <a:p>
            <a:pPr>
              <a:buNone/>
            </a:pPr>
            <a:r>
              <a:rPr lang="en-US" dirty="0" smtClean="0">
                <a:solidFill>
                  <a:srgbClr val="0F7003"/>
                </a:solidFill>
                <a:latin typeface="Consolas"/>
              </a:rPr>
              <a:t>-- See </a:t>
            </a:r>
            <a:r>
              <a:rPr lang="en-US" dirty="0" smtClean="0">
                <a:solidFill>
                  <a:srgbClr val="C0504D"/>
                </a:solidFill>
                <a:latin typeface="Consolas"/>
                <a:cs typeface="Consolas"/>
                <a:hlinkClick r:id="rId2"/>
              </a:rPr>
              <a:t>http://en.wikipedia.org/wiki/Circle_progression</a:t>
            </a:r>
          </a:p>
          <a:p>
            <a:pPr>
              <a:buNone/>
            </a:pPr>
            <a:endParaRPr lang="en-US" dirty="0" smtClean="0">
              <a:solidFill>
                <a:srgbClr val="C0504D"/>
              </a:solidFill>
              <a:latin typeface="Consolas"/>
              <a:cs typeface="Consolas"/>
              <a:hlinkClick r:id="rId2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family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deg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:: *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I 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Imp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V   -- G7  should be Dom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V 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Imp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II  -- Dm7 should be </a:t>
            </a:r>
            <a:r>
              <a:rPr lang="en-US" dirty="0" err="1" smtClean="0">
                <a:solidFill>
                  <a:srgbClr val="0F7003"/>
                </a:solidFill>
                <a:latin typeface="Consolas"/>
              </a:rPr>
              <a:t>SDom</a:t>
            </a:r>
            <a:endParaRPr lang="en-US" dirty="0" smtClean="0">
              <a:solidFill>
                <a:srgbClr val="0F7003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II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VI 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Am7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VI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III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Em7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III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VII </a:t>
            </a:r>
          </a:p>
          <a:p>
            <a:pPr>
              <a:buNone/>
            </a:pPr>
            <a:r>
              <a:rPr lang="en-US" dirty="0" smtClean="0">
                <a:solidFill>
                  <a:srgbClr val="FB0007"/>
                </a:solidFill>
                <a:latin typeface="Consolas"/>
              </a:rPr>
              <a:t> 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Bhdim7 can be explained by Dim rule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VII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Imp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IV  </a:t>
            </a:r>
          </a:p>
          <a:p>
            <a:pPr>
              <a:buNone/>
            </a:pPr>
            <a:r>
              <a:rPr lang="en-US" dirty="0" smtClean="0">
                <a:solidFill>
                  <a:srgbClr val="0F7003"/>
                </a:solidFill>
                <a:latin typeface="Consolas"/>
              </a:rPr>
              <a:t>  -- FMaj7 should be </a:t>
            </a:r>
            <a:r>
              <a:rPr lang="en-US" dirty="0" err="1" smtClean="0">
                <a:solidFill>
                  <a:srgbClr val="0F7003"/>
                </a:solidFill>
                <a:latin typeface="Consolas"/>
              </a:rPr>
              <a:t>SDom</a:t>
            </a:r>
            <a:endParaRPr lang="en-US" dirty="0" smtClean="0">
              <a:solidFill>
                <a:srgbClr val="0F7003"/>
              </a:solidFill>
              <a:latin typeface="Consolas"/>
            </a:endParaRP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type instance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DiatV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 IV  </a:t>
            </a:r>
            <a:r>
              <a:rPr lang="en-US" dirty="0" smtClean="0">
                <a:solidFill>
                  <a:srgbClr val="FB0007"/>
                </a:solidFill>
                <a:latin typeface="Consolas"/>
              </a:rPr>
              <a:t>= Imp </a:t>
            </a:r>
            <a:r>
              <a:rPr lang="en-US" dirty="0" smtClean="0">
                <a:solidFill>
                  <a:srgbClr val="0F7003"/>
                </a:solidFill>
                <a:latin typeface="Consolas"/>
              </a:rPr>
              <a:t>-- I   -- CMaj7</a:t>
            </a:r>
            <a:endParaRPr lang="en-US" dirty="0" smtClean="0">
              <a:solidFill>
                <a:srgbClr val="C0504D"/>
              </a:solidFill>
              <a:latin typeface="Consolas"/>
              <a:cs typeface="Consolas"/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60689" y="6314557"/>
            <a:ext cx="514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http://hackage.haskell.org/package/HarmTrace-2.2.0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088524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D20035"/>
                </a:solidFill>
                <a:latin typeface="Consolas"/>
              </a:rPr>
              <a:t>-- | Convert an array of four 8-bit integers into a 32-bit integer.</a:t>
            </a:r>
          </a:p>
          <a:p>
            <a:pPr>
              <a:buNone/>
            </a:pPr>
            <a:r>
              <a:rPr lang="en-US" sz="2000" dirty="0" smtClean="0">
                <a:latin typeface="Consolas"/>
              </a:rPr>
              <a:t>test2 :: Def ('</a:t>
            </a:r>
            <a:r>
              <a:rPr lang="en-US" sz="2000" dirty="0" smtClean="0">
                <a:solidFill>
                  <a:srgbClr val="262626"/>
                </a:solidFill>
                <a:latin typeface="Consolas"/>
              </a:rPr>
              <a:t>[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Array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4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Stored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Uint8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))]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             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:-&gt;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354175"/>
                </a:solidFill>
                <a:latin typeface="Consolas-Bold"/>
              </a:rPr>
              <a:t>Uint32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850004"/>
                </a:solidFill>
                <a:latin typeface="Consolas-Bold"/>
              </a:rPr>
              <a:t>test2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=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proc </a:t>
            </a:r>
            <a:r>
              <a:rPr lang="en-US" sz="2000" b="1" dirty="0" smtClean="0">
                <a:solidFill>
                  <a:srgbClr val="D20035"/>
                </a:solidFill>
                <a:latin typeface="Consolas"/>
              </a:rPr>
              <a:t>"test2"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$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850004"/>
                </a:solidFill>
                <a:latin typeface="Consolas-Bold"/>
              </a:rPr>
              <a:t>\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-&gt;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body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$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do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a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&lt;-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deref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!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0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b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&lt;-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deref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!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1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c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&lt;-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deref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!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2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&lt;-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deref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arr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!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3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ret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$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((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safeCast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a) `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iShiftL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`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24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.|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        	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			((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safeCast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b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`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iShiftL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`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16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.|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   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			((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safeCast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c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`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iShiftL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`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8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 </a:t>
            </a:r>
            <a:r>
              <a:rPr lang="en-US" sz="2000" b="1" dirty="0" smtClean="0">
                <a:solidFill>
                  <a:srgbClr val="262626"/>
                </a:solidFill>
                <a:latin typeface="Consolas-Bold"/>
              </a:rPr>
              <a:t>.|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  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				((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safeCast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 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d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 `</a:t>
            </a:r>
            <a:r>
              <a:rPr lang="en-US" sz="2000" b="1" dirty="0" err="1" smtClean="0">
                <a:solidFill>
                  <a:srgbClr val="262626"/>
                </a:solidFill>
                <a:latin typeface="Consolas"/>
              </a:rPr>
              <a:t>iShiftL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` </a:t>
            </a:r>
            <a:r>
              <a:rPr lang="en-US" sz="2000" b="1" dirty="0" smtClean="0">
                <a:solidFill>
                  <a:srgbClr val="118987"/>
                </a:solidFill>
                <a:latin typeface="Consolas"/>
              </a:rPr>
              <a:t>0</a:t>
            </a:r>
            <a:r>
              <a:rPr lang="en-US" sz="2000" b="1" dirty="0" smtClean="0">
                <a:solidFill>
                  <a:srgbClr val="262626"/>
                </a:solidFill>
                <a:latin typeface="Consolas"/>
              </a:rPr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542069" y="643727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github.com/GaloisInc/ivory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systems Research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8017" y="1594177"/>
            <a:ext cx="7849079" cy="45798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75507" y="2206347"/>
            <a:ext cx="3715700" cy="2445305"/>
          </a:xfrm>
          <a:prstGeom prst="ellipse">
            <a:avLst/>
          </a:prstGeom>
          <a:solidFill>
            <a:schemeClr val="accent3">
              <a:alpha val="57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Programs that do what you want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25264" y="3551855"/>
            <a:ext cx="3931886" cy="2199593"/>
          </a:xfrm>
          <a:prstGeom prst="ellipse">
            <a:avLst/>
          </a:prstGeom>
          <a:solidFill>
            <a:schemeClr val="accent5">
              <a:alpha val="5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rgbClr val="0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Programs that </a:t>
            </a:r>
          </a:p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type check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1345" y="1787790"/>
            <a:ext cx="431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programs (that do something)</a:t>
            </a:r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1783530" y="3796302"/>
            <a:ext cx="1141734" cy="675499"/>
          </a:xfrm>
          <a:prstGeom prst="ellipse">
            <a:avLst/>
          </a:prstGeom>
          <a:solidFill>
            <a:schemeClr val="accent4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689000" y="4458291"/>
            <a:ext cx="2661879" cy="1116691"/>
            <a:chOff x="918704" y="4458291"/>
            <a:chExt cx="2661879" cy="1116691"/>
          </a:xfrm>
        </p:grpSpPr>
        <p:sp>
          <p:nvSpPr>
            <p:cNvPr id="9" name="Curved Up Arrow 8"/>
            <p:cNvSpPr/>
            <p:nvPr/>
          </p:nvSpPr>
          <p:spPr>
            <a:xfrm>
              <a:off x="2499652" y="4458291"/>
              <a:ext cx="1080931" cy="486359"/>
            </a:xfrm>
            <a:prstGeom prst="curvedUpArrow">
              <a:avLst/>
            </a:prstGeom>
            <a:solidFill>
              <a:srgbClr val="8064A2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8704" y="4651652"/>
              <a:ext cx="24867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“Equivalent” to a </a:t>
              </a:r>
            </a:p>
            <a:p>
              <a:r>
                <a:rPr lang="en-US" dirty="0" smtClean="0"/>
                <a:t>well-typed program, </a:t>
              </a:r>
            </a:p>
            <a:p>
              <a:r>
                <a:rPr lang="en-US" dirty="0" smtClean="0"/>
                <a:t>but much easier to write</a:t>
              </a:r>
              <a:endParaRPr lang="en-US" dirty="0"/>
            </a:p>
          </p:txBody>
        </p:sp>
      </p:grpSp>
      <p:sp>
        <p:nvSpPr>
          <p:cNvPr id="12" name="Oval 11"/>
          <p:cNvSpPr/>
          <p:nvPr/>
        </p:nvSpPr>
        <p:spPr>
          <a:xfrm>
            <a:off x="4891207" y="3610952"/>
            <a:ext cx="1141734" cy="675499"/>
          </a:xfrm>
          <a:prstGeom prst="ellipse">
            <a:avLst/>
          </a:prstGeom>
          <a:solidFill>
            <a:schemeClr val="accent4">
              <a:alpha val="3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6"/>
          <p:cNvGrpSpPr/>
          <p:nvPr/>
        </p:nvGrpSpPr>
        <p:grpSpPr>
          <a:xfrm>
            <a:off x="4350741" y="2687622"/>
            <a:ext cx="3909122" cy="984557"/>
            <a:chOff x="4580445" y="2687622"/>
            <a:chExt cx="3909122" cy="984557"/>
          </a:xfrm>
        </p:grpSpPr>
        <p:sp>
          <p:nvSpPr>
            <p:cNvPr id="13" name="Curved Up Arrow 12"/>
            <p:cNvSpPr/>
            <p:nvPr/>
          </p:nvSpPr>
          <p:spPr>
            <a:xfrm flipH="1" flipV="1">
              <a:off x="4580445" y="3185820"/>
              <a:ext cx="1080931" cy="486359"/>
            </a:xfrm>
            <a:prstGeom prst="curvedUpArrow">
              <a:avLst/>
            </a:prstGeom>
            <a:solidFill>
              <a:srgbClr val="8064A2">
                <a:alpha val="43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84141" y="2687622"/>
              <a:ext cx="2805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Similar to a correct program</a:t>
              </a:r>
            </a:p>
            <a:p>
              <a:r>
                <a:rPr lang="en-US" dirty="0" smtClean="0"/>
                <a:t>but the type system can’t</a:t>
              </a:r>
            </a:p>
            <a:p>
              <a:r>
                <a:rPr lang="en-US" dirty="0" smtClean="0"/>
                <a:t>rule it out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21971" y="557498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Expressiveness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63012" y="3473136"/>
            <a:ext cx="164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Verification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22400" y="3652351"/>
            <a:ext cx="1675443" cy="954704"/>
          </a:xfrm>
          <a:custGeom>
            <a:avLst/>
            <a:gdLst>
              <a:gd name="connsiteX0" fmla="*/ 0 w 1675443"/>
              <a:gd name="connsiteY0" fmla="*/ 954704 h 954704"/>
              <a:gd name="connsiteX1" fmla="*/ 189163 w 1675443"/>
              <a:gd name="connsiteY1" fmla="*/ 535895 h 954704"/>
              <a:gd name="connsiteX2" fmla="*/ 364814 w 1675443"/>
              <a:gd name="connsiteY2" fmla="*/ 738545 h 954704"/>
              <a:gd name="connsiteX3" fmla="*/ 364814 w 1675443"/>
              <a:gd name="connsiteY3" fmla="*/ 441325 h 954704"/>
              <a:gd name="connsiteX4" fmla="*/ 648558 w 1675443"/>
              <a:gd name="connsiteY4" fmla="*/ 806095 h 954704"/>
              <a:gd name="connsiteX5" fmla="*/ 621535 w 1675443"/>
              <a:gd name="connsiteY5" fmla="*/ 279206 h 954704"/>
              <a:gd name="connsiteX6" fmla="*/ 824210 w 1675443"/>
              <a:gd name="connsiteY6" fmla="*/ 427816 h 954704"/>
              <a:gd name="connsiteX7" fmla="*/ 918791 w 1675443"/>
              <a:gd name="connsiteY7" fmla="*/ 738545 h 954704"/>
              <a:gd name="connsiteX8" fmla="*/ 837721 w 1675443"/>
              <a:gd name="connsiteY8" fmla="*/ 117086 h 954704"/>
              <a:gd name="connsiteX9" fmla="*/ 1107954 w 1675443"/>
              <a:gd name="connsiteY9" fmla="*/ 468345 h 954704"/>
              <a:gd name="connsiteX10" fmla="*/ 1053907 w 1675443"/>
              <a:gd name="connsiteY10" fmla="*/ 36026 h 954704"/>
              <a:gd name="connsiteX11" fmla="*/ 1162001 w 1675443"/>
              <a:gd name="connsiteY11" fmla="*/ 252186 h 954704"/>
              <a:gd name="connsiteX12" fmla="*/ 1391698 w 1675443"/>
              <a:gd name="connsiteY12" fmla="*/ 495365 h 954704"/>
              <a:gd name="connsiteX13" fmla="*/ 1351164 w 1675443"/>
              <a:gd name="connsiteY13" fmla="*/ 90066 h 954704"/>
              <a:gd name="connsiteX14" fmla="*/ 1634908 w 1675443"/>
              <a:gd name="connsiteY14" fmla="*/ 306226 h 954704"/>
              <a:gd name="connsiteX15" fmla="*/ 1594373 w 1675443"/>
              <a:gd name="connsiteY15" fmla="*/ 22516 h 954704"/>
              <a:gd name="connsiteX16" fmla="*/ 1499792 w 1675443"/>
              <a:gd name="connsiteY16" fmla="*/ 373776 h 954704"/>
              <a:gd name="connsiteX17" fmla="*/ 1189024 w 1675443"/>
              <a:gd name="connsiteY17" fmla="*/ 171126 h 954704"/>
              <a:gd name="connsiteX18" fmla="*/ 1148489 w 1675443"/>
              <a:gd name="connsiteY18" fmla="*/ 616955 h 954704"/>
              <a:gd name="connsiteX19" fmla="*/ 932303 w 1675443"/>
              <a:gd name="connsiteY19" fmla="*/ 198146 h 954704"/>
              <a:gd name="connsiteX20" fmla="*/ 878256 w 1675443"/>
              <a:gd name="connsiteY20" fmla="*/ 643975 h 954704"/>
              <a:gd name="connsiteX21" fmla="*/ 594512 w 1675443"/>
              <a:gd name="connsiteY21" fmla="*/ 468345 h 954704"/>
              <a:gd name="connsiteX22" fmla="*/ 351302 w 1675443"/>
              <a:gd name="connsiteY22" fmla="*/ 860135 h 954704"/>
              <a:gd name="connsiteX23" fmla="*/ 67558 w 1675443"/>
              <a:gd name="connsiteY23" fmla="*/ 698015 h 954704"/>
              <a:gd name="connsiteX24" fmla="*/ 540465 w 1675443"/>
              <a:gd name="connsiteY24" fmla="*/ 846625 h 95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5443" h="954704">
                <a:moveTo>
                  <a:pt x="0" y="954704"/>
                </a:moveTo>
                <a:cubicBezTo>
                  <a:pt x="64180" y="763313"/>
                  <a:pt x="128361" y="571922"/>
                  <a:pt x="189163" y="535895"/>
                </a:cubicBezTo>
                <a:cubicBezTo>
                  <a:pt x="249965" y="499869"/>
                  <a:pt x="335539" y="754307"/>
                  <a:pt x="364814" y="738545"/>
                </a:cubicBezTo>
                <a:cubicBezTo>
                  <a:pt x="394089" y="722783"/>
                  <a:pt x="317523" y="430067"/>
                  <a:pt x="364814" y="441325"/>
                </a:cubicBezTo>
                <a:cubicBezTo>
                  <a:pt x="412105" y="452583"/>
                  <a:pt x="605771" y="833115"/>
                  <a:pt x="648558" y="806095"/>
                </a:cubicBezTo>
                <a:cubicBezTo>
                  <a:pt x="691345" y="779075"/>
                  <a:pt x="592260" y="342252"/>
                  <a:pt x="621535" y="279206"/>
                </a:cubicBezTo>
                <a:cubicBezTo>
                  <a:pt x="650810" y="216160"/>
                  <a:pt x="774667" y="351260"/>
                  <a:pt x="824210" y="427816"/>
                </a:cubicBezTo>
                <a:cubicBezTo>
                  <a:pt x="873753" y="504373"/>
                  <a:pt x="916539" y="790333"/>
                  <a:pt x="918791" y="738545"/>
                </a:cubicBezTo>
                <a:cubicBezTo>
                  <a:pt x="921043" y="686757"/>
                  <a:pt x="806194" y="162119"/>
                  <a:pt x="837721" y="117086"/>
                </a:cubicBezTo>
                <a:cubicBezTo>
                  <a:pt x="869248" y="72053"/>
                  <a:pt x="1071923" y="481855"/>
                  <a:pt x="1107954" y="468345"/>
                </a:cubicBezTo>
                <a:cubicBezTo>
                  <a:pt x="1143985" y="454835"/>
                  <a:pt x="1044899" y="72053"/>
                  <a:pt x="1053907" y="36026"/>
                </a:cubicBezTo>
                <a:cubicBezTo>
                  <a:pt x="1062915" y="0"/>
                  <a:pt x="1105703" y="175630"/>
                  <a:pt x="1162001" y="252186"/>
                </a:cubicBezTo>
                <a:cubicBezTo>
                  <a:pt x="1218299" y="328742"/>
                  <a:pt x="1360171" y="522385"/>
                  <a:pt x="1391698" y="495365"/>
                </a:cubicBezTo>
                <a:cubicBezTo>
                  <a:pt x="1423225" y="468345"/>
                  <a:pt x="1310629" y="121589"/>
                  <a:pt x="1351164" y="90066"/>
                </a:cubicBezTo>
                <a:cubicBezTo>
                  <a:pt x="1391699" y="58543"/>
                  <a:pt x="1594373" y="317484"/>
                  <a:pt x="1634908" y="306226"/>
                </a:cubicBezTo>
                <a:cubicBezTo>
                  <a:pt x="1675443" y="294968"/>
                  <a:pt x="1616892" y="11258"/>
                  <a:pt x="1594373" y="22516"/>
                </a:cubicBezTo>
                <a:cubicBezTo>
                  <a:pt x="1571854" y="33774"/>
                  <a:pt x="1567350" y="349008"/>
                  <a:pt x="1499792" y="373776"/>
                </a:cubicBezTo>
                <a:cubicBezTo>
                  <a:pt x="1432234" y="398544"/>
                  <a:pt x="1247574" y="130596"/>
                  <a:pt x="1189024" y="171126"/>
                </a:cubicBezTo>
                <a:cubicBezTo>
                  <a:pt x="1130474" y="211656"/>
                  <a:pt x="1191276" y="612452"/>
                  <a:pt x="1148489" y="616955"/>
                </a:cubicBezTo>
                <a:cubicBezTo>
                  <a:pt x="1105702" y="621458"/>
                  <a:pt x="977342" y="193643"/>
                  <a:pt x="932303" y="198146"/>
                </a:cubicBezTo>
                <a:cubicBezTo>
                  <a:pt x="887264" y="202649"/>
                  <a:pt x="934554" y="598942"/>
                  <a:pt x="878256" y="643975"/>
                </a:cubicBezTo>
                <a:cubicBezTo>
                  <a:pt x="821958" y="689008"/>
                  <a:pt x="682338" y="432318"/>
                  <a:pt x="594512" y="468345"/>
                </a:cubicBezTo>
                <a:cubicBezTo>
                  <a:pt x="506686" y="504372"/>
                  <a:pt x="439128" y="821857"/>
                  <a:pt x="351302" y="860135"/>
                </a:cubicBezTo>
                <a:cubicBezTo>
                  <a:pt x="263476" y="898413"/>
                  <a:pt x="36031" y="700267"/>
                  <a:pt x="67558" y="698015"/>
                </a:cubicBezTo>
                <a:cubicBezTo>
                  <a:pt x="99085" y="695763"/>
                  <a:pt x="540465" y="846625"/>
                  <a:pt x="540465" y="846625"/>
                </a:cubicBezTo>
              </a:path>
            </a:pathLst>
          </a:custGeom>
          <a:ln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2" grpId="0" animBg="1"/>
      <p:bldP spid="18" grpId="0"/>
      <p:bldP spid="19" grpId="0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Dependent 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9"/>
            <a:ext cx="8229600" cy="4640084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tx2"/>
                </a:solidFill>
              </a:rPr>
              <a:t>Verification</a:t>
            </a:r>
            <a:r>
              <a:rPr lang="en-US" dirty="0" smtClean="0"/>
              <a:t>: Dependent types express </a:t>
            </a:r>
            <a:r>
              <a:rPr lang="en-US" dirty="0" smtClean="0">
                <a:solidFill>
                  <a:srgbClr val="FF0000"/>
                </a:solidFill>
              </a:rPr>
              <a:t>application-specific</a:t>
            </a:r>
            <a:r>
              <a:rPr lang="en-US" dirty="0" smtClean="0"/>
              <a:t> program invariants that are beyond the scope of existing type systems</a:t>
            </a:r>
          </a:p>
          <a:p>
            <a:r>
              <a:rPr lang="en-US" i="1" dirty="0" smtClean="0">
                <a:solidFill>
                  <a:srgbClr val="1F497D"/>
                </a:solidFill>
              </a:rPr>
              <a:t>Expressiveness</a:t>
            </a:r>
            <a:r>
              <a:rPr lang="en-US" dirty="0" smtClean="0"/>
              <a:t>: Dependent types enable </a:t>
            </a:r>
            <a:r>
              <a:rPr lang="en-US" dirty="0" smtClean="0">
                <a:solidFill>
                  <a:srgbClr val="FF0000"/>
                </a:solidFill>
              </a:rPr>
              <a:t>flexible interfaces</a:t>
            </a:r>
            <a:r>
              <a:rPr lang="en-US" dirty="0" smtClean="0"/>
              <a:t>, of particular importance to generic programming and </a:t>
            </a:r>
            <a:r>
              <a:rPr lang="en-US" dirty="0" err="1" smtClean="0"/>
              <a:t>metaprogramming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1F497D"/>
                </a:solidFill>
              </a:rPr>
              <a:t>Uniformity</a:t>
            </a:r>
            <a:r>
              <a:rPr lang="en-US" dirty="0" smtClean="0"/>
              <a:t>: The </a:t>
            </a:r>
            <a:r>
              <a:rPr lang="en-US" dirty="0" smtClean="0">
                <a:solidFill>
                  <a:srgbClr val="FF0000"/>
                </a:solidFill>
              </a:rPr>
              <a:t>same syntax and semantics</a:t>
            </a:r>
            <a:r>
              <a:rPr lang="en-US" dirty="0" smtClean="0"/>
              <a:t> is used for computations, specifications and proofs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Program verification is “just programming”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aseline="0" dirty="0" smtClean="0"/>
              <a:t>    Making the type checker programmable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2" y="1157108"/>
            <a:ext cx="8229599" cy="5272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data Color = R | B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data Tree  = E | T Tree A Tree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Osak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insert :: Tree -&gt; A -&gt; Tree                   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insert s x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blacken (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 s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)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where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 E = T R E x E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ins s@(T color a y b)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x &lt; y    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balance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color (ins a) y b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x &gt; y    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balance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color a y (ins b)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otherwise = s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blacken (T _ a x b) = T B a x b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Osaka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 [</a:t>
            </a:r>
            <a:r>
              <a:rPr lang="en-US" dirty="0" err="1" smtClean="0"/>
              <a:t>Okasaki</a:t>
            </a:r>
            <a:r>
              <a:rPr lang="en-US" dirty="0" smtClean="0"/>
              <a:t>, 1993]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08"/>
            <a:ext cx="8229599" cy="527289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data Color = R | B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data Tree  = E | T Color Tree A Tree</a:t>
            </a:r>
          </a:p>
          <a:p>
            <a:pPr>
              <a:buNone/>
            </a:pP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insert :: Tree -&gt; A -&gt; Tree                   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insert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= blacken (ins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</a:t>
            </a:r>
            <a:r>
              <a:rPr lang="en-US" sz="2000" b="1" dirty="0" smtClean="0">
                <a:latin typeface="Consolas"/>
                <a:ea typeface="Osaka"/>
                <a:cs typeface="Consolas"/>
              </a:rPr>
              <a:t>where 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ins E = T R E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E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s@(T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color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 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&lt;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    = balance (T color (ins a)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&gt;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    = balance (T color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y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(ins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))</a:t>
            </a: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    | otherwise =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s</a:t>
            </a:r>
            <a:endParaRPr lang="en-US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n-US" sz="2000" dirty="0" smtClean="0">
                <a:latin typeface="Consolas"/>
                <a:ea typeface="Osaka"/>
                <a:cs typeface="Consolas"/>
              </a:rPr>
              <a:t>         blacken (T _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) = T B a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x</a:t>
            </a:r>
            <a:r>
              <a:rPr lang="en-US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n-US" sz="2000" dirty="0" err="1" smtClean="0">
                <a:latin typeface="Consolas"/>
                <a:ea typeface="Osaka"/>
                <a:cs typeface="Consolas"/>
              </a:rPr>
              <a:t>b</a:t>
            </a:r>
            <a:endParaRPr lang="en-US" sz="2000" dirty="0" smtClean="0">
              <a:latin typeface="Consolas"/>
              <a:ea typeface="Osaka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8979" y="5716133"/>
            <a:ext cx="3560866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Two fixes:</a:t>
            </a:r>
          </a:p>
          <a:p>
            <a:r>
              <a:rPr lang="en-US" sz="2000" dirty="0" smtClean="0"/>
              <a:t>- blacken if root is red at the end</a:t>
            </a:r>
          </a:p>
          <a:p>
            <a:pPr>
              <a:buFontTx/>
              <a:buChar char="-"/>
            </a:pPr>
            <a:r>
              <a:rPr lang="en-US" sz="2000" dirty="0" smtClean="0"/>
              <a:t> rebalance two internal reds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6969" y="1157108"/>
            <a:ext cx="2469831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Fix the element type </a:t>
            </a:r>
          </a:p>
          <a:p>
            <a:r>
              <a:rPr lang="en-US" sz="2000" dirty="0" smtClean="0"/>
              <a:t>to be A for this talk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35400" y="2527268"/>
            <a:ext cx="3869585" cy="10156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Temporarily suspend  invariant:</a:t>
            </a:r>
          </a:p>
          <a:p>
            <a:r>
              <a:rPr lang="en-US" sz="2000" dirty="0" smtClean="0"/>
              <a:t>Result of ins may create a red </a:t>
            </a:r>
            <a:r>
              <a:rPr lang="en-US" sz="2000" dirty="0" smtClean="0"/>
              <a:t>root</a:t>
            </a:r>
            <a:endParaRPr lang="en-US" sz="2000" dirty="0" smtClean="0"/>
          </a:p>
          <a:p>
            <a:r>
              <a:rPr lang="en-US" sz="2000" dirty="0" smtClean="0"/>
              <a:t>or a red node </a:t>
            </a:r>
            <a:r>
              <a:rPr lang="en-US" sz="2000" dirty="0" smtClean="0"/>
              <a:t>with a red </a:t>
            </a:r>
            <a:r>
              <a:rPr lang="en-US" sz="2000" dirty="0" smtClean="0"/>
              <a:t>child.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3651695" y="4852558"/>
            <a:ext cx="2156625" cy="1612032"/>
            <a:chOff x="3334180" y="4180628"/>
            <a:chExt cx="2156625" cy="1612032"/>
          </a:xfrm>
        </p:grpSpPr>
        <p:sp>
          <p:nvSpPr>
            <p:cNvPr id="67" name="Oval 66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67" idx="4"/>
              <a:endCxn id="68" idx="0"/>
            </p:cNvCxnSpPr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7" idx="4"/>
            </p:cNvCxnSpPr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1" idx="0"/>
              <a:endCxn id="68" idx="4"/>
            </p:cNvCxnSpPr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8" idx="4"/>
              <a:endCxn id="70" idx="0"/>
            </p:cNvCxnSpPr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>
              <a:stCxn id="85" idx="0"/>
            </p:cNvCxnSpPr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endCxn id="84" idx="0"/>
            </p:cNvCxnSpPr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824713" y="1212233"/>
            <a:ext cx="1674167" cy="2205779"/>
            <a:chOff x="824713" y="1212235"/>
            <a:chExt cx="1674167" cy="2205779"/>
          </a:xfrm>
        </p:grpSpPr>
        <p:sp>
          <p:nvSpPr>
            <p:cNvPr id="4" name="Oval 3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4" idx="4"/>
              <a:endCxn id="5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4"/>
              <a:endCxn id="8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5" idx="4"/>
              <a:endCxn id="6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5" idx="4"/>
              <a:endCxn id="7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92"/>
            <p:cNvCxnSpPr>
              <a:stCxn id="92" idx="0"/>
            </p:cNvCxnSpPr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endCxn id="91" idx="0"/>
            </p:cNvCxnSpPr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083050" y="1212233"/>
            <a:ext cx="1369024" cy="2205778"/>
            <a:chOff x="2750415" y="1212235"/>
            <a:chExt cx="1369024" cy="2205778"/>
          </a:xfrm>
        </p:grpSpPr>
        <p:sp>
          <p:nvSpPr>
            <p:cNvPr id="31" name="Oval 30"/>
            <p:cNvSpPr/>
            <p:nvPr/>
          </p:nvSpPr>
          <p:spPr>
            <a:xfrm>
              <a:off x="3434927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0504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434928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3"/>
            <p:cNvSpPr/>
            <p:nvPr/>
          </p:nvSpPr>
          <p:spPr>
            <a:xfrm>
              <a:off x="2750415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/>
            <p:cNvSpPr/>
            <p:nvPr/>
          </p:nvSpPr>
          <p:spPr>
            <a:xfrm>
              <a:off x="3764812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1" idx="4"/>
              <a:endCxn id="32" idx="0"/>
            </p:cNvCxnSpPr>
            <p:nvPr/>
          </p:nvCxnSpPr>
          <p:spPr>
            <a:xfrm rot="5400000">
              <a:off x="3272139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1" idx="4"/>
              <a:endCxn id="35" idx="0"/>
            </p:cNvCxnSpPr>
            <p:nvPr/>
          </p:nvCxnSpPr>
          <p:spPr>
            <a:xfrm rot="16200000" flipH="1">
              <a:off x="3608209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2" idx="4"/>
              <a:endCxn id="33" idx="0"/>
            </p:cNvCxnSpPr>
            <p:nvPr/>
          </p:nvCxnSpPr>
          <p:spPr>
            <a:xfrm rot="16200000" flipH="1">
              <a:off x="3311229" y="2189275"/>
              <a:ext cx="247398" cy="32988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4"/>
              <a:endCxn id="34" idx="0"/>
            </p:cNvCxnSpPr>
            <p:nvPr/>
          </p:nvCxnSpPr>
          <p:spPr>
            <a:xfrm rot="5400000">
              <a:off x="2975158" y="2183090"/>
              <a:ext cx="24739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Isosceles Triangle 94"/>
            <p:cNvSpPr/>
            <p:nvPr/>
          </p:nvSpPr>
          <p:spPr>
            <a:xfrm>
              <a:off x="3764812" y="3071660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3129784" y="3071660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Connector 96"/>
            <p:cNvCxnSpPr>
              <a:stCxn id="96" idx="0"/>
            </p:cNvCxnSpPr>
            <p:nvPr/>
          </p:nvCxnSpPr>
          <p:spPr>
            <a:xfrm rot="5400000" flipH="1" flipV="1">
              <a:off x="3342157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endCxn id="95" idx="0"/>
            </p:cNvCxnSpPr>
            <p:nvPr/>
          </p:nvCxnSpPr>
          <p:spPr>
            <a:xfrm rot="16200000" flipH="1">
              <a:off x="3659671" y="2789205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5036244" y="1212233"/>
            <a:ext cx="1369024" cy="2216764"/>
            <a:chOff x="5086694" y="1212236"/>
            <a:chExt cx="1369024" cy="2216764"/>
          </a:xfrm>
        </p:grpSpPr>
        <p:sp>
          <p:nvSpPr>
            <p:cNvPr id="40" name="Oval 39"/>
            <p:cNvSpPr/>
            <p:nvPr/>
          </p:nvSpPr>
          <p:spPr>
            <a:xfrm>
              <a:off x="5441321" y="1212236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95948" y="1884168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466063" y="2477917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6101091" y="247791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086694" y="1884165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40" idx="4"/>
              <a:endCxn id="41" idx="0"/>
            </p:cNvCxnSpPr>
            <p:nvPr/>
          </p:nvCxnSpPr>
          <p:spPr>
            <a:xfrm rot="16200000" flipH="1">
              <a:off x="5620788" y="1544064"/>
              <a:ext cx="325579" cy="354627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4"/>
              <a:endCxn id="44" idx="0"/>
            </p:cNvCxnSpPr>
            <p:nvPr/>
          </p:nvCxnSpPr>
          <p:spPr>
            <a:xfrm rot="5400000">
              <a:off x="5272348" y="1550249"/>
              <a:ext cx="325576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1" idx="4"/>
              <a:endCxn id="42" idx="0"/>
            </p:cNvCxnSpPr>
            <p:nvPr/>
          </p:nvCxnSpPr>
          <p:spPr>
            <a:xfrm rot="5400000">
              <a:off x="5672251" y="2189277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4"/>
              <a:endCxn id="43" idx="0"/>
            </p:cNvCxnSpPr>
            <p:nvPr/>
          </p:nvCxnSpPr>
          <p:spPr>
            <a:xfrm rot="16200000" flipH="1">
              <a:off x="5995950" y="219546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Isosceles Triangle 98"/>
            <p:cNvSpPr/>
            <p:nvPr/>
          </p:nvSpPr>
          <p:spPr>
            <a:xfrm>
              <a:off x="5746464" y="308264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5111436" y="308264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100" idx="0"/>
            </p:cNvCxnSpPr>
            <p:nvPr/>
          </p:nvCxnSpPr>
          <p:spPr>
            <a:xfrm rot="5400000" flipH="1" flipV="1">
              <a:off x="5323809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endCxn id="99" idx="0"/>
            </p:cNvCxnSpPr>
            <p:nvPr/>
          </p:nvCxnSpPr>
          <p:spPr>
            <a:xfrm rot="16200000" flipH="1">
              <a:off x="5641323" y="280019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6989439" y="1212233"/>
            <a:ext cx="1674168" cy="2205779"/>
            <a:chOff x="6989439" y="1212233"/>
            <a:chExt cx="1674168" cy="2205779"/>
          </a:xfrm>
        </p:grpSpPr>
        <p:sp>
          <p:nvSpPr>
            <p:cNvPr id="49" name="Oval 48"/>
            <p:cNvSpPr/>
            <p:nvPr/>
          </p:nvSpPr>
          <p:spPr>
            <a:xfrm>
              <a:off x="7319325" y="1212233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673952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8003836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7319325" y="2477912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989439" y="1884162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5400000">
              <a:off x="7156535" y="1556431"/>
              <a:ext cx="325579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492607" y="1550248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0" idx="4"/>
              <a:endCxn id="51" idx="0"/>
            </p:cNvCxnSpPr>
            <p:nvPr/>
          </p:nvCxnSpPr>
          <p:spPr>
            <a:xfrm rot="16200000" flipH="1">
              <a:off x="7880139" y="2189275"/>
              <a:ext cx="247396" cy="32988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0" idx="4"/>
              <a:endCxn id="52" idx="0"/>
            </p:cNvCxnSpPr>
            <p:nvPr/>
          </p:nvCxnSpPr>
          <p:spPr>
            <a:xfrm rot="5400000">
              <a:off x="7544071" y="2183087"/>
              <a:ext cx="247393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Isosceles Triangle 102"/>
            <p:cNvSpPr/>
            <p:nvPr/>
          </p:nvSpPr>
          <p:spPr>
            <a:xfrm>
              <a:off x="8308980" y="3071659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7673952" y="3071659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4" idx="0"/>
            </p:cNvCxnSpPr>
            <p:nvPr/>
          </p:nvCxnSpPr>
          <p:spPr>
            <a:xfrm rot="5400000" flipH="1" flipV="1">
              <a:off x="7886325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endCxn id="103" idx="0"/>
            </p:cNvCxnSpPr>
            <p:nvPr/>
          </p:nvCxnSpPr>
          <p:spPr>
            <a:xfrm rot="16200000" flipH="1">
              <a:off x="8203839" y="2789204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Down Arrow 114"/>
          <p:cNvSpPr/>
          <p:nvPr/>
        </p:nvSpPr>
        <p:spPr>
          <a:xfrm rot="811308">
            <a:off x="5313139" y="3785303"/>
            <a:ext cx="684512" cy="12637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own Arrow 115"/>
          <p:cNvSpPr/>
          <p:nvPr/>
        </p:nvSpPr>
        <p:spPr>
          <a:xfrm rot="2294192">
            <a:off x="6892957" y="3609643"/>
            <a:ext cx="684512" cy="16150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own Arrow 117"/>
          <p:cNvSpPr/>
          <p:nvPr/>
        </p:nvSpPr>
        <p:spPr>
          <a:xfrm rot="20788692" flipH="1">
            <a:off x="3733321" y="3785303"/>
            <a:ext cx="684512" cy="126375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own Arrow 118"/>
          <p:cNvSpPr/>
          <p:nvPr/>
        </p:nvSpPr>
        <p:spPr>
          <a:xfrm rot="19305808" flipH="1">
            <a:off x="2153503" y="3609643"/>
            <a:ext cx="684512" cy="161507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2" y="1157108"/>
            <a:ext cx="8229599" cy="5272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36" tIns="45718" rIns="91436" bIns="45718" rtlCol="0">
            <a:noAutofit/>
          </a:bodyPr>
          <a:lstStyle/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data Color = R | B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data Tree  = E | T Tree A Tree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onsolas"/>
              <a:ea typeface="Osaka"/>
              <a:cs typeface="Consolas"/>
            </a:endParaRP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insert :: Tree -&gt; A -&gt; Tree                   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insert s x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blacken (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 s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)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where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ins E = T R E x E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ins s@(T color a y b) 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x &lt; y    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balance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color (ins a) y b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x &gt; y     =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balance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color a y (ins b)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    | otherwise = s</a:t>
            </a:r>
          </a:p>
          <a:p>
            <a:pPr marL="342883" marR="0" lvl="0" indent="-347455" algn="l" defTabSz="457177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        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/>
                <a:ea typeface="Osaka"/>
                <a:cs typeface="Consolas"/>
              </a:rPr>
              <a:t>blacken (T _ a x b) = T B a x b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/>
              <a:ea typeface="Osaka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r>
              <a:rPr lang="en-US" dirty="0" smtClean="0"/>
              <a:t>  </a:t>
            </a:r>
            <a:r>
              <a:rPr lang="en-US" dirty="0" smtClean="0"/>
              <a:t>[</a:t>
            </a:r>
            <a:r>
              <a:rPr lang="en-US" dirty="0" err="1" smtClean="0"/>
              <a:t>Okasaki</a:t>
            </a:r>
            <a:r>
              <a:rPr lang="en-US" dirty="0" smtClean="0"/>
              <a:t>, 1993]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08"/>
            <a:ext cx="8229599" cy="5272895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2000" dirty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:: </a:t>
            </a:r>
            <a:r>
              <a:rPr lang="es-ES_tradnl" sz="2000" dirty="0" err="1" smtClean="0">
                <a:latin typeface="Consolas"/>
                <a:ea typeface="Osaka"/>
                <a:cs typeface="Consolas"/>
              </a:rPr>
              <a:t>Tree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-&gt; </a:t>
            </a:r>
            <a:r>
              <a:rPr lang="es-ES_tradnl" sz="2000" dirty="0" err="1">
                <a:latin typeface="Consolas"/>
                <a:ea typeface="Osaka"/>
                <a:cs typeface="Consolas"/>
              </a:rPr>
              <a:t>Tree</a:t>
            </a:r>
            <a:endParaRPr lang="es-ES_tradnl" sz="2000" dirty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B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(T R (T R a x b) y c) z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d)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</a:t>
            </a:r>
            <a:endParaRPr lang="es-ES_tradnl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       T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R (T B a x b) y (T B c z d)</a:t>
            </a: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B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(T R a x (T R b y c)) z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d)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</a:t>
            </a:r>
            <a:endParaRPr lang="es-ES_tradnl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       T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R (T B a x b) y (T B c z d)</a:t>
            </a: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B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a x (T R (T R b y c) z d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))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</a:t>
            </a:r>
            <a:endParaRPr lang="es-ES_tradnl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       T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R (T B a x b) y (T B c z d)</a:t>
            </a: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B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a x (T R b y (T R c z d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)))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</a:t>
            </a:r>
            <a:endParaRPr lang="es-ES_tradnl" sz="2000" dirty="0" smtClean="0">
              <a:latin typeface="Consolas"/>
              <a:ea typeface="Osaka"/>
              <a:cs typeface="Consolas"/>
            </a:endParaRP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        T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R (T B a x b) y (T B c z d)</a:t>
            </a:r>
          </a:p>
          <a:p>
            <a:pPr>
              <a:buNone/>
            </a:pPr>
            <a:r>
              <a:rPr lang="es-ES_tradnl" sz="2000" dirty="0">
                <a:latin typeface="Consolas"/>
                <a:ea typeface="Osaka"/>
                <a:cs typeface="Consolas"/>
              </a:rPr>
              <a:t>balance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(T color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a x </a:t>
            </a:r>
            <a:r>
              <a:rPr lang="es-ES_tradnl" sz="2000" dirty="0" smtClean="0">
                <a:latin typeface="Consolas"/>
                <a:ea typeface="Osaka"/>
                <a:cs typeface="Consolas"/>
              </a:rPr>
              <a:t>b) </a:t>
            </a:r>
            <a:r>
              <a:rPr lang="es-ES_tradnl" sz="2000" dirty="0">
                <a:latin typeface="Consolas"/>
                <a:ea typeface="Osaka"/>
                <a:cs typeface="Consolas"/>
              </a:rPr>
              <a:t>= T color a x b</a:t>
            </a:r>
          </a:p>
          <a:p>
            <a:pPr>
              <a:buNone/>
            </a:pPr>
            <a:endParaRPr lang="en-US" sz="2000" dirty="0" smtClean="0">
              <a:latin typeface="Consolas"/>
              <a:ea typeface="Osaka"/>
              <a:cs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622651" y="1315472"/>
            <a:ext cx="1687093" cy="2079320"/>
            <a:chOff x="824713" y="1212235"/>
            <a:chExt cx="1674167" cy="2205779"/>
          </a:xfrm>
        </p:grpSpPr>
        <p:sp>
          <p:nvSpPr>
            <p:cNvPr id="12" name="Oval 11"/>
            <p:cNvSpPr/>
            <p:nvPr/>
          </p:nvSpPr>
          <p:spPr>
            <a:xfrm>
              <a:off x="1814368" y="1212235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54598" y="2477915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6"/>
            <p:cNvSpPr/>
            <p:nvPr/>
          </p:nvSpPr>
          <p:spPr>
            <a:xfrm>
              <a:off x="1789626" y="2477915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7"/>
            <p:cNvSpPr/>
            <p:nvPr/>
          </p:nvSpPr>
          <p:spPr>
            <a:xfrm>
              <a:off x="2144253" y="1884166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3" idx="4"/>
              <a:endCxn id="14" idx="0"/>
            </p:cNvCxnSpPr>
            <p:nvPr/>
          </p:nvCxnSpPr>
          <p:spPr>
            <a:xfrm rot="5400000">
              <a:off x="1651580" y="1556435"/>
              <a:ext cx="325578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3" idx="4"/>
              <a:endCxn id="17" idx="0"/>
            </p:cNvCxnSpPr>
            <p:nvPr/>
          </p:nvCxnSpPr>
          <p:spPr>
            <a:xfrm rot="16200000" flipH="1">
              <a:off x="1987650" y="1550249"/>
              <a:ext cx="325578" cy="3422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4"/>
              <a:endCxn id="15" idx="0"/>
            </p:cNvCxnSpPr>
            <p:nvPr/>
          </p:nvCxnSpPr>
          <p:spPr>
            <a:xfrm rot="5400000">
              <a:off x="1360786" y="2189275"/>
              <a:ext cx="247396" cy="329885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4" idx="4"/>
              <a:endCxn id="16" idx="0"/>
            </p:cNvCxnSpPr>
            <p:nvPr/>
          </p:nvCxnSpPr>
          <p:spPr>
            <a:xfrm rot="16200000" flipH="1">
              <a:off x="1684485" y="2195460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90"/>
            <p:cNvSpPr/>
            <p:nvPr/>
          </p:nvSpPr>
          <p:spPr>
            <a:xfrm>
              <a:off x="1459741" y="3071661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91"/>
            <p:cNvSpPr/>
            <p:nvPr/>
          </p:nvSpPr>
          <p:spPr>
            <a:xfrm>
              <a:off x="824713" y="3071661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 flipH="1" flipV="1">
              <a:off x="1037086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1354600" y="2789206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1484483" y="1884166"/>
              <a:ext cx="329885" cy="346353"/>
            </a:xfrm>
            <a:prstGeom prst="ellips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445337" y="4664941"/>
            <a:ext cx="2156625" cy="1612032"/>
            <a:chOff x="3334180" y="4180628"/>
            <a:chExt cx="2156625" cy="1612032"/>
          </a:xfrm>
        </p:grpSpPr>
        <p:sp>
          <p:nvSpPr>
            <p:cNvPr id="26" name="Oval 25"/>
            <p:cNvSpPr/>
            <p:nvPr/>
          </p:nvSpPr>
          <p:spPr>
            <a:xfrm>
              <a:off x="4254156" y="4180628"/>
              <a:ext cx="329885" cy="346353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664065" y="4852558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806293" y="4852557"/>
              <a:ext cx="329885" cy="346353"/>
            </a:xfrm>
            <a:prstGeom prst="ellipse">
              <a:avLst/>
            </a:prstGeom>
            <a:solidFill>
              <a:schemeClr val="tx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69"/>
            <p:cNvSpPr/>
            <p:nvPr/>
          </p:nvSpPr>
          <p:spPr>
            <a:xfrm>
              <a:off x="396920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70"/>
            <p:cNvSpPr/>
            <p:nvPr/>
          </p:nvSpPr>
          <p:spPr>
            <a:xfrm>
              <a:off x="333418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3961266" y="4394724"/>
              <a:ext cx="325577" cy="590091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H="1">
              <a:off x="4519189" y="4426891"/>
              <a:ext cx="325577" cy="525756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354655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386406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83"/>
            <p:cNvSpPr/>
            <p:nvPr/>
          </p:nvSpPr>
          <p:spPr>
            <a:xfrm>
              <a:off x="5136178" y="5446307"/>
              <a:ext cx="354627" cy="346353"/>
            </a:xfrm>
            <a:prstGeom prst="triangle">
              <a:avLst/>
            </a:prstGeom>
            <a:solidFill>
              <a:srgbClr val="A6A6A6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84"/>
            <p:cNvSpPr/>
            <p:nvPr/>
          </p:nvSpPr>
          <p:spPr>
            <a:xfrm>
              <a:off x="4501150" y="5446307"/>
              <a:ext cx="354627" cy="346353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 flipH="1" flipV="1">
              <a:off x="4713523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031037" y="5163852"/>
              <a:ext cx="247396" cy="317514"/>
            </a:xfrm>
            <a:prstGeom prst="line">
              <a:avLst/>
            </a:prstGeom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Down Arrow 38"/>
          <p:cNvSpPr/>
          <p:nvPr/>
        </p:nvSpPr>
        <p:spPr>
          <a:xfrm flipH="1">
            <a:off x="7187999" y="3681847"/>
            <a:ext cx="684512" cy="84789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do we know insert preserves</a:t>
            </a:r>
            <a:br>
              <a:rPr lang="en-US" dirty="0" smtClean="0"/>
            </a:br>
            <a:r>
              <a:rPr lang="en-US" dirty="0" smtClean="0"/>
              <a:t>Red-black tree invariants?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69988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Do it with types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nsolas"/>
                <a:cs typeface="Consolas"/>
              </a:rPr>
              <a:t>insert :: RBT -&gt; A -&gt; RBT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cis12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cis120.thmx</Template>
  <TotalTime>29469</TotalTime>
  <Words>4396</Words>
  <Application>Microsoft Macintosh PowerPoint</Application>
  <PresentationFormat>On-screen Show (4:3)</PresentationFormat>
  <Paragraphs>701</Paragraphs>
  <Slides>53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Calibri</vt:lpstr>
      <vt:lpstr>Consolas</vt:lpstr>
      <vt:lpstr>Consolas-Bold</vt:lpstr>
      <vt:lpstr>Osaka</vt:lpstr>
      <vt:lpstr>Wingdings</vt:lpstr>
      <vt:lpstr>Arial</vt:lpstr>
      <vt:lpstr>cis120</vt:lpstr>
      <vt:lpstr>Depending on Types</vt:lpstr>
      <vt:lpstr>Is Haskell a dependently-typed language? </vt:lpstr>
      <vt:lpstr>The Story of Dependently-typed Haskell</vt:lpstr>
      <vt:lpstr>Example: Red-black Trees</vt:lpstr>
      <vt:lpstr>Insertion  [Okasaki, 1993]</vt:lpstr>
      <vt:lpstr>Insertion  [Okasaki, 1993]</vt:lpstr>
      <vt:lpstr>balance</vt:lpstr>
      <vt:lpstr>balance  [Okasaki, 1993]</vt:lpstr>
      <vt:lpstr>How do we know insert preserves Red-black tree invariants?</vt:lpstr>
      <vt:lpstr>Red-black Trees in Agda [Licata]</vt:lpstr>
      <vt:lpstr>Red-black Trees in GHC</vt:lpstr>
      <vt:lpstr>Static enforcement</vt:lpstr>
      <vt:lpstr>Enforcement with types, continued</vt:lpstr>
      <vt:lpstr>Agda and Haskell look similar</vt:lpstr>
      <vt:lpstr>How are Agda and Haskell different?</vt:lpstr>
      <vt:lpstr>GADTs:  Type indices only</vt:lpstr>
      <vt:lpstr>Types are erased</vt:lpstr>
      <vt:lpstr>Insertion</vt:lpstr>
      <vt:lpstr>balance</vt:lpstr>
      <vt:lpstr>Split balance into two functions</vt:lpstr>
      <vt:lpstr>Split balance into two functions</vt:lpstr>
      <vt:lpstr>Decompose argument</vt:lpstr>
      <vt:lpstr>Specialize Color</vt:lpstr>
      <vt:lpstr>PowerPoint Presentation</vt:lpstr>
      <vt:lpstr>Programming with types (Agda)</vt:lpstr>
      <vt:lpstr>PowerPoint Presentation</vt:lpstr>
      <vt:lpstr>GHC version of AlmostTree</vt:lpstr>
      <vt:lpstr>PowerPoint Presentation</vt:lpstr>
      <vt:lpstr>PowerPoint Presentation</vt:lpstr>
      <vt:lpstr>Implementation of insert</vt:lpstr>
      <vt:lpstr>Difference: Totality</vt:lpstr>
      <vt:lpstr>Not proving things is simpler</vt:lpstr>
      <vt:lpstr>What’s next for GHC</vt:lpstr>
      <vt:lpstr>Extensions in Progress</vt:lpstr>
      <vt:lpstr>Why dependently-typed Haskell?</vt:lpstr>
      <vt:lpstr>PowerPoint Presentation</vt:lpstr>
      <vt:lpstr>The Agda Experience</vt:lpstr>
      <vt:lpstr>What else do we need?</vt:lpstr>
      <vt:lpstr>Conclusion</vt:lpstr>
      <vt:lpstr>PowerPoint Presentation</vt:lpstr>
      <vt:lpstr>Where do these features come from?</vt:lpstr>
      <vt:lpstr>Datatype promotion</vt:lpstr>
      <vt:lpstr>GADTs</vt:lpstr>
      <vt:lpstr>PowerPoint Presentation</vt:lpstr>
      <vt:lpstr>Singleton types</vt:lpstr>
      <vt:lpstr>Type families</vt:lpstr>
      <vt:lpstr>Type families are not functions</vt:lpstr>
      <vt:lpstr>Beyond Red-black Trees</vt:lpstr>
      <vt:lpstr>Haskell (Kahrs 2001)</vt:lpstr>
      <vt:lpstr>Music composition</vt:lpstr>
      <vt:lpstr>Ivory</vt:lpstr>
      <vt:lpstr>Type systems Research</vt:lpstr>
      <vt:lpstr>Why Dependent Types?</vt:lpstr>
    </vt:vector>
  </TitlesOfParts>
  <Company>University of Pennsylvania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Depending on Types</dc:title>
  <dc:creator>Stephanie Weirich</dc:creator>
  <cp:lastModifiedBy>Stephanie Weirich</cp:lastModifiedBy>
  <cp:revision>111</cp:revision>
  <dcterms:created xsi:type="dcterms:W3CDTF">2014-10-17T12:05:19Z</dcterms:created>
  <dcterms:modified xsi:type="dcterms:W3CDTF">2015-11-04T08:18:06Z</dcterms:modified>
</cp:coreProperties>
</file>