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9" r:id="rId1"/>
  </p:sldMasterIdLst>
  <p:notesMasterIdLst>
    <p:notesMasterId r:id="rId21"/>
  </p:notesMasterIdLst>
  <p:sldIdLst>
    <p:sldId id="256" r:id="rId2"/>
    <p:sldId id="322" r:id="rId3"/>
    <p:sldId id="270" r:id="rId4"/>
    <p:sldId id="313" r:id="rId5"/>
    <p:sldId id="318" r:id="rId6"/>
    <p:sldId id="323" r:id="rId7"/>
    <p:sldId id="324" r:id="rId8"/>
    <p:sldId id="301" r:id="rId9"/>
    <p:sldId id="303" r:id="rId10"/>
    <p:sldId id="300" r:id="rId11"/>
    <p:sldId id="302" r:id="rId12"/>
    <p:sldId id="299" r:id="rId13"/>
    <p:sldId id="306" r:id="rId14"/>
    <p:sldId id="297" r:id="rId15"/>
    <p:sldId id="311" r:id="rId16"/>
    <p:sldId id="305" r:id="rId17"/>
    <p:sldId id="331" r:id="rId18"/>
    <p:sldId id="326" r:id="rId19"/>
    <p:sldId id="32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787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1150-2422-764B-B60D-0085F461CDE1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B121-848A-884C-A212-854429937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AB121-848A-884C-A212-85442993789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B385A6B8-0C62-B145-9C56-3118962DF2D2}" type="datetimeFigureOut">
              <a:rPr lang="en-US" smtClean="0"/>
              <a:pPr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131"/>
            <a:ext cx="8229600" cy="685800"/>
          </a:xfrm>
          <a:prstGeom prst="rect">
            <a:avLst/>
          </a:prstGeom>
          <a:solidFill>
            <a:srgbClr val="B7DEFD"/>
          </a:solidFill>
          <a:ln>
            <a:solidFill>
              <a:schemeClr val="accent1"/>
            </a:solidFill>
          </a:ln>
          <a:effectLst/>
        </p:spPr>
        <p:txBody>
          <a:bodyPr vert="horz" lIns="91436" tIns="45718" rIns="91436" bIns="91436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829"/>
            <a:ext cx="8229600" cy="52297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7002"/>
            <a:ext cx="2895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EF82-7672-2445-802F-C6A76BF7D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defTabSz="45717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7455" algn="l" defTabSz="457177" rtl="0" eaLnBrk="1" latinLnBrk="0" hangingPunct="1">
        <a:spcBef>
          <a:spcPts val="8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Dependent </a:t>
            </a:r>
            <a:r>
              <a:rPr lang="en-US" dirty="0" smtClean="0"/>
              <a:t>Type</a:t>
            </a:r>
            <a:r>
              <a:rPr lang="en-US" dirty="0" smtClean="0"/>
              <a:t>s in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Weirich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err="1" smtClean="0"/>
              <a:t>C</a:t>
            </a:r>
            <a:r>
              <a:rPr lang="en-US" sz="1800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err="1" smtClean="0"/>
              <a:t>mp</a:t>
            </a:r>
            <a:r>
              <a:rPr lang="en-US" sz="1800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err="1" smtClean="0"/>
              <a:t>se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8" name="Picture 7" descr="Screen Shot 2013-08-05 at 1.14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2" y="5339931"/>
            <a:ext cx="1187518" cy="133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2334171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this function: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"/>
                <a:cs typeface="Courier"/>
              </a:rPr>
              <a:t>safe_head</a:t>
            </a:r>
            <a:r>
              <a:rPr lang="en-US" sz="2200" dirty="0" smtClean="0">
                <a:latin typeface="Courier"/>
                <a:cs typeface="Courier"/>
              </a:rPr>
              <a:t> :(</a:t>
            </a:r>
            <a:r>
              <a:rPr lang="en-US" sz="2200" dirty="0" err="1" smtClean="0">
                <a:latin typeface="Courier"/>
                <a:cs typeface="Courier"/>
              </a:rPr>
              <a:t>x:List</a:t>
            </a:r>
            <a:r>
              <a:rPr lang="en-US" sz="2200" dirty="0" smtClean="0">
                <a:latin typeface="Courier"/>
                <a:cs typeface="Courier"/>
              </a:rPr>
              <a:t> a) -&gt; </a:t>
            </a:r>
            <a:r>
              <a:rPr lang="en-US" sz="2200" dirty="0" err="1" smtClean="0">
                <a:latin typeface="Courier"/>
                <a:cs typeface="Courier"/>
              </a:rPr>
              <a:t>non_empty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r>
              <a:rPr lang="en-US" sz="2200" dirty="0" smtClean="0">
                <a:latin typeface="Courier"/>
                <a:cs typeface="Courier"/>
              </a:rPr>
              <a:t> -&gt; a</a:t>
            </a:r>
          </a:p>
          <a:p>
            <a:pPr>
              <a:buNone/>
            </a:pPr>
            <a:r>
              <a:rPr lang="en-US" sz="2200" dirty="0" smtClean="0">
                <a:latin typeface="Courier"/>
                <a:cs typeface="Courier"/>
              </a:rPr>
              <a:t>  </a:t>
            </a:r>
            <a:r>
              <a:rPr lang="en-US" sz="2200" dirty="0" err="1" smtClean="0">
                <a:latin typeface="Courier"/>
                <a:cs typeface="Courier"/>
              </a:rPr>
              <a:t>safe_head</a:t>
            </a:r>
            <a:r>
              <a:rPr lang="en-US" sz="2200" dirty="0" smtClean="0">
                <a:latin typeface="Courier"/>
                <a:cs typeface="Courier"/>
              </a:rPr>
              <a:t> (Cons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 err="1" smtClean="0">
                <a:latin typeface="Courier"/>
                <a:cs typeface="Courier"/>
              </a:rPr>
              <a:t>xs</a:t>
            </a:r>
            <a:r>
              <a:rPr lang="en-US" sz="2200" dirty="0" smtClean="0">
                <a:latin typeface="Courier"/>
                <a:cs typeface="Courier"/>
              </a:rPr>
              <a:t>) _ = </a:t>
            </a:r>
            <a:r>
              <a:rPr lang="en-US" sz="2200" dirty="0" err="1" smtClean="0">
                <a:latin typeface="Courier"/>
                <a:cs typeface="Courier"/>
              </a:rPr>
              <a:t>x</a:t>
            </a:r>
            <a:endParaRPr lang="en-US" sz="22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080229" y="1418614"/>
            <a:ext cx="3606571" cy="1431681"/>
            <a:chOff x="5080229" y="1418614"/>
            <a:chExt cx="3606571" cy="1431681"/>
          </a:xfrm>
        </p:grpSpPr>
        <p:sp>
          <p:nvSpPr>
            <p:cNvPr id="4" name="Rectangle 3"/>
            <p:cNvSpPr/>
            <p:nvPr/>
          </p:nvSpPr>
          <p:spPr>
            <a:xfrm>
              <a:off x="5080229" y="1418614"/>
              <a:ext cx="2028793" cy="709306"/>
            </a:xfrm>
            <a:prstGeom prst="rect">
              <a:avLst/>
            </a:prstGeom>
            <a:solidFill>
              <a:schemeClr val="accent3">
                <a:alpha val="19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BB59">
                    <a:alpha val="31000"/>
                  </a:srgb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34648" y="2388630"/>
              <a:ext cx="2152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BBB59"/>
                  </a:solidFill>
                </a:rPr>
                <a:t>Proof argument</a:t>
              </a:r>
              <a:endParaRPr lang="en-US" sz="2400" dirty="0">
                <a:solidFill>
                  <a:srgbClr val="9BBB59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1" y="34290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indent="-455613">
              <a:buFont typeface="Arial"/>
              <a:buChar char="•"/>
            </a:pPr>
            <a:r>
              <a:rPr lang="en-US" sz="2400" dirty="0" smtClean="0"/>
              <a:t>How </a:t>
            </a:r>
            <a:r>
              <a:rPr lang="en-US" sz="2400" dirty="0" smtClean="0"/>
              <a:t>do we divide computational arguments from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specificational</a:t>
            </a:r>
            <a:r>
              <a:rPr lang="en-US" sz="2400" dirty="0" smtClean="0"/>
              <a:t> </a:t>
            </a:r>
            <a:r>
              <a:rPr lang="en-US" sz="2400" dirty="0" smtClean="0"/>
              <a:t>arguments?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Idris</a:t>
            </a:r>
            <a:r>
              <a:rPr lang="en-US" sz="2400" dirty="0" smtClean="0"/>
              <a:t>/Epigram – let the compiler figure it out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GHC (and many others) – syntactically distinguish them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pi-</a:t>
            </a:r>
            <a:r>
              <a:rPr lang="en-US" sz="2400" dirty="0" err="1" smtClean="0"/>
              <a:t>forall</a:t>
            </a:r>
            <a:r>
              <a:rPr lang="en-US" sz="2400" dirty="0" smtClean="0"/>
              <a:t>, ICC* (and others) – type system marks irrelevance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 Coq – type system sort distinction (Prop / Set)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proofs for logic require all programs to terminate</a:t>
            </a:r>
          </a:p>
          <a:p>
            <a:r>
              <a:rPr lang="en-US" dirty="0" smtClean="0"/>
              <a:t>Programmers don’t</a:t>
            </a:r>
          </a:p>
          <a:p>
            <a:r>
              <a:rPr lang="en-US" dirty="0" smtClean="0"/>
              <a:t>What to do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Require proofs to be values</a:t>
            </a:r>
            <a:r>
              <a:rPr lang="en-US" sz="2400" dirty="0" smtClean="0"/>
              <a:t> (Haskell, Cayenne)</a:t>
            </a:r>
          </a:p>
          <a:p>
            <a:pPr lvl="1"/>
            <a:r>
              <a:rPr lang="en-US" sz="2400" dirty="0" err="1" smtClean="0"/>
              <a:t>Nontermination</a:t>
            </a:r>
            <a:r>
              <a:rPr lang="en-US" sz="2400" dirty="0" smtClean="0"/>
              <a:t> monad (model infinite computation via </a:t>
            </a:r>
            <a:r>
              <a:rPr lang="en-US" sz="2400" dirty="0" err="1" smtClean="0"/>
              <a:t>coinduction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Partial type theories </a:t>
            </a:r>
            <a:r>
              <a:rPr lang="en-US" sz="2400" dirty="0" smtClean="0"/>
              <a:t>(</a:t>
            </a:r>
            <a:r>
              <a:rPr lang="en-US" sz="2400" dirty="0" err="1" smtClean="0"/>
              <a:t>Nuprl</a:t>
            </a:r>
            <a:r>
              <a:rPr lang="en-US" sz="2400" dirty="0" smtClean="0"/>
              <a:t>)</a:t>
            </a:r>
            <a:endParaRPr lang="en-US" dirty="0" smtClean="0"/>
          </a:p>
          <a:p>
            <a:pPr marL="342883" lvl="1" indent="-347455">
              <a:spcBef>
                <a:spcPts val="800"/>
              </a:spcBef>
              <a:buFont typeface="Arial"/>
              <a:buChar char="•"/>
            </a:pPr>
            <a:r>
              <a:rPr lang="en-US" sz="2400" dirty="0" smtClean="0"/>
              <a:t>Zombie research language</a:t>
            </a:r>
            <a:br>
              <a:rPr lang="en-US" sz="2400" dirty="0" smtClean="0"/>
            </a:br>
            <a:r>
              <a:rPr lang="en-US" sz="2400" dirty="0" smtClean="0"/>
              <a:t>Chris </a:t>
            </a:r>
            <a:r>
              <a:rPr lang="en-US" sz="2400" dirty="0" err="1" smtClean="0"/>
              <a:t>Casinghino</a:t>
            </a:r>
            <a:r>
              <a:rPr lang="en-US" sz="2400" dirty="0" smtClean="0"/>
              <a:t>, </a:t>
            </a:r>
            <a:r>
              <a:rPr lang="en-US" sz="2400" dirty="0" err="1" smtClean="0"/>
              <a:t>Vilhelm</a:t>
            </a:r>
            <a:r>
              <a:rPr lang="en-US" sz="2400" dirty="0" smtClean="0"/>
              <a:t> </a:t>
            </a:r>
            <a:r>
              <a:rPr lang="en-US" sz="2400" dirty="0" err="1" smtClean="0"/>
              <a:t>Sjöberg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Stephanie Weirich 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7865" t="5829" b="33815"/>
          <a:stretch>
            <a:fillRect/>
          </a:stretch>
        </p:blipFill>
        <p:spPr>
          <a:xfrm>
            <a:off x="7296881" y="4842453"/>
            <a:ext cx="1841917" cy="201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2" y="4842453"/>
            <a:ext cx="1573317" cy="2015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checking requires deciding type equality….</a:t>
            </a:r>
          </a:p>
          <a:p>
            <a:pPr>
              <a:buNone/>
            </a:pPr>
            <a:r>
              <a:rPr lang="en-US" dirty="0" smtClean="0"/>
              <a:t>	….and types contain programs</a:t>
            </a:r>
          </a:p>
          <a:p>
            <a:r>
              <a:rPr lang="en-US" dirty="0" smtClean="0"/>
              <a:t>When are two programs equal?</a:t>
            </a:r>
          </a:p>
          <a:p>
            <a:pPr lvl="1"/>
            <a:r>
              <a:rPr lang="en-US" dirty="0" smtClean="0"/>
              <a:t>When they are beta equal?    (\</a:t>
            </a:r>
            <a:r>
              <a:rPr lang="en-US" dirty="0" err="1" smtClean="0"/>
              <a:t>x.x</a:t>
            </a:r>
            <a:r>
              <a:rPr lang="en-US" dirty="0" smtClean="0"/>
              <a:t>) 3 = 3</a:t>
            </a:r>
          </a:p>
          <a:p>
            <a:pPr lvl="1"/>
            <a:r>
              <a:rPr lang="en-US" dirty="0" smtClean="0"/>
              <a:t>When they are beta/eta equal?    (\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. plus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 = plus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their relevant parts are equal?</a:t>
            </a:r>
          </a:p>
          <a:p>
            <a:pPr lvl="1"/>
            <a:r>
              <a:rPr lang="en-US" dirty="0" smtClean="0"/>
              <a:t>When they are </a:t>
            </a:r>
            <a:r>
              <a:rPr lang="en-US" dirty="0" smtClean="0"/>
              <a:t>provably </a:t>
            </a:r>
            <a:r>
              <a:rPr lang="en-US" dirty="0" smtClean="0"/>
              <a:t>equal?</a:t>
            </a:r>
            <a:endParaRPr lang="en-US" dirty="0" smtClean="0"/>
          </a:p>
          <a:p>
            <a:pPr lvl="1"/>
            <a:r>
              <a:rPr lang="en-US" dirty="0" smtClean="0"/>
              <a:t>When they are both proofs of the same thing?   </a:t>
            </a:r>
            <a:br>
              <a:rPr lang="en-US" dirty="0" smtClean="0"/>
            </a:br>
            <a:r>
              <a:rPr lang="en-US" dirty="0" smtClean="0"/>
              <a:t>       p1, p2 : A = B   implies   p1 = p2</a:t>
            </a:r>
          </a:p>
          <a:p>
            <a:pPr lvl="1"/>
            <a:r>
              <a:rPr lang="en-US" dirty="0" err="1" smtClean="0"/>
              <a:t>Univalence</a:t>
            </a:r>
            <a:r>
              <a:rPr lang="en-US" dirty="0" smtClean="0"/>
              <a:t>: still more yet… </a:t>
            </a:r>
          </a:p>
          <a:p>
            <a:r>
              <a:rPr lang="en-US" dirty="0" smtClean="0"/>
              <a:t>Many other semantic issues</a:t>
            </a:r>
          </a:p>
          <a:p>
            <a:pPr lvl="1"/>
            <a:r>
              <a:rPr lang="en-US" dirty="0" err="1" smtClean="0"/>
              <a:t>Predicativity</a:t>
            </a:r>
            <a:r>
              <a:rPr lang="en-US" dirty="0" smtClean="0"/>
              <a:t> vs. </a:t>
            </a:r>
            <a:r>
              <a:rPr lang="en-US" dirty="0" err="1" smtClean="0"/>
              <a:t>Impredicativity</a:t>
            </a:r>
            <a:endParaRPr lang="en-US" dirty="0" smtClean="0"/>
          </a:p>
          <a:p>
            <a:pPr lvl="1"/>
            <a:r>
              <a:rPr lang="en-US" dirty="0" smtClean="0"/>
              <a:t>Inductive </a:t>
            </a:r>
            <a:r>
              <a:rPr lang="en-US" dirty="0" err="1" smtClean="0"/>
              <a:t>datatypes</a:t>
            </a:r>
            <a:r>
              <a:rPr lang="en-US" dirty="0" smtClean="0"/>
              <a:t> &amp; termination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55" y="4319832"/>
            <a:ext cx="2522352" cy="2118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language and play with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686800" cy="5229772"/>
          </a:xfrm>
        </p:spPr>
        <p:txBody>
          <a:bodyPr>
            <a:normAutofit/>
          </a:bodyPr>
          <a:lstStyle/>
          <a:p>
            <a:r>
              <a:rPr lang="en-US" b="1" dirty="0" smtClean="0"/>
              <a:t>Agda:  </a:t>
            </a:r>
            <a:r>
              <a:rPr lang="en-US" dirty="0" smtClean="0"/>
              <a:t>See wiki for tutorials, invited talk from ICFP 2012 (McBride)</a:t>
            </a:r>
          </a:p>
          <a:p>
            <a:r>
              <a:rPr lang="en-US" b="1" dirty="0" smtClean="0"/>
              <a:t>Coq: </a:t>
            </a:r>
            <a:r>
              <a:rPr lang="en-US" i="1" dirty="0" smtClean="0"/>
              <a:t>Certified Programming with Dependent Types</a:t>
            </a:r>
            <a:r>
              <a:rPr lang="en-US" dirty="0" smtClean="0"/>
              <a:t> (</a:t>
            </a:r>
            <a:r>
              <a:rPr lang="en-US" dirty="0" err="1" smtClean="0"/>
              <a:t>Chlipala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i="1" dirty="0" smtClean="0"/>
              <a:t>Software Foundations</a:t>
            </a:r>
            <a:r>
              <a:rPr lang="en-US" dirty="0" smtClean="0"/>
              <a:t> (Pierce et al.)</a:t>
            </a:r>
            <a:endParaRPr lang="en-US" i="1" dirty="0" smtClean="0"/>
          </a:p>
          <a:p>
            <a:r>
              <a:rPr lang="en-US" b="1" dirty="0" err="1" smtClean="0"/>
              <a:t>Idris</a:t>
            </a:r>
            <a:r>
              <a:rPr lang="en-US" b="1" dirty="0" smtClean="0"/>
              <a:t>:</a:t>
            </a:r>
            <a:r>
              <a:rPr lang="en-US" dirty="0" smtClean="0"/>
              <a:t> Tutorials and videos at </a:t>
            </a:r>
            <a:r>
              <a:rPr lang="en-US" dirty="0" err="1" smtClean="0"/>
              <a:t>http://www.idris-lang.org</a:t>
            </a:r>
            <a:r>
              <a:rPr lang="en-US" dirty="0" smtClean="0"/>
              <a:t>/ (Brady)</a:t>
            </a:r>
          </a:p>
          <a:p>
            <a:r>
              <a:rPr lang="en-US" b="1" dirty="0" smtClean="0"/>
              <a:t>F-star: </a:t>
            </a:r>
            <a:r>
              <a:rPr lang="en-US" dirty="0" smtClean="0"/>
              <a:t>Security-focus, compiles to </a:t>
            </a:r>
            <a:r>
              <a:rPr lang="en-US" dirty="0" err="1" smtClean="0"/>
              <a:t>Javascript</a:t>
            </a:r>
            <a:r>
              <a:rPr lang="en-US" dirty="0" smtClean="0"/>
              <a:t> and F# (</a:t>
            </a:r>
            <a:r>
              <a:rPr lang="en-US" dirty="0" err="1" smtClean="0"/>
              <a:t>Swamy</a:t>
            </a:r>
            <a:r>
              <a:rPr lang="en-US" dirty="0" smtClean="0"/>
              <a:t> et al.) </a:t>
            </a:r>
          </a:p>
          <a:p>
            <a:r>
              <a:rPr lang="en-US" b="1" dirty="0" smtClean="0"/>
              <a:t>GHC: </a:t>
            </a:r>
            <a:r>
              <a:rPr lang="en-US" dirty="0" smtClean="0"/>
              <a:t>Singletons (Eisenberg &amp; Weirich) and </a:t>
            </a:r>
            <a:br>
              <a:rPr lang="en-US" dirty="0" smtClean="0"/>
            </a:br>
            <a:r>
              <a:rPr lang="en-US" dirty="0" err="1" smtClean="0"/>
              <a:t>Hasochism</a:t>
            </a:r>
            <a:r>
              <a:rPr lang="en-US" dirty="0" smtClean="0"/>
              <a:t> (Lindley &amp; McBride)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4" y="4963903"/>
            <a:ext cx="1513803" cy="1513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99" y="5006429"/>
            <a:ext cx="1422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204" y="4834274"/>
            <a:ext cx="1773060" cy="1773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692" y="5318564"/>
            <a:ext cx="1743312" cy="1159142"/>
          </a:xfrm>
          <a:prstGeom prst="rect">
            <a:avLst/>
          </a:prstGeom>
        </p:spPr>
      </p:pic>
      <p:pic>
        <p:nvPicPr>
          <p:cNvPr id="9" name="Picture 8" descr="Screen Shot 2014-01-19 at 4.11.12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42" y="4214133"/>
            <a:ext cx="2806700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 Martin </a:t>
            </a:r>
            <a:r>
              <a:rPr lang="en-US" dirty="0" err="1" smtClean="0"/>
              <a:t>Löf</a:t>
            </a:r>
            <a:r>
              <a:rPr lang="en-US" dirty="0" smtClean="0"/>
              <a:t>. </a:t>
            </a:r>
            <a:r>
              <a:rPr lang="en-US" i="1" dirty="0" smtClean="0"/>
              <a:t>Constructive mathematics and computer programming</a:t>
            </a:r>
            <a:r>
              <a:rPr lang="en-US" dirty="0" smtClean="0"/>
              <a:t>, 1982</a:t>
            </a:r>
          </a:p>
          <a:p>
            <a:r>
              <a:rPr lang="en-US" dirty="0" smtClean="0"/>
              <a:t>Nordstrom,  </a:t>
            </a:r>
            <a:r>
              <a:rPr lang="en-US" dirty="0" err="1" smtClean="0"/>
              <a:t>Petersson</a:t>
            </a:r>
            <a:r>
              <a:rPr lang="en-US" dirty="0" smtClean="0"/>
              <a:t>, and Smith. </a:t>
            </a:r>
            <a:r>
              <a:rPr lang="en-US" i="1" dirty="0" smtClean="0"/>
              <a:t>Programming in Martin-</a:t>
            </a:r>
            <a:r>
              <a:rPr lang="en-US" i="1" dirty="0" err="1" smtClean="0"/>
              <a:t>Löf's</a:t>
            </a:r>
            <a:r>
              <a:rPr lang="en-US" i="1" dirty="0" smtClean="0"/>
              <a:t> Type Theory,</a:t>
            </a:r>
            <a:r>
              <a:rPr lang="en-US" dirty="0" smtClean="0"/>
              <a:t> 1990</a:t>
            </a:r>
          </a:p>
          <a:p>
            <a:r>
              <a:rPr lang="en-US" dirty="0" err="1" smtClean="0"/>
              <a:t>Barendregt</a:t>
            </a:r>
            <a:r>
              <a:rPr lang="en-US" dirty="0" smtClean="0"/>
              <a:t>. “</a:t>
            </a:r>
            <a:r>
              <a:rPr lang="en-US" i="1" dirty="0" smtClean="0"/>
              <a:t>Lambda Calculi with Types.</a:t>
            </a:r>
            <a:r>
              <a:rPr lang="en-US" dirty="0" smtClean="0"/>
              <a:t>” Handbook of Logic in Computer Science II, 1992</a:t>
            </a:r>
          </a:p>
          <a:p>
            <a:r>
              <a:rPr lang="en-US" dirty="0" smtClean="0"/>
              <a:t>Harper, </a:t>
            </a:r>
            <a:r>
              <a:rPr lang="en-US" dirty="0" err="1" smtClean="0"/>
              <a:t>Honsell</a:t>
            </a:r>
            <a:r>
              <a:rPr lang="en-US" dirty="0" smtClean="0"/>
              <a:t>, </a:t>
            </a:r>
            <a:r>
              <a:rPr lang="en-US" dirty="0" err="1" smtClean="0"/>
              <a:t>Plotkin</a:t>
            </a:r>
            <a:r>
              <a:rPr lang="en-US" dirty="0" smtClean="0"/>
              <a:t>. </a:t>
            </a:r>
            <a:r>
              <a:rPr lang="en-US" i="1" dirty="0" smtClean="0"/>
              <a:t>“A Framework for Defining Logics.</a:t>
            </a:r>
            <a:r>
              <a:rPr lang="en-US" dirty="0" smtClean="0"/>
              <a:t>” </a:t>
            </a:r>
            <a:r>
              <a:rPr lang="en-US" i="1" dirty="0" smtClean="0"/>
              <a:t>JACM</a:t>
            </a:r>
            <a:r>
              <a:rPr lang="en-US" dirty="0" smtClean="0"/>
              <a:t> 1993</a:t>
            </a:r>
          </a:p>
          <a:p>
            <a:r>
              <a:rPr lang="en-US" dirty="0" err="1" smtClean="0"/>
              <a:t>Aspinall</a:t>
            </a:r>
            <a:r>
              <a:rPr lang="en-US" dirty="0" smtClean="0"/>
              <a:t> and Hoffman. “Dependent types.” </a:t>
            </a:r>
            <a:r>
              <a:rPr lang="en-US" i="1" dirty="0" smtClean="0"/>
              <a:t>ATTAPL</a:t>
            </a:r>
            <a:r>
              <a:rPr lang="en-US" dirty="0" smtClean="0"/>
              <a:t>, 2004 </a:t>
            </a:r>
          </a:p>
          <a:p>
            <a:r>
              <a:rPr lang="en-US" dirty="0" err="1" smtClean="0"/>
              <a:t>Sørensen</a:t>
            </a:r>
            <a:r>
              <a:rPr lang="en-US" dirty="0" smtClean="0"/>
              <a:t> and </a:t>
            </a:r>
            <a:r>
              <a:rPr lang="en-US" dirty="0" err="1" smtClean="0"/>
              <a:t>Urzyczyn</a:t>
            </a:r>
            <a:r>
              <a:rPr lang="en-US" i="1" dirty="0" smtClean="0"/>
              <a:t>, Lectures on the Curry-Howard Isomorphism</a:t>
            </a:r>
            <a:r>
              <a:rPr lang="en-US" dirty="0" smtClean="0"/>
              <a:t>, 2006</a:t>
            </a:r>
          </a:p>
          <a:p>
            <a:r>
              <a:rPr lang="en-US" i="1" dirty="0" err="1" smtClean="0"/>
              <a:t>Homotopy</a:t>
            </a:r>
            <a:r>
              <a:rPr lang="en-US" i="1" dirty="0" smtClean="0"/>
              <a:t> Type Theory: Univalent Foundations of Mathematics</a:t>
            </a:r>
            <a:r>
              <a:rPr lang="en-US" dirty="0" smtClean="0"/>
              <a:t>, 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your own language!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are still learning about the role of dependent types in programming</a:t>
            </a:r>
          </a:p>
          <a:p>
            <a:pPr lvl="1"/>
            <a:r>
              <a:rPr lang="en-US" sz="2400" dirty="0" smtClean="0"/>
              <a:t>There is plenty still to learn by experimenting!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Don’t have to start from scratch</a:t>
            </a:r>
          </a:p>
          <a:p>
            <a:pPr lvl="1"/>
            <a:r>
              <a:rPr lang="en-US" sz="2400" dirty="0" err="1" smtClean="0"/>
              <a:t>Löh</a:t>
            </a:r>
            <a:r>
              <a:rPr lang="en-US" sz="2400" dirty="0" smtClean="0"/>
              <a:t>, McBride, </a:t>
            </a:r>
            <a:r>
              <a:rPr lang="en-US" sz="2400" dirty="0" err="1" smtClean="0"/>
              <a:t>Swierstra</a:t>
            </a:r>
            <a:r>
              <a:rPr lang="en-US" sz="2400" dirty="0" smtClean="0"/>
              <a:t>. “A Tutorial Implementation of a Dependently Typed Lambda Calculus.</a:t>
            </a:r>
            <a:r>
              <a:rPr lang="en-US" sz="2400" i="1" dirty="0" smtClean="0"/>
              <a:t>” </a:t>
            </a:r>
            <a:r>
              <a:rPr lang="en-US" sz="2400" i="1" dirty="0" err="1" smtClean="0"/>
              <a:t>Fundamenta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Informaticae</a:t>
            </a:r>
            <a:r>
              <a:rPr lang="en-US" sz="2400" i="1" dirty="0" smtClean="0"/>
              <a:t>, </a:t>
            </a:r>
            <a:r>
              <a:rPr lang="en-US" sz="2400" dirty="0" smtClean="0"/>
              <a:t>2001</a:t>
            </a:r>
          </a:p>
          <a:p>
            <a:pPr lvl="1"/>
            <a:r>
              <a:rPr lang="en-US" sz="2400" dirty="0" smtClean="0"/>
              <a:t>Andrej Bauer, How to implement dependent type theory</a:t>
            </a:r>
          </a:p>
          <a:p>
            <a:pPr lvl="1"/>
            <a:r>
              <a:rPr lang="en-US" sz="2400" dirty="0" smtClean="0"/>
              <a:t>Lectures on implementing </a:t>
            </a:r>
            <a:r>
              <a:rPr lang="en-US" sz="2400" dirty="0" err="1" smtClean="0"/>
              <a:t>Idris</a:t>
            </a:r>
            <a:r>
              <a:rPr lang="en-US" sz="2400" dirty="0" smtClean="0"/>
              <a:t> (</a:t>
            </a:r>
            <a:r>
              <a:rPr lang="en-US" sz="2400" dirty="0" err="1" smtClean="0"/>
              <a:t>www.idris-lang.org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half of talk:  pi-</a:t>
            </a:r>
            <a:r>
              <a:rPr lang="en-US" sz="2400" dirty="0" err="1" smtClean="0"/>
              <a:t>forall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GHC: Flow </a:t>
            </a:r>
            <a:r>
              <a:rPr lang="en-US" dirty="0" smtClean="0"/>
              <a:t>sensitive typing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166018"/>
            <a:ext cx="8229601" cy="477371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data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where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CB    :: </a:t>
            </a:r>
            <a:r>
              <a:rPr lang="en-US" sz="2400" dirty="0" err="1" smtClean="0"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CI    ::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If    ::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err="1" smtClean="0">
                <a:latin typeface="Courier"/>
                <a:cs typeface="Courier"/>
              </a:rPr>
              <a:t>BinOp</a:t>
            </a:r>
            <a:r>
              <a:rPr lang="en-US" sz="2400" dirty="0" smtClean="0">
                <a:latin typeface="Courier"/>
                <a:cs typeface="Courier"/>
              </a:rPr>
              <a:t> :: Op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(a -&gt;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 -&gt;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b</a:t>
            </a:r>
            <a:r>
              <a:rPr lang="en-US" sz="2400" dirty="0" smtClean="0">
                <a:latin typeface="Courier"/>
                <a:cs typeface="Courier"/>
              </a:rPr>
              <a:t> -&gt; </a:t>
            </a:r>
            <a:r>
              <a:rPr lang="en-US" sz="2400" dirty="0" err="1" smtClean="0">
                <a:latin typeface="Courier"/>
                <a:cs typeface="Courier"/>
              </a:rPr>
              <a:t>Expr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  <a:latin typeface="Courier"/>
                <a:cs typeface="Courier"/>
              </a:rPr>
              <a:t>c</a:t>
            </a:r>
            <a:endParaRPr lang="en-US" sz="2400" dirty="0" smtClean="0">
              <a:solidFill>
                <a:srgbClr val="C0504D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:: </a:t>
            </a:r>
            <a:r>
              <a:rPr lang="en-US" sz="2353" dirty="0" err="1" smtClean="0">
                <a:latin typeface="Courier"/>
                <a:cs typeface="Courier"/>
              </a:rPr>
              <a:t>Expr</a:t>
            </a:r>
            <a:r>
              <a:rPr lang="en-US" sz="2353" dirty="0" smtClean="0">
                <a:latin typeface="Courier"/>
                <a:cs typeface="Courier"/>
              </a:rPr>
              <a:t> a -&gt; a</a:t>
            </a: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(CB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(CB </a:t>
            </a:r>
            <a:r>
              <a:rPr lang="en-US" sz="2353" dirty="0" err="1" smtClean="0">
                <a:latin typeface="Courier"/>
                <a:cs typeface="Courier"/>
              </a:rPr>
              <a:t>i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  <a:r>
              <a:rPr lang="en-US" sz="2353" dirty="0" err="1" smtClean="0">
                <a:latin typeface="Courier"/>
                <a:cs typeface="Courier"/>
              </a:rPr>
              <a:t>i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(If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z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</a:p>
          <a:p>
            <a:pPr>
              <a:buNone/>
            </a:pPr>
            <a:r>
              <a:rPr lang="en-US" sz="2353" dirty="0" smtClean="0">
                <a:latin typeface="Courier"/>
                <a:cs typeface="Courier"/>
              </a:rPr>
              <a:t>   if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then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 else 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z</a:t>
            </a:r>
            <a:endParaRPr lang="en-US" sz="2353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(</a:t>
            </a:r>
            <a:r>
              <a:rPr lang="en-US" sz="2353" dirty="0" err="1" smtClean="0">
                <a:latin typeface="Courier"/>
                <a:cs typeface="Courier"/>
              </a:rPr>
              <a:t>Binop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) = </a:t>
            </a:r>
          </a:p>
          <a:p>
            <a:pPr>
              <a:buNone/>
            </a:pPr>
            <a:r>
              <a:rPr lang="en-US" sz="2353" dirty="0" smtClean="0">
                <a:latin typeface="Courier"/>
                <a:cs typeface="Courier"/>
              </a:rPr>
              <a:t>   </a:t>
            </a:r>
            <a:r>
              <a:rPr lang="en-US" sz="2353" dirty="0" err="1" smtClean="0">
                <a:latin typeface="Courier"/>
                <a:cs typeface="Courier"/>
              </a:rPr>
              <a:t>b</a:t>
            </a:r>
            <a:r>
              <a:rPr lang="en-US" sz="2353" dirty="0" smtClean="0">
                <a:latin typeface="Courier"/>
                <a:cs typeface="Courier"/>
              </a:rPr>
              <a:t> (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x</a:t>
            </a:r>
            <a:r>
              <a:rPr lang="en-US" sz="2353" dirty="0" smtClean="0">
                <a:latin typeface="Courier"/>
                <a:cs typeface="Courier"/>
              </a:rPr>
              <a:t>) (</a:t>
            </a:r>
            <a:r>
              <a:rPr lang="en-US" sz="2353" dirty="0" err="1" smtClean="0">
                <a:latin typeface="Courier"/>
                <a:cs typeface="Courier"/>
              </a:rPr>
              <a:t>eval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sz="2353" dirty="0" err="1" smtClean="0">
                <a:latin typeface="Courier"/>
                <a:cs typeface="Courier"/>
              </a:rPr>
              <a:t>y</a:t>
            </a:r>
            <a:r>
              <a:rPr lang="en-US" sz="2353" dirty="0" smtClean="0">
                <a:latin typeface="Courier"/>
                <a:cs typeface="Courier"/>
              </a:rPr>
              <a:t>) </a:t>
            </a: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119" y="3844498"/>
            <a:ext cx="348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In each branch, the data 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constructor determines ‘a’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</a:t>
            </a:r>
            <a:r>
              <a:rPr lang="en-US" dirty="0" err="1" smtClean="0"/>
              <a:t>datatypes</a:t>
            </a:r>
            <a:r>
              <a:rPr lang="en-US" dirty="0" smtClean="0"/>
              <a:t> encode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Inductive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: </a:t>
            </a:r>
            <a:r>
              <a:rPr lang="en-US" sz="2000" dirty="0" smtClean="0">
                <a:solidFill>
                  <a:schemeClr val="accent3"/>
                </a:solidFill>
                <a:latin typeface="Courier"/>
                <a:cs typeface="Courier"/>
              </a:rPr>
              <a:t>tree </a:t>
            </a:r>
            <a:r>
              <a:rPr lang="en-US" sz="2000" dirty="0" smtClean="0">
                <a:latin typeface="Courier"/>
                <a:cs typeface="Courier"/>
              </a:rPr>
              <a:t>→ </a:t>
            </a:r>
            <a:r>
              <a:rPr lang="en-US" sz="2000" dirty="0" smtClean="0">
                <a:solidFill>
                  <a:schemeClr val="accent6"/>
                </a:solidFill>
                <a:latin typeface="Courier"/>
                <a:cs typeface="Courier"/>
              </a:rPr>
              <a:t>color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  <a:r>
              <a:rPr lang="en-US" sz="2000" dirty="0" err="1" smtClean="0">
                <a:solidFill>
                  <a:schemeClr val="accent4"/>
                </a:solidFill>
                <a:latin typeface="Courier"/>
                <a:cs typeface="Courier"/>
              </a:rPr>
              <a:t>nat</a:t>
            </a:r>
            <a:r>
              <a:rPr lang="en-US" sz="2000" dirty="0" smtClean="0">
                <a:latin typeface="Courier"/>
                <a:cs typeface="Courier"/>
              </a:rPr>
              <a:t> → Prop :=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</a:t>
            </a:r>
            <a:r>
              <a:rPr lang="en-US" sz="2000" dirty="0" smtClean="0">
                <a:latin typeface="Courier"/>
                <a:cs typeface="Courier"/>
              </a:rPr>
              <a:t> leaf: ∀</a:t>
            </a:r>
            <a:r>
              <a:rPr lang="en-US" sz="2000" dirty="0" err="1" smtClean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IsRB_r</a:t>
            </a:r>
            <a:r>
              <a:rPr lang="en-US" sz="2000" dirty="0" smtClean="0">
                <a:latin typeface="Courier"/>
                <a:cs typeface="Courier"/>
              </a:rPr>
              <a:t>: ∀</a:t>
            </a:r>
            <a:r>
              <a:rPr lang="en-US" sz="2000" dirty="0" err="1" smtClean="0"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Red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Red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(T Red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k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)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endParaRPr lang="en-US" sz="2000" dirty="0" smtClean="0">
              <a:solidFill>
                <a:srgbClr val="8064A2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| </a:t>
            </a:r>
            <a:r>
              <a:rPr lang="en-US" sz="2000" dirty="0" err="1" smtClean="0">
                <a:latin typeface="Courier"/>
                <a:cs typeface="Courier"/>
              </a:rPr>
              <a:t>IsRB_b</a:t>
            </a:r>
            <a:r>
              <a:rPr lang="en-US" sz="2000" dirty="0" smtClean="0">
                <a:latin typeface="Courier"/>
                <a:cs typeface="Courier"/>
              </a:rPr>
              <a:t>: ∀</a:t>
            </a:r>
            <a:r>
              <a:rPr lang="en-US" sz="2000" dirty="0" err="1" smtClean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urier"/>
                <a:cs typeface="Courier"/>
              </a:rPr>
              <a:t>Black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 → 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  </a:t>
            </a:r>
            <a:r>
              <a:rPr lang="en-US" sz="2000" dirty="0" err="1" smtClean="0">
                <a:latin typeface="Courier"/>
                <a:cs typeface="Courier"/>
              </a:rPr>
              <a:t>is_redblack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(T Black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tl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k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9BBB59"/>
                </a:solidFill>
                <a:latin typeface="Courier"/>
                <a:cs typeface="Courier"/>
              </a:rPr>
              <a:t>tr</a:t>
            </a:r>
            <a:r>
              <a:rPr lang="en-US" sz="2000" dirty="0" smtClean="0">
                <a:solidFill>
                  <a:srgbClr val="9BBB59"/>
                </a:solidFill>
                <a:latin typeface="Courier"/>
                <a:cs typeface="Courier"/>
              </a:rPr>
              <a:t>) </a:t>
            </a:r>
            <a:r>
              <a:rPr lang="en-US" sz="2000" dirty="0" err="1" smtClean="0">
                <a:solidFill>
                  <a:srgbClr val="F79646"/>
                </a:solidFill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(S </a:t>
            </a:r>
            <a:r>
              <a:rPr lang="en-US" sz="2000" dirty="0" err="1" smtClean="0">
                <a:solidFill>
                  <a:srgbClr val="8064A2"/>
                </a:solidFill>
                <a:latin typeface="Courier"/>
                <a:cs typeface="Courier"/>
              </a:rPr>
              <a:t>n</a:t>
            </a:r>
            <a:r>
              <a:rPr lang="en-US" sz="2000" dirty="0" smtClean="0">
                <a:solidFill>
                  <a:srgbClr val="8064A2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2914" y="2598003"/>
            <a:ext cx="2849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Red nodes must have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Black parents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4786" y="3904382"/>
            <a:ext cx="283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Black nodes can have</a:t>
            </a:r>
          </a:p>
          <a:p>
            <a:r>
              <a:rPr lang="en-US" sz="2400" dirty="0" smtClean="0">
                <a:solidFill>
                  <a:srgbClr val="C0504D"/>
                </a:solidFill>
              </a:rPr>
              <a:t>arbitrary parents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038" y="6324601"/>
            <a:ext cx="464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Appel</a:t>
            </a:r>
            <a:r>
              <a:rPr lang="en-US" dirty="0" smtClean="0"/>
              <a:t>. “Efficient Verified Red-Black Trees.” 2011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What is dependent type theory all about?</a:t>
            </a:r>
          </a:p>
          <a:p>
            <a:pPr lvl="1"/>
            <a:r>
              <a:rPr lang="en-US" dirty="0" smtClean="0"/>
              <a:t>Examples</a:t>
            </a:r>
            <a:r>
              <a:rPr lang="en-US" dirty="0" smtClean="0"/>
              <a:t> of and </a:t>
            </a:r>
            <a:r>
              <a:rPr lang="en-US" dirty="0" smtClean="0"/>
              <a:t>motivation for dependently-typed programming</a:t>
            </a:r>
          </a:p>
          <a:p>
            <a:pPr lvl="1"/>
            <a:r>
              <a:rPr lang="en-US" dirty="0" smtClean="0"/>
              <a:t>Overview of current research topics, projects and directions</a:t>
            </a:r>
          </a:p>
          <a:p>
            <a:endParaRPr lang="en-US" dirty="0" smtClean="0"/>
          </a:p>
          <a:p>
            <a:r>
              <a:rPr lang="en-US" dirty="0" smtClean="0"/>
              <a:t>10-min Break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 2: How do you implement a type checker for a dependently-typed language?</a:t>
            </a:r>
          </a:p>
          <a:p>
            <a:pPr lvl="1"/>
            <a:r>
              <a:rPr lang="en-US" dirty="0" smtClean="0"/>
              <a:t>Play along: </a:t>
            </a:r>
            <a:r>
              <a:rPr lang="en-US" dirty="0" err="1" smtClean="0"/>
              <a:t>https://github.com/sweirich/pi-forall</a:t>
            </a:r>
            <a:endParaRPr lang="en-US" dirty="0" smtClean="0"/>
          </a:p>
          <a:p>
            <a:pPr lvl="1"/>
            <a:r>
              <a:rPr lang="en-US" dirty="0" smtClean="0"/>
              <a:t>Caveat: pi-</a:t>
            </a:r>
            <a:r>
              <a:rPr lang="en-US" dirty="0" err="1" smtClean="0"/>
              <a:t>forall</a:t>
            </a:r>
            <a:r>
              <a:rPr lang="en-US" dirty="0" smtClean="0"/>
              <a:t> is missing many important </a:t>
            </a:r>
            <a:r>
              <a:rPr lang="en-US" dirty="0" smtClean="0"/>
              <a:t>features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9415" y="2485990"/>
            <a:ext cx="1925608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Please ask </a:t>
            </a:r>
          </a:p>
          <a:p>
            <a:r>
              <a:rPr lang="en-US" sz="3200" dirty="0" smtClean="0"/>
              <a:t>questions!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763130" y="4176945"/>
            <a:ext cx="1283607" cy="848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>
                  <a:solidFill>
                    <a:srgbClr val="878787"/>
                  </a:solidFill>
                </a:ln>
                <a:effectLst>
                  <a:glow rad="101600">
                    <a:schemeClr val="accent5">
                      <a:lumMod val="20000"/>
                      <a:lumOff val="80000"/>
                      <a:alpha val="75000"/>
                    </a:schemeClr>
                  </a:glow>
                </a:effectLst>
                <a:latin typeface="Georgia"/>
                <a:cs typeface="Georgia"/>
              </a:rPr>
              <a:t>Π</a:t>
            </a:r>
            <a:r>
              <a:rPr lang="en-US" sz="4800" dirty="0" smtClean="0">
                <a:ln>
                  <a:solidFill>
                    <a:srgbClr val="878787"/>
                  </a:solidFill>
                </a:ln>
                <a:effectLst>
                  <a:glow rad="101600">
                    <a:schemeClr val="accent5">
                      <a:lumMod val="20000"/>
                      <a:lumOff val="80000"/>
                      <a:alpha val="75000"/>
                    </a:schemeClr>
                  </a:glow>
                </a:effectLst>
                <a:latin typeface="Georgia"/>
                <a:cs typeface="Georgia"/>
              </a:rPr>
              <a:t>∀</a:t>
            </a:r>
            <a:endParaRPr lang="en-US" sz="4800" dirty="0">
              <a:ln>
                <a:solidFill>
                  <a:srgbClr val="878787"/>
                </a:solidFill>
              </a:ln>
              <a:effectLst>
                <a:glow rad="101600">
                  <a:schemeClr val="accent5">
                    <a:lumMod val="20000"/>
                    <a:lumOff val="80000"/>
                    <a:alpha val="75000"/>
                  </a:schemeClr>
                </a:glow>
              </a:effectLst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Research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8017" y="1594177"/>
            <a:ext cx="7849079" cy="4579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75507" y="2206347"/>
            <a:ext cx="3715700" cy="2445305"/>
          </a:xfrm>
          <a:prstGeom prst="ellipse">
            <a:avLst/>
          </a:prstGeom>
          <a:solidFill>
            <a:schemeClr val="accent3">
              <a:alpha val="5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Programs that do what you want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25264" y="3551855"/>
            <a:ext cx="3931886" cy="2199593"/>
          </a:xfrm>
          <a:prstGeom prst="ellipse">
            <a:avLst/>
          </a:prstGeom>
          <a:solidFill>
            <a:schemeClr val="accent5">
              <a:alpha val="5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Programs that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type check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1345" y="1787790"/>
            <a:ext cx="431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programs (that do something)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783530" y="379630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9000" y="4458291"/>
            <a:ext cx="2661879" cy="1116691"/>
            <a:chOff x="918704" y="4458291"/>
            <a:chExt cx="2661879" cy="1116691"/>
          </a:xfrm>
        </p:grpSpPr>
        <p:sp>
          <p:nvSpPr>
            <p:cNvPr id="9" name="Curved Up Arrow 8"/>
            <p:cNvSpPr/>
            <p:nvPr/>
          </p:nvSpPr>
          <p:spPr>
            <a:xfrm>
              <a:off x="2499652" y="4458291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8704" y="4651652"/>
              <a:ext cx="24867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“Equivalent” to a </a:t>
              </a:r>
            </a:p>
            <a:p>
              <a:r>
                <a:rPr lang="en-US" dirty="0" smtClean="0"/>
                <a:t>well-typed program, </a:t>
              </a:r>
            </a:p>
            <a:p>
              <a:r>
                <a:rPr lang="en-US" dirty="0" smtClean="0"/>
                <a:t>but much easier to write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891207" y="361095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350741" y="2687622"/>
            <a:ext cx="3909122" cy="984557"/>
            <a:chOff x="4580445" y="2687622"/>
            <a:chExt cx="3909122" cy="984557"/>
          </a:xfrm>
        </p:grpSpPr>
        <p:sp>
          <p:nvSpPr>
            <p:cNvPr id="13" name="Curved Up Arrow 12"/>
            <p:cNvSpPr/>
            <p:nvPr/>
          </p:nvSpPr>
          <p:spPr>
            <a:xfrm flipH="1" flipV="1">
              <a:off x="4580445" y="3185820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4141" y="2687622"/>
              <a:ext cx="2805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Similar to a correct program</a:t>
              </a:r>
            </a:p>
            <a:p>
              <a:r>
                <a:rPr lang="en-US" dirty="0" smtClean="0"/>
                <a:t>but the type system can’t</a:t>
              </a:r>
            </a:p>
            <a:p>
              <a:r>
                <a:rPr lang="en-US" dirty="0" smtClean="0"/>
                <a:t>rule it out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21971" y="55749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Expressiveness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3012" y="3473136"/>
            <a:ext cx="16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Verification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22400" y="3652351"/>
            <a:ext cx="1675443" cy="954704"/>
          </a:xfrm>
          <a:custGeom>
            <a:avLst/>
            <a:gdLst>
              <a:gd name="connsiteX0" fmla="*/ 0 w 1675443"/>
              <a:gd name="connsiteY0" fmla="*/ 954704 h 954704"/>
              <a:gd name="connsiteX1" fmla="*/ 189163 w 1675443"/>
              <a:gd name="connsiteY1" fmla="*/ 535895 h 954704"/>
              <a:gd name="connsiteX2" fmla="*/ 364814 w 1675443"/>
              <a:gd name="connsiteY2" fmla="*/ 738545 h 954704"/>
              <a:gd name="connsiteX3" fmla="*/ 364814 w 1675443"/>
              <a:gd name="connsiteY3" fmla="*/ 441325 h 954704"/>
              <a:gd name="connsiteX4" fmla="*/ 648558 w 1675443"/>
              <a:gd name="connsiteY4" fmla="*/ 806095 h 954704"/>
              <a:gd name="connsiteX5" fmla="*/ 621535 w 1675443"/>
              <a:gd name="connsiteY5" fmla="*/ 279206 h 954704"/>
              <a:gd name="connsiteX6" fmla="*/ 824210 w 1675443"/>
              <a:gd name="connsiteY6" fmla="*/ 427816 h 954704"/>
              <a:gd name="connsiteX7" fmla="*/ 918791 w 1675443"/>
              <a:gd name="connsiteY7" fmla="*/ 738545 h 954704"/>
              <a:gd name="connsiteX8" fmla="*/ 837721 w 1675443"/>
              <a:gd name="connsiteY8" fmla="*/ 117086 h 954704"/>
              <a:gd name="connsiteX9" fmla="*/ 1107954 w 1675443"/>
              <a:gd name="connsiteY9" fmla="*/ 468345 h 954704"/>
              <a:gd name="connsiteX10" fmla="*/ 1053907 w 1675443"/>
              <a:gd name="connsiteY10" fmla="*/ 36026 h 954704"/>
              <a:gd name="connsiteX11" fmla="*/ 1162001 w 1675443"/>
              <a:gd name="connsiteY11" fmla="*/ 252186 h 954704"/>
              <a:gd name="connsiteX12" fmla="*/ 1391698 w 1675443"/>
              <a:gd name="connsiteY12" fmla="*/ 495365 h 954704"/>
              <a:gd name="connsiteX13" fmla="*/ 1351164 w 1675443"/>
              <a:gd name="connsiteY13" fmla="*/ 90066 h 954704"/>
              <a:gd name="connsiteX14" fmla="*/ 1634908 w 1675443"/>
              <a:gd name="connsiteY14" fmla="*/ 306226 h 954704"/>
              <a:gd name="connsiteX15" fmla="*/ 1594373 w 1675443"/>
              <a:gd name="connsiteY15" fmla="*/ 22516 h 954704"/>
              <a:gd name="connsiteX16" fmla="*/ 1499792 w 1675443"/>
              <a:gd name="connsiteY16" fmla="*/ 373776 h 954704"/>
              <a:gd name="connsiteX17" fmla="*/ 1189024 w 1675443"/>
              <a:gd name="connsiteY17" fmla="*/ 171126 h 954704"/>
              <a:gd name="connsiteX18" fmla="*/ 1148489 w 1675443"/>
              <a:gd name="connsiteY18" fmla="*/ 616955 h 954704"/>
              <a:gd name="connsiteX19" fmla="*/ 932303 w 1675443"/>
              <a:gd name="connsiteY19" fmla="*/ 198146 h 954704"/>
              <a:gd name="connsiteX20" fmla="*/ 878256 w 1675443"/>
              <a:gd name="connsiteY20" fmla="*/ 643975 h 954704"/>
              <a:gd name="connsiteX21" fmla="*/ 594512 w 1675443"/>
              <a:gd name="connsiteY21" fmla="*/ 468345 h 954704"/>
              <a:gd name="connsiteX22" fmla="*/ 351302 w 1675443"/>
              <a:gd name="connsiteY22" fmla="*/ 860135 h 954704"/>
              <a:gd name="connsiteX23" fmla="*/ 67558 w 1675443"/>
              <a:gd name="connsiteY23" fmla="*/ 698015 h 954704"/>
              <a:gd name="connsiteX24" fmla="*/ 540465 w 1675443"/>
              <a:gd name="connsiteY24" fmla="*/ 846625 h 95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5443" h="954704">
                <a:moveTo>
                  <a:pt x="0" y="954704"/>
                </a:moveTo>
                <a:cubicBezTo>
                  <a:pt x="64180" y="763313"/>
                  <a:pt x="128361" y="571922"/>
                  <a:pt x="189163" y="535895"/>
                </a:cubicBezTo>
                <a:cubicBezTo>
                  <a:pt x="249965" y="499869"/>
                  <a:pt x="335539" y="754307"/>
                  <a:pt x="364814" y="738545"/>
                </a:cubicBezTo>
                <a:cubicBezTo>
                  <a:pt x="394089" y="722783"/>
                  <a:pt x="317523" y="430067"/>
                  <a:pt x="364814" y="441325"/>
                </a:cubicBezTo>
                <a:cubicBezTo>
                  <a:pt x="412105" y="452583"/>
                  <a:pt x="605771" y="833115"/>
                  <a:pt x="648558" y="806095"/>
                </a:cubicBezTo>
                <a:cubicBezTo>
                  <a:pt x="691345" y="779075"/>
                  <a:pt x="592260" y="342252"/>
                  <a:pt x="621535" y="279206"/>
                </a:cubicBezTo>
                <a:cubicBezTo>
                  <a:pt x="650810" y="216160"/>
                  <a:pt x="774667" y="351260"/>
                  <a:pt x="824210" y="427816"/>
                </a:cubicBezTo>
                <a:cubicBezTo>
                  <a:pt x="873753" y="504373"/>
                  <a:pt x="916539" y="790333"/>
                  <a:pt x="918791" y="738545"/>
                </a:cubicBezTo>
                <a:cubicBezTo>
                  <a:pt x="921043" y="686757"/>
                  <a:pt x="806194" y="162119"/>
                  <a:pt x="837721" y="117086"/>
                </a:cubicBezTo>
                <a:cubicBezTo>
                  <a:pt x="869248" y="72053"/>
                  <a:pt x="1071923" y="481855"/>
                  <a:pt x="1107954" y="468345"/>
                </a:cubicBezTo>
                <a:cubicBezTo>
                  <a:pt x="1143985" y="454835"/>
                  <a:pt x="1044899" y="72053"/>
                  <a:pt x="1053907" y="36026"/>
                </a:cubicBezTo>
                <a:cubicBezTo>
                  <a:pt x="1062915" y="0"/>
                  <a:pt x="1105703" y="175630"/>
                  <a:pt x="1162001" y="252186"/>
                </a:cubicBezTo>
                <a:cubicBezTo>
                  <a:pt x="1218299" y="328742"/>
                  <a:pt x="1360171" y="522385"/>
                  <a:pt x="1391698" y="495365"/>
                </a:cubicBezTo>
                <a:cubicBezTo>
                  <a:pt x="1423225" y="468345"/>
                  <a:pt x="1310629" y="121589"/>
                  <a:pt x="1351164" y="90066"/>
                </a:cubicBezTo>
                <a:cubicBezTo>
                  <a:pt x="1391699" y="58543"/>
                  <a:pt x="1594373" y="317484"/>
                  <a:pt x="1634908" y="306226"/>
                </a:cubicBezTo>
                <a:cubicBezTo>
                  <a:pt x="1675443" y="294968"/>
                  <a:pt x="1616892" y="11258"/>
                  <a:pt x="1594373" y="22516"/>
                </a:cubicBezTo>
                <a:cubicBezTo>
                  <a:pt x="1571854" y="33774"/>
                  <a:pt x="1567350" y="349008"/>
                  <a:pt x="1499792" y="373776"/>
                </a:cubicBezTo>
                <a:cubicBezTo>
                  <a:pt x="1432234" y="398544"/>
                  <a:pt x="1247574" y="130596"/>
                  <a:pt x="1189024" y="171126"/>
                </a:cubicBezTo>
                <a:cubicBezTo>
                  <a:pt x="1130474" y="211656"/>
                  <a:pt x="1191276" y="612452"/>
                  <a:pt x="1148489" y="616955"/>
                </a:cubicBezTo>
                <a:cubicBezTo>
                  <a:pt x="1105702" y="621458"/>
                  <a:pt x="977342" y="193643"/>
                  <a:pt x="932303" y="198146"/>
                </a:cubicBezTo>
                <a:cubicBezTo>
                  <a:pt x="887264" y="202649"/>
                  <a:pt x="934554" y="598942"/>
                  <a:pt x="878256" y="643975"/>
                </a:cubicBezTo>
                <a:cubicBezTo>
                  <a:pt x="821958" y="689008"/>
                  <a:pt x="682338" y="432318"/>
                  <a:pt x="594512" y="468345"/>
                </a:cubicBezTo>
                <a:cubicBezTo>
                  <a:pt x="506686" y="504372"/>
                  <a:pt x="439128" y="821857"/>
                  <a:pt x="351302" y="860135"/>
                </a:cubicBezTo>
                <a:cubicBezTo>
                  <a:pt x="263476" y="898413"/>
                  <a:pt x="36031" y="700267"/>
                  <a:pt x="67558" y="698015"/>
                </a:cubicBezTo>
                <a:cubicBezTo>
                  <a:pt x="99085" y="695763"/>
                  <a:pt x="540465" y="846625"/>
                  <a:pt x="540465" y="846625"/>
                </a:cubicBez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8" grpId="0"/>
      <p:bldP spid="19" grpId="0"/>
      <p:bldP spid="2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464008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Verification</a:t>
            </a:r>
            <a:r>
              <a:rPr lang="en-US" dirty="0" smtClean="0"/>
              <a:t>: Dependent types express </a:t>
            </a:r>
            <a:r>
              <a:rPr lang="en-US" dirty="0" smtClean="0">
                <a:solidFill>
                  <a:srgbClr val="FF0000"/>
                </a:solidFill>
              </a:rPr>
              <a:t>application-specific</a:t>
            </a:r>
            <a:r>
              <a:rPr lang="en-US" dirty="0" smtClean="0"/>
              <a:t> program invariants that are beyond the scope of existing type systems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Expressiveness</a:t>
            </a:r>
            <a:r>
              <a:rPr lang="en-US" dirty="0" smtClean="0"/>
              <a:t>: Dependent types enable </a:t>
            </a:r>
            <a:r>
              <a:rPr lang="en-US" dirty="0" smtClean="0">
                <a:solidFill>
                  <a:srgbClr val="FF0000"/>
                </a:solidFill>
              </a:rPr>
              <a:t>flexible interfaces</a:t>
            </a:r>
            <a:r>
              <a:rPr lang="en-US" dirty="0" smtClean="0"/>
              <a:t>, of particular importance to generic programming and </a:t>
            </a:r>
            <a:r>
              <a:rPr lang="en-US" dirty="0" err="1" smtClean="0"/>
              <a:t>metaprogramming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Uniformity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0000"/>
                </a:solidFill>
              </a:rPr>
              <a:t>same syntax and semantics</a:t>
            </a:r>
            <a:r>
              <a:rPr lang="en-US" dirty="0" smtClean="0"/>
              <a:t> is used for computations, specifications and proofs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Program verification is “just programming”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types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Haskell prelude function, only defined for non-empty lists: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/>
                <a:cs typeface="Courier"/>
              </a:rPr>
              <a:t>head :: [a] -&gt; a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head (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: </a:t>
            </a:r>
            <a:r>
              <a:rPr lang="en-US" dirty="0" err="1" smtClean="0">
                <a:latin typeface="Courier"/>
                <a:cs typeface="Courier"/>
              </a:rPr>
              <a:t>xs</a:t>
            </a:r>
            <a:r>
              <a:rPr lang="en-US" dirty="0" smtClean="0">
                <a:latin typeface="Courier"/>
                <a:cs typeface="Courier"/>
              </a:rPr>
              <a:t>) = 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head [] = error “no head”</a:t>
            </a:r>
          </a:p>
          <a:p>
            <a:endParaRPr lang="en-US" dirty="0" smtClean="0"/>
          </a:p>
          <a:p>
            <a:r>
              <a:rPr lang="en-US" sz="2800" dirty="0" smtClean="0"/>
              <a:t>Is “</a:t>
            </a:r>
            <a:r>
              <a:rPr lang="en-US" sz="2800" dirty="0" smtClean="0">
                <a:latin typeface="Courier"/>
                <a:cs typeface="Courier"/>
              </a:rPr>
              <a:t>head </a:t>
            </a:r>
            <a:r>
              <a:rPr lang="en-US" sz="2800" dirty="0" err="1" smtClean="0">
                <a:latin typeface="Courier"/>
                <a:cs typeface="Courier"/>
              </a:rPr>
              <a:t>z</a:t>
            </a:r>
            <a:r>
              <a:rPr lang="en-US" sz="2800" dirty="0" smtClean="0"/>
              <a:t>”  a correct program?  Haskell’s type checker can’t tell.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298996" y="2388966"/>
            <a:ext cx="8014692" cy="1742787"/>
            <a:chOff x="578808" y="1850866"/>
            <a:chExt cx="8014692" cy="1742787"/>
          </a:xfrm>
        </p:grpSpPr>
        <p:sp>
          <p:nvSpPr>
            <p:cNvPr id="5" name="Rectangle 4"/>
            <p:cNvSpPr/>
            <p:nvPr/>
          </p:nvSpPr>
          <p:spPr>
            <a:xfrm>
              <a:off x="578808" y="2310205"/>
              <a:ext cx="6960688" cy="1283448"/>
            </a:xfrm>
            <a:prstGeom prst="rect">
              <a:avLst/>
            </a:prstGeom>
            <a:solidFill>
              <a:schemeClr val="accent3">
                <a:alpha val="41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2376" y="1850866"/>
              <a:ext cx="2351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/>
                  </a:solidFill>
                </a:rPr>
                <a:t>Indexed </a:t>
              </a:r>
              <a:r>
                <a:rPr lang="en-US" sz="2400" dirty="0" err="1" smtClean="0">
                  <a:solidFill>
                    <a:schemeClr val="accent3"/>
                  </a:solidFill>
                </a:rPr>
                <a:t>datatype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308482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 err="1" smtClean="0">
                <a:latin typeface="Calibri"/>
                <a:cs typeface="Calibri"/>
              </a:rPr>
              <a:t>Datatype</a:t>
            </a:r>
            <a:r>
              <a:rPr lang="en-US" sz="2595" dirty="0" smtClean="0">
                <a:latin typeface="Calibri"/>
                <a:cs typeface="Calibri"/>
              </a:rPr>
              <a:t> that tracks the length of the list at compile time</a:t>
            </a:r>
            <a:br>
              <a:rPr lang="en-US" sz="2595" dirty="0" smtClean="0">
                <a:latin typeface="Calibri"/>
                <a:cs typeface="Calibri"/>
              </a:rPr>
            </a:br>
            <a:endParaRPr lang="en-US" sz="2595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data Nat : Type where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Zero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of Nat</a:t>
            </a:r>
          </a:p>
          <a:p>
            <a:pPr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data 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(A : Type) (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: Nat) : Type where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Nil  of [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= Zero]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Cons of [</a:t>
            </a:r>
            <a:r>
              <a:rPr lang="en-US" sz="2162" dirty="0" err="1" smtClean="0">
                <a:latin typeface="Courier"/>
                <a:cs typeface="Courier"/>
              </a:rPr>
              <a:t>m:Nat</a:t>
            </a:r>
            <a:r>
              <a:rPr lang="en-US" sz="2162" dirty="0" smtClean="0">
                <a:latin typeface="Courier"/>
                <a:cs typeface="Courier"/>
              </a:rPr>
              <a:t>] (A) (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A 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) [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 = 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	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head : [A :Type] -&gt; [</a:t>
            </a:r>
            <a:r>
              <a:rPr lang="en-US" sz="2162" dirty="0" err="1" smtClean="0">
                <a:latin typeface="Courier"/>
                <a:cs typeface="Courier"/>
              </a:rPr>
              <a:t>n:Nat</a:t>
            </a:r>
            <a:r>
              <a:rPr lang="en-US" sz="2162" dirty="0" smtClean="0">
                <a:latin typeface="Courier"/>
                <a:cs typeface="Courier"/>
              </a:rPr>
              <a:t>] -&gt; </a:t>
            </a:r>
            <a:r>
              <a:rPr lang="en-US" sz="2162" dirty="0" err="1" smtClean="0">
                <a:latin typeface="Courier"/>
                <a:cs typeface="Courier"/>
              </a:rPr>
              <a:t>Vec</a:t>
            </a:r>
            <a:r>
              <a:rPr lang="en-US" sz="2162" dirty="0" smtClean="0">
                <a:latin typeface="Courier"/>
                <a:cs typeface="Courier"/>
              </a:rPr>
              <a:t> A (</a:t>
            </a:r>
            <a:r>
              <a:rPr lang="en-US" sz="2162" dirty="0" err="1" smtClean="0">
                <a:latin typeface="Courier"/>
                <a:cs typeface="Courier"/>
              </a:rPr>
              <a:t>Succ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n</a:t>
            </a:r>
            <a:r>
              <a:rPr lang="en-US" sz="2162" dirty="0" smtClean="0">
                <a:latin typeface="Courier"/>
                <a:cs typeface="Courier"/>
              </a:rPr>
              <a:t>) -&gt; A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head = \ [</a:t>
            </a:r>
            <a:r>
              <a:rPr lang="en-US" sz="2162" dirty="0" err="1" smtClean="0">
                <a:latin typeface="Courier"/>
                <a:cs typeface="Courier"/>
              </a:rPr>
              <a:t>A][n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  <a:r>
              <a:rPr lang="en-US" sz="2162" dirty="0" err="1" smtClean="0">
                <a:latin typeface="Courier"/>
                <a:cs typeface="Courier"/>
              </a:rPr>
              <a:t>x</a:t>
            </a:r>
            <a:r>
              <a:rPr lang="en-US" sz="2162" dirty="0" smtClean="0">
                <a:latin typeface="Courier"/>
                <a:cs typeface="Courier"/>
              </a:rPr>
              <a:t>.  case </a:t>
            </a:r>
            <a:r>
              <a:rPr lang="en-US" sz="2162" dirty="0" err="1" smtClean="0">
                <a:latin typeface="Courier"/>
                <a:cs typeface="Courier"/>
              </a:rPr>
              <a:t>x</a:t>
            </a:r>
            <a:r>
              <a:rPr lang="en-US" sz="2162" dirty="0" smtClean="0">
                <a:latin typeface="Courier"/>
                <a:cs typeface="Courier"/>
              </a:rPr>
              <a:t> of </a:t>
            </a: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     Cons [</a:t>
            </a:r>
            <a:r>
              <a:rPr lang="en-US" sz="2162" dirty="0" err="1" smtClean="0">
                <a:latin typeface="Courier"/>
                <a:cs typeface="Courier"/>
              </a:rPr>
              <a:t>m</a:t>
            </a:r>
            <a:r>
              <a:rPr lang="en-US" sz="2162" dirty="0" smtClean="0">
                <a:latin typeface="Courier"/>
                <a:cs typeface="Courier"/>
              </a:rPr>
              <a:t>] </a:t>
            </a:r>
            <a:r>
              <a:rPr lang="en-US" sz="2162" dirty="0" err="1" smtClean="0">
                <a:latin typeface="Courier"/>
                <a:cs typeface="Courier"/>
              </a:rPr>
              <a:t>y</a:t>
            </a:r>
            <a:r>
              <a:rPr lang="en-US" sz="2162" dirty="0" smtClean="0">
                <a:latin typeface="Courier"/>
                <a:cs typeface="Courier"/>
              </a:rPr>
              <a:t> </a:t>
            </a:r>
            <a:r>
              <a:rPr lang="en-US" sz="2162" dirty="0" err="1" smtClean="0">
                <a:latin typeface="Courier"/>
                <a:cs typeface="Courier"/>
              </a:rPr>
              <a:t>ys</a:t>
            </a:r>
            <a:r>
              <a:rPr lang="en-US" sz="2162" dirty="0" smtClean="0">
                <a:latin typeface="Courier"/>
                <a:cs typeface="Courier"/>
              </a:rPr>
              <a:t> -&gt; </a:t>
            </a:r>
            <a:r>
              <a:rPr lang="en-US" sz="2162" dirty="0" err="1" smtClean="0">
                <a:latin typeface="Courier"/>
                <a:cs typeface="Courier"/>
              </a:rPr>
              <a:t>y</a:t>
            </a: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162" dirty="0" smtClean="0">
                <a:latin typeface="Courier"/>
                <a:cs typeface="Courier"/>
              </a:rPr>
              <a:t>	  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-- Nil case is 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impossible, because Zero /=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Succ</a:t>
            </a:r>
            <a:r>
              <a:rPr lang="en-US" sz="2162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162" dirty="0" err="1" smtClean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endParaRPr lang="en-US" sz="2162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sz="2162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595" dirty="0" smtClean="0">
                <a:latin typeface="Calibri"/>
                <a:cs typeface="Calibri"/>
              </a:rPr>
              <a:t>If “</a:t>
            </a:r>
            <a:r>
              <a:rPr lang="en-US" sz="2595" dirty="0" smtClean="0">
                <a:latin typeface="Courier"/>
                <a:cs typeface="Courier"/>
              </a:rPr>
              <a:t>head </a:t>
            </a:r>
            <a:r>
              <a:rPr lang="en-US" sz="2595" dirty="0" err="1" smtClean="0">
                <a:latin typeface="Courier"/>
                <a:cs typeface="Courier"/>
              </a:rPr>
              <a:t>z</a:t>
            </a:r>
            <a:r>
              <a:rPr lang="en-US" sz="2595" dirty="0" smtClean="0">
                <a:latin typeface="Courier"/>
                <a:cs typeface="Courier"/>
              </a:rPr>
              <a:t>”</a:t>
            </a:r>
            <a:r>
              <a:rPr lang="en-US" sz="2595" dirty="0" smtClean="0">
                <a:latin typeface="Calibri"/>
                <a:cs typeface="Calibri"/>
              </a:rPr>
              <a:t> </a:t>
            </a:r>
            <a:r>
              <a:rPr lang="en-US" sz="2595" dirty="0" err="1" smtClean="0">
                <a:latin typeface="Calibri"/>
                <a:cs typeface="Calibri"/>
              </a:rPr>
              <a:t>typechecks</a:t>
            </a:r>
            <a:r>
              <a:rPr lang="en-US" sz="2595" dirty="0" smtClean="0">
                <a:latin typeface="Calibri"/>
                <a:cs typeface="Calibri"/>
              </a:rPr>
              <a:t>, then </a:t>
            </a:r>
            <a:r>
              <a:rPr lang="en-US" sz="2595" dirty="0" err="1" smtClean="0">
                <a:latin typeface="Calibri"/>
                <a:cs typeface="Calibri"/>
              </a:rPr>
              <a:t>z</a:t>
            </a:r>
            <a:r>
              <a:rPr lang="en-US" sz="2595" dirty="0" smtClean="0">
                <a:latin typeface="Calibri"/>
                <a:cs typeface="Calibri"/>
              </a:rPr>
              <a:t> must be non-nil.    </a:t>
            </a:r>
          </a:p>
          <a:p>
            <a:endParaRPr lang="en-US" sz="3027" dirty="0" smtClean="0">
              <a:latin typeface="Calibri"/>
              <a:cs typeface="Calibri"/>
            </a:endParaRPr>
          </a:p>
          <a:p>
            <a:endParaRPr lang="en-US" sz="3027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800" dirty="0" smtClean="0">
              <a:latin typeface="Lucida Sans Unicode"/>
              <a:cs typeface="Lucida Sans Unicode"/>
            </a:endParaRPr>
          </a:p>
          <a:p>
            <a:pPr>
              <a:buNone/>
            </a:pPr>
            <a:endParaRPr lang="en-US" sz="2800" dirty="0">
              <a:latin typeface="Lucida Sans Unicode"/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dependent types (pi-</a:t>
            </a:r>
            <a:r>
              <a:rPr lang="en-US" dirty="0" err="1" smtClean="0"/>
              <a:t>forall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Lambda.pi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What are the research problems in designing dependently-typed languages?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 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make it easier to create and work with dependently-typed programs?</a:t>
            </a:r>
          </a:p>
          <a:p>
            <a:pPr lvl="1"/>
            <a:r>
              <a:rPr lang="en-US" dirty="0" smtClean="0"/>
              <a:t>Specifications and proofs can be long... sometimes longer than the programs themselves</a:t>
            </a:r>
          </a:p>
          <a:p>
            <a:r>
              <a:rPr lang="en-US" dirty="0" smtClean="0"/>
              <a:t>Research directions:</a:t>
            </a:r>
          </a:p>
          <a:p>
            <a:pPr lvl="1"/>
            <a:r>
              <a:rPr lang="en-US" dirty="0" smtClean="0"/>
              <a:t>Embedded domain-specific languages</a:t>
            </a:r>
          </a:p>
          <a:p>
            <a:pPr lvl="1"/>
            <a:r>
              <a:rPr lang="en-US" dirty="0" smtClean="0"/>
              <a:t>Tactics (special purpose language to generate programs)</a:t>
            </a:r>
          </a:p>
          <a:p>
            <a:pPr lvl="1"/>
            <a:r>
              <a:rPr lang="en-US" dirty="0" smtClean="0"/>
              <a:t>Type/proof inference</a:t>
            </a:r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r>
              <a:rPr lang="en-US" dirty="0" smtClean="0"/>
              <a:t> (SMT solvers, etc.)</a:t>
            </a:r>
          </a:p>
          <a:p>
            <a:pPr lvl="1"/>
            <a:r>
              <a:rPr lang="en-US" dirty="0" smtClean="0"/>
              <a:t>IDE support: view development as interactive</a:t>
            </a:r>
          </a:p>
          <a:p>
            <a:pPr lvl="1"/>
            <a:r>
              <a:rPr lang="en-US" dirty="0" smtClean="0"/>
              <a:t>Incremental development</a:t>
            </a:r>
          </a:p>
          <a:p>
            <a:pPr lvl="2"/>
            <a:r>
              <a:rPr lang="en-US" dirty="0" smtClean="0"/>
              <a:t>Once you have stated a program property, why not use it for testing first?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is1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cis120.thmx</Template>
  <TotalTime>15867</TotalTime>
  <Words>1333</Words>
  <Application>Microsoft Macintosh PowerPoint</Application>
  <PresentationFormat>On-screen Show (4:3)</PresentationFormat>
  <Paragraphs>168</Paragraphs>
  <Slides>19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cis120</vt:lpstr>
      <vt:lpstr>Dependent Types in Practice</vt:lpstr>
      <vt:lpstr>Talk Plan</vt:lpstr>
      <vt:lpstr>Type systems Research</vt:lpstr>
      <vt:lpstr>Why Dependent Types?</vt:lpstr>
      <vt:lpstr>Dependent types and verification</vt:lpstr>
      <vt:lpstr>With dependent types (pi-forall)</vt:lpstr>
      <vt:lpstr>Extended example</vt:lpstr>
      <vt:lpstr>What are the research problems in designing dependently-typed languages?</vt:lpstr>
      <vt:lpstr>Effective program development</vt:lpstr>
      <vt:lpstr>Efficient Compilation</vt:lpstr>
      <vt:lpstr>Non-termination</vt:lpstr>
      <vt:lpstr>Semantics</vt:lpstr>
      <vt:lpstr>How to get started?</vt:lpstr>
      <vt:lpstr>Pick a language and play with it</vt:lpstr>
      <vt:lpstr>Reading List</vt:lpstr>
      <vt:lpstr>Implement your own language!</vt:lpstr>
      <vt:lpstr>More examples</vt:lpstr>
      <vt:lpstr>GHC: Flow sensitive typing</vt:lpstr>
      <vt:lpstr>Indexed datatypes encode proofs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pleasures and pain of advanced type systems</dc:title>
  <dc:creator>Stephanie Weirich</dc:creator>
  <cp:lastModifiedBy>Stephanie Weirich</cp:lastModifiedBy>
  <cp:revision>60</cp:revision>
  <cp:lastPrinted>2014-01-22T15:42:32Z</cp:lastPrinted>
  <dcterms:created xsi:type="dcterms:W3CDTF">2015-01-28T19:38:51Z</dcterms:created>
  <dcterms:modified xsi:type="dcterms:W3CDTF">2015-01-30T14:18:34Z</dcterms:modified>
</cp:coreProperties>
</file>