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5" r:id="rId1"/>
    <p:sldMasterId id="2147483711" r:id="rId2"/>
    <p:sldMasterId id="2147483742" r:id="rId3"/>
  </p:sldMasterIdLst>
  <p:notesMasterIdLst>
    <p:notesMasterId r:id="rId38"/>
  </p:notesMasterIdLst>
  <p:sldIdLst>
    <p:sldId id="3455" r:id="rId4"/>
    <p:sldId id="3456" r:id="rId5"/>
    <p:sldId id="2816" r:id="rId6"/>
    <p:sldId id="3050" r:id="rId7"/>
    <p:sldId id="3055" r:id="rId8"/>
    <p:sldId id="3054" r:id="rId9"/>
    <p:sldId id="3052" r:id="rId10"/>
    <p:sldId id="3051" r:id="rId11"/>
    <p:sldId id="3458" r:id="rId12"/>
    <p:sldId id="3492" r:id="rId13"/>
    <p:sldId id="3060" r:id="rId14"/>
    <p:sldId id="3061" r:id="rId15"/>
    <p:sldId id="3516" r:id="rId16"/>
    <p:sldId id="3514" r:id="rId17"/>
    <p:sldId id="3502" r:id="rId18"/>
    <p:sldId id="3047" r:id="rId19"/>
    <p:sldId id="3459" r:id="rId20"/>
    <p:sldId id="3517" r:id="rId21"/>
    <p:sldId id="3518" r:id="rId22"/>
    <p:sldId id="3519" r:id="rId23"/>
    <p:sldId id="3452" r:id="rId24"/>
    <p:sldId id="3523" r:id="rId25"/>
    <p:sldId id="3520" r:id="rId26"/>
    <p:sldId id="3460" r:id="rId27"/>
    <p:sldId id="3499" r:id="rId28"/>
    <p:sldId id="3453" r:id="rId29"/>
    <p:sldId id="3521" r:id="rId30"/>
    <p:sldId id="3454" r:id="rId31"/>
    <p:sldId id="3058" r:id="rId32"/>
    <p:sldId id="3057" r:id="rId33"/>
    <p:sldId id="3513" r:id="rId34"/>
    <p:sldId id="3461" r:id="rId35"/>
    <p:sldId id="3494" r:id="rId36"/>
    <p:sldId id="3048" r:id="rId37"/>
  </p:sldIdLst>
  <p:sldSz cx="12192000" cy="6858000"/>
  <p:notesSz cx="6808788" cy="9940925"/>
  <p:embeddedFontLst>
    <p:embeddedFont>
      <p:font typeface="Segoe UI" panose="020B0502040204020203" pitchFamily="34" charset="0"/>
      <p:regular r:id="rId39"/>
      <p:bold r:id="rId40"/>
      <p:italic r:id="rId41"/>
      <p:boldItalic r:id="rId42"/>
    </p:embeddedFont>
    <p:embeddedFont>
      <p:font typeface="맑은 고딕" panose="020B0503020000020004" pitchFamily="50" charset="-127"/>
      <p:regular r:id="rId43"/>
      <p:bold r:id="rId44"/>
    </p:embeddedFont>
    <p:embeddedFont>
      <p:font typeface="함초롬돋움" panose="020B0604000101010101" pitchFamily="50" charset="-127"/>
      <p:regular r:id="rId45"/>
      <p:bold r:id="rId4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구역" id="{B8EF75B0-0426-4068-BB74-4660C13EF0B0}">
          <p14:sldIdLst/>
        </p14:section>
        <p14:section name="1. [문서관리] TOBE 개선요구사항" id="{A7A07389-BA6E-47C1-97E2-E368FBF15E1F}">
          <p14:sldIdLst/>
        </p14:section>
        <p14:section name="1. 문서관리 공통" id="{44D12A09-F2A0-4579-9E23-D1A149C015F6}">
          <p14:sldIdLst/>
        </p14:section>
        <p14:section name="1.1. 문서열람신청" id="{9E689CE0-72A7-4CF9-85E5-BD536BD84065}">
          <p14:sldIdLst/>
        </p14:section>
        <p14:section name="1.2. 문서대량폐기" id="{0946A15F-2CE1-4D23-A1DB-A5180767EFA3}">
          <p14:sldIdLst/>
        </p14:section>
        <p14:section name="2. [대량신규] TOBE 개선요구사항" id="{08AEA08E-10F7-43D6-A085-2D0679D2C605}">
          <p14:sldIdLst/>
        </p14:section>
        <p14:section name="2.1. 대량신규접수" id="{1E811268-AA34-42CD-AC0D-367BB112933F}">
          <p14:sldIdLst/>
        </p14:section>
        <p14:section name="2.2. 대량신규신청" id="{80C1282A-E4BC-482C-B176-C8CCB10C36ED}">
          <p14:sldIdLst/>
        </p14:section>
        <p14:section name="2.3. 대량신규접수현황" id="{FE861119-BF77-44D3-BAA7-F086E5A3A656}">
          <p14:sldIdLst/>
        </p14:section>
        <p14:section name="3. [토지보상우편물] TOBE 개선요구사항" id="{7AEAF9A3-F14D-4817-B1FF-9079B46222F6}">
          <p14:sldIdLst/>
        </p14:section>
        <p14:section name="3.1 토지보상우편물" id="{1A13BD1C-A6FA-4FD3-9872-C2E29600E460}">
          <p14:sldIdLst/>
        </p14:section>
        <p14:section name="4. [채권양도통지(B2B팩토링)] TOBE 개선요구사항" id="{9A76C25F-B3E3-4A3A-A8EF-772864A0744F}">
          <p14:sldIdLst/>
        </p14:section>
        <p14:section name="4. 채권양도통지(B2B팩토링)" id="{00E725B5-5E99-442E-9276-314A34FF8D27}">
          <p14:sldIdLst/>
        </p14:section>
        <p14:section name="5. [캘린더신청] TOBE 개선요구사항" id="{035E8B49-5581-4032-98BB-4F218D622E14}">
          <p14:sldIdLst>
            <p14:sldId id="3455"/>
          </p14:sldIdLst>
        </p14:section>
        <p14:section name="5.1. 신청기간관리" id="{FB7A3D40-EED1-437D-AA32-AEA189F690A4}">
          <p14:sldIdLst>
            <p14:sldId id="3456"/>
            <p14:sldId id="2816"/>
            <p14:sldId id="3050"/>
            <p14:sldId id="3055"/>
            <p14:sldId id="3054"/>
            <p14:sldId id="3052"/>
            <p14:sldId id="3051"/>
          </p14:sldIdLst>
        </p14:section>
        <p14:section name="5.2 1차신청" id="{D6E1D7E1-8845-4EB1-A04C-EB4D273F795C}">
          <p14:sldIdLst>
            <p14:sldId id="3458"/>
            <p14:sldId id="3492"/>
            <p14:sldId id="3060"/>
            <p14:sldId id="3061"/>
            <p14:sldId id="3516"/>
            <p14:sldId id="3514"/>
            <p14:sldId id="3502"/>
            <p14:sldId id="3047"/>
          </p14:sldIdLst>
        </p14:section>
        <p14:section name="5.3 배송신청" id="{0D4F0617-84E6-49B1-A39B-92948A21079C}">
          <p14:sldIdLst>
            <p14:sldId id="3459"/>
            <p14:sldId id="3517"/>
            <p14:sldId id="3518"/>
            <p14:sldId id="3519"/>
            <p14:sldId id="3452"/>
            <p14:sldId id="3523"/>
            <p14:sldId id="3520"/>
          </p14:sldIdLst>
        </p14:section>
        <p14:section name="5.4 신청내역조회" id="{D2ED1FAC-9FCC-4328-8042-8FA789A4F591}">
          <p14:sldIdLst>
            <p14:sldId id="3460"/>
            <p14:sldId id="3499"/>
            <p14:sldId id="3453"/>
            <p14:sldId id="3521"/>
            <p14:sldId id="3454"/>
            <p14:sldId id="3058"/>
            <p14:sldId id="3057"/>
            <p14:sldId id="3513"/>
          </p14:sldIdLst>
        </p14:section>
        <p14:section name="5.5 배부수량관리" id="{B6F5F1A3-A359-4BA6-8C9F-CCCB47B606C5}">
          <p14:sldIdLst>
            <p14:sldId id="3461"/>
            <p14:sldId id="3494"/>
            <p14:sldId id="3048"/>
          </p14:sldIdLst>
        </p14:section>
        <p14:section name="6. [서식장부관리] TOBE 개선요구사항" id="{C2BBC13F-9079-48E7-AF37-E3A698AFBDFF}">
          <p14:sldIdLst/>
        </p14:section>
        <p14:section name="6.1. 출급번호관리" id="{AD596CD0-27FF-40F2-B709-D9F4495D2A3C}">
          <p14:sldIdLst/>
        </p14:section>
        <p14:section name="6.2. 서식코드관리" id="{D739A9C5-37EA-4B8F-BF38-7EEB320F3ED2}">
          <p14:sldIdLst/>
        </p14:section>
        <p14:section name="7. [연수원] TOBE 개선요구사항" id="{8F017BC0-A607-4BB4-9F46-8929F3C22870}">
          <p14:sldIdLst/>
        </p14:section>
        <p14:section name="7. 연수원 공통 정의" id="{B912BD68-9257-4CBC-B260-1434122EF018}">
          <p14:sldIdLst/>
        </p14:section>
        <p14:section name="7.1. 연수원품목정보관리" id="{D5FB8552-6A9E-42DB-8C4C-92C2EE79BBD3}">
          <p14:sldIdLst/>
        </p14:section>
        <p14:section name="7.2. 연수원품목입출고등록" id="{F327228E-57BE-4385-9856-58F49E19106F}">
          <p14:sldIdLst/>
        </p14:section>
        <p14:section name="7.3. 연수원품목입출고취소" id="{EDF407C0-0AEB-415B-82F0-F91AC40C25F2}">
          <p14:sldIdLst/>
        </p14:section>
        <p14:section name="7.4. 연수원입출고내역조회" id="{B5044A23-185A-4CDA-9792-355073FB8451}">
          <p14:sldIdLst/>
        </p14:section>
        <p14:section name="7.5. 연수원품목재고조회" id="{8229E2A9-1E37-4E11-BCB7-71B9404CE9D8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777" userDrawn="1">
          <p15:clr>
            <a:srgbClr val="A4A3A4"/>
          </p15:clr>
        </p15:guide>
        <p15:guide id="2" pos="7514" userDrawn="1">
          <p15:clr>
            <a:srgbClr val="A4A3A4"/>
          </p15:clr>
        </p15:guide>
        <p15:guide id="5" orient="horz" pos="1049" userDrawn="1">
          <p15:clr>
            <a:srgbClr val="A4A3A4"/>
          </p15:clr>
        </p15:guide>
        <p15:guide id="7" orient="horz" pos="2478" userDrawn="1">
          <p15:clr>
            <a:srgbClr val="A4A3A4"/>
          </p15:clr>
        </p15:guide>
        <p15:guide id="10" pos="27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리현" initials="김리" lastIdx="1" clrIdx="0">
    <p:extLst>
      <p:ext uri="{19B8F6BF-5375-455C-9EA6-DF929625EA0E}">
        <p15:presenceInfo xmlns:p15="http://schemas.microsoft.com/office/powerpoint/2012/main" userId="bf0488c71ccb1ed6" providerId="Windows Live"/>
      </p:ext>
    </p:extLst>
  </p:cmAuthor>
  <p:cmAuthor id="2" name="KAIA" initials="K" lastIdx="1" clrIdx="1">
    <p:extLst>
      <p:ext uri="{19B8F6BF-5375-455C-9EA6-DF929625EA0E}">
        <p15:presenceInfo xmlns:p15="http://schemas.microsoft.com/office/powerpoint/2012/main" userId="KAIA" providerId="None"/>
      </p:ext>
    </p:extLst>
  </p:cmAuthor>
  <p:cmAuthor id="3" name="이은주" initials="이" lastIdx="1" clrIdx="2">
    <p:extLst>
      <p:ext uri="{19B8F6BF-5375-455C-9EA6-DF929625EA0E}">
        <p15:presenceInfo xmlns:p15="http://schemas.microsoft.com/office/powerpoint/2012/main" userId="S-1-5-21-1744037176-4049163728-2058295886-15644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E1E1FF"/>
    <a:srgbClr val="FFFFFF"/>
    <a:srgbClr val="FF0000"/>
    <a:srgbClr val="E2F0D9"/>
    <a:srgbClr val="2C9EDE"/>
    <a:srgbClr val="FFFF66"/>
    <a:srgbClr val="F2F2F2"/>
    <a:srgbClr val="FFFF99"/>
    <a:srgbClr val="F5F7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6076" autoAdjust="0"/>
  </p:normalViewPr>
  <p:slideViewPr>
    <p:cSldViewPr snapToGrid="0" showGuides="1">
      <p:cViewPr>
        <p:scale>
          <a:sx n="100" d="100"/>
          <a:sy n="100" d="100"/>
        </p:scale>
        <p:origin x="540" y="132"/>
      </p:cViewPr>
      <p:guideLst>
        <p:guide orient="horz" pos="777"/>
        <p:guide pos="7514"/>
        <p:guide orient="horz" pos="1049"/>
        <p:guide orient="horz" pos="2478"/>
        <p:guide pos="27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410"/>
    </p:cViewPr>
  </p:sorterViewPr>
  <p:notesViewPr>
    <p:cSldViewPr snapToGrid="0" showGuides="1">
      <p:cViewPr varScale="1">
        <p:scale>
          <a:sx n="72" d="100"/>
          <a:sy n="72" d="100"/>
        </p:scale>
        <p:origin x="323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1.fntdata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font" Target="fonts/font4.fntdata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font" Target="fonts/font6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font" Target="fonts/font5.fntdata"/><Relationship Id="rId48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7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8773"/>
          </a:xfrm>
          <a:prstGeom prst="rect">
            <a:avLst/>
          </a:prstGeom>
        </p:spPr>
        <p:txBody>
          <a:bodyPr vert="horz" lIns="91577" tIns="45789" rIns="91577" bIns="4578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6738" y="0"/>
            <a:ext cx="2950475" cy="498773"/>
          </a:xfrm>
          <a:prstGeom prst="rect">
            <a:avLst/>
          </a:prstGeom>
        </p:spPr>
        <p:txBody>
          <a:bodyPr vert="horz" lIns="91577" tIns="45789" rIns="91577" bIns="45789" rtlCol="0"/>
          <a:lstStyle>
            <a:lvl1pPr algn="r">
              <a:defRPr sz="1200"/>
            </a:lvl1pPr>
          </a:lstStyle>
          <a:p>
            <a:fld id="{B11EC163-3806-40B8-BDB8-BE2AE206AA33}" type="datetimeFigureOut">
              <a:rPr lang="ko-KR" altLang="en-US" smtClean="0"/>
              <a:t>2025-04-13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4238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77" tIns="45789" rIns="91577" bIns="4578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880" y="4784069"/>
            <a:ext cx="5447030" cy="3914240"/>
          </a:xfrm>
          <a:prstGeom prst="rect">
            <a:avLst/>
          </a:prstGeom>
        </p:spPr>
        <p:txBody>
          <a:bodyPr vert="horz" lIns="91577" tIns="45789" rIns="91577" bIns="45789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2155"/>
            <a:ext cx="2950475" cy="498772"/>
          </a:xfrm>
          <a:prstGeom prst="rect">
            <a:avLst/>
          </a:prstGeom>
        </p:spPr>
        <p:txBody>
          <a:bodyPr vert="horz" lIns="91577" tIns="45789" rIns="91577" bIns="4578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6738" y="9442155"/>
            <a:ext cx="2950475" cy="498772"/>
          </a:xfrm>
          <a:prstGeom prst="rect">
            <a:avLst/>
          </a:prstGeom>
        </p:spPr>
        <p:txBody>
          <a:bodyPr vert="horz" lIns="91577" tIns="45789" rIns="91577" bIns="45789" rtlCol="0" anchor="b"/>
          <a:lstStyle>
            <a:lvl1pPr algn="r">
              <a:defRPr sz="1200"/>
            </a:lvl1pPr>
          </a:lstStyle>
          <a:p>
            <a:fld id="{F3DC31B4-911D-48C3-9EAA-720A654FF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224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3D182-1B71-CCCC-E182-439F9B1DF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5B8AA07-952D-5F7A-E1C5-AB0A6E4791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6D2EE44-26F9-3172-8560-DB7531BAF4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7F431F-FC0E-9DD2-60A8-9DA2D98992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5772">
              <a:defRPr/>
            </a:pPr>
            <a:fld id="{F3DC31B4-911D-48C3-9EAA-720A654FF15E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915772">
                <a:defRPr/>
              </a:pPr>
              <a:t>3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9545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A11EE5-6628-B02D-F8F0-C8757E78FC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96F2F91-28E2-D2C4-94D5-658B7D34D7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C74A4B5-1DFF-636E-864D-0B3BDB44B5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C9DC33-D4DF-53FC-784D-3B7258E176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5772">
              <a:defRPr/>
            </a:pPr>
            <a:fld id="{F3DC31B4-911D-48C3-9EAA-720A654FF15E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915772">
                <a:defRPr/>
              </a:pPr>
              <a:t>13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6586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3D182-1B71-CCCC-E182-439F9B1DF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5B8AA07-952D-5F7A-E1C5-AB0A6E4791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6D2EE44-26F9-3172-8560-DB7531BAF4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7F431F-FC0E-9DD2-60A8-9DA2D98992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5772">
              <a:defRPr/>
            </a:pPr>
            <a:fld id="{F3DC31B4-911D-48C3-9EAA-720A654FF15E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915772">
                <a:defRPr/>
              </a:pPr>
              <a:t>14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47770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3D182-1B71-CCCC-E182-439F9B1DF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5B8AA07-952D-5F7A-E1C5-AB0A6E4791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6D2EE44-26F9-3172-8560-DB7531BAF4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7F431F-FC0E-9DD2-60A8-9DA2D98992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5772">
              <a:defRPr/>
            </a:pPr>
            <a:fld id="{F3DC31B4-911D-48C3-9EAA-720A654FF15E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915772">
                <a:defRPr/>
              </a:pPr>
              <a:t>15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3824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3D182-1B71-CCCC-E182-439F9B1DF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5B8AA07-952D-5F7A-E1C5-AB0A6E4791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6D2EE44-26F9-3172-8560-DB7531BAF4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7F431F-FC0E-9DD2-60A8-9DA2D98992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5772">
              <a:defRPr/>
            </a:pPr>
            <a:fld id="{F3DC31B4-911D-48C3-9EAA-720A654FF15E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915772">
                <a:defRPr/>
              </a:pPr>
              <a:t>16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11955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4E457F-517B-D77E-D0B2-0C1D7A87D5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C59287A-2CA7-FBB2-15E0-5F2FFD70A3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E53BCC8-B60A-45BC-671B-9C34EE8CE0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99D527-40C0-3D06-97A2-E6C98F7132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5772">
              <a:defRPr/>
            </a:pPr>
            <a:fld id="{F3DC31B4-911D-48C3-9EAA-720A654FF15E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915772">
                <a:defRPr/>
              </a:pPr>
              <a:t>18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54990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6AF820-872A-475D-97E8-2723CA82C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C46A001-8744-AE7F-239D-B5122EF08A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009953C-0E0C-E9B6-1719-6D5909FFBA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366C8D-730D-83A0-441E-2C7EFEF2D8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5772">
              <a:defRPr/>
            </a:pPr>
            <a:fld id="{F3DC31B4-911D-48C3-9EAA-720A654FF15E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915772">
                <a:defRPr/>
              </a:pPr>
              <a:t>19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90778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26795-1CB0-BB1D-CB90-E0965F384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7385A99-CAB8-5918-5FE4-290585C050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802B9BB-C0B6-0542-3B9D-74B09172B1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60C180-443F-CEFF-90B7-73603511C4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5772">
              <a:defRPr/>
            </a:pPr>
            <a:fld id="{F3DC31B4-911D-48C3-9EAA-720A654FF15E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915772">
                <a:defRPr/>
              </a:pPr>
              <a:t>20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29190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3D182-1B71-CCCC-E182-439F9B1DF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5B8AA07-952D-5F7A-E1C5-AB0A6E4791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6D2EE44-26F9-3172-8560-DB7531BAF4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7F431F-FC0E-9DD2-60A8-9DA2D98992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5772">
              <a:defRPr/>
            </a:pPr>
            <a:fld id="{F3DC31B4-911D-48C3-9EAA-720A654FF15E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915772">
                <a:defRPr/>
              </a:pPr>
              <a:t>21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4171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63526E-3EAA-190B-B08B-43A92DCED5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2774A15-F8DD-630F-6DBF-B40C59F9EA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0E9F73B-D753-91B2-277C-3806435780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3797D3-0339-2845-01B6-669BEEE33B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5772">
              <a:defRPr/>
            </a:pPr>
            <a:fld id="{F3DC31B4-911D-48C3-9EAA-720A654FF15E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915772">
                <a:defRPr/>
              </a:pPr>
              <a:t>22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44215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B72588-4FBA-8CCA-E6E0-8612538B0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2EE4EBC-5073-2B01-3A5E-8DE40FE7CC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2BB20E3-7760-DF8F-88F7-EF6B0974EC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0B5A4A-F04B-B249-7264-5C782EA6AC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5772">
              <a:defRPr/>
            </a:pPr>
            <a:fld id="{F3DC31B4-911D-48C3-9EAA-720A654FF15E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915772">
                <a:defRPr/>
              </a:pPr>
              <a:t>23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0977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3D182-1B71-CCCC-E182-439F9B1DF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5B8AA07-952D-5F7A-E1C5-AB0A6E4791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6D2EE44-26F9-3172-8560-DB7531BAF4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7F431F-FC0E-9DD2-60A8-9DA2D98992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5772">
              <a:defRPr/>
            </a:pPr>
            <a:fld id="{F3DC31B4-911D-48C3-9EAA-720A654FF15E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915772">
                <a:defRPr/>
              </a:pPr>
              <a:t>4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88719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3D182-1B71-CCCC-E182-439F9B1DF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5B8AA07-952D-5F7A-E1C5-AB0A6E4791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6D2EE44-26F9-3172-8560-DB7531BAF4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7F431F-FC0E-9DD2-60A8-9DA2D98992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5772">
              <a:defRPr/>
            </a:pPr>
            <a:fld id="{F3DC31B4-911D-48C3-9EAA-720A654FF15E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915772">
                <a:defRPr/>
              </a:pPr>
              <a:t>25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62131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3D182-1B71-CCCC-E182-439F9B1DF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5B8AA07-952D-5F7A-E1C5-AB0A6E4791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6D2EE44-26F9-3172-8560-DB7531BAF4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7F431F-FC0E-9DD2-60A8-9DA2D98992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5772">
              <a:defRPr/>
            </a:pPr>
            <a:fld id="{F3DC31B4-911D-48C3-9EAA-720A654FF15E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915772">
                <a:defRPr/>
              </a:pPr>
              <a:t>26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8140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DDA36-A999-80B4-43B6-1317DF218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FEF7928-A6C9-8A2D-B456-3A4D854DEB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AAA9A34-EF5E-3A0D-6ADB-25A05ADDDC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749E97-C30F-B196-4181-A40D10F50A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5772">
              <a:defRPr/>
            </a:pPr>
            <a:fld id="{F3DC31B4-911D-48C3-9EAA-720A654FF15E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915772">
                <a:defRPr/>
              </a:pPr>
              <a:t>27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99630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3D182-1B71-CCCC-E182-439F9B1DF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5B8AA07-952D-5F7A-E1C5-AB0A6E4791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6D2EE44-26F9-3172-8560-DB7531BAF4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7F431F-FC0E-9DD2-60A8-9DA2D98992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5772">
              <a:defRPr/>
            </a:pPr>
            <a:fld id="{F3DC31B4-911D-48C3-9EAA-720A654FF15E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915772">
                <a:defRPr/>
              </a:pPr>
              <a:t>28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43380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3D182-1B71-CCCC-E182-439F9B1DF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5B8AA07-952D-5F7A-E1C5-AB0A6E4791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6D2EE44-26F9-3172-8560-DB7531BAF4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7F431F-FC0E-9DD2-60A8-9DA2D98992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5772">
              <a:defRPr/>
            </a:pPr>
            <a:fld id="{F3DC31B4-911D-48C3-9EAA-720A654FF15E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915772">
                <a:defRPr/>
              </a:pPr>
              <a:t>29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31506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3D182-1B71-CCCC-E182-439F9B1DF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5B8AA07-952D-5F7A-E1C5-AB0A6E4791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6D2EE44-26F9-3172-8560-DB7531BAF4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7F431F-FC0E-9DD2-60A8-9DA2D98992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5772">
              <a:defRPr/>
            </a:pPr>
            <a:fld id="{F3DC31B4-911D-48C3-9EAA-720A654FF15E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915772">
                <a:defRPr/>
              </a:pPr>
              <a:t>30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66372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3D182-1B71-CCCC-E182-439F9B1DF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5B8AA07-952D-5F7A-E1C5-AB0A6E4791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6D2EE44-26F9-3172-8560-DB7531BAF4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7F431F-FC0E-9DD2-60A8-9DA2D98992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5772">
              <a:defRPr/>
            </a:pPr>
            <a:fld id="{F3DC31B4-911D-48C3-9EAA-720A654FF15E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915772">
                <a:defRPr/>
              </a:pPr>
              <a:t>31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90450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3D182-1B71-CCCC-E182-439F9B1DF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5B8AA07-952D-5F7A-E1C5-AB0A6E4791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6D2EE44-26F9-3172-8560-DB7531BAF4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7F431F-FC0E-9DD2-60A8-9DA2D98992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5772">
              <a:defRPr/>
            </a:pPr>
            <a:fld id="{F3DC31B4-911D-48C3-9EAA-720A654FF15E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915772">
                <a:defRPr/>
              </a:pPr>
              <a:t>33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36195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3D182-1B71-CCCC-E182-439F9B1DF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5B8AA07-952D-5F7A-E1C5-AB0A6E4791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6D2EE44-26F9-3172-8560-DB7531BAF4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7F431F-FC0E-9DD2-60A8-9DA2D98992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5772">
              <a:defRPr/>
            </a:pPr>
            <a:fld id="{F3DC31B4-911D-48C3-9EAA-720A654FF15E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915772">
                <a:defRPr/>
              </a:pPr>
              <a:t>34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4290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3D182-1B71-CCCC-E182-439F9B1DF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5B8AA07-952D-5F7A-E1C5-AB0A6E4791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6D2EE44-26F9-3172-8560-DB7531BAF4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7F431F-FC0E-9DD2-60A8-9DA2D98992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5772">
              <a:defRPr/>
            </a:pPr>
            <a:fld id="{F3DC31B4-911D-48C3-9EAA-720A654FF15E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915772">
                <a:defRPr/>
              </a:pPr>
              <a:t>5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3394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3D182-1B71-CCCC-E182-439F9B1DF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5B8AA07-952D-5F7A-E1C5-AB0A6E4791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6D2EE44-26F9-3172-8560-DB7531BAF4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7F431F-FC0E-9DD2-60A8-9DA2D98992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5772">
              <a:defRPr/>
            </a:pPr>
            <a:fld id="{F3DC31B4-911D-48C3-9EAA-720A654FF15E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915772">
                <a:defRPr/>
              </a:pPr>
              <a:t>6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5996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3D182-1B71-CCCC-E182-439F9B1DF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5B8AA07-952D-5F7A-E1C5-AB0A6E4791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6D2EE44-26F9-3172-8560-DB7531BAF4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7F431F-FC0E-9DD2-60A8-9DA2D98992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5772">
              <a:defRPr/>
            </a:pPr>
            <a:fld id="{F3DC31B4-911D-48C3-9EAA-720A654FF15E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915772">
                <a:defRPr/>
              </a:pPr>
              <a:t>7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7057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3D182-1B71-CCCC-E182-439F9B1DF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5B8AA07-952D-5F7A-E1C5-AB0A6E4791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6D2EE44-26F9-3172-8560-DB7531BAF4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7F431F-FC0E-9DD2-60A8-9DA2D98992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5772">
              <a:defRPr/>
            </a:pPr>
            <a:fld id="{F3DC31B4-911D-48C3-9EAA-720A654FF15E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915772">
                <a:defRPr/>
              </a:pPr>
              <a:t>8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5654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3D182-1B71-CCCC-E182-439F9B1DF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5B8AA07-952D-5F7A-E1C5-AB0A6E4791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6D2EE44-26F9-3172-8560-DB7531BAF4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7F431F-FC0E-9DD2-60A8-9DA2D98992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5772">
              <a:defRPr/>
            </a:pPr>
            <a:fld id="{F3DC31B4-911D-48C3-9EAA-720A654FF15E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915772">
                <a:defRPr/>
              </a:pPr>
              <a:t>10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6005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3D182-1B71-CCCC-E182-439F9B1DF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5B8AA07-952D-5F7A-E1C5-AB0A6E4791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6D2EE44-26F9-3172-8560-DB7531BAF4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7F431F-FC0E-9DD2-60A8-9DA2D98992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5772">
              <a:defRPr/>
            </a:pPr>
            <a:fld id="{F3DC31B4-911D-48C3-9EAA-720A654FF15E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915772">
                <a:defRPr/>
              </a:pPr>
              <a:t>11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3231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3D182-1B71-CCCC-E182-439F9B1DF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5B8AA07-952D-5F7A-E1C5-AB0A6E4791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6D2EE44-26F9-3172-8560-DB7531BAF4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7F431F-FC0E-9DD2-60A8-9DA2D98992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5772">
              <a:defRPr/>
            </a:pPr>
            <a:fld id="{F3DC31B4-911D-48C3-9EAA-720A654FF15E}" type="slidenum">
              <a:rPr lang="ko-KR" altLang="en-US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 defTabSz="915772">
                <a:defRPr/>
              </a:pPr>
              <a:t>12</a:t>
            </a:fld>
            <a:endParaRPr lang="ko-KR" altLang="en-US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3987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140381DD-FB84-3586-3D43-1F8F13417878}"/>
              </a:ext>
            </a:extLst>
          </p:cNvPr>
          <p:cNvGrpSpPr/>
          <p:nvPr userDrawn="1"/>
        </p:nvGrpSpPr>
        <p:grpSpPr>
          <a:xfrm>
            <a:off x="8375700" y="584305"/>
            <a:ext cx="612000" cy="198000"/>
            <a:chOff x="6643818" y="2267297"/>
            <a:chExt cx="612000" cy="198000"/>
          </a:xfrm>
        </p:grpSpPr>
        <p:sp>
          <p:nvSpPr>
            <p:cNvPr id="143" name="사각형: 둥근 모서리 142">
              <a:extLst>
                <a:ext uri="{FF2B5EF4-FFF2-40B4-BE49-F238E27FC236}">
                  <a16:creationId xmlns:a16="http://schemas.microsoft.com/office/drawing/2014/main" id="{F3CE9FFD-1B6E-7CB7-71E5-7256C5A7AF7F}"/>
                </a:ext>
              </a:extLst>
            </p:cNvPr>
            <p:cNvSpPr/>
            <p:nvPr/>
          </p:nvSpPr>
          <p:spPr>
            <a:xfrm>
              <a:off x="6643818" y="2267297"/>
              <a:ext cx="612000" cy="198000"/>
            </a:xfrm>
            <a:prstGeom prst="roundRect">
              <a:avLst>
                <a:gd name="adj" fmla="val 582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" rtlCol="0" anchor="ctr"/>
            <a:lstStyle/>
            <a:p>
              <a:pPr algn="ctr"/>
              <a:r>
                <a:rPr lang="ko-KR" altLang="en-US" sz="800" b="0" spc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  화면잠금</a:t>
              </a:r>
              <a:endParaRPr lang="ko-KR" altLang="en-US" sz="800" b="0" spc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144" name="Freeform 21">
              <a:extLst>
                <a:ext uri="{FF2B5EF4-FFF2-40B4-BE49-F238E27FC236}">
                  <a16:creationId xmlns:a16="http://schemas.microsoft.com/office/drawing/2014/main" id="{3C00ADC2-60B5-F49B-AE05-7F89F43274A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97783" y="2324069"/>
              <a:ext cx="69843" cy="90000"/>
            </a:xfrm>
            <a:custGeom>
              <a:avLst/>
              <a:gdLst>
                <a:gd name="T0" fmla="*/ 2147483647 w 406"/>
                <a:gd name="T1" fmla="*/ 2147483647 h 538"/>
                <a:gd name="T2" fmla="*/ 2147483647 w 406"/>
                <a:gd name="T3" fmla="*/ 2147483647 h 538"/>
                <a:gd name="T4" fmla="*/ 2147483647 w 406"/>
                <a:gd name="T5" fmla="*/ 2147483647 h 538"/>
                <a:gd name="T6" fmla="*/ 2147483647 w 406"/>
                <a:gd name="T7" fmla="*/ 0 h 538"/>
                <a:gd name="T8" fmla="*/ 2147483647 w 406"/>
                <a:gd name="T9" fmla="*/ 2147483647 h 538"/>
                <a:gd name="T10" fmla="*/ 2147483647 w 406"/>
                <a:gd name="T11" fmla="*/ 2147483647 h 538"/>
                <a:gd name="T12" fmla="*/ 2147483647 w 406"/>
                <a:gd name="T13" fmla="*/ 2147483647 h 538"/>
                <a:gd name="T14" fmla="*/ 0 w 406"/>
                <a:gd name="T15" fmla="*/ 2147483647 h 538"/>
                <a:gd name="T16" fmla="*/ 0 w 406"/>
                <a:gd name="T17" fmla="*/ 2147483647 h 538"/>
                <a:gd name="T18" fmla="*/ 2147483647 w 406"/>
                <a:gd name="T19" fmla="*/ 2147483647 h 538"/>
                <a:gd name="T20" fmla="*/ 2147483647 w 406"/>
                <a:gd name="T21" fmla="*/ 2147483647 h 538"/>
                <a:gd name="T22" fmla="*/ 2147483647 w 406"/>
                <a:gd name="T23" fmla="*/ 2147483647 h 538"/>
                <a:gd name="T24" fmla="*/ 2147483647 w 406"/>
                <a:gd name="T25" fmla="*/ 2147483647 h 538"/>
                <a:gd name="T26" fmla="*/ 2147483647 w 406"/>
                <a:gd name="T27" fmla="*/ 2147483647 h 538"/>
                <a:gd name="T28" fmla="*/ 2147483647 w 406"/>
                <a:gd name="T29" fmla="*/ 2147483647 h 538"/>
                <a:gd name="T30" fmla="*/ 2147483647 w 406"/>
                <a:gd name="T31" fmla="*/ 2147483647 h 538"/>
                <a:gd name="T32" fmla="*/ 2147483647 w 406"/>
                <a:gd name="T33" fmla="*/ 2147483647 h 538"/>
                <a:gd name="T34" fmla="*/ 2147483647 w 406"/>
                <a:gd name="T35" fmla="*/ 2147483647 h 538"/>
                <a:gd name="T36" fmla="*/ 2147483647 w 406"/>
                <a:gd name="T37" fmla="*/ 2147483647 h 538"/>
                <a:gd name="T38" fmla="*/ 2147483647 w 406"/>
                <a:gd name="T39" fmla="*/ 2147483647 h 538"/>
                <a:gd name="T40" fmla="*/ 2147483647 w 406"/>
                <a:gd name="T41" fmla="*/ 2147483647 h 538"/>
                <a:gd name="T42" fmla="*/ 2147483647 w 406"/>
                <a:gd name="T43" fmla="*/ 2147483647 h 538"/>
                <a:gd name="T44" fmla="*/ 2147483647 w 406"/>
                <a:gd name="T45" fmla="*/ 2147483647 h 538"/>
                <a:gd name="T46" fmla="*/ 2147483647 w 406"/>
                <a:gd name="T47" fmla="*/ 2147483647 h 538"/>
                <a:gd name="T48" fmla="*/ 2147483647 w 406"/>
                <a:gd name="T49" fmla="*/ 2147483647 h 538"/>
                <a:gd name="T50" fmla="*/ 2147483647 w 406"/>
                <a:gd name="T51" fmla="*/ 2147483647 h 538"/>
                <a:gd name="T52" fmla="*/ 2147483647 w 406"/>
                <a:gd name="T53" fmla="*/ 2147483647 h 538"/>
                <a:gd name="T54" fmla="*/ 2147483647 w 406"/>
                <a:gd name="T55" fmla="*/ 2147483647 h 538"/>
                <a:gd name="T56" fmla="*/ 2147483647 w 406"/>
                <a:gd name="T57" fmla="*/ 2147483647 h 538"/>
                <a:gd name="T58" fmla="*/ 2147483647 w 406"/>
                <a:gd name="T59" fmla="*/ 2147483647 h 538"/>
                <a:gd name="T60" fmla="*/ 2147483647 w 406"/>
                <a:gd name="T61" fmla="*/ 2147483647 h 538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406" h="538">
                  <a:moveTo>
                    <a:pt x="356" y="181"/>
                  </a:moveTo>
                  <a:lnTo>
                    <a:pt x="332" y="181"/>
                  </a:lnTo>
                  <a:lnTo>
                    <a:pt x="332" y="127"/>
                  </a:lnTo>
                  <a:cubicBezTo>
                    <a:pt x="332" y="59"/>
                    <a:pt x="271" y="0"/>
                    <a:pt x="200" y="0"/>
                  </a:cubicBezTo>
                  <a:cubicBezTo>
                    <a:pt x="129" y="0"/>
                    <a:pt x="73" y="59"/>
                    <a:pt x="73" y="127"/>
                  </a:cubicBezTo>
                  <a:lnTo>
                    <a:pt x="73" y="181"/>
                  </a:lnTo>
                  <a:lnTo>
                    <a:pt x="49" y="181"/>
                  </a:lnTo>
                  <a:cubicBezTo>
                    <a:pt x="19" y="181"/>
                    <a:pt x="0" y="200"/>
                    <a:pt x="0" y="229"/>
                  </a:cubicBezTo>
                  <a:lnTo>
                    <a:pt x="0" y="483"/>
                  </a:lnTo>
                  <a:cubicBezTo>
                    <a:pt x="0" y="513"/>
                    <a:pt x="19" y="537"/>
                    <a:pt x="49" y="537"/>
                  </a:cubicBezTo>
                  <a:lnTo>
                    <a:pt x="356" y="537"/>
                  </a:lnTo>
                  <a:cubicBezTo>
                    <a:pt x="386" y="537"/>
                    <a:pt x="405" y="513"/>
                    <a:pt x="405" y="483"/>
                  </a:cubicBezTo>
                  <a:lnTo>
                    <a:pt x="405" y="229"/>
                  </a:lnTo>
                  <a:cubicBezTo>
                    <a:pt x="405" y="200"/>
                    <a:pt x="386" y="181"/>
                    <a:pt x="356" y="181"/>
                  </a:cubicBezTo>
                  <a:close/>
                  <a:moveTo>
                    <a:pt x="200" y="49"/>
                  </a:moveTo>
                  <a:cubicBezTo>
                    <a:pt x="244" y="49"/>
                    <a:pt x="283" y="83"/>
                    <a:pt x="283" y="127"/>
                  </a:cubicBezTo>
                  <a:lnTo>
                    <a:pt x="283" y="181"/>
                  </a:lnTo>
                  <a:lnTo>
                    <a:pt x="127" y="181"/>
                  </a:lnTo>
                  <a:lnTo>
                    <a:pt x="127" y="127"/>
                  </a:lnTo>
                  <a:lnTo>
                    <a:pt x="122" y="127"/>
                  </a:lnTo>
                  <a:cubicBezTo>
                    <a:pt x="122" y="83"/>
                    <a:pt x="156" y="49"/>
                    <a:pt x="200" y="49"/>
                  </a:cubicBezTo>
                  <a:close/>
                  <a:moveTo>
                    <a:pt x="356" y="483"/>
                  </a:moveTo>
                  <a:lnTo>
                    <a:pt x="49" y="483"/>
                  </a:lnTo>
                  <a:lnTo>
                    <a:pt x="49" y="229"/>
                  </a:lnTo>
                  <a:lnTo>
                    <a:pt x="356" y="229"/>
                  </a:lnTo>
                  <a:lnTo>
                    <a:pt x="356" y="483"/>
                  </a:lnTo>
                  <a:close/>
                  <a:moveTo>
                    <a:pt x="200" y="410"/>
                  </a:moveTo>
                  <a:cubicBezTo>
                    <a:pt x="229" y="410"/>
                    <a:pt x="254" y="383"/>
                    <a:pt x="254" y="356"/>
                  </a:cubicBezTo>
                  <a:cubicBezTo>
                    <a:pt x="254" y="330"/>
                    <a:pt x="227" y="308"/>
                    <a:pt x="200" y="308"/>
                  </a:cubicBezTo>
                  <a:cubicBezTo>
                    <a:pt x="173" y="308"/>
                    <a:pt x="151" y="330"/>
                    <a:pt x="151" y="356"/>
                  </a:cubicBezTo>
                  <a:cubicBezTo>
                    <a:pt x="151" y="383"/>
                    <a:pt x="176" y="410"/>
                    <a:pt x="200" y="410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A74B01B-13FF-71A6-FD32-A1447D6757DE}"/>
              </a:ext>
            </a:extLst>
          </p:cNvPr>
          <p:cNvGrpSpPr/>
          <p:nvPr userDrawn="1"/>
        </p:nvGrpSpPr>
        <p:grpSpPr>
          <a:xfrm>
            <a:off x="9026591" y="584411"/>
            <a:ext cx="540000" cy="198000"/>
            <a:chOff x="9026591" y="584411"/>
            <a:chExt cx="540000" cy="198000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8D8FF0CE-0B90-8207-9CE8-983FEC2801C8}"/>
                </a:ext>
              </a:extLst>
            </p:cNvPr>
            <p:cNvSpPr/>
            <p:nvPr userDrawn="1"/>
          </p:nvSpPr>
          <p:spPr>
            <a:xfrm>
              <a:off x="9026591" y="584411"/>
              <a:ext cx="540000" cy="198000"/>
            </a:xfrm>
            <a:prstGeom prst="roundRect">
              <a:avLst>
                <a:gd name="adj" fmla="val 582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" rtlCol="0" anchor="ctr"/>
            <a:lstStyle/>
            <a:p>
              <a:pPr algn="ctr"/>
              <a:r>
                <a:rPr lang="ko-KR" altLang="en-US" sz="800" b="0" spc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   도움말</a:t>
              </a:r>
              <a:endParaRPr lang="ko-KR" altLang="en-US" sz="800" b="0" spc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pic>
          <p:nvPicPr>
            <p:cNvPr id="5" name="그림 4" descr="어둠, 블랙, 달, 원이(가) 표시된 사진&#10;&#10;자동 생성된 설명">
              <a:extLst>
                <a:ext uri="{FF2B5EF4-FFF2-40B4-BE49-F238E27FC236}">
                  <a16:creationId xmlns:a16="http://schemas.microsoft.com/office/drawing/2014/main" id="{0D9AA952-2EE7-D7EC-1652-C4E2576AABD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078966" y="638599"/>
              <a:ext cx="101376" cy="79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853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594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4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3221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181">
            <a:extLst>
              <a:ext uri="{FF2B5EF4-FFF2-40B4-BE49-F238E27FC236}">
                <a16:creationId xmlns:a16="http://schemas.microsoft.com/office/drawing/2014/main" id="{B0677BB0-F2CB-183D-02B4-8B726DAE081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78454741"/>
              </p:ext>
            </p:extLst>
          </p:nvPr>
        </p:nvGraphicFramePr>
        <p:xfrm>
          <a:off x="9696554" y="516965"/>
          <a:ext cx="2340000" cy="60408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화면명</a:t>
                      </a:r>
                      <a:endParaRPr kumimoji="1" lang="en-US" altLang="ko-KR" sz="800" b="1" i="0" u="none" strike="noStrike" cap="none" normalizeH="0" baseline="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8" marR="36008" marT="35943" marB="35943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8" marR="36008" marT="35943" marB="35943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ID</a:t>
                      </a:r>
                    </a:p>
                  </a:txBody>
                  <a:tcPr marL="36008" marR="36008" marT="35943" marB="35943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8" marR="36008" marT="35943" marB="35943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속성</a:t>
                      </a:r>
                      <a:endParaRPr kumimoji="1" lang="en-US" altLang="ko-KR" sz="800" b="1" i="0" u="none" strike="noStrike" cap="none" normalizeH="0" baseline="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8" marR="36008" marT="35943" marB="35943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8" marR="36008" marT="35943" marB="35943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70650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화면경로</a:t>
                      </a:r>
                    </a:p>
                  </a:txBody>
                  <a:tcPr marL="36008" marR="36008" marT="35943" marB="35943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8" marR="36008" marT="35943" marB="35943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화면설명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solidFill>
                              <a:srgbClr val="C0C0C0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Description</a:t>
                      </a:r>
                      <a:endParaRPr kumimoji="1" lang="ko-KR" altLang="en-US" sz="800" b="1" i="0" u="none" strike="noStrike" cap="none" normalizeH="0" baseline="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8" marR="36008" marT="35943" marB="35943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8" marR="36008" marT="35943" marB="35943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248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>
                        <a:ln>
                          <a:solidFill>
                            <a:srgbClr val="C0C0C0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8" marR="36008" marT="35943" marB="35943" anchor="ctr" horzOverflow="overflow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554286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2B948C03-CEAC-58DA-7036-15BB454F6A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20194" y="157339"/>
            <a:ext cx="864002" cy="288000"/>
          </a:xfrm>
          <a:prstGeom prst="rect">
            <a:avLst/>
          </a:prstGeom>
        </p:spPr>
      </p:pic>
      <p:sp>
        <p:nvSpPr>
          <p:cNvPr id="14" name="Rectangle 61">
            <a:extLst>
              <a:ext uri="{FF2B5EF4-FFF2-40B4-BE49-F238E27FC236}">
                <a16:creationId xmlns:a16="http://schemas.microsoft.com/office/drawing/2014/main" id="{FD819DB4-27EB-F402-645E-8F88964744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75796" y="6561561"/>
            <a:ext cx="627062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701" tIns="42350" rIns="84701" bIns="42350" anchor="ctr"/>
          <a:lstStyle/>
          <a:p>
            <a:pPr algn="r" defTabSz="847725">
              <a:defRPr/>
            </a:pPr>
            <a:fld id="{703E1351-64D3-4C11-A904-9B655D99D93A}" type="slidenum">
              <a:rPr lang="en-US" altLang="ko-KR" sz="900" b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pPr algn="r" defTabSz="847725">
                <a:defRPr/>
              </a:pPr>
              <a:t>‹#›</a:t>
            </a:fld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6" name="Rectangle 75">
            <a:extLst>
              <a:ext uri="{FF2B5EF4-FFF2-40B4-BE49-F238E27FC236}">
                <a16:creationId xmlns:a16="http://schemas.microsoft.com/office/drawing/2014/main" id="{4FAD0F98-F412-57E1-E77F-6E84011B4C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4720" y="508002"/>
            <a:ext cx="11882561" cy="6048375"/>
          </a:xfrm>
          <a:prstGeom prst="rect">
            <a:avLst/>
          </a:prstGeom>
          <a:noFill/>
          <a:ln w="16510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lIns="68820" tIns="34409" rIns="68820" bIns="34409" anchor="ctr"/>
          <a:lstStyle/>
          <a:p>
            <a:pPr algn="ctr" defTabSz="688777">
              <a:spcBef>
                <a:spcPct val="50000"/>
              </a:spcBef>
              <a:defRPr/>
            </a:pPr>
            <a:endParaRPr lang="ko-KR" altLang="ko-KR" sz="569" b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8845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22" r:id="rId2"/>
  </p:sldLayoutIdLst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5"/>
          <p:cNvSpPr>
            <a:spLocks noChangeArrowheads="1"/>
          </p:cNvSpPr>
          <p:nvPr userDrawn="1"/>
        </p:nvSpPr>
        <p:spPr bwMode="auto">
          <a:xfrm>
            <a:off x="154720" y="508002"/>
            <a:ext cx="11882561" cy="6048375"/>
          </a:xfrm>
          <a:prstGeom prst="rect">
            <a:avLst/>
          </a:prstGeom>
          <a:noFill/>
          <a:ln w="16510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lIns="68820" tIns="34409" rIns="68820" bIns="34409" anchor="ctr"/>
          <a:lstStyle/>
          <a:p>
            <a:pPr algn="ctr" defTabSz="688777">
              <a:spcBef>
                <a:spcPct val="50000"/>
              </a:spcBef>
              <a:defRPr/>
            </a:pPr>
            <a:endParaRPr lang="ko-KR" altLang="ko-KR" sz="569" b="0">
              <a:latin typeface="+mn-ea"/>
              <a:ea typeface="+mn-ea"/>
            </a:endParaRPr>
          </a:p>
        </p:txBody>
      </p:sp>
      <p:sp>
        <p:nvSpPr>
          <p:cNvPr id="7" name="Rectangle 61">
            <a:extLst>
              <a:ext uri="{FF2B5EF4-FFF2-40B4-BE49-F238E27FC236}">
                <a16:creationId xmlns:a16="http://schemas.microsoft.com/office/drawing/2014/main" id="{C8F679DC-9A90-9083-A413-F073F310FC7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375796" y="6561561"/>
            <a:ext cx="627062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701" tIns="42350" rIns="84701" bIns="42350" anchor="ctr"/>
          <a:lstStyle/>
          <a:p>
            <a:pPr algn="r" defTabSz="847725">
              <a:defRPr/>
            </a:pPr>
            <a:fld id="{703E1351-64D3-4C11-A904-9B655D99D93A}" type="slidenum">
              <a:rPr lang="en-US" altLang="ko-KR" sz="900" b="0"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pPr algn="r" defTabSz="847725">
                <a:defRPr/>
              </a:pPr>
              <a:t>‹#›</a:t>
            </a:fld>
            <a:endParaRPr lang="en-US" altLang="ko-KR" sz="900" b="0" dirty="0">
              <a:latin typeface="맑은 고딕" panose="020B0503020000020004" pitchFamily="50" charset="-127"/>
              <a:ea typeface="맑은 고딕" panose="020B0503020000020004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E5B757E-F432-C687-3E11-89ECFDBC59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20194" y="157339"/>
            <a:ext cx="864002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96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</p:sldLayoutIdLst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6208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</p:sldLayoutIdLst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0.png"/><Relationship Id="rId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316A4F-9159-8007-E760-5AE64A5D7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67F191D-BF13-4E4F-939D-95036D76D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626433"/>
              </p:ext>
            </p:extLst>
          </p:nvPr>
        </p:nvGraphicFramePr>
        <p:xfrm>
          <a:off x="299886" y="1292874"/>
          <a:ext cx="11592000" cy="46363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75448997"/>
                    </a:ext>
                  </a:extLst>
                </a:gridCol>
                <a:gridCol w="7920807">
                  <a:extLst>
                    <a:ext uri="{9D8B030D-6E8A-4147-A177-3AD203B41FA5}">
                      <a16:colId xmlns:a16="http://schemas.microsoft.com/office/drawing/2014/main" val="356064491"/>
                    </a:ext>
                  </a:extLst>
                </a:gridCol>
                <a:gridCol w="1871193">
                  <a:extLst>
                    <a:ext uri="{9D8B030D-6E8A-4147-A177-3AD203B41FA5}">
                      <a16:colId xmlns:a16="http://schemas.microsoft.com/office/drawing/2014/main" val="341504140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구분</a:t>
                      </a:r>
                      <a:endParaRPr lang="ko-KR" altLang="en-US" sz="800" b="1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72000" marR="72000"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요구사항</a:t>
                      </a:r>
                      <a:endParaRPr lang="ko-KR" altLang="en-US" sz="800" b="1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화면설계여부</a:t>
                      </a:r>
                      <a:endParaRPr lang="ko-KR" altLang="en-US" sz="800" b="1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53372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</a:txBody>
                  <a:tcPr marL="72000" marR="72000"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1. 5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월 캘린더 신청기간에 영업점별 배부수량에서 </a:t>
                      </a: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1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차 </a:t>
                      </a: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1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차신청 건</a:t>
                      </a: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, 2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차 </a:t>
                      </a: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2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차신청 건 일괄신청 후 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    11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월 배송 전에 재확인 </a:t>
                      </a: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&gt; 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재확인 시 </a:t>
                      </a: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2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차 </a:t>
                      </a: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2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차신청 필요 없어진 경우 영업점 수량으로 포함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완료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69665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</a:txBody>
                  <a:tcPr marL="72000" marR="72000"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2. 1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차 신청 시 캘린더 </a:t>
                      </a: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A, B, C 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품목별 총 수량만 신청 </a:t>
                      </a: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&gt; 2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차 신청 시 품목별 신청수량 내에서 업체</a:t>
                      </a: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(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고객</a:t>
                      </a: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) 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배송 수량 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예</a:t>
                      </a: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) 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배부수량 </a:t>
                      </a: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1,000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개 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① </a:t>
                      </a: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1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차 신청기간에 영업점에서 </a:t>
                      </a: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A, B, C 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품목 총 </a:t>
                      </a: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800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부 신청 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- A : 300, B: 300, C: 200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② 2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차 신청기간에 </a:t>
                      </a: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A, B, C 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폼목 신청수량 내에서 고객 배송정보 등록 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-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 품목별 고객정보 등록 시 총 수량에서 마이너스 처리 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- 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고객정보 등록 후 남은 수량은 영업점으로 배송 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함초롬돋움" panose="020B0604000101010101" pitchFamily="50" charset="-127"/>
                        </a:rPr>
                        <a:t>완료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함초롬돋움" panose="020B0604000101010101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028417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</a:txBody>
                  <a:tcPr marL="72000" marR="72000"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3. 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캘린더 배송진행현황 미표시</a:t>
                      </a: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대신 품목별 제작업체 담당자 이름</a:t>
                      </a: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전화번호 표시 필요</a:t>
                      </a: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(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업체 선정</a:t>
                      </a: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)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- 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제작업체정보 등록 및 수정 기능 제공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- 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캘린더 배송이후 본부에서 관여하지 않음</a:t>
                      </a:r>
                      <a:endParaRPr lang="en-US" altLang="ko-KR" sz="8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함초롬돋움" panose="020B0604000101010101" pitchFamily="50" charset="-127"/>
                        </a:rPr>
                        <a:t>완료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함초롬돋움" panose="020B0604000101010101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769182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</a:txBody>
                  <a:tcPr marL="72000" marR="72000"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4. 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고객정보 엑셀업로드</a:t>
                      </a: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화면 내 주소입력 시 직접 텍스트 입력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- 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수취인명</a:t>
                      </a: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(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고객명</a:t>
                      </a: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/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업체명</a:t>
                      </a: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),  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주소</a:t>
                      </a: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전화번호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함초롬돋움" panose="020B0604000101010101" pitchFamily="50" charset="-127"/>
                        </a:rPr>
                        <a:t>완료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함초롬돋움" panose="020B0604000101010101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48847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</a:txBody>
                  <a:tcPr marL="72000" marR="72000"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5. 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서무권한</a:t>
                      </a: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(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대리</a:t>
                      </a: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팀장 등</a:t>
                      </a: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)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을 가진 직원은 누구나 신청 가능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함초롬돋움" panose="020B0604000101010101" pitchFamily="50" charset="-127"/>
                        </a:rPr>
                        <a:t>완료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함초롬돋움" panose="020B0604000101010101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24844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</a:txBody>
                  <a:tcPr marL="72000" marR="72000"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6. 1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차</a:t>
                      </a: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, 2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차 신청 부점장 결재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함초롬돋움" panose="020B0604000101010101" pitchFamily="50" charset="-127"/>
                        </a:rPr>
                        <a:t>완료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함초롬돋움" panose="020B0604000101010101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5606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</a:txBody>
                  <a:tcPr marL="72000" marR="72000"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7. 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알림발송 기능 제공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- 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시행문 등록 후 수동으로 알림발송</a:t>
                      </a: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(UC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메신저</a:t>
                      </a: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)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- 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업무포털 내 나의 할 일에 미처리 건수 표시</a:t>
                      </a: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클릭 시 업무지원시스템 메인으로 링크</a:t>
                      </a: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(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메인화면 내 캘린더 미신청 건 표시</a:t>
                      </a: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) 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- 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부점장 미결재 시 미처리 건수로 계속 표시</a:t>
                      </a: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(</a:t>
                      </a:r>
                      <a:r>
                        <a:rPr lang="ko-KR" altLang="en-US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서무권한자 전체</a:t>
                      </a:r>
                      <a:r>
                        <a:rPr lang="en-US" altLang="ko-KR" sz="800" b="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) 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함초롬돋움" panose="020B0604000101010101" pitchFamily="50" charset="-127"/>
                        </a:rPr>
                        <a:t>완료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함초롬돋움" panose="020B0604000101010101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669933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62CFA9F-B363-B487-FA01-680209F5B99F}"/>
              </a:ext>
            </a:extLst>
          </p:cNvPr>
          <p:cNvSpPr txBox="1"/>
          <p:nvPr/>
        </p:nvSpPr>
        <p:spPr>
          <a:xfrm>
            <a:off x="291242" y="631121"/>
            <a:ext cx="379943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캘린더신청 </a:t>
            </a:r>
            <a:r>
              <a:rPr lang="en-US" altLang="ko-KR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TOBE </a:t>
            </a:r>
            <a:r>
              <a:rPr lang="ko-KR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개선요구사항</a:t>
            </a: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B6951E7-C15E-42D2-8B27-D407748EC850}"/>
              </a:ext>
            </a:extLst>
          </p:cNvPr>
          <p:cNvCxnSpPr>
            <a:cxnSpLocks/>
          </p:cNvCxnSpPr>
          <p:nvPr/>
        </p:nvCxnSpPr>
        <p:spPr>
          <a:xfrm>
            <a:off x="299887" y="1292874"/>
            <a:ext cx="11592000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6D8B8039-A9C2-C833-8E3D-73A752857502}"/>
              </a:ext>
            </a:extLst>
          </p:cNvPr>
          <p:cNvGrpSpPr/>
          <p:nvPr/>
        </p:nvGrpSpPr>
        <p:grpSpPr>
          <a:xfrm>
            <a:off x="9088740" y="621732"/>
            <a:ext cx="244800" cy="234000"/>
            <a:chOff x="9119562" y="2761856"/>
            <a:chExt cx="244800" cy="234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5327F4B-E085-1158-1E23-16A5EEFEA57C}"/>
                </a:ext>
              </a:extLst>
            </p:cNvPr>
            <p:cNvSpPr/>
            <p:nvPr/>
          </p:nvSpPr>
          <p:spPr bwMode="auto">
            <a:xfrm>
              <a:off x="9119562" y="2761856"/>
              <a:ext cx="244800" cy="23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lIns="0" rIns="0" rtlCol="0" anchor="ctr">
              <a:noAutofit/>
            </a:bodyPr>
            <a:lstStyle/>
            <a:p>
              <a:pPr algn="ctr"/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07DF477-9285-BA94-9292-B26C431DB5D0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3562" y="2809610"/>
              <a:ext cx="144000" cy="144000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9BFAFB6-DE2D-5971-28CE-5A1649979CBE}"/>
              </a:ext>
            </a:extLst>
          </p:cNvPr>
          <p:cNvGrpSpPr/>
          <p:nvPr/>
        </p:nvGrpSpPr>
        <p:grpSpPr>
          <a:xfrm>
            <a:off x="8778004" y="621732"/>
            <a:ext cx="244800" cy="234000"/>
            <a:chOff x="8835985" y="2761856"/>
            <a:chExt cx="244800" cy="23400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5AD385F-E811-FB7C-B517-8BEEB9D69F6D}"/>
                </a:ext>
              </a:extLst>
            </p:cNvPr>
            <p:cNvSpPr/>
            <p:nvPr/>
          </p:nvSpPr>
          <p:spPr bwMode="auto">
            <a:xfrm>
              <a:off x="8835985" y="2761856"/>
              <a:ext cx="244800" cy="23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lIns="0" rIns="0" rtlCol="0" anchor="ctr">
              <a:noAutofit/>
            </a:bodyPr>
            <a:lstStyle/>
            <a:p>
              <a:pPr algn="ctr"/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1C74AA5-3E56-841B-D2C0-A9897624E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6385" y="2806010"/>
              <a:ext cx="151200" cy="151200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5DEAB16-1B47-E9F4-0F2C-474EC9085026}"/>
              </a:ext>
            </a:extLst>
          </p:cNvPr>
          <p:cNvGrpSpPr/>
          <p:nvPr/>
        </p:nvGrpSpPr>
        <p:grpSpPr>
          <a:xfrm>
            <a:off x="9088740" y="955109"/>
            <a:ext cx="244800" cy="234000"/>
            <a:chOff x="9119562" y="2761856"/>
            <a:chExt cx="244800" cy="23400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190835E-DE30-40CB-D9E5-FA66404BA866}"/>
                </a:ext>
              </a:extLst>
            </p:cNvPr>
            <p:cNvSpPr/>
            <p:nvPr/>
          </p:nvSpPr>
          <p:spPr bwMode="auto">
            <a:xfrm>
              <a:off x="9119562" y="2761856"/>
              <a:ext cx="244800" cy="23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lIns="0" rIns="0" rtlCol="0" anchor="ctr">
              <a:noAutofit/>
            </a:bodyPr>
            <a:lstStyle/>
            <a:p>
              <a:pPr algn="ctr"/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88AD2A95-065A-13A0-9C9B-B0FA76FB4832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3562" y="2809610"/>
              <a:ext cx="144000" cy="144000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7162057-3D80-E734-3A35-856A503AEC58}"/>
              </a:ext>
            </a:extLst>
          </p:cNvPr>
          <p:cNvGrpSpPr/>
          <p:nvPr/>
        </p:nvGrpSpPr>
        <p:grpSpPr>
          <a:xfrm>
            <a:off x="8779525" y="955109"/>
            <a:ext cx="244800" cy="234000"/>
            <a:chOff x="8835985" y="2761856"/>
            <a:chExt cx="244800" cy="23400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44401CC-1CE0-59F1-D6AA-86EC50708CE6}"/>
                </a:ext>
              </a:extLst>
            </p:cNvPr>
            <p:cNvSpPr/>
            <p:nvPr/>
          </p:nvSpPr>
          <p:spPr bwMode="auto">
            <a:xfrm>
              <a:off x="8835985" y="2761856"/>
              <a:ext cx="244800" cy="23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txBody>
            <a:bodyPr wrap="square" lIns="0" rIns="0" rtlCol="0" anchor="ctr">
              <a:noAutofit/>
            </a:bodyPr>
            <a:lstStyle/>
            <a:p>
              <a:pPr algn="ctr"/>
              <a:endParaRPr lang="ko-KR" altLang="en-US" sz="1100" b="1" dirty="0">
                <a:solidFill>
                  <a:srgbClr val="FF0000"/>
                </a:solidFill>
              </a:endParaRP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A5BD4E7-F774-FF5A-647F-F7F3D04B6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6385" y="2806010"/>
              <a:ext cx="151200" cy="151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2346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6D103-E2A0-3A7D-69AA-371CD3E14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표 3">
            <a:extLst>
              <a:ext uri="{FF2B5EF4-FFF2-40B4-BE49-F238E27FC236}">
                <a16:creationId xmlns:a16="http://schemas.microsoft.com/office/drawing/2014/main" id="{812DEE86-F695-A7C8-F37B-BB98F0CAB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464383"/>
              </p:ext>
            </p:extLst>
          </p:nvPr>
        </p:nvGraphicFramePr>
        <p:xfrm>
          <a:off x="291648" y="3464312"/>
          <a:ext cx="9288000" cy="93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29552858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70506206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418226641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663210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84944983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67516295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87725145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99410404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07488004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56235422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93922478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80386834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84788743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37035837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510097153"/>
                    </a:ext>
                  </a:extLst>
                </a:gridCol>
              </a:tblGrid>
              <a:tr h="216000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신청연도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배부수량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달력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신청부점</a:t>
                      </a:r>
                      <a:endParaRPr lang="en-US" altLang="ko-KR" sz="8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소속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결재상태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신청자</a:t>
                      </a:r>
                      <a:endParaRPr lang="en-US" altLang="ko-KR" sz="8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신청일자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최종인수일자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배송지정보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81706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벽걸이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effectLst/>
                        </a:rPr>
                        <a:t>(3</a:t>
                      </a:r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단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벽걸이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일반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탁상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부점코드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부점명</a:t>
                      </a:r>
                      <a:endParaRPr lang="ko-KR" altLang="en-US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직원번호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직원명</a:t>
                      </a:r>
                      <a:endParaRPr lang="ko-KR" altLang="en-US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전화번호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우편번호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주소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7445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2024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600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150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150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300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0034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</a:rPr>
                        <a:t>을지로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</a:rPr>
                        <a:t>결재승인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A11111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effectLst/>
                        </a:rPr>
                        <a:t>홍을지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2023-06-22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____ - __ - __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02-123-1234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01012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</a:rPr>
                        <a:t>서울특별시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..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0558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2023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700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300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300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0034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</a:rPr>
                        <a:t>을지로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</a:rPr>
                        <a:t>결재승인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A11111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effectLst/>
                        </a:rPr>
                        <a:t>홍을지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2022-06-12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____ - __ - __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02-123-1234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01012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</a:rPr>
                        <a:t>서울특별시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..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837694"/>
                  </a:ext>
                </a:extLst>
              </a:tr>
            </a:tbl>
          </a:graphicData>
        </a:graphic>
      </p:graphicFrame>
      <p:sp>
        <p:nvSpPr>
          <p:cNvPr id="70" name="TextBox 69">
            <a:extLst>
              <a:ext uri="{FF2B5EF4-FFF2-40B4-BE49-F238E27FC236}">
                <a16:creationId xmlns:a16="http://schemas.microsoft.com/office/drawing/2014/main" id="{831E5589-C498-7DF4-8356-9366903A1E3D}"/>
              </a:ext>
            </a:extLst>
          </p:cNvPr>
          <p:cNvSpPr txBox="1"/>
          <p:nvPr/>
        </p:nvSpPr>
        <p:spPr>
          <a:xfrm>
            <a:off x="10245609" y="688967"/>
            <a:ext cx="1800000" cy="200055"/>
          </a:xfrm>
          <a:prstGeom prst="rect">
            <a:avLst/>
          </a:prstGeom>
        </p:spPr>
        <p:txBody>
          <a:bodyPr wrap="square" lIns="36000" rIns="36000" rtlCol="0">
            <a:spAutoFit/>
          </a:bodyPr>
          <a:lstStyle/>
          <a:p>
            <a: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BSSCR0201M </a:t>
            </a:r>
            <a:endParaRPr lang="ko-KR" altLang="ko-KR" sz="700" dirty="0">
              <a:solidFill>
                <a:srgbClr val="202124"/>
              </a:solidFill>
              <a:latin typeface="+mn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8138B63-2B5F-29E8-7F3A-5174D9E2E121}"/>
              </a:ext>
            </a:extLst>
          </p:cNvPr>
          <p:cNvSpPr txBox="1"/>
          <p:nvPr/>
        </p:nvSpPr>
        <p:spPr>
          <a:xfrm>
            <a:off x="10245609" y="497547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>
              <a:defRPr/>
            </a:pP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신청관리 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202124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6A215C4-DC5A-004F-EE3F-DC9FB8A72E10}"/>
              </a:ext>
            </a:extLst>
          </p:cNvPr>
          <p:cNvSpPr txBox="1"/>
          <p:nvPr/>
        </p:nvSpPr>
        <p:spPr>
          <a:xfrm>
            <a:off x="10245609" y="863833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endParaRPr kumimoji="0" lang="ko-KR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2552FD-D0E0-EA02-42BF-EF2D8438A599}"/>
              </a:ext>
            </a:extLst>
          </p:cNvPr>
          <p:cNvSpPr txBox="1"/>
          <p:nvPr/>
        </p:nvSpPr>
        <p:spPr>
          <a:xfrm>
            <a:off x="66840" y="125573"/>
            <a:ext cx="2343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1400">
                <a:solidFill>
                  <a:prstClr val="black"/>
                </a:solidFill>
                <a:latin typeface="함초롬돋움"/>
                <a:ea typeface="함초롬돋움"/>
              </a:rPr>
              <a:t>캘린더신청 </a:t>
            </a:r>
            <a:r>
              <a:rPr lang="en-US" altLang="ko-KR" sz="1400">
                <a:solidFill>
                  <a:prstClr val="black"/>
                </a:solidFill>
                <a:latin typeface="함초롬돋움"/>
                <a:ea typeface="함초롬돋움"/>
              </a:rPr>
              <a:t>&gt; 1</a:t>
            </a:r>
            <a:r>
              <a:rPr lang="ko-KR" altLang="en-US" sz="1400">
                <a:solidFill>
                  <a:prstClr val="black"/>
                </a:solidFill>
                <a:latin typeface="함초롬돋움"/>
                <a:ea typeface="함초롬돋움"/>
              </a:rPr>
              <a:t>차신청</a:t>
            </a:r>
            <a:r>
              <a:rPr lang="en-US" altLang="ko-KR" sz="1400">
                <a:solidFill>
                  <a:prstClr val="black"/>
                </a:solidFill>
                <a:latin typeface="함초롬돋움"/>
                <a:ea typeface="함초롬돋움"/>
              </a:rPr>
              <a:t>_</a:t>
            </a:r>
            <a:r>
              <a:rPr lang="ko-KR" altLang="en-US" sz="1400" dirty="0">
                <a:solidFill>
                  <a:prstClr val="black"/>
                </a:solidFill>
                <a:latin typeface="함초롬돋움"/>
                <a:ea typeface="함초롬돋움"/>
              </a:rPr>
              <a:t>조회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BDE49F-922F-F588-220C-513BCF3DDE89}"/>
              </a:ext>
            </a:extLst>
          </p:cNvPr>
          <p:cNvSpPr txBox="1"/>
          <p:nvPr/>
        </p:nvSpPr>
        <p:spPr>
          <a:xfrm>
            <a:off x="10245609" y="1118146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lvl="0"/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홈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영업지원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캘린더신청 </a:t>
            </a:r>
            <a:r>
              <a:rPr lang="en-US" altLang="ko-KR" sz="700">
                <a:solidFill>
                  <a:srgbClr val="202124"/>
                </a:solidFill>
                <a:latin typeface="+mn-ea"/>
              </a:rPr>
              <a:t>&gt; 1</a:t>
            </a:r>
            <a:r>
              <a:rPr lang="ko-KR" altLang="en-US" sz="700">
                <a:solidFill>
                  <a:srgbClr val="202124"/>
                </a:solidFill>
                <a:latin typeface="+mn-ea"/>
              </a:rPr>
              <a:t>차신청 </a:t>
            </a:r>
            <a:endParaRPr lang="ko-KR" altLang="en-US" sz="700" dirty="0">
              <a:solidFill>
                <a:srgbClr val="202124"/>
              </a:solidFill>
              <a:latin typeface="+mn-ea"/>
            </a:endParaRPr>
          </a:p>
        </p:txBody>
      </p:sp>
      <p:graphicFrame>
        <p:nvGraphicFramePr>
          <p:cNvPr id="2" name="Group 974">
            <a:extLst>
              <a:ext uri="{FF2B5EF4-FFF2-40B4-BE49-F238E27FC236}">
                <a16:creationId xmlns:a16="http://schemas.microsoft.com/office/drawing/2014/main" id="{5F1F877F-9793-CEFE-6D03-3407ACEA0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010538"/>
              </p:ext>
            </p:extLst>
          </p:nvPr>
        </p:nvGraphicFramePr>
        <p:xfrm>
          <a:off x="9697291" y="1631237"/>
          <a:ext cx="2340000" cy="6622080"/>
        </p:xfrm>
        <a:graphic>
          <a:graphicData uri="http://schemas.openxmlformats.org/drawingml/2006/table">
            <a:tbl>
              <a:tblPr/>
              <a:tblGrid>
                <a:gridCol w="2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신청기간이 아닐 때 화면을 접속하면 모든 필드가 비활성화되어 있음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서무담당 권한이 있는 사용자만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 가능</a:t>
                      </a:r>
                      <a:endParaRPr lang="en-US" altLang="ko-KR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차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2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차 신청 부점장 전결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614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현재 상태 표시 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결재요청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결재승인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신청완료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본부에서 해당 처리 중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현재 상태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신청기간 상태 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‘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’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결재요청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상태 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‘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결재요청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결재승인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반려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상태 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‘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결재승인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’, ‘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결재반려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’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218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조회영역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신청연도 드롭다운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비활성화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디폴트 해당연도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신청부점 인풋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업무지원시스템 로그인 정보 자동 세팅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공통 조회조건 입력박스에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한글자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이상 입력 시 자동완성 기능 적용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'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을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'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입력 시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'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을지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가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', '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을지로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'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등 노출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소속팀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드롭다운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디폴트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부점에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따라 다름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일반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공란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소속팀이 있는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부점인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경우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리스트 노출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 0001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영업부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/ 4010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영업부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DR / 4546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영업부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VM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소속팀이 없는 경우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일반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데이터는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부점코드로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들어감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※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코드상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2017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년 이전 데이터만 존재함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조회 버튼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조회조건 설정 후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조회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버튼 클릭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(11) 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리스트 영역에 조회결과 출력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부점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미선택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상태에서 조회 시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얼럿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조회부점코드를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입력해주세요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969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신청부점 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업무지원시스템 로그인 정보 자동 세팅</a:t>
                      </a:r>
                      <a:b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읽기전용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516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신청자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업무지원시스템 로그인 정보 자동 세팅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읽기전용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90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전화번호 인풋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디폴트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해당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부점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전화번호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전화번호 입력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094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진행상태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결재요청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결재승인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결재반려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신청일자 캘린더</a:t>
                      </a:r>
                      <a:endParaRPr lang="en-US" altLang="ko-KR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디폴트 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오늘 날짜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읽기전용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1668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배송지정보 메시지 표시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113841"/>
                  </a:ext>
                </a:extLst>
              </a:tr>
            </a:tbl>
          </a:graphicData>
        </a:graphic>
      </p:graphicFrame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A3A8665-7D37-71BC-8DDD-FFBD6D2DEAFC}"/>
              </a:ext>
            </a:extLst>
          </p:cNvPr>
          <p:cNvSpPr>
            <a:spLocks/>
          </p:cNvSpPr>
          <p:nvPr/>
        </p:nvSpPr>
        <p:spPr bwMode="auto">
          <a:xfrm>
            <a:off x="284035" y="1456866"/>
            <a:ext cx="9288000" cy="360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914342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7CD9A75-89E0-4D31-4D04-43069FA5650E}"/>
              </a:ext>
            </a:extLst>
          </p:cNvPr>
          <p:cNvSpPr txBox="1"/>
          <p:nvPr/>
        </p:nvSpPr>
        <p:spPr>
          <a:xfrm>
            <a:off x="428658" y="1567937"/>
            <a:ext cx="4792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>
                <a:latin typeface="+mn-ea"/>
              </a:rPr>
              <a:t>신청연도</a:t>
            </a:r>
            <a:r>
              <a:rPr lang="en-US" altLang="ko-KR" sz="800" b="1">
                <a:solidFill>
                  <a:srgbClr val="FF0000"/>
                </a:solidFill>
                <a:latin typeface="+mn-ea"/>
              </a:rPr>
              <a:t> *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6A2C38EE-85F5-E793-EC55-9E8464C9D2D1}"/>
              </a:ext>
            </a:extLst>
          </p:cNvPr>
          <p:cNvGrpSpPr/>
          <p:nvPr/>
        </p:nvGrpSpPr>
        <p:grpSpPr>
          <a:xfrm>
            <a:off x="968621" y="1537866"/>
            <a:ext cx="588306" cy="198000"/>
            <a:chOff x="4198742" y="1232835"/>
            <a:chExt cx="588306" cy="198000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80ADAE3C-6FC9-5010-FA25-27577C31529C}"/>
                </a:ext>
              </a:extLst>
            </p:cNvPr>
            <p:cNvSpPr/>
            <p:nvPr/>
          </p:nvSpPr>
          <p:spPr bwMode="auto">
            <a:xfrm>
              <a:off x="4198742" y="1232835"/>
              <a:ext cx="588306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2025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년</a:t>
              </a:r>
            </a:p>
          </p:txBody>
        </p:sp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C837047C-AE3A-8D78-7E65-0D832DF74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8736" y="1283843"/>
              <a:ext cx="90000" cy="90000"/>
            </a:xfrm>
            <a:prstGeom prst="rect">
              <a:avLst/>
            </a:prstGeom>
          </p:spPr>
        </p:pic>
      </p:grp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CF42D016-7EF8-4AE2-9B49-D323D723999E}"/>
              </a:ext>
            </a:extLst>
          </p:cNvPr>
          <p:cNvSpPr/>
          <p:nvPr/>
        </p:nvSpPr>
        <p:spPr>
          <a:xfrm>
            <a:off x="9056131" y="1537866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조회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D6453C79-6363-4D3D-A566-583992ADB506}"/>
              </a:ext>
            </a:extLst>
          </p:cNvPr>
          <p:cNvSpPr/>
          <p:nvPr/>
        </p:nvSpPr>
        <p:spPr>
          <a:xfrm>
            <a:off x="949023" y="576273"/>
            <a:ext cx="5289030" cy="216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ko-KR" altLang="en-US" sz="600">
                <a:solidFill>
                  <a:srgbClr val="7F7F7F"/>
                </a:solidFill>
                <a:latin typeface="함초롬돋움"/>
                <a:ea typeface="함초롬돋움"/>
              </a:rPr>
              <a:t>홈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lang="ko-KR" altLang="en-US" sz="600" dirty="0">
                <a:solidFill>
                  <a:srgbClr val="7F7F7F"/>
                </a:solidFill>
                <a:latin typeface="함초롬돋움"/>
                <a:ea typeface="함초롬돋움"/>
              </a:rPr>
              <a:t>영업지원 </a:t>
            </a:r>
            <a:r>
              <a:rPr lang="en-US" altLang="ko-KR" sz="600" dirty="0">
                <a:solidFill>
                  <a:srgbClr val="7F7F7F"/>
                </a:solidFill>
                <a:latin typeface="함초롬돋움"/>
                <a:ea typeface="함초롬돋움"/>
              </a:rPr>
              <a:t>&gt; 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캘린더신청 </a:t>
            </a:r>
            <a:r>
              <a:rPr kumimoji="0" lang="en-US" altLang="ko-KR" sz="6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en-US" altLang="ko-KR" sz="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1</a:t>
            </a:r>
            <a:r>
              <a:rPr kumimoji="0" lang="ko-KR" altLang="en-US" sz="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차신청 </a:t>
            </a:r>
            <a:endParaRPr kumimoji="0" lang="ko-KR" altLang="en-US" sz="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1FA2F48F-B7B3-44E2-BAB2-058FC19FFF4D}"/>
              </a:ext>
            </a:extLst>
          </p:cNvPr>
          <p:cNvGrpSpPr/>
          <p:nvPr/>
        </p:nvGrpSpPr>
        <p:grpSpPr>
          <a:xfrm>
            <a:off x="287839" y="540930"/>
            <a:ext cx="728883" cy="246221"/>
            <a:chOff x="287839" y="540930"/>
            <a:chExt cx="728883" cy="246221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5E00F50-EA2B-49C6-A382-E34F756FDA26}"/>
                </a:ext>
              </a:extLst>
            </p:cNvPr>
            <p:cNvSpPr txBox="1"/>
            <p:nvPr/>
          </p:nvSpPr>
          <p:spPr>
            <a:xfrm>
              <a:off x="386421" y="540930"/>
              <a:ext cx="63030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ko-KR" sz="1000" b="1">
                  <a:solidFill>
                    <a:prstClr val="black"/>
                  </a:solidFill>
                  <a:latin typeface="함초롬돋움"/>
                  <a:ea typeface="함초롬돋움"/>
                </a:rPr>
                <a:t>1</a:t>
              </a:r>
              <a:r>
                <a:rPr lang="ko-KR" altLang="en-US" sz="1000" b="1">
                  <a:solidFill>
                    <a:prstClr val="black"/>
                  </a:solidFill>
                  <a:latin typeface="함초롬돋움"/>
                  <a:ea typeface="함초롬돋움"/>
                </a:rPr>
                <a:t>차신청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endParaRPr>
            </a:p>
          </p:txBody>
        </p:sp>
        <p:pic>
          <p:nvPicPr>
            <p:cNvPr id="135" name="그림 134" descr="스케치, 블랙, 화이트이(가) 표시된 사진&#10;&#10;자동 생성된 설명">
              <a:extLst>
                <a:ext uri="{FF2B5EF4-FFF2-40B4-BE49-F238E27FC236}">
                  <a16:creationId xmlns:a16="http://schemas.microsoft.com/office/drawing/2014/main" id="{68812FA2-79DE-45D0-B68F-5BDA7C7AC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839" y="604119"/>
              <a:ext cx="133200" cy="133200"/>
            </a:xfrm>
            <a:prstGeom prst="rect">
              <a:avLst/>
            </a:prstGeom>
          </p:spPr>
        </p:pic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D39BB61E-6AE1-486A-A0CF-C439D3E0A78F}"/>
              </a:ext>
            </a:extLst>
          </p:cNvPr>
          <p:cNvSpPr txBox="1"/>
          <p:nvPr/>
        </p:nvSpPr>
        <p:spPr>
          <a:xfrm>
            <a:off x="2017053" y="1567937"/>
            <a:ext cx="4792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>
                <a:latin typeface="+mn-ea"/>
              </a:rPr>
              <a:t>신청부점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 *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24CAF99-0F8E-4E17-818A-C8032F7753C7}"/>
              </a:ext>
            </a:extLst>
          </p:cNvPr>
          <p:cNvGrpSpPr/>
          <p:nvPr/>
        </p:nvGrpSpPr>
        <p:grpSpPr>
          <a:xfrm>
            <a:off x="3950372" y="1537866"/>
            <a:ext cx="900000" cy="198000"/>
            <a:chOff x="7701143" y="1163217"/>
            <a:chExt cx="900000" cy="198000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F48F58EC-0C23-4258-9757-F505C4EFEC36}"/>
                </a:ext>
              </a:extLst>
            </p:cNvPr>
            <p:cNvSpPr/>
            <p:nvPr/>
          </p:nvSpPr>
          <p:spPr bwMode="auto">
            <a:xfrm>
              <a:off x="7701143" y="1163217"/>
              <a:ext cx="900000" cy="198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일반</a:t>
              </a:r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D4748BEE-118B-4069-9B1D-E464C3FD3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6070" y="1214225"/>
              <a:ext cx="90000" cy="90000"/>
            </a:xfrm>
            <a:prstGeom prst="rect">
              <a:avLst/>
            </a:prstGeom>
          </p:spPr>
        </p:pic>
      </p:grpSp>
      <p:graphicFrame>
        <p:nvGraphicFramePr>
          <p:cNvPr id="157" name="Group 974">
            <a:extLst>
              <a:ext uri="{FF2B5EF4-FFF2-40B4-BE49-F238E27FC236}">
                <a16:creationId xmlns:a16="http://schemas.microsoft.com/office/drawing/2014/main" id="{83DEA737-4B25-4D7A-8B39-664253AE57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494316"/>
              </p:ext>
            </p:extLst>
          </p:nvPr>
        </p:nvGraphicFramePr>
        <p:xfrm>
          <a:off x="12208094" y="1335076"/>
          <a:ext cx="2331417" cy="7131840"/>
        </p:xfrm>
        <a:graphic>
          <a:graphicData uri="http://schemas.openxmlformats.org/drawingml/2006/table">
            <a:tbl>
              <a:tblPr/>
              <a:tblGrid>
                <a:gridCol w="31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4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연도별 배부수량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참고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리스트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해당 부점에서 과거에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(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년도별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)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 신청했던 내역 노출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내림차순 정렬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리스트 맨 상단에 최근 등록 정보 노출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157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공지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이미지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/>
                        <a:t>- </a:t>
                      </a:r>
                      <a:r>
                        <a:rPr lang="ko-KR" altLang="en-US" sz="800"/>
                        <a:t>신청기간일 </a:t>
                      </a:r>
                      <a:r>
                        <a:rPr lang="ko-KR" altLang="en-US" sz="800" dirty="0"/>
                        <a:t>경우 해당 공지 노출</a:t>
                      </a:r>
                      <a:br>
                        <a:rPr lang="en-US" altLang="ko-KR" sz="800"/>
                      </a:br>
                      <a:r>
                        <a:rPr lang="en-US" altLang="ko-KR" sz="800"/>
                        <a:t>- </a:t>
                      </a:r>
                      <a:r>
                        <a:rPr lang="ko-KR" altLang="en-US" sz="800"/>
                        <a:t>신청기간 </a:t>
                      </a:r>
                      <a:r>
                        <a:rPr lang="ko-KR" altLang="en-US" sz="800" dirty="0" err="1"/>
                        <a:t>아닐경우</a:t>
                      </a:r>
                      <a:r>
                        <a:rPr lang="ko-KR" altLang="en-US" sz="800" dirty="0"/>
                        <a:t> 업무관련 </a:t>
                      </a:r>
                      <a:r>
                        <a:rPr lang="ko-KR" altLang="en-US" sz="800"/>
                        <a:t>이미지 노출</a:t>
                      </a:r>
                      <a:br>
                        <a:rPr lang="en-US" altLang="ko-KR" sz="800"/>
                      </a:br>
                      <a:r>
                        <a:rPr lang="en-US" altLang="ko-KR" sz="800"/>
                        <a:t>- 16) </a:t>
                      </a:r>
                      <a:r>
                        <a:rPr lang="ko-KR" altLang="en-US" sz="800"/>
                        <a:t>공지이미지관리 팝업에서 유형별 공지 이미지 등록</a:t>
                      </a:r>
                      <a:r>
                        <a:rPr lang="en-US" altLang="ko-KR" sz="800"/>
                        <a:t>(</a:t>
                      </a:r>
                      <a:r>
                        <a:rPr lang="ko-KR" altLang="en-US" sz="800"/>
                        <a:t>유형에 따라 노출되는 공지이미지 상이</a:t>
                      </a:r>
                      <a:r>
                        <a:rPr lang="en-US" altLang="ko-KR" sz="800"/>
                        <a:t>)</a:t>
                      </a:r>
                      <a:endParaRPr lang="ko-KR" altLang="en-US" sz="8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512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신청수량 리스트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캘린더 신청 폼 노출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신청기간 마감 시 수량 컴포넌트 비활성화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11-1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)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배부수량 인풋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배부수량관리 메뉴에서 등록된 총배부수량 노출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벽걸이달력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(3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단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),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벽걸이달력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일반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),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탁상달력의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 총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수량 노출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)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492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초기화 버튼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클릭 시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얼럿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 노출 및 신청수량이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0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으로 초기화됨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1929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엑셀다운로드 아이콘</a:t>
                      </a:r>
                      <a:b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</a:b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클릭 시 해당 그리드 데이터 엑셀로 다운로드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69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인쇄 아이콘</a:t>
                      </a:r>
                      <a:b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</a:b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클릭 시 해당 그리드 데이터 프린터로 인쇄</a:t>
                      </a:r>
                      <a:endParaRPr lang="ko-KR" altLang="en-US" sz="8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205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공지사항 버튼</a:t>
                      </a:r>
                      <a:b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클릭 시 </a:t>
                      </a:r>
                      <a:r>
                        <a:rPr lang="ko-KR" altLang="en-US" sz="800" dirty="0" err="1">
                          <a:solidFill>
                            <a:prstClr val="black"/>
                          </a:solidFill>
                          <a:latin typeface="+mn-lt"/>
                          <a:ea typeface="+mn-ea"/>
                        </a:rPr>
                        <a:t>캘린더수첩공지팝업</a:t>
                      </a:r>
                      <a:r>
                        <a:rPr lang="ko-KR" altLang="en-US" sz="800" dirty="0">
                          <a:solidFill>
                            <a:prstClr val="black"/>
                          </a:solidFill>
                          <a:latin typeface="+mn-lt"/>
                          <a:ea typeface="+mn-ea"/>
                        </a:rPr>
                        <a:t> 노출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6844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16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공지이미지관리 버튼</a:t>
                      </a:r>
                      <a:b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브래드전략부 접속 시 버튼 노출</a:t>
                      </a:r>
                      <a:endParaRPr lang="en-US" altLang="ko-KR" sz="8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공지이미지관리 팝업 노출</a:t>
                      </a:r>
                      <a:b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등록된 이미지 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(10)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공지영역에  노출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389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17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달력카테고리관리 버튼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브래드전략부 접속 시 버튼 노출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클릭 시 달력카테고리관리 팝업 노출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각 달력 품목정보 및 품목별 제작업체 정보 등록 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002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18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수정결재요청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버튼</a:t>
                      </a:r>
                      <a:b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클릭 시 결재등록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공통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팝업 노출</a:t>
                      </a:r>
                      <a:b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 건이 아닌 신규인 경우 버튼 비활성화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009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19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결재요청 버튼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클릭 시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얼럿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노출 및 결재등록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공통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팝업 노출</a:t>
                      </a:r>
                      <a:b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신규 건이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아닌 경우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비활성화</a:t>
                      </a:r>
                      <a:b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품목을 확인하고 수량을 정확히 입력하셨는지 확인해 주세요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신청기간 마감 후 수정이 불가능합니다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 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→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결재 등록 팝업 노출 →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신청되었습니다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신청기간 마감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시 수정결재요청 버튼과 함께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비활성화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292782"/>
                  </a:ext>
                </a:extLst>
              </a:tr>
            </a:tbl>
          </a:graphicData>
        </a:graphic>
      </p:graphicFrame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EB479A4F-EA53-47C2-9800-C109160B60F8}"/>
              </a:ext>
            </a:extLst>
          </p:cNvPr>
          <p:cNvSpPr/>
          <p:nvPr/>
        </p:nvSpPr>
        <p:spPr bwMode="auto">
          <a:xfrm>
            <a:off x="2558968" y="1537866"/>
            <a:ext cx="1316034" cy="198000"/>
          </a:xfrm>
          <a:prstGeom prst="rect">
            <a:avLst/>
          </a:prstGeom>
          <a:solidFill>
            <a:srgbClr val="FFFFCC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bIns="54000" rtlCol="0" anchor="ctr"/>
          <a:lstStyle/>
          <a:p>
            <a:r>
              <a:rPr lang="en-US" altLang="ko-KR" sz="800">
                <a:solidFill>
                  <a:schemeClr val="tx1">
                    <a:lumMod val="85000"/>
                    <a:lumOff val="15000"/>
                  </a:schemeClr>
                </a:solidFill>
              </a:rPr>
              <a:t>[0034] </a:t>
            </a: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</a:rPr>
              <a:t>을지로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816A0A0-E760-42DB-B8F5-43C59856C2D1}"/>
              </a:ext>
            </a:extLst>
          </p:cNvPr>
          <p:cNvSpPr txBox="1"/>
          <p:nvPr/>
        </p:nvSpPr>
        <p:spPr>
          <a:xfrm>
            <a:off x="190893" y="1903741"/>
            <a:ext cx="36823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/>
              <a:t>● 신청부점정보</a:t>
            </a:r>
            <a:endParaRPr lang="ko-KR" altLang="en-US" sz="900" b="1" dirty="0"/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0C325933-B2CB-4A2F-8E44-3693B8C7915B}"/>
              </a:ext>
            </a:extLst>
          </p:cNvPr>
          <p:cNvSpPr/>
          <p:nvPr/>
        </p:nvSpPr>
        <p:spPr>
          <a:xfrm>
            <a:off x="179243" y="2935753"/>
            <a:ext cx="3712482" cy="216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altLang="ko-KR" sz="8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800">
                <a:solidFill>
                  <a:srgbClr val="FF0000"/>
                </a:solidFill>
                <a:latin typeface="함초롬돋움"/>
                <a:ea typeface="함초롬돋움"/>
              </a:rPr>
              <a:t>전화번호</a:t>
            </a:r>
            <a:r>
              <a:rPr lang="en-US" altLang="ko-KR" sz="800" dirty="0">
                <a:solidFill>
                  <a:srgbClr val="FF0000"/>
                </a:solidFill>
                <a:latin typeface="함초롬돋움"/>
                <a:ea typeface="함초롬돋움"/>
              </a:rPr>
              <a:t>, </a:t>
            </a:r>
            <a:r>
              <a:rPr lang="ko-KR" altLang="en-US" sz="800" dirty="0" err="1">
                <a:solidFill>
                  <a:srgbClr val="FF0000"/>
                </a:solidFill>
                <a:latin typeface="함초롬돋움"/>
                <a:ea typeface="함초롬돋움"/>
              </a:rPr>
              <a:t>배송지</a:t>
            </a:r>
            <a:r>
              <a:rPr lang="ko-KR" altLang="en-US" sz="800" dirty="0">
                <a:solidFill>
                  <a:srgbClr val="FF0000"/>
                </a:solidFill>
                <a:latin typeface="함초롬돋움"/>
                <a:ea typeface="함초롬돋움"/>
              </a:rPr>
              <a:t> 정보는 신청 완료 후 자동 </a:t>
            </a:r>
            <a:r>
              <a:rPr lang="ko-KR" altLang="en-US" sz="800">
                <a:solidFill>
                  <a:srgbClr val="FF0000"/>
                </a:solidFill>
                <a:latin typeface="함초롬돋움"/>
                <a:ea typeface="함초롬돋움"/>
              </a:rPr>
              <a:t>등록됩니다</a:t>
            </a:r>
            <a:r>
              <a:rPr lang="en-US" altLang="ko-KR" sz="800">
                <a:solidFill>
                  <a:srgbClr val="FF0000"/>
                </a:solidFill>
                <a:latin typeface="함초롬돋움"/>
                <a:ea typeface="함초롬돋움"/>
              </a:rPr>
              <a:t>.</a:t>
            </a:r>
            <a:endParaRPr kumimoji="0" lang="ko-KR" altLang="en-US" sz="8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56CBAA7F-0BFC-4E4B-B0DF-B9DCDEB46C75}"/>
              </a:ext>
            </a:extLst>
          </p:cNvPr>
          <p:cNvSpPr txBox="1"/>
          <p:nvPr/>
        </p:nvSpPr>
        <p:spPr>
          <a:xfrm>
            <a:off x="190893" y="3199195"/>
            <a:ext cx="36823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/>
              <a:t>● 연도별 배부수량 참고</a:t>
            </a:r>
            <a:endParaRPr lang="ko-KR" altLang="en-US" sz="900" b="1" dirty="0"/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B17929FD-2FFF-4863-B1A0-57811968D62C}"/>
              </a:ext>
            </a:extLst>
          </p:cNvPr>
          <p:cNvSpPr>
            <a:spLocks noChangeAspect="1"/>
          </p:cNvSpPr>
          <p:nvPr/>
        </p:nvSpPr>
        <p:spPr>
          <a:xfrm>
            <a:off x="462648" y="6441931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>
                <a:solidFill>
                  <a:prstClr val="white"/>
                </a:solidFill>
              </a:rPr>
              <a:t>15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9825E856-01EE-4941-95FE-1A11ADDA175D}"/>
              </a:ext>
            </a:extLst>
          </p:cNvPr>
          <p:cNvSpPr>
            <a:spLocks noChangeAspect="1"/>
          </p:cNvSpPr>
          <p:nvPr/>
        </p:nvSpPr>
        <p:spPr>
          <a:xfrm>
            <a:off x="9277088" y="6441931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>
                <a:solidFill>
                  <a:prstClr val="white"/>
                </a:solidFill>
              </a:rPr>
              <a:t>19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graphicFrame>
        <p:nvGraphicFramePr>
          <p:cNvPr id="152" name="표 3">
            <a:extLst>
              <a:ext uri="{FF2B5EF4-FFF2-40B4-BE49-F238E27FC236}">
                <a16:creationId xmlns:a16="http://schemas.microsoft.com/office/drawing/2014/main" id="{8BCCF3C2-4024-454D-A382-D94B74353C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349007"/>
              </p:ext>
            </p:extLst>
          </p:nvPr>
        </p:nvGraphicFramePr>
        <p:xfrm>
          <a:off x="273541" y="2161289"/>
          <a:ext cx="9309600" cy="75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39843398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193349913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4244535380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938135883"/>
                    </a:ext>
                  </a:extLst>
                </a:gridCol>
                <a:gridCol w="3297600">
                  <a:extLst>
                    <a:ext uri="{9D8B030D-6E8A-4147-A177-3AD203B41FA5}">
                      <a16:colId xmlns:a16="http://schemas.microsoft.com/office/drawing/2014/main" val="243009198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신청부점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[0092]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부산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신청자 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[000001]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김영희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전화번호 </a:t>
                      </a:r>
                      <a:r>
                        <a:rPr lang="en-US" altLang="ko-KR" sz="800" b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45817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진행상태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신청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신청일자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2025-05-22</a:t>
                      </a:r>
                      <a:endParaRPr lang="en-US" altLang="ko-KR" sz="8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신청기간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2025-05-01 ~2025-05-30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8837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배송지정보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배송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직전월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기준 점포명세상의 주소지로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배송됩니다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93049"/>
                  </a:ext>
                </a:extLst>
              </a:tr>
            </a:tbl>
          </a:graphicData>
        </a:graphic>
      </p:graphicFrame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773B2508-75AB-4138-9F78-026FAA561DD1}"/>
              </a:ext>
            </a:extLst>
          </p:cNvPr>
          <p:cNvSpPr/>
          <p:nvPr/>
        </p:nvSpPr>
        <p:spPr bwMode="auto">
          <a:xfrm>
            <a:off x="6339847" y="2189139"/>
            <a:ext cx="1224000" cy="198000"/>
          </a:xfrm>
          <a:prstGeom prst="rect">
            <a:avLst/>
          </a:prstGeom>
          <a:solidFill>
            <a:srgbClr val="FFFFCC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bIns="54000" rtlCol="0" anchor="ctr"/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(02)1122-3456~9 [000]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CA927B2B-886E-48A6-B665-42E1ED465AC8}"/>
              </a:ext>
            </a:extLst>
          </p:cNvPr>
          <p:cNvSpPr/>
          <p:nvPr/>
        </p:nvSpPr>
        <p:spPr>
          <a:xfrm>
            <a:off x="7571391" y="2174831"/>
            <a:ext cx="2143263" cy="216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8" indent="-90488">
              <a:buFont typeface="Arial" panose="020B0604020202020204" pitchFamily="34" charset="0"/>
              <a:buChar char="•"/>
              <a:defRPr/>
            </a:pPr>
            <a:r>
              <a:rPr kumimoji="0" lang="ko-KR" altLang="en-US" sz="80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우편물 수령 시 </a:t>
            </a:r>
            <a:r>
              <a:rPr kumimoji="0" lang="ko-KR" altLang="en-US" sz="8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연락 </a:t>
            </a:r>
            <a:r>
              <a:rPr kumimoji="0" lang="ko-KR" altLang="en-US" sz="80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가능한 전화번호</a:t>
            </a:r>
            <a:endParaRPr kumimoji="0" lang="ko-KR" altLang="en-US" sz="8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graphicFrame>
        <p:nvGraphicFramePr>
          <p:cNvPr id="159" name="표 3">
            <a:extLst>
              <a:ext uri="{FF2B5EF4-FFF2-40B4-BE49-F238E27FC236}">
                <a16:creationId xmlns:a16="http://schemas.microsoft.com/office/drawing/2014/main" id="{97849685-69A8-4E3E-B7F0-9CAB97BA4D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977030"/>
              </p:ext>
            </p:extLst>
          </p:nvPr>
        </p:nvGraphicFramePr>
        <p:xfrm>
          <a:off x="4929955" y="4778576"/>
          <a:ext cx="4644000" cy="12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29552858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578113877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종류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신청수량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817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effectLst/>
                        </a:rPr>
                        <a:t>벽걸이달력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(3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</a:rPr>
                        <a:t>단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56303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effectLst/>
                        </a:rPr>
                        <a:t>벽걸이달력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</a:rPr>
                        <a:t>일반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628655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effectLst/>
                        </a:rPr>
                        <a:t>탁상달력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311810"/>
                  </a:ext>
                </a:extLst>
              </a:tr>
              <a:tr h="252000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합계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762873"/>
                  </a:ext>
                </a:extLst>
              </a:tr>
            </a:tbl>
          </a:graphicData>
        </a:graphic>
      </p:graphicFrame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C54CD225-598C-4C2F-983D-926692167E74}"/>
              </a:ext>
            </a:extLst>
          </p:cNvPr>
          <p:cNvGrpSpPr/>
          <p:nvPr/>
        </p:nvGrpSpPr>
        <p:grpSpPr>
          <a:xfrm>
            <a:off x="9234159" y="4561829"/>
            <a:ext cx="358443" cy="143999"/>
            <a:chOff x="4437926" y="1748205"/>
            <a:chExt cx="358443" cy="143999"/>
          </a:xfrm>
        </p:grpSpPr>
        <p:pic>
          <p:nvPicPr>
            <p:cNvPr id="162" name="Picture 4" descr="C:\Users\SUYEON\Desktop\icon\office-exel.png">
              <a:extLst>
                <a:ext uri="{FF2B5EF4-FFF2-40B4-BE49-F238E27FC236}">
                  <a16:creationId xmlns:a16="http://schemas.microsoft.com/office/drawing/2014/main" id="{F0AFF908-6D46-49CA-8D57-2986C9EE6B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926" y="1748205"/>
              <a:ext cx="144333" cy="136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5" name="아래쪽 화살표 232">
              <a:extLst>
                <a:ext uri="{FF2B5EF4-FFF2-40B4-BE49-F238E27FC236}">
                  <a16:creationId xmlns:a16="http://schemas.microsoft.com/office/drawing/2014/main" id="{EFBCD834-62F4-45C7-9C41-F3C10FEFB19B}"/>
                </a:ext>
              </a:extLst>
            </p:cNvPr>
            <p:cNvSpPr/>
            <p:nvPr/>
          </p:nvSpPr>
          <p:spPr bwMode="auto">
            <a:xfrm>
              <a:off x="4535120" y="1817682"/>
              <a:ext cx="67128" cy="74522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67" name="그림 166">
              <a:extLst>
                <a:ext uri="{FF2B5EF4-FFF2-40B4-BE49-F238E27FC236}">
                  <a16:creationId xmlns:a16="http://schemas.microsoft.com/office/drawing/2014/main" id="{016E89FF-E5C7-4C80-9E16-EBA9A063F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6135" y="1763446"/>
              <a:ext cx="130234" cy="127463"/>
            </a:xfrm>
            <a:prstGeom prst="rect">
              <a:avLst/>
            </a:prstGeom>
          </p:spPr>
        </p:pic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B9AEC1E2-AD40-4708-A085-7396EFF82A7A}"/>
              </a:ext>
            </a:extLst>
          </p:cNvPr>
          <p:cNvSpPr txBox="1"/>
          <p:nvPr/>
        </p:nvSpPr>
        <p:spPr>
          <a:xfrm>
            <a:off x="4856260" y="4509757"/>
            <a:ext cx="28644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● 신청수량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50C177E-0B95-4906-BB44-A66E2B0AA73C}"/>
              </a:ext>
            </a:extLst>
          </p:cNvPr>
          <p:cNvGrpSpPr/>
          <p:nvPr/>
        </p:nvGrpSpPr>
        <p:grpSpPr>
          <a:xfrm>
            <a:off x="282496" y="4778574"/>
            <a:ext cx="4532379" cy="1260000"/>
            <a:chOff x="5050762" y="4733309"/>
            <a:chExt cx="4532379" cy="1260000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9F6C930D-E4E6-4CF8-AFF9-91A9C63248A5}"/>
                </a:ext>
              </a:extLst>
            </p:cNvPr>
            <p:cNvGrpSpPr/>
            <p:nvPr/>
          </p:nvGrpSpPr>
          <p:grpSpPr>
            <a:xfrm>
              <a:off x="5050762" y="4733309"/>
              <a:ext cx="4532379" cy="1260000"/>
              <a:chOff x="5083998" y="4733309"/>
              <a:chExt cx="4499143" cy="1260000"/>
            </a:xfrm>
          </p:grpSpPr>
          <p:sp>
            <p:nvSpPr>
              <p:cNvPr id="237" name="사각형: 둥근 모서리 236">
                <a:extLst>
                  <a:ext uri="{FF2B5EF4-FFF2-40B4-BE49-F238E27FC236}">
                    <a16:creationId xmlns:a16="http://schemas.microsoft.com/office/drawing/2014/main" id="{492E7262-B316-4B54-B279-703C5DF8A6E6}"/>
                  </a:ext>
                </a:extLst>
              </p:cNvPr>
              <p:cNvSpPr/>
              <p:nvPr/>
            </p:nvSpPr>
            <p:spPr bwMode="auto">
              <a:xfrm>
                <a:off x="5086762" y="4733310"/>
                <a:ext cx="4488037" cy="1259999"/>
              </a:xfrm>
              <a:prstGeom prst="roundRect">
                <a:avLst>
                  <a:gd name="adj" fmla="val 0"/>
                </a:avLst>
              </a:prstGeom>
              <a:solidFill>
                <a:srgbClr val="F7F7F7"/>
              </a:solidFill>
              <a:ln w="3175">
                <a:solidFill>
                  <a:schemeClr val="bg1">
                    <a:lumMod val="6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0" tIns="0" rIns="36000" bIns="0" rtlCol="0" anchor="ctr"/>
              <a:lstStyle/>
              <a:p>
                <a:pPr algn="l"/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endParaRPr>
              </a:p>
            </p:txBody>
          </p:sp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4AE21F87-FC99-4AFC-A998-102BB51C0D03}"/>
                  </a:ext>
                </a:extLst>
              </p:cNvPr>
              <p:cNvCxnSpPr/>
              <p:nvPr/>
            </p:nvCxnSpPr>
            <p:spPr>
              <a:xfrm flipH="1">
                <a:off x="5086762" y="4733310"/>
                <a:ext cx="4485273" cy="1259999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10F2D28C-1B7A-4EC4-84D8-E618C340AE0B}"/>
                  </a:ext>
                </a:extLst>
              </p:cNvPr>
              <p:cNvCxnSpPr/>
              <p:nvPr/>
            </p:nvCxnSpPr>
            <p:spPr>
              <a:xfrm>
                <a:off x="5083998" y="4733309"/>
                <a:ext cx="4499143" cy="125304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2E440FA-87BE-4D31-A1D6-C9E233846275}"/>
                </a:ext>
              </a:extLst>
            </p:cNvPr>
            <p:cNvSpPr txBox="1"/>
            <p:nvPr/>
          </p:nvSpPr>
          <p:spPr>
            <a:xfrm>
              <a:off x="6434337" y="5209421"/>
              <a:ext cx="1765227" cy="307777"/>
            </a:xfrm>
            <a:prstGeom prst="rect">
              <a:avLst/>
            </a:prstGeom>
            <a:solidFill>
              <a:srgbClr val="F7F7F7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/>
                <a:t>신청기간일 경우 해당 공지 노출</a:t>
              </a:r>
              <a:br>
                <a:rPr lang="en-US" altLang="ko-KR" sz="700"/>
              </a:br>
              <a:r>
                <a:rPr lang="ko-KR" altLang="en-US" sz="700"/>
                <a:t>신청기간 아닐경우 업무관련 이미지 노출</a:t>
              </a: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71779A66-09B2-4848-A652-66920DF3351A}"/>
              </a:ext>
            </a:extLst>
          </p:cNvPr>
          <p:cNvGrpSpPr/>
          <p:nvPr/>
        </p:nvGrpSpPr>
        <p:grpSpPr>
          <a:xfrm>
            <a:off x="8714207" y="5054885"/>
            <a:ext cx="809848" cy="198000"/>
            <a:chOff x="1662829" y="5447974"/>
            <a:chExt cx="809848" cy="161925"/>
          </a:xfrm>
        </p:grpSpPr>
        <p:sp>
          <p:nvSpPr>
            <p:cNvPr id="139" name="Rectangle 167" descr="type=input">
              <a:extLst>
                <a:ext uri="{FF2B5EF4-FFF2-40B4-BE49-F238E27FC236}">
                  <a16:creationId xmlns:a16="http://schemas.microsoft.com/office/drawing/2014/main" id="{5D47677F-69DC-44D5-A2F5-39F49E888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829" y="5447974"/>
              <a:ext cx="809848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700">
                  <a:latin typeface="+mn-ea"/>
                </a:rPr>
                <a:t>0</a:t>
              </a:r>
              <a:endParaRPr lang="ko-KR" altLang="en-US" sz="700">
                <a:latin typeface="+mn-ea"/>
              </a:endParaRPr>
            </a:p>
          </p:txBody>
        </p:sp>
        <p:sp>
          <p:nvSpPr>
            <p:cNvPr id="140" name="Rectangle 167" descr="type=input">
              <a:extLst>
                <a:ext uri="{FF2B5EF4-FFF2-40B4-BE49-F238E27FC236}">
                  <a16:creationId xmlns:a16="http://schemas.microsoft.com/office/drawing/2014/main" id="{A3D26CF3-D498-446F-A8E3-9225B65F6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830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-</a:t>
              </a:r>
              <a:endParaRPr lang="ko-KR" altLang="en-US" sz="900" b="1">
                <a:latin typeface="+mn-ea"/>
              </a:endParaRPr>
            </a:p>
          </p:txBody>
        </p:sp>
        <p:sp>
          <p:nvSpPr>
            <p:cNvPr id="141" name="Rectangle 167" descr="type=input">
              <a:extLst>
                <a:ext uri="{FF2B5EF4-FFF2-40B4-BE49-F238E27FC236}">
                  <a16:creationId xmlns:a16="http://schemas.microsoft.com/office/drawing/2014/main" id="{6B1C6D2B-22BA-4AB0-A7CD-7F7786D43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677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+</a:t>
              </a:r>
              <a:endParaRPr lang="ko-KR" altLang="en-US" sz="900" b="1">
                <a:latin typeface="+mn-ea"/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8B2B5E09-82F7-4F11-A5BD-BD379932D013}"/>
              </a:ext>
            </a:extLst>
          </p:cNvPr>
          <p:cNvGrpSpPr/>
          <p:nvPr/>
        </p:nvGrpSpPr>
        <p:grpSpPr>
          <a:xfrm>
            <a:off x="8714207" y="5308226"/>
            <a:ext cx="809848" cy="198000"/>
            <a:chOff x="1662829" y="5447974"/>
            <a:chExt cx="809848" cy="161925"/>
          </a:xfrm>
        </p:grpSpPr>
        <p:sp>
          <p:nvSpPr>
            <p:cNvPr id="93" name="Rectangle 167" descr="type=input">
              <a:extLst>
                <a:ext uri="{FF2B5EF4-FFF2-40B4-BE49-F238E27FC236}">
                  <a16:creationId xmlns:a16="http://schemas.microsoft.com/office/drawing/2014/main" id="{B928A759-5972-429B-81ED-D8DE44FC8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829" y="5447974"/>
              <a:ext cx="809848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700">
                  <a:latin typeface="+mn-ea"/>
                </a:rPr>
                <a:t>0</a:t>
              </a:r>
              <a:endParaRPr lang="ko-KR" altLang="en-US" sz="700">
                <a:latin typeface="+mn-ea"/>
              </a:endParaRPr>
            </a:p>
          </p:txBody>
        </p:sp>
        <p:sp>
          <p:nvSpPr>
            <p:cNvPr id="94" name="Rectangle 167" descr="type=input">
              <a:extLst>
                <a:ext uri="{FF2B5EF4-FFF2-40B4-BE49-F238E27FC236}">
                  <a16:creationId xmlns:a16="http://schemas.microsoft.com/office/drawing/2014/main" id="{A24210AF-DC70-4245-A883-393E67A60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830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-</a:t>
              </a:r>
              <a:endParaRPr lang="ko-KR" altLang="en-US" sz="900" b="1">
                <a:latin typeface="+mn-ea"/>
              </a:endParaRPr>
            </a:p>
          </p:txBody>
        </p:sp>
        <p:sp>
          <p:nvSpPr>
            <p:cNvPr id="95" name="Rectangle 167" descr="type=input">
              <a:extLst>
                <a:ext uri="{FF2B5EF4-FFF2-40B4-BE49-F238E27FC236}">
                  <a16:creationId xmlns:a16="http://schemas.microsoft.com/office/drawing/2014/main" id="{884A3773-F529-44AA-ABBC-0D040D847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677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+</a:t>
              </a:r>
              <a:endParaRPr lang="ko-KR" altLang="en-US" sz="900" b="1">
                <a:latin typeface="+mn-ea"/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B72D5994-8AFE-4398-904D-E045AD535AFD}"/>
              </a:ext>
            </a:extLst>
          </p:cNvPr>
          <p:cNvGrpSpPr/>
          <p:nvPr/>
        </p:nvGrpSpPr>
        <p:grpSpPr>
          <a:xfrm>
            <a:off x="8714207" y="5557605"/>
            <a:ext cx="809848" cy="198000"/>
            <a:chOff x="1662829" y="5447974"/>
            <a:chExt cx="809848" cy="161925"/>
          </a:xfrm>
        </p:grpSpPr>
        <p:sp>
          <p:nvSpPr>
            <p:cNvPr id="97" name="Rectangle 167" descr="type=input">
              <a:extLst>
                <a:ext uri="{FF2B5EF4-FFF2-40B4-BE49-F238E27FC236}">
                  <a16:creationId xmlns:a16="http://schemas.microsoft.com/office/drawing/2014/main" id="{78342271-CEF3-4FE8-BECF-D50FBF479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829" y="5447974"/>
              <a:ext cx="809848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700">
                  <a:latin typeface="+mn-ea"/>
                </a:rPr>
                <a:t>0</a:t>
              </a:r>
              <a:endParaRPr lang="ko-KR" altLang="en-US" sz="700">
                <a:latin typeface="+mn-ea"/>
              </a:endParaRPr>
            </a:p>
          </p:txBody>
        </p:sp>
        <p:sp>
          <p:nvSpPr>
            <p:cNvPr id="98" name="Rectangle 167" descr="type=input">
              <a:extLst>
                <a:ext uri="{FF2B5EF4-FFF2-40B4-BE49-F238E27FC236}">
                  <a16:creationId xmlns:a16="http://schemas.microsoft.com/office/drawing/2014/main" id="{DB90B78F-0CB1-4B25-A575-818CBEBCA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830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-</a:t>
              </a:r>
              <a:endParaRPr lang="ko-KR" altLang="en-US" sz="900" b="1">
                <a:latin typeface="+mn-ea"/>
              </a:endParaRPr>
            </a:p>
          </p:txBody>
        </p:sp>
        <p:sp>
          <p:nvSpPr>
            <p:cNvPr id="99" name="Rectangle 167" descr="type=input">
              <a:extLst>
                <a:ext uri="{FF2B5EF4-FFF2-40B4-BE49-F238E27FC236}">
                  <a16:creationId xmlns:a16="http://schemas.microsoft.com/office/drawing/2014/main" id="{5CA1DF02-FAFB-49AD-B108-45E6BB01E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677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+</a:t>
              </a:r>
              <a:endParaRPr lang="ko-KR" altLang="en-US" sz="900" b="1">
                <a:latin typeface="+mn-ea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10A8A9D-49BB-483A-B4AC-DA5F70395E48}"/>
              </a:ext>
            </a:extLst>
          </p:cNvPr>
          <p:cNvGrpSpPr/>
          <p:nvPr/>
        </p:nvGrpSpPr>
        <p:grpSpPr>
          <a:xfrm>
            <a:off x="7605991" y="4509486"/>
            <a:ext cx="1014948" cy="217447"/>
            <a:chOff x="3481414" y="4464221"/>
            <a:chExt cx="1014948" cy="217447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BEC3CD2-E0DC-40E2-AF67-BAC561D714AA}"/>
                </a:ext>
              </a:extLst>
            </p:cNvPr>
            <p:cNvSpPr txBox="1"/>
            <p:nvPr/>
          </p:nvSpPr>
          <p:spPr>
            <a:xfrm>
              <a:off x="3481414" y="4464221"/>
              <a:ext cx="5822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/>
                <a:t>배부수량</a:t>
              </a:r>
            </a:p>
          </p:txBody>
        </p:sp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2A847C3A-2D18-4D8D-BF1A-B04AAEA1C942}"/>
                </a:ext>
              </a:extLst>
            </p:cNvPr>
            <p:cNvSpPr/>
            <p:nvPr/>
          </p:nvSpPr>
          <p:spPr bwMode="auto">
            <a:xfrm>
              <a:off x="4028362" y="4483668"/>
              <a:ext cx="468000" cy="198000"/>
            </a:xfrm>
            <a:prstGeom prst="roundRect">
              <a:avLst>
                <a:gd name="adj" fmla="val 50000"/>
              </a:avLst>
            </a:prstGeom>
            <a:solidFill>
              <a:srgbClr val="F2F7FC"/>
            </a:solidFill>
            <a:ln w="3175">
              <a:solidFill>
                <a:srgbClr val="B2CBF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21600" rIns="72000" bIns="21600" rtlCol="0" anchor="ctr">
              <a:noAutofit/>
            </a:bodyPr>
            <a:lstStyle/>
            <a:p>
              <a:pPr algn="ctr"/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1,200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47C1D049-C7E2-44AA-B8F3-B163F1D30D62}"/>
              </a:ext>
            </a:extLst>
          </p:cNvPr>
          <p:cNvSpPr/>
          <p:nvPr/>
        </p:nvSpPr>
        <p:spPr>
          <a:xfrm>
            <a:off x="8706340" y="4528933"/>
            <a:ext cx="468000" cy="198000"/>
          </a:xfrm>
          <a:prstGeom prst="roundRect">
            <a:avLst>
              <a:gd name="adj" fmla="val 5826"/>
            </a:avLst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초기화</a:t>
            </a: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CDCB7868-EA6E-4731-9836-402FB3AAAE6C}"/>
              </a:ext>
            </a:extLst>
          </p:cNvPr>
          <p:cNvSpPr/>
          <p:nvPr/>
        </p:nvSpPr>
        <p:spPr bwMode="auto">
          <a:xfrm>
            <a:off x="286800" y="871650"/>
            <a:ext cx="9288000" cy="486000"/>
          </a:xfrm>
          <a:prstGeom prst="roundRect">
            <a:avLst>
              <a:gd name="adj" fmla="val 430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57FEF7D4-453A-4F52-A9F0-3D41C207F926}"/>
              </a:ext>
            </a:extLst>
          </p:cNvPr>
          <p:cNvSpPr>
            <a:spLocks noChangeAspect="1"/>
          </p:cNvSpPr>
          <p:nvPr/>
        </p:nvSpPr>
        <p:spPr>
          <a:xfrm>
            <a:off x="129847" y="2198250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3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16EDB545-6FD0-4E6F-A44B-9A444FBA69A5}"/>
              </a:ext>
            </a:extLst>
          </p:cNvPr>
          <p:cNvSpPr>
            <a:spLocks noChangeAspect="1"/>
          </p:cNvSpPr>
          <p:nvPr/>
        </p:nvSpPr>
        <p:spPr>
          <a:xfrm>
            <a:off x="2603571" y="2198250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4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7A721D7A-D890-4B8A-8684-D1EE306171FF}"/>
              </a:ext>
            </a:extLst>
          </p:cNvPr>
          <p:cNvSpPr>
            <a:spLocks noChangeAspect="1"/>
          </p:cNvSpPr>
          <p:nvPr/>
        </p:nvSpPr>
        <p:spPr>
          <a:xfrm>
            <a:off x="5086531" y="2198250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5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149" name="타원 148">
            <a:extLst>
              <a:ext uri="{FF2B5EF4-FFF2-40B4-BE49-F238E27FC236}">
                <a16:creationId xmlns:a16="http://schemas.microsoft.com/office/drawing/2014/main" id="{2C7852B3-C520-4082-811D-C8C74BDB7B0D}"/>
              </a:ext>
            </a:extLst>
          </p:cNvPr>
          <p:cNvSpPr>
            <a:spLocks noChangeAspect="1"/>
          </p:cNvSpPr>
          <p:nvPr/>
        </p:nvSpPr>
        <p:spPr>
          <a:xfrm>
            <a:off x="129847" y="2446093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6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2729115F-DCE4-4D56-B933-1D4785FE731C}"/>
              </a:ext>
            </a:extLst>
          </p:cNvPr>
          <p:cNvSpPr>
            <a:spLocks noChangeAspect="1"/>
          </p:cNvSpPr>
          <p:nvPr/>
        </p:nvSpPr>
        <p:spPr>
          <a:xfrm>
            <a:off x="5086531" y="2438553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>
                <a:solidFill>
                  <a:prstClr val="white"/>
                </a:solidFill>
              </a:rPr>
              <a:t>8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9F64253E-A17E-4775-A03E-621F6AF6ADC4}"/>
              </a:ext>
            </a:extLst>
          </p:cNvPr>
          <p:cNvSpPr>
            <a:spLocks noChangeAspect="1"/>
          </p:cNvSpPr>
          <p:nvPr/>
        </p:nvSpPr>
        <p:spPr>
          <a:xfrm>
            <a:off x="129847" y="3434429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>
                <a:solidFill>
                  <a:prstClr val="white"/>
                </a:solidFill>
              </a:rPr>
              <a:t>9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939DB675-500F-4A97-8720-B1142CC3F375}"/>
              </a:ext>
            </a:extLst>
          </p:cNvPr>
          <p:cNvSpPr>
            <a:spLocks noChangeAspect="1"/>
          </p:cNvSpPr>
          <p:nvPr/>
        </p:nvSpPr>
        <p:spPr>
          <a:xfrm>
            <a:off x="129847" y="4726068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>
                <a:solidFill>
                  <a:prstClr val="white"/>
                </a:solidFill>
              </a:rPr>
              <a:t>10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6F7D1AF2-8E7D-4DA6-8603-FCA3BFBF67CE}"/>
              </a:ext>
            </a:extLst>
          </p:cNvPr>
          <p:cNvSpPr>
            <a:spLocks noChangeAspect="1"/>
          </p:cNvSpPr>
          <p:nvPr/>
        </p:nvSpPr>
        <p:spPr>
          <a:xfrm>
            <a:off x="8841340" y="4326801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>
                <a:solidFill>
                  <a:prstClr val="white"/>
                </a:solidFill>
              </a:rPr>
              <a:t>12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AC20833B-2E93-4C4C-9DF9-FAFD716798DB}"/>
              </a:ext>
            </a:extLst>
          </p:cNvPr>
          <p:cNvSpPr>
            <a:spLocks noChangeAspect="1"/>
          </p:cNvSpPr>
          <p:nvPr/>
        </p:nvSpPr>
        <p:spPr>
          <a:xfrm>
            <a:off x="9205310" y="4326801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>
                <a:solidFill>
                  <a:prstClr val="white"/>
                </a:solidFill>
              </a:rPr>
              <a:t>13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1AE7F97B-3FCF-4739-9193-3230CA18C15D}"/>
              </a:ext>
            </a:extLst>
          </p:cNvPr>
          <p:cNvSpPr>
            <a:spLocks noChangeAspect="1"/>
          </p:cNvSpPr>
          <p:nvPr/>
        </p:nvSpPr>
        <p:spPr>
          <a:xfrm>
            <a:off x="9427864" y="4326801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>
                <a:solidFill>
                  <a:prstClr val="white"/>
                </a:solidFill>
              </a:rPr>
              <a:t>14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49E78651-AFA8-44A1-89F6-486543564009}"/>
              </a:ext>
            </a:extLst>
          </p:cNvPr>
          <p:cNvSpPr>
            <a:spLocks noChangeAspect="1"/>
          </p:cNvSpPr>
          <p:nvPr/>
        </p:nvSpPr>
        <p:spPr>
          <a:xfrm>
            <a:off x="8021172" y="4326801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>
                <a:solidFill>
                  <a:prstClr val="white"/>
                </a:solidFill>
              </a:rPr>
              <a:t>11-1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170" name="타원 169">
            <a:extLst>
              <a:ext uri="{FF2B5EF4-FFF2-40B4-BE49-F238E27FC236}">
                <a16:creationId xmlns:a16="http://schemas.microsoft.com/office/drawing/2014/main" id="{FE46D54C-D0C2-44FC-B7E7-382FDF57692F}"/>
              </a:ext>
            </a:extLst>
          </p:cNvPr>
          <p:cNvSpPr>
            <a:spLocks noChangeAspect="1"/>
          </p:cNvSpPr>
          <p:nvPr/>
        </p:nvSpPr>
        <p:spPr>
          <a:xfrm>
            <a:off x="5562361" y="4518208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>
                <a:solidFill>
                  <a:prstClr val="white"/>
                </a:solidFill>
              </a:rPr>
              <a:t>11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9A91F43A-2CF2-4342-926F-17501F3B2CCB}"/>
              </a:ext>
            </a:extLst>
          </p:cNvPr>
          <p:cNvSpPr>
            <a:spLocks noChangeAspect="1"/>
          </p:cNvSpPr>
          <p:nvPr/>
        </p:nvSpPr>
        <p:spPr>
          <a:xfrm>
            <a:off x="129847" y="800180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1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5063BE56-9DF2-4893-8C3B-7A43BC534FDA}"/>
              </a:ext>
            </a:extLst>
          </p:cNvPr>
          <p:cNvSpPr>
            <a:spLocks noChangeAspect="1"/>
          </p:cNvSpPr>
          <p:nvPr/>
        </p:nvSpPr>
        <p:spPr>
          <a:xfrm>
            <a:off x="129847" y="1534420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2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82D9FA3-C7DE-E89B-C372-019AE6D157FF}"/>
              </a:ext>
            </a:extLst>
          </p:cNvPr>
          <p:cNvSpPr>
            <a:spLocks noChangeAspect="1"/>
          </p:cNvSpPr>
          <p:nvPr/>
        </p:nvSpPr>
        <p:spPr>
          <a:xfrm>
            <a:off x="8544022" y="6441931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>
                <a:solidFill>
                  <a:prstClr val="white"/>
                </a:solidFill>
              </a:rPr>
              <a:t>18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B5833EE-51C4-2956-7BCC-B25A288B237E}"/>
              </a:ext>
            </a:extLst>
          </p:cNvPr>
          <p:cNvGrpSpPr/>
          <p:nvPr/>
        </p:nvGrpSpPr>
        <p:grpSpPr>
          <a:xfrm>
            <a:off x="8478037" y="3216991"/>
            <a:ext cx="1093998" cy="200055"/>
            <a:chOff x="8478037" y="2960288"/>
            <a:chExt cx="1093998" cy="20005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DB3ECE-128D-CCE8-380B-C69062A6035F}"/>
                </a:ext>
              </a:extLst>
            </p:cNvPr>
            <p:cNvSpPr txBox="1"/>
            <p:nvPr/>
          </p:nvSpPr>
          <p:spPr>
            <a:xfrm>
              <a:off x="8478037" y="2960288"/>
              <a:ext cx="74865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7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전체 </a:t>
              </a:r>
              <a:r>
                <a:rPr lang="en-US" altLang="ko-KR" sz="700" b="1">
                  <a:solidFill>
                    <a:schemeClr val="accent2"/>
                  </a:solidFill>
                </a:rPr>
                <a:t>00</a:t>
              </a:r>
              <a:r>
                <a:rPr lang="ko-KR" altLang="en-US" sz="7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건</a:t>
              </a:r>
              <a:endPara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5CEB6E78-C59A-14B7-159F-FE8C8FC27A15}"/>
                </a:ext>
              </a:extLst>
            </p:cNvPr>
            <p:cNvGrpSpPr/>
            <p:nvPr/>
          </p:nvGrpSpPr>
          <p:grpSpPr>
            <a:xfrm>
              <a:off x="9213592" y="2989440"/>
              <a:ext cx="164322" cy="143999"/>
              <a:chOff x="9213592" y="3185491"/>
              <a:chExt cx="164322" cy="143999"/>
            </a:xfrm>
          </p:grpSpPr>
          <p:pic>
            <p:nvPicPr>
              <p:cNvPr id="19" name="Picture 4" descr="C:\Users\SUYEON\Desktop\icon\office-exel.png">
                <a:extLst>
                  <a:ext uri="{FF2B5EF4-FFF2-40B4-BE49-F238E27FC236}">
                    <a16:creationId xmlns:a16="http://schemas.microsoft.com/office/drawing/2014/main" id="{9BB33CAF-1E52-4E91-5C64-C530D0AE27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13592" y="3185491"/>
                <a:ext cx="144333" cy="136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아래쪽 화살표 232">
                <a:extLst>
                  <a:ext uri="{FF2B5EF4-FFF2-40B4-BE49-F238E27FC236}">
                    <a16:creationId xmlns:a16="http://schemas.microsoft.com/office/drawing/2014/main" id="{DE26A56C-19CD-59F4-6B8F-67D1C72DF8E4}"/>
                  </a:ext>
                </a:extLst>
              </p:cNvPr>
              <p:cNvSpPr/>
              <p:nvPr/>
            </p:nvSpPr>
            <p:spPr bwMode="auto">
              <a:xfrm>
                <a:off x="9310786" y="3254968"/>
                <a:ext cx="67128" cy="74522"/>
              </a:xfrm>
              <a:prstGeom prst="downArrow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E24D1FF9-2ABB-83DA-33FB-E386397BF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1801" y="3004681"/>
              <a:ext cx="130234" cy="127463"/>
            </a:xfrm>
            <a:prstGeom prst="rect">
              <a:avLst/>
            </a:prstGeom>
          </p:spPr>
        </p:pic>
      </p:grp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C376B0CD-FC41-4E7D-BA0C-F1869473E1AE}"/>
              </a:ext>
            </a:extLst>
          </p:cNvPr>
          <p:cNvSpPr/>
          <p:nvPr/>
        </p:nvSpPr>
        <p:spPr>
          <a:xfrm>
            <a:off x="291648" y="6225846"/>
            <a:ext cx="540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공지사항</a:t>
            </a: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FB668359-B46A-416A-B7FB-28854203D254}"/>
              </a:ext>
            </a:extLst>
          </p:cNvPr>
          <p:cNvSpPr/>
          <p:nvPr/>
        </p:nvSpPr>
        <p:spPr>
          <a:xfrm>
            <a:off x="9039648" y="6224084"/>
            <a:ext cx="540000" cy="198000"/>
          </a:xfrm>
          <a:prstGeom prst="roundRect">
            <a:avLst>
              <a:gd name="adj" fmla="val 5826"/>
            </a:avLst>
          </a:prstGeom>
          <a:solidFill>
            <a:schemeClr val="tx1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  <a:latin typeface="+mn-ea"/>
              </a:rPr>
              <a:t>결재요청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65DF2327-8C5A-4AC6-94B4-2EB54E35B71D}"/>
              </a:ext>
            </a:extLst>
          </p:cNvPr>
          <p:cNvSpPr/>
          <p:nvPr/>
        </p:nvSpPr>
        <p:spPr>
          <a:xfrm>
            <a:off x="1767167" y="6225846"/>
            <a:ext cx="972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  <a:latin typeface="+mn-ea"/>
              </a:rPr>
              <a:t>달력카테고리관리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2181DCD3-9D14-41A3-A7C6-1B2F46F72798}"/>
              </a:ext>
            </a:extLst>
          </p:cNvPr>
          <p:cNvSpPr/>
          <p:nvPr/>
        </p:nvSpPr>
        <p:spPr>
          <a:xfrm>
            <a:off x="8278862" y="6224084"/>
            <a:ext cx="727762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65000"/>
                  </a:schemeClr>
                </a:solidFill>
                <a:latin typeface="+mn-ea"/>
              </a:rPr>
              <a:t>수정결재요청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CFD725D5-28B4-4432-9B70-827D268624DB}"/>
              </a:ext>
            </a:extLst>
          </p:cNvPr>
          <p:cNvSpPr/>
          <p:nvPr/>
        </p:nvSpPr>
        <p:spPr>
          <a:xfrm>
            <a:off x="865479" y="6225846"/>
            <a:ext cx="864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  <a:latin typeface="+mn-ea"/>
              </a:rPr>
              <a:t>공지이미지관리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44DAFA9-D47B-111F-ED0C-1EA37A8C1993}"/>
              </a:ext>
            </a:extLst>
          </p:cNvPr>
          <p:cNvSpPr>
            <a:spLocks noChangeAspect="1"/>
          </p:cNvSpPr>
          <p:nvPr/>
        </p:nvSpPr>
        <p:spPr>
          <a:xfrm>
            <a:off x="1195979" y="6441931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>
                <a:solidFill>
                  <a:prstClr val="white"/>
                </a:solidFill>
              </a:rPr>
              <a:t>16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66CCE83-BA86-8C28-0C47-F4906489C993}"/>
              </a:ext>
            </a:extLst>
          </p:cNvPr>
          <p:cNvSpPr>
            <a:spLocks noChangeAspect="1"/>
          </p:cNvSpPr>
          <p:nvPr/>
        </p:nvSpPr>
        <p:spPr>
          <a:xfrm>
            <a:off x="2182806" y="6441931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>
                <a:solidFill>
                  <a:prstClr val="white"/>
                </a:solidFill>
              </a:rPr>
              <a:t>17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graphicFrame>
        <p:nvGraphicFramePr>
          <p:cNvPr id="10" name="Group 974">
            <a:extLst>
              <a:ext uri="{FF2B5EF4-FFF2-40B4-BE49-F238E27FC236}">
                <a16:creationId xmlns:a16="http://schemas.microsoft.com/office/drawing/2014/main" id="{F17126D3-78D0-E86B-8364-2B20ED7FE3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259136"/>
              </p:ext>
            </p:extLst>
          </p:nvPr>
        </p:nvGraphicFramePr>
        <p:xfrm>
          <a:off x="-4368522" y="1220388"/>
          <a:ext cx="4303222" cy="1394734"/>
        </p:xfrm>
        <a:graphic>
          <a:graphicData uri="http://schemas.openxmlformats.org/drawingml/2006/table">
            <a:tbl>
              <a:tblPr/>
              <a:tblGrid>
                <a:gridCol w="504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447">
                  <a:extLst>
                    <a:ext uri="{9D8B030D-6E8A-4147-A177-3AD203B41FA5}">
                      <a16:colId xmlns:a16="http://schemas.microsoft.com/office/drawing/2014/main" val="1149231727"/>
                    </a:ext>
                  </a:extLst>
                </a:gridCol>
                <a:gridCol w="1274998">
                  <a:extLst>
                    <a:ext uri="{9D8B030D-6E8A-4147-A177-3AD203B41FA5}">
                      <a16:colId xmlns:a16="http://schemas.microsoft.com/office/drawing/2014/main" val="2951746050"/>
                    </a:ext>
                  </a:extLst>
                </a:gridCol>
                <a:gridCol w="1367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1134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en-US" altLang="ko-KR" sz="7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AS-IS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TO-BE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개선사항</a:t>
                      </a:r>
                      <a:endParaRPr lang="en-US" altLang="ko-KR" sz="7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837537"/>
                  </a:ext>
                </a:extLst>
              </a:tr>
              <a:tr h="28590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1</a:t>
                      </a:r>
                      <a:r>
                        <a:rPr lang="ko-KR" altLang="en-US" sz="7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차신청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7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72396"/>
                  </a:ext>
                </a:extLst>
              </a:tr>
              <a:tr h="28590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7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공지이미지관리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-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7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신규 기능 추가</a:t>
                      </a:r>
                      <a:endParaRPr lang="en-US" altLang="ko-KR" sz="7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529940"/>
                  </a:ext>
                </a:extLst>
              </a:tr>
              <a:tr h="28590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7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달력카테고리관리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7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-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7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신규 기능 추가</a:t>
                      </a:r>
                      <a:endParaRPr lang="en-US" altLang="ko-KR" sz="70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085367"/>
                  </a:ext>
                </a:extLst>
              </a:tr>
              <a:tr h="28590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7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신청수량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7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811806"/>
                  </a:ext>
                </a:extLst>
              </a:tr>
            </a:tbl>
          </a:graphicData>
        </a:graphic>
      </p:graphicFrame>
      <p:sp>
        <p:nvSpPr>
          <p:cNvPr id="15" name="타원 14">
            <a:extLst>
              <a:ext uri="{FF2B5EF4-FFF2-40B4-BE49-F238E27FC236}">
                <a16:creationId xmlns:a16="http://schemas.microsoft.com/office/drawing/2014/main" id="{5CA1D60C-8BF7-366E-65F8-5B40FCC55A6B}"/>
              </a:ext>
            </a:extLst>
          </p:cNvPr>
          <p:cNvSpPr>
            <a:spLocks noChangeAspect="1"/>
          </p:cNvSpPr>
          <p:nvPr/>
        </p:nvSpPr>
        <p:spPr>
          <a:xfrm>
            <a:off x="129847" y="2703268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>
                <a:solidFill>
                  <a:prstClr val="white"/>
                </a:solidFill>
              </a:rPr>
              <a:t>9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2FB2121-4E29-BBF2-3D0C-0820322F7D2C}"/>
              </a:ext>
            </a:extLst>
          </p:cNvPr>
          <p:cNvSpPr>
            <a:spLocks noChangeAspect="1"/>
          </p:cNvSpPr>
          <p:nvPr/>
        </p:nvSpPr>
        <p:spPr>
          <a:xfrm>
            <a:off x="2596822" y="2446093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>
                <a:solidFill>
                  <a:prstClr val="white"/>
                </a:solidFill>
              </a:rPr>
              <a:t>7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DF2CECC-B425-A106-59C9-FA7134126963}"/>
              </a:ext>
            </a:extLst>
          </p:cNvPr>
          <p:cNvGrpSpPr/>
          <p:nvPr/>
        </p:nvGrpSpPr>
        <p:grpSpPr>
          <a:xfrm>
            <a:off x="3099082" y="946194"/>
            <a:ext cx="3663437" cy="374237"/>
            <a:chOff x="2496727" y="946194"/>
            <a:chExt cx="3663437" cy="374237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9C1F58DF-4F31-E293-CCEC-2993541F7FF8}"/>
                </a:ext>
              </a:extLst>
            </p:cNvPr>
            <p:cNvCxnSpPr>
              <a:cxnSpLocks/>
            </p:cNvCxnSpPr>
            <p:nvPr/>
          </p:nvCxnSpPr>
          <p:spPr>
            <a:xfrm>
              <a:off x="2696084" y="1227731"/>
              <a:ext cx="319643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F0AD5A81-AF39-6386-BE08-BF68468CD314}"/>
                </a:ext>
              </a:extLst>
            </p:cNvPr>
            <p:cNvGrpSpPr/>
            <p:nvPr/>
          </p:nvGrpSpPr>
          <p:grpSpPr>
            <a:xfrm>
              <a:off x="4219830" y="946194"/>
              <a:ext cx="1940334" cy="356237"/>
              <a:chOff x="3219169" y="1078524"/>
              <a:chExt cx="1940334" cy="356237"/>
            </a:xfrm>
          </p:grpSpPr>
          <p:pic>
            <p:nvPicPr>
              <p:cNvPr id="38" name="그림 37">
                <a:extLst>
                  <a:ext uri="{FF2B5EF4-FFF2-40B4-BE49-F238E27FC236}">
                    <a16:creationId xmlns:a16="http://schemas.microsoft.com/office/drawing/2014/main" id="{D36F04E7-B62C-9AC8-67AA-7E163487F5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4818802" y="1301561"/>
                <a:ext cx="133200" cy="133200"/>
              </a:xfrm>
              <a:prstGeom prst="rect">
                <a:avLst/>
              </a:prstGeom>
            </p:spPr>
          </p:pic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84A9BD12-8346-DF74-3DC6-FBF9223C1DD1}"/>
                  </a:ext>
                </a:extLst>
              </p:cNvPr>
              <p:cNvSpPr/>
              <p:nvPr/>
            </p:nvSpPr>
            <p:spPr bwMode="auto">
              <a:xfrm>
                <a:off x="4611301" y="1078524"/>
                <a:ext cx="548202" cy="174795"/>
              </a:xfrm>
              <a:prstGeom prst="roundRect">
                <a:avLst>
                  <a:gd name="adj" fmla="val 8969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21600" rIns="72000" bIns="21600" rtlCol="0" anchor="ctr">
                <a:spAutoFit/>
              </a:bodyPr>
              <a:lstStyle/>
              <a:p>
                <a:pPr algn="ctr"/>
                <a:r>
                  <a:rPr lang="ko-KR" altLang="en-US" sz="8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결재승인</a:t>
                </a:r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endParaRPr>
              </a:p>
            </p:txBody>
          </p:sp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07C59A29-5CB1-807E-DF82-FE69BD302B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3219169" y="1301561"/>
                <a:ext cx="133200" cy="133200"/>
              </a:xfrm>
              <a:prstGeom prst="rect">
                <a:avLst/>
              </a:prstGeom>
            </p:spPr>
          </p:pic>
        </p:grp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906E4D4B-CCF0-70F1-ED03-1374B2145062}"/>
                </a:ext>
              </a:extLst>
            </p:cNvPr>
            <p:cNvSpPr/>
            <p:nvPr/>
          </p:nvSpPr>
          <p:spPr bwMode="auto">
            <a:xfrm>
              <a:off x="4005003" y="946194"/>
              <a:ext cx="548202" cy="174795"/>
            </a:xfrm>
            <a:prstGeom prst="roundRect">
              <a:avLst>
                <a:gd name="adj" fmla="val 8969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21600" rIns="72000" bIns="21600" rtlCol="0" anchor="ctr">
              <a:spAutoFit/>
            </a:bodyPr>
            <a:lstStyle/>
            <a:p>
              <a:pPr algn="ctr"/>
              <a:r>
                <a:rPr lang="ko-KR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결재요청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endParaRP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51852A67-7EDE-04B9-0D07-7773BE089E20}"/>
                </a:ext>
              </a:extLst>
            </p:cNvPr>
            <p:cNvGrpSpPr/>
            <p:nvPr/>
          </p:nvGrpSpPr>
          <p:grpSpPr>
            <a:xfrm>
              <a:off x="2496727" y="946194"/>
              <a:ext cx="350836" cy="356237"/>
              <a:chOff x="1496066" y="1078524"/>
              <a:chExt cx="350836" cy="356237"/>
            </a:xfrm>
          </p:grpSpPr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5F0E2534-4EEE-39A4-8B64-C580FA7006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604884" y="1301561"/>
                <a:ext cx="133200" cy="133200"/>
              </a:xfrm>
              <a:prstGeom prst="rect">
                <a:avLst/>
              </a:prstGeom>
            </p:spPr>
          </p:pic>
          <p:sp>
            <p:nvSpPr>
              <p:cNvPr id="34" name="사각형: 둥근 모서리 33">
                <a:extLst>
                  <a:ext uri="{FF2B5EF4-FFF2-40B4-BE49-F238E27FC236}">
                    <a16:creationId xmlns:a16="http://schemas.microsoft.com/office/drawing/2014/main" id="{B50BF991-6EB5-16D8-18EC-D9CC82140B05}"/>
                  </a:ext>
                </a:extLst>
              </p:cNvPr>
              <p:cNvSpPr/>
              <p:nvPr/>
            </p:nvSpPr>
            <p:spPr bwMode="auto">
              <a:xfrm>
                <a:off x="1496066" y="1078524"/>
                <a:ext cx="350836" cy="174795"/>
              </a:xfrm>
              <a:prstGeom prst="roundRect">
                <a:avLst>
                  <a:gd name="adj" fmla="val 8969"/>
                </a:avLst>
              </a:prstGeom>
              <a:solidFill>
                <a:srgbClr val="0088FC"/>
              </a:solidFill>
              <a:ln w="3175">
                <a:solidFill>
                  <a:srgbClr val="0088FC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21600" rIns="72000" bIns="21600" rtlCol="0" anchor="ctr">
                <a:spAutoFit/>
              </a:bodyPr>
              <a:lstStyle/>
              <a:p>
                <a:pPr algn="ctr"/>
                <a:r>
                  <a:rPr lang="ko-KR" altLang="en-US" sz="800">
                    <a:solidFill>
                      <a:schemeClr val="bg1"/>
                    </a:solidFill>
                    <a:latin typeface="맑은 고딕" panose="020B0503020000020004" pitchFamily="50" charset="-127"/>
                  </a:rPr>
                  <a:t>신청</a:t>
                </a:r>
                <a:endParaRPr lang="ko-KR" altLang="en-US" sz="800" dirty="0">
                  <a:solidFill>
                    <a:schemeClr val="bg1"/>
                  </a:solidFill>
                  <a:latin typeface="맑은 고딕" panose="020B0503020000020004" pitchFamily="50" charset="-127"/>
                </a:endParaRPr>
              </a:p>
            </p:txBody>
          </p:sp>
        </p:grp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C4276F04-805B-A94D-00D2-6614B1D1D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581407" y="1151231"/>
              <a:ext cx="169200" cy="169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3644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6D103-E2A0-3A7D-69AA-371CD3E14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D8138B63-2B5F-29E8-7F3A-5174D9E2E121}"/>
              </a:ext>
            </a:extLst>
          </p:cNvPr>
          <p:cNvSpPr txBox="1"/>
          <p:nvPr/>
        </p:nvSpPr>
        <p:spPr>
          <a:xfrm>
            <a:off x="10245609" y="497547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>
              <a:defRPr/>
            </a:pP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신청관리 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202124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6A215C4-DC5A-004F-EE3F-DC9FB8A72E10}"/>
              </a:ext>
            </a:extLst>
          </p:cNvPr>
          <p:cNvSpPr txBox="1"/>
          <p:nvPr/>
        </p:nvSpPr>
        <p:spPr>
          <a:xfrm>
            <a:off x="10245609" y="863833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endParaRPr kumimoji="0" lang="ko-KR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2552FD-D0E0-EA02-42BF-EF2D8438A599}"/>
              </a:ext>
            </a:extLst>
          </p:cNvPr>
          <p:cNvSpPr txBox="1"/>
          <p:nvPr/>
        </p:nvSpPr>
        <p:spPr>
          <a:xfrm>
            <a:off x="66840" y="125573"/>
            <a:ext cx="2343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1400">
                <a:solidFill>
                  <a:prstClr val="black"/>
                </a:solidFill>
                <a:latin typeface="함초롬돋움"/>
                <a:ea typeface="함초롬돋움"/>
              </a:rPr>
              <a:t>캘린더신청 </a:t>
            </a:r>
            <a:r>
              <a:rPr lang="en-US" altLang="ko-KR" sz="1400">
                <a:solidFill>
                  <a:prstClr val="black"/>
                </a:solidFill>
                <a:latin typeface="함초롬돋움"/>
                <a:ea typeface="함초롬돋움"/>
              </a:rPr>
              <a:t>&gt; 1</a:t>
            </a:r>
            <a:r>
              <a:rPr lang="ko-KR" altLang="en-US" sz="1400">
                <a:solidFill>
                  <a:prstClr val="black"/>
                </a:solidFill>
                <a:latin typeface="함초롬돋움"/>
                <a:ea typeface="함초롬돋움"/>
              </a:rPr>
              <a:t>차신청</a:t>
            </a:r>
            <a:r>
              <a:rPr lang="en-US" altLang="ko-KR" sz="1400">
                <a:solidFill>
                  <a:prstClr val="black"/>
                </a:solidFill>
                <a:latin typeface="함초롬돋움"/>
                <a:ea typeface="함초롬돋움"/>
              </a:rPr>
              <a:t>_</a:t>
            </a:r>
            <a:r>
              <a:rPr lang="ko-KR" altLang="en-US" sz="1400" dirty="0">
                <a:solidFill>
                  <a:prstClr val="black"/>
                </a:solidFill>
                <a:latin typeface="함초롬돋움"/>
                <a:ea typeface="함초롬돋움"/>
              </a:rPr>
              <a:t>신청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BDE49F-922F-F588-220C-513BCF3DDE89}"/>
              </a:ext>
            </a:extLst>
          </p:cNvPr>
          <p:cNvSpPr txBox="1"/>
          <p:nvPr/>
        </p:nvSpPr>
        <p:spPr>
          <a:xfrm>
            <a:off x="10245609" y="1118146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lvl="0"/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홈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영업지원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캘린더신청 </a:t>
            </a:r>
            <a:r>
              <a:rPr lang="en-US" altLang="ko-KR" sz="70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>
                <a:solidFill>
                  <a:srgbClr val="202124"/>
                </a:solidFill>
                <a:latin typeface="+mn-ea"/>
              </a:rPr>
              <a:t>신청관리</a:t>
            </a:r>
            <a:endParaRPr lang="ko-KR" altLang="en-US" sz="700" dirty="0">
              <a:solidFill>
                <a:srgbClr val="202124"/>
              </a:solidFill>
              <a:latin typeface="+mn-ea"/>
            </a:endParaRPr>
          </a:p>
        </p:txBody>
      </p:sp>
      <p:graphicFrame>
        <p:nvGraphicFramePr>
          <p:cNvPr id="2" name="Group 974">
            <a:extLst>
              <a:ext uri="{FF2B5EF4-FFF2-40B4-BE49-F238E27FC236}">
                <a16:creationId xmlns:a16="http://schemas.microsoft.com/office/drawing/2014/main" id="{5F1F877F-9793-CEFE-6D03-3407ACEA0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511364"/>
              </p:ext>
            </p:extLst>
          </p:nvPr>
        </p:nvGraphicFramePr>
        <p:xfrm>
          <a:off x="9697291" y="1638678"/>
          <a:ext cx="2340000" cy="1728960"/>
        </p:xfrm>
        <a:graphic>
          <a:graphicData uri="http://schemas.openxmlformats.org/drawingml/2006/table">
            <a:tbl>
              <a:tblPr/>
              <a:tblGrid>
                <a:gridCol w="2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신청기간이 아닐 때 화면을 접속하면 모든 필드가 비활성화되어 있음</a:t>
                      </a:r>
                      <a:endParaRPr lang="en-US" altLang="ko-KR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서무담당 권한이 있는 사용자만 신청 가능</a:t>
                      </a:r>
                      <a:endParaRPr lang="en-US" altLang="ko-KR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차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2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차 신청 부점장 전결</a:t>
                      </a:r>
                      <a:endParaRPr lang="en-US" altLang="ko-KR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614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신청수량 스핀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디폴트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0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숫자 입력 또는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(+), (-)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버튼 클릭하여 수량 설정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※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(+), (-)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버튼 클릭 시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25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씩 증가 및 감소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- 25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단위가 아닌 숫자를 입력했을 경우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얼럿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b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25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단위로 입력해주세요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.(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한박스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25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배부수량보다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큰 수를 입력할 수 없음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218499"/>
                  </a:ext>
                </a:extLst>
              </a:tr>
            </a:tbl>
          </a:graphicData>
        </a:graphic>
      </p:graphicFrame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1FA2F48F-B7B3-44E2-BAB2-058FC19FFF4D}"/>
              </a:ext>
            </a:extLst>
          </p:cNvPr>
          <p:cNvGrpSpPr/>
          <p:nvPr/>
        </p:nvGrpSpPr>
        <p:grpSpPr>
          <a:xfrm>
            <a:off x="287839" y="540930"/>
            <a:ext cx="728883" cy="246221"/>
            <a:chOff x="287839" y="540930"/>
            <a:chExt cx="728883" cy="246221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5E00F50-EA2B-49C6-A382-E34F756FDA26}"/>
                </a:ext>
              </a:extLst>
            </p:cNvPr>
            <p:cNvSpPr txBox="1"/>
            <p:nvPr/>
          </p:nvSpPr>
          <p:spPr>
            <a:xfrm>
              <a:off x="386421" y="540930"/>
              <a:ext cx="63030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ko-KR" sz="1000" b="1">
                  <a:solidFill>
                    <a:prstClr val="black"/>
                  </a:solidFill>
                  <a:latin typeface="함초롬돋움"/>
                  <a:ea typeface="함초롬돋움"/>
                </a:rPr>
                <a:t>1</a:t>
              </a:r>
              <a:r>
                <a:rPr lang="ko-KR" altLang="en-US" sz="1000" b="1">
                  <a:solidFill>
                    <a:prstClr val="black"/>
                  </a:solidFill>
                  <a:latin typeface="함초롬돋움"/>
                  <a:ea typeface="함초롬돋움"/>
                </a:rPr>
                <a:t>차신청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endParaRPr>
            </a:p>
          </p:txBody>
        </p:sp>
        <p:pic>
          <p:nvPicPr>
            <p:cNvPr id="135" name="그림 134" descr="스케치, 블랙, 화이트이(가) 표시된 사진&#10;&#10;자동 생성된 설명">
              <a:extLst>
                <a:ext uri="{FF2B5EF4-FFF2-40B4-BE49-F238E27FC236}">
                  <a16:creationId xmlns:a16="http://schemas.microsoft.com/office/drawing/2014/main" id="{68812FA2-79DE-45D0-B68F-5BDA7C7AC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839" y="604119"/>
              <a:ext cx="133200" cy="133200"/>
            </a:xfrm>
            <a:prstGeom prst="rect">
              <a:avLst/>
            </a:prstGeom>
          </p:spPr>
        </p:pic>
      </p:grp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B52B1AC-1AE3-4F4D-B767-498C436B93E2}"/>
              </a:ext>
            </a:extLst>
          </p:cNvPr>
          <p:cNvSpPr/>
          <p:nvPr/>
        </p:nvSpPr>
        <p:spPr>
          <a:xfrm>
            <a:off x="949023" y="576273"/>
            <a:ext cx="5289030" cy="216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ko-KR" altLang="en-US" sz="600">
                <a:solidFill>
                  <a:srgbClr val="7F7F7F"/>
                </a:solidFill>
                <a:latin typeface="함초롬돋움"/>
                <a:ea typeface="함초롬돋움"/>
              </a:rPr>
              <a:t>홈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lang="ko-KR" altLang="en-US" sz="600" dirty="0">
                <a:solidFill>
                  <a:srgbClr val="7F7F7F"/>
                </a:solidFill>
                <a:latin typeface="함초롬돋움"/>
                <a:ea typeface="함초롬돋움"/>
              </a:rPr>
              <a:t>영업지원 </a:t>
            </a:r>
            <a:r>
              <a:rPr lang="en-US" altLang="ko-KR" sz="600" dirty="0">
                <a:solidFill>
                  <a:srgbClr val="7F7F7F"/>
                </a:solidFill>
                <a:latin typeface="함초롬돋움"/>
                <a:ea typeface="함초롬돋움"/>
              </a:rPr>
              <a:t>&gt; 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캘린더신청 </a:t>
            </a:r>
            <a:r>
              <a:rPr kumimoji="0" lang="en-US" altLang="ko-KR" sz="6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en-US" altLang="ko-KR" sz="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1</a:t>
            </a:r>
            <a:r>
              <a:rPr kumimoji="0" lang="ko-KR" altLang="en-US" sz="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차신청 </a:t>
            </a:r>
            <a:endParaRPr kumimoji="0" lang="ko-KR" altLang="en-US" sz="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E1E7AF8A-D53A-46EC-ACB8-563C73F97E68}"/>
              </a:ext>
            </a:extLst>
          </p:cNvPr>
          <p:cNvSpPr>
            <a:spLocks/>
          </p:cNvSpPr>
          <p:nvPr/>
        </p:nvSpPr>
        <p:spPr bwMode="auto">
          <a:xfrm>
            <a:off x="284035" y="1456866"/>
            <a:ext cx="9288000" cy="360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914342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8BCAE79-EF05-40AB-B5C0-D9563CBAB432}"/>
              </a:ext>
            </a:extLst>
          </p:cNvPr>
          <p:cNvSpPr txBox="1"/>
          <p:nvPr/>
        </p:nvSpPr>
        <p:spPr>
          <a:xfrm>
            <a:off x="428658" y="1567937"/>
            <a:ext cx="4792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>
                <a:latin typeface="+mn-ea"/>
              </a:rPr>
              <a:t>신청연도</a:t>
            </a:r>
            <a:r>
              <a:rPr lang="en-US" altLang="ko-KR" sz="800" b="1">
                <a:solidFill>
                  <a:srgbClr val="FF0000"/>
                </a:solidFill>
                <a:latin typeface="+mn-ea"/>
              </a:rPr>
              <a:t> *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7999496A-E566-4121-AC2F-77D18F487424}"/>
              </a:ext>
            </a:extLst>
          </p:cNvPr>
          <p:cNvGrpSpPr/>
          <p:nvPr/>
        </p:nvGrpSpPr>
        <p:grpSpPr>
          <a:xfrm>
            <a:off x="968621" y="1537866"/>
            <a:ext cx="588306" cy="198000"/>
            <a:chOff x="4198742" y="1232835"/>
            <a:chExt cx="588306" cy="198000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25996EDA-9EED-44EB-A8DB-4AE941B1353C}"/>
                </a:ext>
              </a:extLst>
            </p:cNvPr>
            <p:cNvSpPr/>
            <p:nvPr/>
          </p:nvSpPr>
          <p:spPr bwMode="auto">
            <a:xfrm>
              <a:off x="4198742" y="1232835"/>
              <a:ext cx="588306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2025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년</a:t>
              </a:r>
            </a:p>
          </p:txBody>
        </p:sp>
        <p:pic>
          <p:nvPicPr>
            <p:cNvPr id="112" name="그림 111">
              <a:extLst>
                <a:ext uri="{FF2B5EF4-FFF2-40B4-BE49-F238E27FC236}">
                  <a16:creationId xmlns:a16="http://schemas.microsoft.com/office/drawing/2014/main" id="{20EF75C2-9970-4746-BA1E-1CD2A9A58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8736" y="1283843"/>
              <a:ext cx="90000" cy="90000"/>
            </a:xfrm>
            <a:prstGeom prst="rect">
              <a:avLst/>
            </a:prstGeom>
          </p:spPr>
        </p:pic>
      </p:grpSp>
      <p:sp>
        <p:nvSpPr>
          <p:cNvPr id="113" name="사각형: 둥근 모서리 112">
            <a:extLst>
              <a:ext uri="{FF2B5EF4-FFF2-40B4-BE49-F238E27FC236}">
                <a16:creationId xmlns:a16="http://schemas.microsoft.com/office/drawing/2014/main" id="{7DFB5AB1-86CE-4867-A1A0-3B5247D64850}"/>
              </a:ext>
            </a:extLst>
          </p:cNvPr>
          <p:cNvSpPr/>
          <p:nvPr/>
        </p:nvSpPr>
        <p:spPr>
          <a:xfrm>
            <a:off x="9056131" y="1537866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조회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CA888DF-5D9F-41FB-8D82-FC12448C32D9}"/>
              </a:ext>
            </a:extLst>
          </p:cNvPr>
          <p:cNvSpPr txBox="1"/>
          <p:nvPr/>
        </p:nvSpPr>
        <p:spPr>
          <a:xfrm>
            <a:off x="190893" y="1903741"/>
            <a:ext cx="36823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/>
              <a:t>● 신청부점정보</a:t>
            </a:r>
            <a:endParaRPr lang="ko-KR" altLang="en-US" sz="9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C08659E-0777-4805-9FDD-1C10E73890C7}"/>
              </a:ext>
            </a:extLst>
          </p:cNvPr>
          <p:cNvSpPr txBox="1"/>
          <p:nvPr/>
        </p:nvSpPr>
        <p:spPr>
          <a:xfrm>
            <a:off x="2017053" y="1567937"/>
            <a:ext cx="4792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>
                <a:latin typeface="+mn-ea"/>
              </a:rPr>
              <a:t>신청부점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 *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EF75B7C9-4417-4A52-A41D-E1DA81469F1F}"/>
              </a:ext>
            </a:extLst>
          </p:cNvPr>
          <p:cNvGrpSpPr/>
          <p:nvPr/>
        </p:nvGrpSpPr>
        <p:grpSpPr>
          <a:xfrm>
            <a:off x="3950372" y="1537866"/>
            <a:ext cx="900000" cy="198000"/>
            <a:chOff x="7701143" y="1163217"/>
            <a:chExt cx="900000" cy="198000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174BACCD-3991-4B9E-8132-AA99BB3FB1B8}"/>
                </a:ext>
              </a:extLst>
            </p:cNvPr>
            <p:cNvSpPr/>
            <p:nvPr/>
          </p:nvSpPr>
          <p:spPr bwMode="auto">
            <a:xfrm>
              <a:off x="7701143" y="1163217"/>
              <a:ext cx="900000" cy="198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일반</a:t>
              </a:r>
            </a:p>
          </p:txBody>
        </p:sp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122D8962-56EF-4D6F-9C01-42551E069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6070" y="1214225"/>
              <a:ext cx="90000" cy="90000"/>
            </a:xfrm>
            <a:prstGeom prst="rect">
              <a:avLst/>
            </a:prstGeom>
          </p:spPr>
        </p:pic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2FF9881-CADD-4672-AFA2-05109F28B6E8}"/>
              </a:ext>
            </a:extLst>
          </p:cNvPr>
          <p:cNvSpPr/>
          <p:nvPr/>
        </p:nvSpPr>
        <p:spPr bwMode="auto">
          <a:xfrm>
            <a:off x="2558968" y="1537866"/>
            <a:ext cx="1316034" cy="198000"/>
          </a:xfrm>
          <a:prstGeom prst="rect">
            <a:avLst/>
          </a:prstGeom>
          <a:solidFill>
            <a:srgbClr val="FFFFCC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bIns="54000" rtlCol="0" anchor="ctr"/>
          <a:lstStyle/>
          <a:p>
            <a:r>
              <a:rPr lang="en-US" altLang="ko-KR" sz="800">
                <a:solidFill>
                  <a:schemeClr val="tx1">
                    <a:lumMod val="85000"/>
                    <a:lumOff val="15000"/>
                  </a:schemeClr>
                </a:solidFill>
              </a:rPr>
              <a:t>[0034] </a:t>
            </a: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</a:rPr>
              <a:t>을지로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9816E67-F82D-4CC7-9A05-8C3CB0A66B9D}"/>
              </a:ext>
            </a:extLst>
          </p:cNvPr>
          <p:cNvSpPr txBox="1"/>
          <p:nvPr/>
        </p:nvSpPr>
        <p:spPr>
          <a:xfrm>
            <a:off x="10245609" y="688967"/>
            <a:ext cx="1800000" cy="200055"/>
          </a:xfrm>
          <a:prstGeom prst="rect">
            <a:avLst/>
          </a:prstGeom>
        </p:spPr>
        <p:txBody>
          <a:bodyPr wrap="square" lIns="36000" rIns="36000" rtlCol="0">
            <a:spAutoFit/>
          </a:bodyPr>
          <a:lstStyle/>
          <a:p>
            <a: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BSSCR0201M </a:t>
            </a:r>
            <a:endParaRPr lang="ko-KR" altLang="ko-KR" sz="700" dirty="0">
              <a:solidFill>
                <a:srgbClr val="202124"/>
              </a:solidFill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BF03EAC-E75A-4C0F-E572-D79A81883CDF}"/>
              </a:ext>
            </a:extLst>
          </p:cNvPr>
          <p:cNvSpPr/>
          <p:nvPr/>
        </p:nvSpPr>
        <p:spPr>
          <a:xfrm>
            <a:off x="179243" y="2935753"/>
            <a:ext cx="3712482" cy="216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altLang="ko-KR" sz="8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800">
                <a:solidFill>
                  <a:srgbClr val="FF0000"/>
                </a:solidFill>
                <a:latin typeface="함초롬돋움"/>
                <a:ea typeface="함초롬돋움"/>
              </a:rPr>
              <a:t>전화번호</a:t>
            </a:r>
            <a:r>
              <a:rPr lang="en-US" altLang="ko-KR" sz="800" dirty="0">
                <a:solidFill>
                  <a:srgbClr val="FF0000"/>
                </a:solidFill>
                <a:latin typeface="함초롬돋움"/>
                <a:ea typeface="함초롬돋움"/>
              </a:rPr>
              <a:t>, </a:t>
            </a:r>
            <a:r>
              <a:rPr lang="ko-KR" altLang="en-US" sz="800" dirty="0" err="1">
                <a:solidFill>
                  <a:srgbClr val="FF0000"/>
                </a:solidFill>
                <a:latin typeface="함초롬돋움"/>
                <a:ea typeface="함초롬돋움"/>
              </a:rPr>
              <a:t>배송지</a:t>
            </a:r>
            <a:r>
              <a:rPr lang="ko-KR" altLang="en-US" sz="800" dirty="0">
                <a:solidFill>
                  <a:srgbClr val="FF0000"/>
                </a:solidFill>
                <a:latin typeface="함초롬돋움"/>
                <a:ea typeface="함초롬돋움"/>
              </a:rPr>
              <a:t> 정보는 신청 완료 후 자동 </a:t>
            </a:r>
            <a:r>
              <a:rPr lang="ko-KR" altLang="en-US" sz="800">
                <a:solidFill>
                  <a:srgbClr val="FF0000"/>
                </a:solidFill>
                <a:latin typeface="함초롬돋움"/>
                <a:ea typeface="함초롬돋움"/>
              </a:rPr>
              <a:t>등록됩니다</a:t>
            </a:r>
            <a:r>
              <a:rPr lang="en-US" altLang="ko-KR" sz="800">
                <a:solidFill>
                  <a:srgbClr val="FF0000"/>
                </a:solidFill>
                <a:latin typeface="함초롬돋움"/>
                <a:ea typeface="함초롬돋움"/>
              </a:rPr>
              <a:t>.</a:t>
            </a:r>
            <a:endParaRPr kumimoji="0" lang="ko-KR" altLang="en-US" sz="8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FBF6AC-A300-35C9-7633-3B3AEAFC9909}"/>
              </a:ext>
            </a:extLst>
          </p:cNvPr>
          <p:cNvSpPr txBox="1"/>
          <p:nvPr/>
        </p:nvSpPr>
        <p:spPr>
          <a:xfrm>
            <a:off x="190893" y="3199195"/>
            <a:ext cx="36823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/>
              <a:t>● 연도별 배부수량 참고</a:t>
            </a:r>
            <a:endParaRPr lang="ko-KR" altLang="en-US" sz="900" b="1" dirty="0"/>
          </a:p>
        </p:txBody>
      </p:sp>
      <p:graphicFrame>
        <p:nvGraphicFramePr>
          <p:cNvPr id="16" name="표 3">
            <a:extLst>
              <a:ext uri="{FF2B5EF4-FFF2-40B4-BE49-F238E27FC236}">
                <a16:creationId xmlns:a16="http://schemas.microsoft.com/office/drawing/2014/main" id="{A1314046-01C5-8672-56C0-103C44DACC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321877"/>
              </p:ext>
            </p:extLst>
          </p:nvPr>
        </p:nvGraphicFramePr>
        <p:xfrm>
          <a:off x="273541" y="2161289"/>
          <a:ext cx="9309600" cy="75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39843398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193349913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4244535380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938135883"/>
                    </a:ext>
                  </a:extLst>
                </a:gridCol>
                <a:gridCol w="3297600">
                  <a:extLst>
                    <a:ext uri="{9D8B030D-6E8A-4147-A177-3AD203B41FA5}">
                      <a16:colId xmlns:a16="http://schemas.microsoft.com/office/drawing/2014/main" val="243009198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신청부점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[0092]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부산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신청자 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[000001]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김영희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전화번호 </a:t>
                      </a:r>
                      <a:r>
                        <a:rPr lang="en-US" altLang="ko-KR" sz="800" b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45817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진행상태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신청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신청일자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2025-05-22</a:t>
                      </a:r>
                      <a:endParaRPr lang="en-US" altLang="ko-KR" sz="8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신청기간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2025-05-01 ~2025-05-30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8837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배송지정보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배송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직전월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기준 점포명세상의 주소지로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배송됩니다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93049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E3C79729-76E5-586C-B883-C959E04B78E6}"/>
              </a:ext>
            </a:extLst>
          </p:cNvPr>
          <p:cNvSpPr/>
          <p:nvPr/>
        </p:nvSpPr>
        <p:spPr bwMode="auto">
          <a:xfrm>
            <a:off x="6339847" y="2189139"/>
            <a:ext cx="1224000" cy="198000"/>
          </a:xfrm>
          <a:prstGeom prst="rect">
            <a:avLst/>
          </a:prstGeom>
          <a:solidFill>
            <a:srgbClr val="FFFFCC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bIns="54000" rtlCol="0" anchor="ctr"/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(02)1122-3456~9 [000]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1A1978-5977-6D34-49EA-942AA2642446}"/>
              </a:ext>
            </a:extLst>
          </p:cNvPr>
          <p:cNvSpPr/>
          <p:nvPr/>
        </p:nvSpPr>
        <p:spPr>
          <a:xfrm>
            <a:off x="7571391" y="2174831"/>
            <a:ext cx="2143263" cy="216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8" indent="-90488">
              <a:buFont typeface="Arial" panose="020B0604020202020204" pitchFamily="34" charset="0"/>
              <a:buChar char="•"/>
              <a:defRPr/>
            </a:pPr>
            <a:r>
              <a:rPr kumimoji="0" lang="ko-KR" altLang="en-US" sz="80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우편물 수령 시 </a:t>
            </a:r>
            <a:r>
              <a:rPr kumimoji="0" lang="ko-KR" altLang="en-US" sz="8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연락 </a:t>
            </a:r>
            <a:r>
              <a:rPr kumimoji="0" lang="ko-KR" altLang="en-US" sz="80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가능한 전화번호</a:t>
            </a:r>
            <a:endParaRPr kumimoji="0" lang="ko-KR" altLang="en-US" sz="8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graphicFrame>
        <p:nvGraphicFramePr>
          <p:cNvPr id="19" name="표 3">
            <a:extLst>
              <a:ext uri="{FF2B5EF4-FFF2-40B4-BE49-F238E27FC236}">
                <a16:creationId xmlns:a16="http://schemas.microsoft.com/office/drawing/2014/main" id="{D083529B-CFFC-8A69-FE38-17350A85F6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127575"/>
              </p:ext>
            </p:extLst>
          </p:nvPr>
        </p:nvGraphicFramePr>
        <p:xfrm>
          <a:off x="4929955" y="4778576"/>
          <a:ext cx="4644000" cy="12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29552858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578113877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종류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신청수량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817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effectLst/>
                        </a:rPr>
                        <a:t>벽걸이달력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(3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</a:rPr>
                        <a:t>단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56303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effectLst/>
                        </a:rPr>
                        <a:t>벽걸이달력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</a:rPr>
                        <a:t>일반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628655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effectLst/>
                        </a:rPr>
                        <a:t>탁상달력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311810"/>
                  </a:ext>
                </a:extLst>
              </a:tr>
              <a:tr h="252000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합계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762873"/>
                  </a:ext>
                </a:extLst>
              </a:tr>
            </a:tbl>
          </a:graphicData>
        </a:graphic>
      </p:graphicFrame>
      <p:grpSp>
        <p:nvGrpSpPr>
          <p:cNvPr id="20" name="그룹 19">
            <a:extLst>
              <a:ext uri="{FF2B5EF4-FFF2-40B4-BE49-F238E27FC236}">
                <a16:creationId xmlns:a16="http://schemas.microsoft.com/office/drawing/2014/main" id="{E1380815-4B9F-1069-D4D5-B31E68562F56}"/>
              </a:ext>
            </a:extLst>
          </p:cNvPr>
          <p:cNvGrpSpPr/>
          <p:nvPr/>
        </p:nvGrpSpPr>
        <p:grpSpPr>
          <a:xfrm>
            <a:off x="9234159" y="4561829"/>
            <a:ext cx="358443" cy="143999"/>
            <a:chOff x="4437926" y="1748205"/>
            <a:chExt cx="358443" cy="143999"/>
          </a:xfrm>
        </p:grpSpPr>
        <p:pic>
          <p:nvPicPr>
            <p:cNvPr id="28" name="Picture 4" descr="C:\Users\SUYEON\Desktop\icon\office-exel.png">
              <a:extLst>
                <a:ext uri="{FF2B5EF4-FFF2-40B4-BE49-F238E27FC236}">
                  <a16:creationId xmlns:a16="http://schemas.microsoft.com/office/drawing/2014/main" id="{73A80F5F-A6B3-358B-DB9E-F10EA1BC7C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926" y="1748205"/>
              <a:ext cx="144333" cy="136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아래쪽 화살표 232">
              <a:extLst>
                <a:ext uri="{FF2B5EF4-FFF2-40B4-BE49-F238E27FC236}">
                  <a16:creationId xmlns:a16="http://schemas.microsoft.com/office/drawing/2014/main" id="{B056A95E-968E-94B7-DF5A-00FE39E1F80C}"/>
                </a:ext>
              </a:extLst>
            </p:cNvPr>
            <p:cNvSpPr/>
            <p:nvPr/>
          </p:nvSpPr>
          <p:spPr bwMode="auto">
            <a:xfrm>
              <a:off x="4535120" y="1817682"/>
              <a:ext cx="67128" cy="74522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FFAA0F60-72B6-318F-FB70-D6136071B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6135" y="1763446"/>
              <a:ext cx="130234" cy="127463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E7A5BCF-9404-1E9F-3A91-4F43DDB549E0}"/>
              </a:ext>
            </a:extLst>
          </p:cNvPr>
          <p:cNvSpPr txBox="1"/>
          <p:nvPr/>
        </p:nvSpPr>
        <p:spPr>
          <a:xfrm>
            <a:off x="4856260" y="4509757"/>
            <a:ext cx="28644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● 신청수량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8E11C91-E7B0-EB3C-15DF-3A72E6901967}"/>
              </a:ext>
            </a:extLst>
          </p:cNvPr>
          <p:cNvGrpSpPr/>
          <p:nvPr/>
        </p:nvGrpSpPr>
        <p:grpSpPr>
          <a:xfrm>
            <a:off x="282496" y="4778574"/>
            <a:ext cx="4532379" cy="1260000"/>
            <a:chOff x="5050762" y="4733309"/>
            <a:chExt cx="4532379" cy="1260000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C32614A3-B3E0-ED2D-1395-A7B4B38B5553}"/>
                </a:ext>
              </a:extLst>
            </p:cNvPr>
            <p:cNvGrpSpPr/>
            <p:nvPr/>
          </p:nvGrpSpPr>
          <p:grpSpPr>
            <a:xfrm>
              <a:off x="5050762" y="4733309"/>
              <a:ext cx="4532379" cy="1260000"/>
              <a:chOff x="5083998" y="4733309"/>
              <a:chExt cx="4499143" cy="1260000"/>
            </a:xfrm>
          </p:grpSpPr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4B063312-180E-4F70-BB18-F27332B89F4C}"/>
                  </a:ext>
                </a:extLst>
              </p:cNvPr>
              <p:cNvSpPr/>
              <p:nvPr/>
            </p:nvSpPr>
            <p:spPr bwMode="auto">
              <a:xfrm>
                <a:off x="5086762" y="4733310"/>
                <a:ext cx="4488037" cy="1259999"/>
              </a:xfrm>
              <a:prstGeom prst="roundRect">
                <a:avLst>
                  <a:gd name="adj" fmla="val 0"/>
                </a:avLst>
              </a:prstGeom>
              <a:solidFill>
                <a:srgbClr val="F7F7F7"/>
              </a:solidFill>
              <a:ln w="3175">
                <a:solidFill>
                  <a:schemeClr val="bg1">
                    <a:lumMod val="6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0" tIns="0" rIns="36000" bIns="0" rtlCol="0" anchor="ctr"/>
              <a:lstStyle/>
              <a:p>
                <a:pPr algn="l"/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endParaRPr>
              </a:p>
            </p:txBody>
          </p: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65E40E62-8D1E-FB34-8AED-41081A2B6E10}"/>
                  </a:ext>
                </a:extLst>
              </p:cNvPr>
              <p:cNvCxnSpPr/>
              <p:nvPr/>
            </p:nvCxnSpPr>
            <p:spPr>
              <a:xfrm flipH="1">
                <a:off x="5086762" y="4733310"/>
                <a:ext cx="4485273" cy="1259999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7FD5F18C-FB45-9910-A3DE-5A0C6A8AE98A}"/>
                  </a:ext>
                </a:extLst>
              </p:cNvPr>
              <p:cNvCxnSpPr/>
              <p:nvPr/>
            </p:nvCxnSpPr>
            <p:spPr>
              <a:xfrm>
                <a:off x="5083998" y="4733309"/>
                <a:ext cx="4499143" cy="125304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8B6179F-A462-62C5-D697-6B645EBDE99C}"/>
                </a:ext>
              </a:extLst>
            </p:cNvPr>
            <p:cNvSpPr txBox="1"/>
            <p:nvPr/>
          </p:nvSpPr>
          <p:spPr>
            <a:xfrm>
              <a:off x="6434337" y="5209421"/>
              <a:ext cx="1765227" cy="307777"/>
            </a:xfrm>
            <a:prstGeom prst="rect">
              <a:avLst/>
            </a:prstGeom>
            <a:solidFill>
              <a:srgbClr val="F7F7F7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/>
                <a:t>신청기간일 경우 해당 공지 노출</a:t>
              </a:r>
              <a:br>
                <a:rPr lang="en-US" altLang="ko-KR" sz="700"/>
              </a:br>
              <a:r>
                <a:rPr lang="ko-KR" altLang="en-US" sz="700"/>
                <a:t>신청기간 아닐경우 업무관련 이미지 노출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0C9E20D-0A3B-FB38-767B-04F1BF515840}"/>
              </a:ext>
            </a:extLst>
          </p:cNvPr>
          <p:cNvGrpSpPr/>
          <p:nvPr/>
        </p:nvGrpSpPr>
        <p:grpSpPr>
          <a:xfrm>
            <a:off x="8714207" y="5054885"/>
            <a:ext cx="809848" cy="198000"/>
            <a:chOff x="1662829" y="5447974"/>
            <a:chExt cx="809848" cy="161925"/>
          </a:xfrm>
        </p:grpSpPr>
        <p:sp>
          <p:nvSpPr>
            <p:cNvPr id="40" name="Rectangle 167" descr="type=input">
              <a:extLst>
                <a:ext uri="{FF2B5EF4-FFF2-40B4-BE49-F238E27FC236}">
                  <a16:creationId xmlns:a16="http://schemas.microsoft.com/office/drawing/2014/main" id="{3EB50D38-663A-4543-3E2D-B43D20A05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829" y="5447974"/>
              <a:ext cx="809848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700">
                  <a:latin typeface="+mn-ea"/>
                </a:rPr>
                <a:t>0</a:t>
              </a:r>
              <a:endParaRPr lang="ko-KR" altLang="en-US" sz="700">
                <a:latin typeface="+mn-ea"/>
              </a:endParaRPr>
            </a:p>
          </p:txBody>
        </p:sp>
        <p:sp>
          <p:nvSpPr>
            <p:cNvPr id="41" name="Rectangle 167" descr="type=input">
              <a:extLst>
                <a:ext uri="{FF2B5EF4-FFF2-40B4-BE49-F238E27FC236}">
                  <a16:creationId xmlns:a16="http://schemas.microsoft.com/office/drawing/2014/main" id="{BDBFD354-E243-BE5A-19EB-94E12C456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830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-</a:t>
              </a:r>
              <a:endParaRPr lang="ko-KR" altLang="en-US" sz="900" b="1">
                <a:latin typeface="+mn-ea"/>
              </a:endParaRPr>
            </a:p>
          </p:txBody>
        </p:sp>
        <p:sp>
          <p:nvSpPr>
            <p:cNvPr id="42" name="Rectangle 167" descr="type=input">
              <a:extLst>
                <a:ext uri="{FF2B5EF4-FFF2-40B4-BE49-F238E27FC236}">
                  <a16:creationId xmlns:a16="http://schemas.microsoft.com/office/drawing/2014/main" id="{E29052FE-28EA-1B9D-7AE4-252494F40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677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+</a:t>
              </a:r>
              <a:endParaRPr lang="ko-KR" altLang="en-US" sz="900" b="1">
                <a:latin typeface="+mn-ea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028DBC9-7A16-56D1-49F4-F5A61E0F5794}"/>
              </a:ext>
            </a:extLst>
          </p:cNvPr>
          <p:cNvGrpSpPr/>
          <p:nvPr/>
        </p:nvGrpSpPr>
        <p:grpSpPr>
          <a:xfrm>
            <a:off x="8714207" y="5308226"/>
            <a:ext cx="809848" cy="198000"/>
            <a:chOff x="1662829" y="5447974"/>
            <a:chExt cx="809848" cy="161925"/>
          </a:xfrm>
        </p:grpSpPr>
        <p:sp>
          <p:nvSpPr>
            <p:cNvPr id="44" name="Rectangle 167" descr="type=input">
              <a:extLst>
                <a:ext uri="{FF2B5EF4-FFF2-40B4-BE49-F238E27FC236}">
                  <a16:creationId xmlns:a16="http://schemas.microsoft.com/office/drawing/2014/main" id="{2EF37671-2EEE-50DC-98EF-5D7C84B37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829" y="5447974"/>
              <a:ext cx="809848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700">
                  <a:latin typeface="+mn-ea"/>
                </a:rPr>
                <a:t>0</a:t>
              </a:r>
              <a:endParaRPr lang="ko-KR" altLang="en-US" sz="700">
                <a:latin typeface="+mn-ea"/>
              </a:endParaRPr>
            </a:p>
          </p:txBody>
        </p:sp>
        <p:sp>
          <p:nvSpPr>
            <p:cNvPr id="45" name="Rectangle 167" descr="type=input">
              <a:extLst>
                <a:ext uri="{FF2B5EF4-FFF2-40B4-BE49-F238E27FC236}">
                  <a16:creationId xmlns:a16="http://schemas.microsoft.com/office/drawing/2014/main" id="{924C58E8-196D-5228-9A69-C5FCE463A7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830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-</a:t>
              </a:r>
              <a:endParaRPr lang="ko-KR" altLang="en-US" sz="900" b="1">
                <a:latin typeface="+mn-ea"/>
              </a:endParaRPr>
            </a:p>
          </p:txBody>
        </p:sp>
        <p:sp>
          <p:nvSpPr>
            <p:cNvPr id="46" name="Rectangle 167" descr="type=input">
              <a:extLst>
                <a:ext uri="{FF2B5EF4-FFF2-40B4-BE49-F238E27FC236}">
                  <a16:creationId xmlns:a16="http://schemas.microsoft.com/office/drawing/2014/main" id="{993F1B80-7589-A27C-0024-A21E900D9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677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+</a:t>
              </a:r>
              <a:endParaRPr lang="ko-KR" altLang="en-US" sz="900" b="1">
                <a:latin typeface="+mn-ea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2281FEEE-57AF-A273-B012-84C630445DE5}"/>
              </a:ext>
            </a:extLst>
          </p:cNvPr>
          <p:cNvGrpSpPr/>
          <p:nvPr/>
        </p:nvGrpSpPr>
        <p:grpSpPr>
          <a:xfrm>
            <a:off x="8714207" y="5557605"/>
            <a:ext cx="809848" cy="198000"/>
            <a:chOff x="1662829" y="5447974"/>
            <a:chExt cx="809848" cy="161925"/>
          </a:xfrm>
        </p:grpSpPr>
        <p:sp>
          <p:nvSpPr>
            <p:cNvPr id="48" name="Rectangle 167" descr="type=input">
              <a:extLst>
                <a:ext uri="{FF2B5EF4-FFF2-40B4-BE49-F238E27FC236}">
                  <a16:creationId xmlns:a16="http://schemas.microsoft.com/office/drawing/2014/main" id="{F94D44E2-304A-B306-AFDD-2AE734A98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829" y="5447974"/>
              <a:ext cx="809848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700">
                  <a:latin typeface="+mn-ea"/>
                </a:rPr>
                <a:t>0</a:t>
              </a:r>
              <a:endParaRPr lang="ko-KR" altLang="en-US" sz="700">
                <a:latin typeface="+mn-ea"/>
              </a:endParaRPr>
            </a:p>
          </p:txBody>
        </p:sp>
        <p:sp>
          <p:nvSpPr>
            <p:cNvPr id="49" name="Rectangle 167" descr="type=input">
              <a:extLst>
                <a:ext uri="{FF2B5EF4-FFF2-40B4-BE49-F238E27FC236}">
                  <a16:creationId xmlns:a16="http://schemas.microsoft.com/office/drawing/2014/main" id="{472FC403-E136-CA7B-ADBF-828358605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830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-</a:t>
              </a:r>
              <a:endParaRPr lang="ko-KR" altLang="en-US" sz="900" b="1">
                <a:latin typeface="+mn-ea"/>
              </a:endParaRPr>
            </a:p>
          </p:txBody>
        </p:sp>
        <p:sp>
          <p:nvSpPr>
            <p:cNvPr id="50" name="Rectangle 167" descr="type=input">
              <a:extLst>
                <a:ext uri="{FF2B5EF4-FFF2-40B4-BE49-F238E27FC236}">
                  <a16:creationId xmlns:a16="http://schemas.microsoft.com/office/drawing/2014/main" id="{FB04977A-10FF-E59C-44D6-F481542FE1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677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+</a:t>
              </a:r>
              <a:endParaRPr lang="ko-KR" altLang="en-US" sz="900" b="1">
                <a:latin typeface="+mn-ea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8F7EC771-9B0A-707D-1D3C-88F3763153A6}"/>
              </a:ext>
            </a:extLst>
          </p:cNvPr>
          <p:cNvGrpSpPr/>
          <p:nvPr/>
        </p:nvGrpSpPr>
        <p:grpSpPr>
          <a:xfrm>
            <a:off x="7605991" y="4509486"/>
            <a:ext cx="1014948" cy="217447"/>
            <a:chOff x="3481414" y="4464221"/>
            <a:chExt cx="1014948" cy="21744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17A2DC1-2D89-292F-466A-CA4BAF2EBC62}"/>
                </a:ext>
              </a:extLst>
            </p:cNvPr>
            <p:cNvSpPr txBox="1"/>
            <p:nvPr/>
          </p:nvSpPr>
          <p:spPr>
            <a:xfrm>
              <a:off x="3481414" y="4464221"/>
              <a:ext cx="5822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/>
                <a:t>배부수량</a:t>
              </a:r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5B7AF8F2-36B1-491E-AC11-96448E7985B7}"/>
                </a:ext>
              </a:extLst>
            </p:cNvPr>
            <p:cNvSpPr/>
            <p:nvPr/>
          </p:nvSpPr>
          <p:spPr bwMode="auto">
            <a:xfrm>
              <a:off x="4028362" y="4483668"/>
              <a:ext cx="468000" cy="198000"/>
            </a:xfrm>
            <a:prstGeom prst="roundRect">
              <a:avLst>
                <a:gd name="adj" fmla="val 50000"/>
              </a:avLst>
            </a:prstGeom>
            <a:solidFill>
              <a:srgbClr val="F2F7FC"/>
            </a:solidFill>
            <a:ln w="3175">
              <a:solidFill>
                <a:srgbClr val="B2CBF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21600" rIns="72000" bIns="21600" rtlCol="0" anchor="ctr">
              <a:noAutofit/>
            </a:bodyPr>
            <a:lstStyle/>
            <a:p>
              <a:pPr algn="ctr"/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1,200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82615A45-CA72-638A-0240-F6D71E35C474}"/>
              </a:ext>
            </a:extLst>
          </p:cNvPr>
          <p:cNvSpPr/>
          <p:nvPr/>
        </p:nvSpPr>
        <p:spPr>
          <a:xfrm>
            <a:off x="8706340" y="4528933"/>
            <a:ext cx="468000" cy="198000"/>
          </a:xfrm>
          <a:prstGeom prst="roundRect">
            <a:avLst>
              <a:gd name="adj" fmla="val 5826"/>
            </a:avLst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초기화</a:t>
            </a: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1DF1DA28-E427-31E4-7818-FE9544D28F58}"/>
              </a:ext>
            </a:extLst>
          </p:cNvPr>
          <p:cNvSpPr>
            <a:spLocks noChangeAspect="1"/>
          </p:cNvSpPr>
          <p:nvPr/>
        </p:nvSpPr>
        <p:spPr>
          <a:xfrm>
            <a:off x="8514736" y="4913682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>
                <a:solidFill>
                  <a:prstClr val="white"/>
                </a:solidFill>
              </a:rPr>
              <a:t>1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3F59CF85-6082-ABE2-F358-9429B5F7DE85}"/>
              </a:ext>
            </a:extLst>
          </p:cNvPr>
          <p:cNvGrpSpPr/>
          <p:nvPr/>
        </p:nvGrpSpPr>
        <p:grpSpPr>
          <a:xfrm>
            <a:off x="8478037" y="3216991"/>
            <a:ext cx="1093998" cy="200055"/>
            <a:chOff x="8478037" y="2960288"/>
            <a:chExt cx="1093998" cy="20005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56037E7-F5C2-6D26-E5B4-1EBC2A8C902B}"/>
                </a:ext>
              </a:extLst>
            </p:cNvPr>
            <p:cNvSpPr txBox="1"/>
            <p:nvPr/>
          </p:nvSpPr>
          <p:spPr>
            <a:xfrm>
              <a:off x="8478037" y="2960288"/>
              <a:ext cx="74865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7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전체 </a:t>
              </a:r>
              <a:r>
                <a:rPr lang="en-US" altLang="ko-KR" sz="700" b="1">
                  <a:solidFill>
                    <a:schemeClr val="accent2"/>
                  </a:solidFill>
                </a:rPr>
                <a:t>00</a:t>
              </a:r>
              <a:r>
                <a:rPr lang="ko-KR" altLang="en-US" sz="7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건</a:t>
              </a:r>
              <a:endPara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AA8BB94A-BAC8-3372-8030-271FECCBC657}"/>
                </a:ext>
              </a:extLst>
            </p:cNvPr>
            <p:cNvGrpSpPr/>
            <p:nvPr/>
          </p:nvGrpSpPr>
          <p:grpSpPr>
            <a:xfrm>
              <a:off x="9213592" y="2989440"/>
              <a:ext cx="164322" cy="143999"/>
              <a:chOff x="9213592" y="3185491"/>
              <a:chExt cx="164322" cy="143999"/>
            </a:xfrm>
          </p:grpSpPr>
          <p:pic>
            <p:nvPicPr>
              <p:cNvPr id="74" name="Picture 4" descr="C:\Users\SUYEON\Desktop\icon\office-exel.png">
                <a:extLst>
                  <a:ext uri="{FF2B5EF4-FFF2-40B4-BE49-F238E27FC236}">
                    <a16:creationId xmlns:a16="http://schemas.microsoft.com/office/drawing/2014/main" id="{BC4E41AB-06A7-086B-ECF3-D8F8CCE687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13592" y="3185491"/>
                <a:ext cx="144333" cy="136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5" name="아래쪽 화살표 232">
                <a:extLst>
                  <a:ext uri="{FF2B5EF4-FFF2-40B4-BE49-F238E27FC236}">
                    <a16:creationId xmlns:a16="http://schemas.microsoft.com/office/drawing/2014/main" id="{8202FDE2-089C-B080-C653-DB5666922D22}"/>
                  </a:ext>
                </a:extLst>
              </p:cNvPr>
              <p:cNvSpPr/>
              <p:nvPr/>
            </p:nvSpPr>
            <p:spPr bwMode="auto">
              <a:xfrm>
                <a:off x="9310786" y="3254968"/>
                <a:ext cx="67128" cy="74522"/>
              </a:xfrm>
              <a:prstGeom prst="downArrow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41482C63-D065-03DC-4043-D63AF098B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1801" y="3004681"/>
              <a:ext cx="130234" cy="127463"/>
            </a:xfrm>
            <a:prstGeom prst="rect">
              <a:avLst/>
            </a:prstGeom>
          </p:spPr>
        </p:pic>
      </p:grp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CA181CD6-917D-F997-8F78-F023E82CF6CB}"/>
              </a:ext>
            </a:extLst>
          </p:cNvPr>
          <p:cNvSpPr/>
          <p:nvPr/>
        </p:nvSpPr>
        <p:spPr>
          <a:xfrm>
            <a:off x="291648" y="6225846"/>
            <a:ext cx="540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공지사항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92295994-6AB2-6006-8F09-7433BD668AAE}"/>
              </a:ext>
            </a:extLst>
          </p:cNvPr>
          <p:cNvSpPr/>
          <p:nvPr/>
        </p:nvSpPr>
        <p:spPr>
          <a:xfrm>
            <a:off x="9039648" y="6224084"/>
            <a:ext cx="540000" cy="198000"/>
          </a:xfrm>
          <a:prstGeom prst="roundRect">
            <a:avLst>
              <a:gd name="adj" fmla="val 5826"/>
            </a:avLst>
          </a:prstGeom>
          <a:solidFill>
            <a:schemeClr val="tx1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  <a:latin typeface="+mn-ea"/>
              </a:rPr>
              <a:t>결재요청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2F156D4D-FC33-0F2F-8C5A-845D307EE391}"/>
              </a:ext>
            </a:extLst>
          </p:cNvPr>
          <p:cNvSpPr/>
          <p:nvPr/>
        </p:nvSpPr>
        <p:spPr>
          <a:xfrm>
            <a:off x="1767167" y="6225846"/>
            <a:ext cx="972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  <a:latin typeface="+mn-ea"/>
              </a:rPr>
              <a:t>달력카테고리관리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AC52C6E5-07B0-B1B7-1454-3AB89C13284B}"/>
              </a:ext>
            </a:extLst>
          </p:cNvPr>
          <p:cNvSpPr/>
          <p:nvPr/>
        </p:nvSpPr>
        <p:spPr>
          <a:xfrm>
            <a:off x="8278862" y="6224084"/>
            <a:ext cx="727762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65000"/>
                  </a:schemeClr>
                </a:solidFill>
                <a:latin typeface="+mn-ea"/>
              </a:rPr>
              <a:t>수정결재요청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57630F3A-BFED-E1BD-217C-B8773A85FC3B}"/>
              </a:ext>
            </a:extLst>
          </p:cNvPr>
          <p:cNvSpPr/>
          <p:nvPr/>
        </p:nvSpPr>
        <p:spPr>
          <a:xfrm>
            <a:off x="865479" y="6225846"/>
            <a:ext cx="864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  <a:latin typeface="+mn-ea"/>
              </a:rPr>
              <a:t>공지이미지관리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9511792A-4B0D-BD5C-4362-5E8DF06831CF}"/>
              </a:ext>
            </a:extLst>
          </p:cNvPr>
          <p:cNvSpPr/>
          <p:nvPr/>
        </p:nvSpPr>
        <p:spPr bwMode="auto">
          <a:xfrm>
            <a:off x="286800" y="871650"/>
            <a:ext cx="9288000" cy="486000"/>
          </a:xfrm>
          <a:prstGeom prst="roundRect">
            <a:avLst>
              <a:gd name="adj" fmla="val 430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A5051546-167E-FF63-A85A-7C8C34C9AF15}"/>
              </a:ext>
            </a:extLst>
          </p:cNvPr>
          <p:cNvGrpSpPr/>
          <p:nvPr/>
        </p:nvGrpSpPr>
        <p:grpSpPr>
          <a:xfrm>
            <a:off x="3099082" y="946194"/>
            <a:ext cx="3663437" cy="374237"/>
            <a:chOff x="2496727" y="946194"/>
            <a:chExt cx="3663437" cy="374237"/>
          </a:xfrm>
        </p:grpSpPr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3813E4D9-469E-6695-FCB2-FBF2E1C293BF}"/>
                </a:ext>
              </a:extLst>
            </p:cNvPr>
            <p:cNvCxnSpPr>
              <a:cxnSpLocks/>
            </p:cNvCxnSpPr>
            <p:nvPr/>
          </p:nvCxnSpPr>
          <p:spPr>
            <a:xfrm>
              <a:off x="2696084" y="1227731"/>
              <a:ext cx="319643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0" name="그룹 159">
              <a:extLst>
                <a:ext uri="{FF2B5EF4-FFF2-40B4-BE49-F238E27FC236}">
                  <a16:creationId xmlns:a16="http://schemas.microsoft.com/office/drawing/2014/main" id="{ACA63376-202F-9029-730E-7B39BE3EA109}"/>
                </a:ext>
              </a:extLst>
            </p:cNvPr>
            <p:cNvGrpSpPr/>
            <p:nvPr/>
          </p:nvGrpSpPr>
          <p:grpSpPr>
            <a:xfrm>
              <a:off x="4219830" y="946194"/>
              <a:ext cx="1940334" cy="356237"/>
              <a:chOff x="3219169" y="1078524"/>
              <a:chExt cx="1940334" cy="356237"/>
            </a:xfrm>
          </p:grpSpPr>
          <p:pic>
            <p:nvPicPr>
              <p:cNvPr id="166" name="그림 165">
                <a:extLst>
                  <a:ext uri="{FF2B5EF4-FFF2-40B4-BE49-F238E27FC236}">
                    <a16:creationId xmlns:a16="http://schemas.microsoft.com/office/drawing/2014/main" id="{DAFA5AE6-88AD-C618-22E3-0A9D8FB85F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4818802" y="1301561"/>
                <a:ext cx="133200" cy="133200"/>
              </a:xfrm>
              <a:prstGeom prst="rect">
                <a:avLst/>
              </a:prstGeom>
            </p:spPr>
          </p:pic>
          <p:sp>
            <p:nvSpPr>
              <p:cNvPr id="167" name="사각형: 둥근 모서리 166">
                <a:extLst>
                  <a:ext uri="{FF2B5EF4-FFF2-40B4-BE49-F238E27FC236}">
                    <a16:creationId xmlns:a16="http://schemas.microsoft.com/office/drawing/2014/main" id="{4F843430-2193-F5C9-7014-357A88EF745C}"/>
                  </a:ext>
                </a:extLst>
              </p:cNvPr>
              <p:cNvSpPr/>
              <p:nvPr/>
            </p:nvSpPr>
            <p:spPr bwMode="auto">
              <a:xfrm>
                <a:off x="4611301" y="1078524"/>
                <a:ext cx="548202" cy="174795"/>
              </a:xfrm>
              <a:prstGeom prst="roundRect">
                <a:avLst>
                  <a:gd name="adj" fmla="val 8969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21600" rIns="72000" bIns="21600" rtlCol="0" anchor="ctr">
                <a:spAutoFit/>
              </a:bodyPr>
              <a:lstStyle/>
              <a:p>
                <a:pPr algn="ctr"/>
                <a:r>
                  <a:rPr lang="ko-KR" altLang="en-US" sz="8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결재승인</a:t>
                </a:r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endParaRPr>
              </a:p>
            </p:txBody>
          </p:sp>
          <p:pic>
            <p:nvPicPr>
              <p:cNvPr id="168" name="그림 167">
                <a:extLst>
                  <a:ext uri="{FF2B5EF4-FFF2-40B4-BE49-F238E27FC236}">
                    <a16:creationId xmlns:a16="http://schemas.microsoft.com/office/drawing/2014/main" id="{D612BC82-3E0E-21BE-CA08-9A43DF08DC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3219169" y="1301561"/>
                <a:ext cx="133200" cy="133200"/>
              </a:xfrm>
              <a:prstGeom prst="rect">
                <a:avLst/>
              </a:prstGeom>
            </p:spPr>
          </p:pic>
        </p:grpSp>
        <p:sp>
          <p:nvSpPr>
            <p:cNvPr id="161" name="사각형: 둥근 모서리 160">
              <a:extLst>
                <a:ext uri="{FF2B5EF4-FFF2-40B4-BE49-F238E27FC236}">
                  <a16:creationId xmlns:a16="http://schemas.microsoft.com/office/drawing/2014/main" id="{9BBF3AEF-7E5C-B494-7FA9-1371BD09A77F}"/>
                </a:ext>
              </a:extLst>
            </p:cNvPr>
            <p:cNvSpPr/>
            <p:nvPr/>
          </p:nvSpPr>
          <p:spPr bwMode="auto">
            <a:xfrm>
              <a:off x="4005003" y="946194"/>
              <a:ext cx="548202" cy="174795"/>
            </a:xfrm>
            <a:prstGeom prst="roundRect">
              <a:avLst>
                <a:gd name="adj" fmla="val 8969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21600" rIns="72000" bIns="21600" rtlCol="0" anchor="ctr">
              <a:spAutoFit/>
            </a:bodyPr>
            <a:lstStyle/>
            <a:p>
              <a:pPr algn="ctr"/>
              <a:r>
                <a:rPr lang="ko-KR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결재요청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endParaRPr>
            </a:p>
          </p:txBody>
        </p:sp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21C50A4F-C689-26E9-3F0C-3975CD53AA9F}"/>
                </a:ext>
              </a:extLst>
            </p:cNvPr>
            <p:cNvGrpSpPr/>
            <p:nvPr/>
          </p:nvGrpSpPr>
          <p:grpSpPr>
            <a:xfrm>
              <a:off x="2496727" y="946194"/>
              <a:ext cx="350836" cy="356237"/>
              <a:chOff x="1496066" y="1078524"/>
              <a:chExt cx="350836" cy="356237"/>
            </a:xfrm>
          </p:grpSpPr>
          <p:pic>
            <p:nvPicPr>
              <p:cNvPr id="164" name="그림 163">
                <a:extLst>
                  <a:ext uri="{FF2B5EF4-FFF2-40B4-BE49-F238E27FC236}">
                    <a16:creationId xmlns:a16="http://schemas.microsoft.com/office/drawing/2014/main" id="{1B219E1D-2839-A3BF-BFBD-6F222ADE1E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604884" y="1301561"/>
                <a:ext cx="133200" cy="133200"/>
              </a:xfrm>
              <a:prstGeom prst="rect">
                <a:avLst/>
              </a:prstGeom>
            </p:spPr>
          </p:pic>
          <p:sp>
            <p:nvSpPr>
              <p:cNvPr id="165" name="사각형: 둥근 모서리 164">
                <a:extLst>
                  <a:ext uri="{FF2B5EF4-FFF2-40B4-BE49-F238E27FC236}">
                    <a16:creationId xmlns:a16="http://schemas.microsoft.com/office/drawing/2014/main" id="{5F7BF6BE-B8F9-6621-5B53-CC59E41F362C}"/>
                  </a:ext>
                </a:extLst>
              </p:cNvPr>
              <p:cNvSpPr/>
              <p:nvPr/>
            </p:nvSpPr>
            <p:spPr bwMode="auto">
              <a:xfrm>
                <a:off x="1496066" y="1078524"/>
                <a:ext cx="350836" cy="174795"/>
              </a:xfrm>
              <a:prstGeom prst="roundRect">
                <a:avLst>
                  <a:gd name="adj" fmla="val 8969"/>
                </a:avLst>
              </a:prstGeom>
              <a:solidFill>
                <a:srgbClr val="0088FC"/>
              </a:solidFill>
              <a:ln w="3175">
                <a:solidFill>
                  <a:srgbClr val="0088FC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21600" rIns="72000" bIns="21600" rtlCol="0" anchor="ctr">
                <a:spAutoFit/>
              </a:bodyPr>
              <a:lstStyle/>
              <a:p>
                <a:pPr algn="ctr"/>
                <a:r>
                  <a:rPr lang="ko-KR" altLang="en-US" sz="800">
                    <a:solidFill>
                      <a:schemeClr val="bg1"/>
                    </a:solidFill>
                    <a:latin typeface="맑은 고딕" panose="020B0503020000020004" pitchFamily="50" charset="-127"/>
                  </a:rPr>
                  <a:t>신청</a:t>
                </a:r>
                <a:endParaRPr lang="ko-KR" altLang="en-US" sz="800" dirty="0">
                  <a:solidFill>
                    <a:schemeClr val="bg1"/>
                  </a:solidFill>
                  <a:latin typeface="맑은 고딕" panose="020B0503020000020004" pitchFamily="50" charset="-127"/>
                </a:endParaRPr>
              </a:p>
            </p:txBody>
          </p:sp>
        </p:grpSp>
        <p:pic>
          <p:nvPicPr>
            <p:cNvPr id="163" name="그림 162">
              <a:extLst>
                <a:ext uri="{FF2B5EF4-FFF2-40B4-BE49-F238E27FC236}">
                  <a16:creationId xmlns:a16="http://schemas.microsoft.com/office/drawing/2014/main" id="{66423E8A-A745-A6CB-F393-E396E2FA3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581407" y="1151231"/>
              <a:ext cx="169200" cy="169200"/>
            </a:xfrm>
            <a:prstGeom prst="rect">
              <a:avLst/>
            </a:prstGeom>
          </p:spPr>
        </p:pic>
      </p:grpSp>
      <p:graphicFrame>
        <p:nvGraphicFramePr>
          <p:cNvPr id="170" name="표 3">
            <a:extLst>
              <a:ext uri="{FF2B5EF4-FFF2-40B4-BE49-F238E27FC236}">
                <a16:creationId xmlns:a16="http://schemas.microsoft.com/office/drawing/2014/main" id="{8BBA05D0-84E4-14CF-25AB-C6B15C32B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149377"/>
              </p:ext>
            </p:extLst>
          </p:nvPr>
        </p:nvGraphicFramePr>
        <p:xfrm>
          <a:off x="291648" y="3464312"/>
          <a:ext cx="9288000" cy="93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29552858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70506206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418226641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663210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84944983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67516295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87725145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99410404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07488004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56235422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93922478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80386834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84788743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37035837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510097153"/>
                    </a:ext>
                  </a:extLst>
                </a:gridCol>
              </a:tblGrid>
              <a:tr h="216000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신청연도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배부수량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달력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신청부점</a:t>
                      </a:r>
                      <a:endParaRPr lang="en-US" altLang="ko-KR" sz="8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소속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결재상태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신청자</a:t>
                      </a:r>
                      <a:endParaRPr lang="en-US" altLang="ko-KR" sz="8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신청일자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최종인수일자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배송지정보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81706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벽걸이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effectLst/>
                        </a:rPr>
                        <a:t>(3</a:t>
                      </a:r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단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벽걸이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일반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탁상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부점코드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부점명</a:t>
                      </a:r>
                      <a:endParaRPr lang="ko-KR" altLang="en-US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직원번호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직원명</a:t>
                      </a:r>
                      <a:endParaRPr lang="ko-KR" altLang="en-US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전화번호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우편번호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주소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7445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2024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600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150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150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300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0034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</a:rPr>
                        <a:t>을지로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</a:rPr>
                        <a:t>결재승인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A11111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effectLst/>
                        </a:rPr>
                        <a:t>홍을지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2023-06-22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____ - __ - __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02-123-1234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01012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</a:rPr>
                        <a:t>서울특별시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..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0558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2023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700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300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300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0034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</a:rPr>
                        <a:t>을지로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</a:rPr>
                        <a:t>결재승인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A11111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effectLst/>
                        </a:rPr>
                        <a:t>홍을지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2022-06-12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____ - __ - __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02-123-1234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01012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</a:rPr>
                        <a:t>서울특별시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..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837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934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6D103-E2A0-3A7D-69AA-371CD3E14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D8138B63-2B5F-29E8-7F3A-5174D9E2E121}"/>
              </a:ext>
            </a:extLst>
          </p:cNvPr>
          <p:cNvSpPr txBox="1"/>
          <p:nvPr/>
        </p:nvSpPr>
        <p:spPr>
          <a:xfrm>
            <a:off x="10245609" y="497547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>
              <a:defRPr/>
            </a:pP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신청관리 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202124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6A215C4-DC5A-004F-EE3F-DC9FB8A72E10}"/>
              </a:ext>
            </a:extLst>
          </p:cNvPr>
          <p:cNvSpPr txBox="1"/>
          <p:nvPr/>
        </p:nvSpPr>
        <p:spPr>
          <a:xfrm>
            <a:off x="10245609" y="863833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endParaRPr kumimoji="0" lang="ko-KR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2552FD-D0E0-EA02-42BF-EF2D8438A599}"/>
              </a:ext>
            </a:extLst>
          </p:cNvPr>
          <p:cNvSpPr txBox="1"/>
          <p:nvPr/>
        </p:nvSpPr>
        <p:spPr>
          <a:xfrm>
            <a:off x="66839" y="125573"/>
            <a:ext cx="2838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400">
                <a:solidFill>
                  <a:prstClr val="black"/>
                </a:solidFill>
                <a:latin typeface="함초롬돋움"/>
                <a:ea typeface="함초롬돋움"/>
              </a:rPr>
              <a:t>캘린더신청 </a:t>
            </a:r>
            <a:r>
              <a:rPr lang="en-US" altLang="ko-KR" sz="1400">
                <a:solidFill>
                  <a:prstClr val="black"/>
                </a:solidFill>
                <a:latin typeface="함초롬돋움"/>
                <a:ea typeface="함초롬돋움"/>
              </a:rPr>
              <a:t>&gt; 1</a:t>
            </a:r>
            <a:r>
              <a:rPr lang="ko-KR" altLang="en-US" sz="1400">
                <a:solidFill>
                  <a:prstClr val="black"/>
                </a:solidFill>
                <a:latin typeface="함초롬돋움"/>
                <a:ea typeface="함초롬돋움"/>
              </a:rPr>
              <a:t>차신청</a:t>
            </a:r>
            <a:r>
              <a:rPr lang="en-US" altLang="ko-KR" sz="1400">
                <a:solidFill>
                  <a:prstClr val="black"/>
                </a:solidFill>
                <a:latin typeface="함초롬돋움"/>
                <a:ea typeface="함초롬돋움"/>
              </a:rPr>
              <a:t>_</a:t>
            </a:r>
            <a:r>
              <a:rPr lang="ko-KR" altLang="en-US" sz="1400">
                <a:solidFill>
                  <a:prstClr val="black"/>
                </a:solidFill>
                <a:latin typeface="함초롬돋움"/>
                <a:ea typeface="함초롬돋움"/>
              </a:rPr>
              <a:t>결재요청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BDE49F-922F-F588-220C-513BCF3DDE89}"/>
              </a:ext>
            </a:extLst>
          </p:cNvPr>
          <p:cNvSpPr txBox="1"/>
          <p:nvPr/>
        </p:nvSpPr>
        <p:spPr>
          <a:xfrm>
            <a:off x="10245609" y="1118146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lvl="0"/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홈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영업지원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캘린더신청 </a:t>
            </a:r>
            <a:r>
              <a:rPr lang="en-US" altLang="ko-KR" sz="70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>
                <a:solidFill>
                  <a:srgbClr val="202124"/>
                </a:solidFill>
                <a:latin typeface="+mn-ea"/>
              </a:rPr>
              <a:t>신청관리</a:t>
            </a:r>
            <a:endParaRPr lang="ko-KR" altLang="en-US" sz="700" dirty="0">
              <a:solidFill>
                <a:srgbClr val="202124"/>
              </a:solidFill>
              <a:latin typeface="+mn-ea"/>
            </a:endParaRPr>
          </a:p>
        </p:txBody>
      </p:sp>
      <p:graphicFrame>
        <p:nvGraphicFramePr>
          <p:cNvPr id="2" name="Group 974">
            <a:extLst>
              <a:ext uri="{FF2B5EF4-FFF2-40B4-BE49-F238E27FC236}">
                <a16:creationId xmlns:a16="http://schemas.microsoft.com/office/drawing/2014/main" id="{5F1F877F-9793-CEFE-6D03-3407ACEA0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103379"/>
              </p:ext>
            </p:extLst>
          </p:nvPr>
        </p:nvGraphicFramePr>
        <p:xfrm>
          <a:off x="9697291" y="1638678"/>
          <a:ext cx="2340000" cy="947520"/>
        </p:xfrm>
        <a:graphic>
          <a:graphicData uri="http://schemas.openxmlformats.org/drawingml/2006/table">
            <a:tbl>
              <a:tblPr/>
              <a:tblGrid>
                <a:gridCol w="2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결재요청 단계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614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진행상태가 결재요청인 경우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신청부점정보 내 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1-1)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진행상태 결재요청으로 변경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1-2)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결재요청 버튼 비활성화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969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수정결재요청</a:t>
                      </a:r>
                      <a:endParaRPr lang="en-US" altLang="ko-KR" sz="8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결재완료 후 수정결재요청 가능</a:t>
                      </a:r>
                      <a:r>
                        <a:rPr lang="en-US" altLang="ko-KR" sz="8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ko-KR" altLang="en-US" sz="8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881234"/>
                  </a:ext>
                </a:extLst>
              </a:tr>
            </a:tbl>
          </a:graphicData>
        </a:graphic>
      </p:graphicFrame>
      <p:grpSp>
        <p:nvGrpSpPr>
          <p:cNvPr id="66" name="그룹 65">
            <a:extLst>
              <a:ext uri="{FF2B5EF4-FFF2-40B4-BE49-F238E27FC236}">
                <a16:creationId xmlns:a16="http://schemas.microsoft.com/office/drawing/2014/main" id="{824484C9-9A81-4241-B46F-DB7EBA84697B}"/>
              </a:ext>
            </a:extLst>
          </p:cNvPr>
          <p:cNvGrpSpPr/>
          <p:nvPr/>
        </p:nvGrpSpPr>
        <p:grpSpPr>
          <a:xfrm>
            <a:off x="287839" y="540930"/>
            <a:ext cx="728883" cy="246221"/>
            <a:chOff x="287839" y="540930"/>
            <a:chExt cx="728883" cy="246221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E769BC7-C8B0-4DF2-8AA3-D1A0CBAB26B8}"/>
                </a:ext>
              </a:extLst>
            </p:cNvPr>
            <p:cNvSpPr txBox="1"/>
            <p:nvPr/>
          </p:nvSpPr>
          <p:spPr>
            <a:xfrm>
              <a:off x="386421" y="540930"/>
              <a:ext cx="63030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ko-KR" sz="1000" b="1">
                  <a:solidFill>
                    <a:prstClr val="black"/>
                  </a:solidFill>
                  <a:latin typeface="함초롬돋움"/>
                  <a:ea typeface="함초롬돋움"/>
                </a:rPr>
                <a:t>1</a:t>
              </a:r>
              <a:r>
                <a:rPr lang="ko-KR" altLang="en-US" sz="1000" b="1">
                  <a:solidFill>
                    <a:prstClr val="black"/>
                  </a:solidFill>
                  <a:latin typeface="함초롬돋움"/>
                  <a:ea typeface="함초롬돋움"/>
                </a:rPr>
                <a:t>차신청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endParaRPr>
            </a:p>
          </p:txBody>
        </p:sp>
        <p:pic>
          <p:nvPicPr>
            <p:cNvPr id="68" name="그림 67" descr="스케치, 블랙, 화이트이(가) 표시된 사진&#10;&#10;자동 생성된 설명">
              <a:extLst>
                <a:ext uri="{FF2B5EF4-FFF2-40B4-BE49-F238E27FC236}">
                  <a16:creationId xmlns:a16="http://schemas.microsoft.com/office/drawing/2014/main" id="{B310EE9B-C524-457D-A19D-95054BE5A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839" y="604119"/>
              <a:ext cx="133200" cy="133200"/>
            </a:xfrm>
            <a:prstGeom prst="rect">
              <a:avLst/>
            </a:prstGeom>
          </p:spPr>
        </p:pic>
      </p:grp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213B04E3-1C5F-4496-AD4B-CFB6608EE964}"/>
              </a:ext>
            </a:extLst>
          </p:cNvPr>
          <p:cNvSpPr/>
          <p:nvPr/>
        </p:nvSpPr>
        <p:spPr>
          <a:xfrm>
            <a:off x="949023" y="576273"/>
            <a:ext cx="5289030" cy="216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ko-KR" altLang="en-US" sz="600">
                <a:solidFill>
                  <a:srgbClr val="7F7F7F"/>
                </a:solidFill>
                <a:latin typeface="함초롬돋움"/>
                <a:ea typeface="함초롬돋움"/>
              </a:rPr>
              <a:t>홈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lang="ko-KR" altLang="en-US" sz="600" dirty="0">
                <a:solidFill>
                  <a:srgbClr val="7F7F7F"/>
                </a:solidFill>
                <a:latin typeface="함초롬돋움"/>
                <a:ea typeface="함초롬돋움"/>
              </a:rPr>
              <a:t>영업지원 </a:t>
            </a:r>
            <a:r>
              <a:rPr lang="en-US" altLang="ko-KR" sz="600" dirty="0">
                <a:solidFill>
                  <a:srgbClr val="7F7F7F"/>
                </a:solidFill>
                <a:latin typeface="함초롬돋움"/>
                <a:ea typeface="함초롬돋움"/>
              </a:rPr>
              <a:t>&gt; 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캘린더신청 </a:t>
            </a:r>
            <a:r>
              <a:rPr kumimoji="0" lang="en-US" altLang="ko-KR" sz="6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en-US" altLang="ko-KR" sz="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1</a:t>
            </a:r>
            <a:r>
              <a:rPr kumimoji="0" lang="ko-KR" altLang="en-US" sz="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차신청 </a:t>
            </a:r>
            <a:endParaRPr kumimoji="0" lang="ko-KR" altLang="en-US" sz="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1850B637-5281-4B36-BAF8-C78367013980}"/>
              </a:ext>
            </a:extLst>
          </p:cNvPr>
          <p:cNvSpPr/>
          <p:nvPr/>
        </p:nvSpPr>
        <p:spPr bwMode="auto">
          <a:xfrm>
            <a:off x="286800" y="871650"/>
            <a:ext cx="9288000" cy="486000"/>
          </a:xfrm>
          <a:prstGeom prst="roundRect">
            <a:avLst>
              <a:gd name="adj" fmla="val 430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8FD2DBFE-766B-43E8-BE77-093CAEB8030B}"/>
              </a:ext>
            </a:extLst>
          </p:cNvPr>
          <p:cNvSpPr>
            <a:spLocks/>
          </p:cNvSpPr>
          <p:nvPr/>
        </p:nvSpPr>
        <p:spPr bwMode="auto">
          <a:xfrm>
            <a:off x="284035" y="1456866"/>
            <a:ext cx="9288000" cy="360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914342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642483F-888F-4062-B84A-A91CCFF6C67D}"/>
              </a:ext>
            </a:extLst>
          </p:cNvPr>
          <p:cNvSpPr txBox="1"/>
          <p:nvPr/>
        </p:nvSpPr>
        <p:spPr>
          <a:xfrm>
            <a:off x="428658" y="1567937"/>
            <a:ext cx="4792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>
                <a:latin typeface="+mn-ea"/>
              </a:rPr>
              <a:t>신청연도</a:t>
            </a:r>
            <a:r>
              <a:rPr lang="en-US" altLang="ko-KR" sz="800" b="1">
                <a:solidFill>
                  <a:srgbClr val="FF0000"/>
                </a:solidFill>
                <a:latin typeface="+mn-ea"/>
              </a:rPr>
              <a:t> *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55F3B013-DD77-4903-95DE-444E8BDE91A8}"/>
              </a:ext>
            </a:extLst>
          </p:cNvPr>
          <p:cNvGrpSpPr/>
          <p:nvPr/>
        </p:nvGrpSpPr>
        <p:grpSpPr>
          <a:xfrm>
            <a:off x="968621" y="1537866"/>
            <a:ext cx="588306" cy="198000"/>
            <a:chOff x="4198742" y="1232835"/>
            <a:chExt cx="588306" cy="198000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FBEC02FD-2009-481D-8EA3-ECAAE2BECC4C}"/>
                </a:ext>
              </a:extLst>
            </p:cNvPr>
            <p:cNvSpPr/>
            <p:nvPr/>
          </p:nvSpPr>
          <p:spPr bwMode="auto">
            <a:xfrm>
              <a:off x="4198742" y="1232835"/>
              <a:ext cx="588306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2025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년</a:t>
              </a:r>
            </a:p>
          </p:txBody>
        </p:sp>
        <p:pic>
          <p:nvPicPr>
            <p:cNvPr id="126" name="그림 125">
              <a:extLst>
                <a:ext uri="{FF2B5EF4-FFF2-40B4-BE49-F238E27FC236}">
                  <a16:creationId xmlns:a16="http://schemas.microsoft.com/office/drawing/2014/main" id="{02925E31-49F6-4B2C-9B95-1895D9610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8736" y="1283843"/>
              <a:ext cx="90000" cy="90000"/>
            </a:xfrm>
            <a:prstGeom prst="rect">
              <a:avLst/>
            </a:prstGeom>
          </p:spPr>
        </p:pic>
      </p:grp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3EDF08C3-B76E-4297-8BA9-AF11AC505980}"/>
              </a:ext>
            </a:extLst>
          </p:cNvPr>
          <p:cNvSpPr/>
          <p:nvPr/>
        </p:nvSpPr>
        <p:spPr>
          <a:xfrm>
            <a:off x="9056131" y="1537866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조회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95AEA6D-FA50-4981-9B20-2459705E922A}"/>
              </a:ext>
            </a:extLst>
          </p:cNvPr>
          <p:cNvSpPr txBox="1"/>
          <p:nvPr/>
        </p:nvSpPr>
        <p:spPr>
          <a:xfrm>
            <a:off x="2017053" y="1567937"/>
            <a:ext cx="4792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>
                <a:latin typeface="+mn-ea"/>
              </a:rPr>
              <a:t>신청부점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 *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C95DAAB7-3796-4950-9AD2-FD50DB3BAD8B}"/>
              </a:ext>
            </a:extLst>
          </p:cNvPr>
          <p:cNvGrpSpPr/>
          <p:nvPr/>
        </p:nvGrpSpPr>
        <p:grpSpPr>
          <a:xfrm>
            <a:off x="3950372" y="1537866"/>
            <a:ext cx="900000" cy="198000"/>
            <a:chOff x="7701143" y="1163217"/>
            <a:chExt cx="900000" cy="198000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F4355E00-1EA8-4B6C-9192-B0420B1FF0CD}"/>
                </a:ext>
              </a:extLst>
            </p:cNvPr>
            <p:cNvSpPr/>
            <p:nvPr/>
          </p:nvSpPr>
          <p:spPr bwMode="auto">
            <a:xfrm>
              <a:off x="7701143" y="1163217"/>
              <a:ext cx="900000" cy="198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일반</a:t>
              </a:r>
            </a:p>
          </p:txBody>
        </p:sp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F41B1753-D4A4-4419-A1B6-833EACEED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6070" y="1214225"/>
              <a:ext cx="90000" cy="90000"/>
            </a:xfrm>
            <a:prstGeom prst="rect">
              <a:avLst/>
            </a:prstGeom>
          </p:spPr>
        </p:pic>
      </p:grp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A5020E6-15DF-4306-8873-C065C3B427BA}"/>
              </a:ext>
            </a:extLst>
          </p:cNvPr>
          <p:cNvSpPr/>
          <p:nvPr/>
        </p:nvSpPr>
        <p:spPr bwMode="auto">
          <a:xfrm>
            <a:off x="2558968" y="1537866"/>
            <a:ext cx="1316034" cy="198000"/>
          </a:xfrm>
          <a:prstGeom prst="rect">
            <a:avLst/>
          </a:prstGeom>
          <a:solidFill>
            <a:srgbClr val="FFFFCC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bIns="54000" rtlCol="0" anchor="ctr"/>
          <a:lstStyle/>
          <a:p>
            <a:r>
              <a:rPr lang="en-US" altLang="ko-KR" sz="800">
                <a:solidFill>
                  <a:schemeClr val="tx1">
                    <a:lumMod val="85000"/>
                    <a:lumOff val="15000"/>
                  </a:schemeClr>
                </a:solidFill>
              </a:rPr>
              <a:t>[0034] </a:t>
            </a: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</a:rPr>
              <a:t>을지로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F85853D-6CC5-4EE8-8B89-C5875F19CD75}"/>
              </a:ext>
            </a:extLst>
          </p:cNvPr>
          <p:cNvSpPr txBox="1"/>
          <p:nvPr/>
        </p:nvSpPr>
        <p:spPr>
          <a:xfrm>
            <a:off x="10245609" y="688967"/>
            <a:ext cx="1800000" cy="200055"/>
          </a:xfrm>
          <a:prstGeom prst="rect">
            <a:avLst/>
          </a:prstGeom>
        </p:spPr>
        <p:txBody>
          <a:bodyPr wrap="square" lIns="36000" rIns="36000" rtlCol="0">
            <a:spAutoFit/>
          </a:bodyPr>
          <a:lstStyle/>
          <a:p>
            <a: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BSSCR0201M </a:t>
            </a:r>
            <a:endParaRPr lang="ko-KR" altLang="ko-KR" sz="700" dirty="0">
              <a:solidFill>
                <a:srgbClr val="202124"/>
              </a:solidFill>
              <a:latin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9DB9CA-6080-9F40-CF9F-3F5DD624B16C}"/>
              </a:ext>
            </a:extLst>
          </p:cNvPr>
          <p:cNvSpPr txBox="1"/>
          <p:nvPr/>
        </p:nvSpPr>
        <p:spPr>
          <a:xfrm>
            <a:off x="190893" y="1903741"/>
            <a:ext cx="36823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/>
              <a:t>● 신청부점정보</a:t>
            </a:r>
            <a:endParaRPr lang="ko-KR" altLang="en-US" sz="900" b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F274678-2AB8-C4D7-11A5-8F82E8F1A80D}"/>
              </a:ext>
            </a:extLst>
          </p:cNvPr>
          <p:cNvSpPr/>
          <p:nvPr/>
        </p:nvSpPr>
        <p:spPr>
          <a:xfrm>
            <a:off x="179243" y="2935753"/>
            <a:ext cx="3712482" cy="216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altLang="ko-KR" sz="8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800">
                <a:solidFill>
                  <a:srgbClr val="FF0000"/>
                </a:solidFill>
                <a:latin typeface="함초롬돋움"/>
                <a:ea typeface="함초롬돋움"/>
              </a:rPr>
              <a:t>전화번호</a:t>
            </a:r>
            <a:r>
              <a:rPr lang="en-US" altLang="ko-KR" sz="800" dirty="0">
                <a:solidFill>
                  <a:srgbClr val="FF0000"/>
                </a:solidFill>
                <a:latin typeface="함초롬돋움"/>
                <a:ea typeface="함초롬돋움"/>
              </a:rPr>
              <a:t>, </a:t>
            </a:r>
            <a:r>
              <a:rPr lang="ko-KR" altLang="en-US" sz="800" dirty="0" err="1">
                <a:solidFill>
                  <a:srgbClr val="FF0000"/>
                </a:solidFill>
                <a:latin typeface="함초롬돋움"/>
                <a:ea typeface="함초롬돋움"/>
              </a:rPr>
              <a:t>배송지</a:t>
            </a:r>
            <a:r>
              <a:rPr lang="ko-KR" altLang="en-US" sz="800" dirty="0">
                <a:solidFill>
                  <a:srgbClr val="FF0000"/>
                </a:solidFill>
                <a:latin typeface="함초롬돋움"/>
                <a:ea typeface="함초롬돋움"/>
              </a:rPr>
              <a:t> 정보는 신청 완료 후 자동 </a:t>
            </a:r>
            <a:r>
              <a:rPr lang="ko-KR" altLang="en-US" sz="800">
                <a:solidFill>
                  <a:srgbClr val="FF0000"/>
                </a:solidFill>
                <a:latin typeface="함초롬돋움"/>
                <a:ea typeface="함초롬돋움"/>
              </a:rPr>
              <a:t>등록됩니다</a:t>
            </a:r>
            <a:r>
              <a:rPr lang="en-US" altLang="ko-KR" sz="800">
                <a:solidFill>
                  <a:srgbClr val="FF0000"/>
                </a:solidFill>
                <a:latin typeface="함초롬돋움"/>
                <a:ea typeface="함초롬돋움"/>
              </a:rPr>
              <a:t>.</a:t>
            </a:r>
            <a:endParaRPr kumimoji="0" lang="ko-KR" altLang="en-US" sz="8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4624A3E-8728-186B-2B93-92E861D5DC8B}"/>
              </a:ext>
            </a:extLst>
          </p:cNvPr>
          <p:cNvSpPr txBox="1"/>
          <p:nvPr/>
        </p:nvSpPr>
        <p:spPr>
          <a:xfrm>
            <a:off x="190893" y="3199195"/>
            <a:ext cx="36823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/>
              <a:t>● 연도별 배부수량 참고</a:t>
            </a:r>
            <a:endParaRPr lang="ko-KR" altLang="en-US" sz="900" b="1" dirty="0"/>
          </a:p>
        </p:txBody>
      </p:sp>
      <p:graphicFrame>
        <p:nvGraphicFramePr>
          <p:cNvPr id="41" name="표 3">
            <a:extLst>
              <a:ext uri="{FF2B5EF4-FFF2-40B4-BE49-F238E27FC236}">
                <a16:creationId xmlns:a16="http://schemas.microsoft.com/office/drawing/2014/main" id="{80E74D15-F880-C8F0-50FB-2DD17C9C1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441484"/>
              </p:ext>
            </p:extLst>
          </p:nvPr>
        </p:nvGraphicFramePr>
        <p:xfrm>
          <a:off x="273541" y="2161289"/>
          <a:ext cx="9309600" cy="75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39843398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193349913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4244535380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938135883"/>
                    </a:ext>
                  </a:extLst>
                </a:gridCol>
                <a:gridCol w="3297600">
                  <a:extLst>
                    <a:ext uri="{9D8B030D-6E8A-4147-A177-3AD203B41FA5}">
                      <a16:colId xmlns:a16="http://schemas.microsoft.com/office/drawing/2014/main" val="243009198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신청부점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[0092]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부산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신청자 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[000001]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김영희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전화번호 </a:t>
                      </a:r>
                      <a:r>
                        <a:rPr lang="en-US" altLang="ko-KR" sz="800" b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45817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진행상태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결재요청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신청일자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2025-05-22</a:t>
                      </a:r>
                      <a:endParaRPr lang="en-US" altLang="ko-KR" sz="8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신청기간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2025-05-01 ~2025-05-30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8837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배송지정보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배송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직전월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기준 점포명세상의 주소지로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배송됩니다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93049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71F697B9-7767-A347-8EC4-3867837E20E8}"/>
              </a:ext>
            </a:extLst>
          </p:cNvPr>
          <p:cNvSpPr/>
          <p:nvPr/>
        </p:nvSpPr>
        <p:spPr bwMode="auto">
          <a:xfrm>
            <a:off x="6339847" y="2189139"/>
            <a:ext cx="1224000" cy="198000"/>
          </a:xfrm>
          <a:prstGeom prst="rect">
            <a:avLst/>
          </a:prstGeom>
          <a:solidFill>
            <a:srgbClr val="FFFFCC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bIns="54000" rtlCol="0" anchor="ctr"/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(02)1122-3456~9 [000]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C290315-9A0C-E95D-13B1-07788D1B50DE}"/>
              </a:ext>
            </a:extLst>
          </p:cNvPr>
          <p:cNvSpPr/>
          <p:nvPr/>
        </p:nvSpPr>
        <p:spPr>
          <a:xfrm>
            <a:off x="7571391" y="2174831"/>
            <a:ext cx="2143263" cy="216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8" indent="-90488">
              <a:buFont typeface="Arial" panose="020B0604020202020204" pitchFamily="34" charset="0"/>
              <a:buChar char="•"/>
              <a:defRPr/>
            </a:pPr>
            <a:r>
              <a:rPr kumimoji="0" lang="ko-KR" altLang="en-US" sz="80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우편물 수령 시 </a:t>
            </a:r>
            <a:r>
              <a:rPr kumimoji="0" lang="ko-KR" altLang="en-US" sz="8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연락 </a:t>
            </a:r>
            <a:r>
              <a:rPr kumimoji="0" lang="ko-KR" altLang="en-US" sz="80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가능한 전화번호</a:t>
            </a:r>
            <a:endParaRPr kumimoji="0" lang="ko-KR" altLang="en-US" sz="8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graphicFrame>
        <p:nvGraphicFramePr>
          <p:cNvPr id="45" name="표 3">
            <a:extLst>
              <a:ext uri="{FF2B5EF4-FFF2-40B4-BE49-F238E27FC236}">
                <a16:creationId xmlns:a16="http://schemas.microsoft.com/office/drawing/2014/main" id="{C734A039-2200-D4D3-7EBF-B07CFC8FD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800249"/>
              </p:ext>
            </p:extLst>
          </p:nvPr>
        </p:nvGraphicFramePr>
        <p:xfrm>
          <a:off x="4929955" y="4778576"/>
          <a:ext cx="4644000" cy="12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29552858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578113877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종류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신청수량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817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effectLst/>
                        </a:rPr>
                        <a:t>벽걸이달력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(3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</a:rPr>
                        <a:t>단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56303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effectLst/>
                        </a:rPr>
                        <a:t>벽걸이달력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</a:rPr>
                        <a:t>일반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628655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effectLst/>
                        </a:rPr>
                        <a:t>탁상달력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311810"/>
                  </a:ext>
                </a:extLst>
              </a:tr>
              <a:tr h="252000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합계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762873"/>
                  </a:ext>
                </a:extLst>
              </a:tr>
            </a:tbl>
          </a:graphicData>
        </a:graphic>
      </p:graphicFrame>
      <p:grpSp>
        <p:nvGrpSpPr>
          <p:cNvPr id="46" name="그룹 45">
            <a:extLst>
              <a:ext uri="{FF2B5EF4-FFF2-40B4-BE49-F238E27FC236}">
                <a16:creationId xmlns:a16="http://schemas.microsoft.com/office/drawing/2014/main" id="{7E81262D-6543-8351-86F0-54F151F9D32B}"/>
              </a:ext>
            </a:extLst>
          </p:cNvPr>
          <p:cNvGrpSpPr/>
          <p:nvPr/>
        </p:nvGrpSpPr>
        <p:grpSpPr>
          <a:xfrm>
            <a:off x="9234159" y="4561829"/>
            <a:ext cx="358443" cy="143999"/>
            <a:chOff x="4437926" y="1748205"/>
            <a:chExt cx="358443" cy="143999"/>
          </a:xfrm>
        </p:grpSpPr>
        <p:pic>
          <p:nvPicPr>
            <p:cNvPr id="47" name="Picture 4" descr="C:\Users\SUYEON\Desktop\icon\office-exel.png">
              <a:extLst>
                <a:ext uri="{FF2B5EF4-FFF2-40B4-BE49-F238E27FC236}">
                  <a16:creationId xmlns:a16="http://schemas.microsoft.com/office/drawing/2014/main" id="{719AC6A6-15AC-57B5-3CDD-DC6971DD29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926" y="1748205"/>
              <a:ext cx="144333" cy="136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아래쪽 화살표 232">
              <a:extLst>
                <a:ext uri="{FF2B5EF4-FFF2-40B4-BE49-F238E27FC236}">
                  <a16:creationId xmlns:a16="http://schemas.microsoft.com/office/drawing/2014/main" id="{3B0DE1A4-17EE-89D2-18EC-483BBBD340D1}"/>
                </a:ext>
              </a:extLst>
            </p:cNvPr>
            <p:cNvSpPr/>
            <p:nvPr/>
          </p:nvSpPr>
          <p:spPr bwMode="auto">
            <a:xfrm>
              <a:off x="4535120" y="1817682"/>
              <a:ext cx="67128" cy="74522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2F7110C9-BEF8-B6EE-32DF-7D40B6274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6135" y="1763446"/>
              <a:ext cx="130234" cy="127463"/>
            </a:xfrm>
            <a:prstGeom prst="rect">
              <a:avLst/>
            </a:prstGeom>
          </p:spPr>
        </p:pic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3834A7E0-34CC-D8D6-539D-E40D0E481755}"/>
              </a:ext>
            </a:extLst>
          </p:cNvPr>
          <p:cNvSpPr txBox="1"/>
          <p:nvPr/>
        </p:nvSpPr>
        <p:spPr>
          <a:xfrm>
            <a:off x="4856260" y="4509757"/>
            <a:ext cx="28644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● 신청수량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47741CF6-EDDE-5D32-38C5-FB145F25A0E4}"/>
              </a:ext>
            </a:extLst>
          </p:cNvPr>
          <p:cNvGrpSpPr/>
          <p:nvPr/>
        </p:nvGrpSpPr>
        <p:grpSpPr>
          <a:xfrm>
            <a:off x="282496" y="4778574"/>
            <a:ext cx="4532379" cy="1260000"/>
            <a:chOff x="5050762" y="4733309"/>
            <a:chExt cx="4532379" cy="1260000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E67AA90A-8B1D-B05D-8FC8-698FE5F2D91E}"/>
                </a:ext>
              </a:extLst>
            </p:cNvPr>
            <p:cNvGrpSpPr/>
            <p:nvPr/>
          </p:nvGrpSpPr>
          <p:grpSpPr>
            <a:xfrm>
              <a:off x="5050762" y="4733309"/>
              <a:ext cx="4532379" cy="1260000"/>
              <a:chOff x="5083998" y="4733309"/>
              <a:chExt cx="4499143" cy="1260000"/>
            </a:xfrm>
          </p:grpSpPr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7E27C640-DA7D-6F54-8867-C75D101BC034}"/>
                  </a:ext>
                </a:extLst>
              </p:cNvPr>
              <p:cNvSpPr/>
              <p:nvPr/>
            </p:nvSpPr>
            <p:spPr bwMode="auto">
              <a:xfrm>
                <a:off x="5086762" y="4733310"/>
                <a:ext cx="4488037" cy="1259999"/>
              </a:xfrm>
              <a:prstGeom prst="roundRect">
                <a:avLst>
                  <a:gd name="adj" fmla="val 0"/>
                </a:avLst>
              </a:prstGeom>
              <a:solidFill>
                <a:srgbClr val="F7F7F7"/>
              </a:solidFill>
              <a:ln w="3175">
                <a:solidFill>
                  <a:schemeClr val="bg1">
                    <a:lumMod val="6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0" tIns="0" rIns="36000" bIns="0" rtlCol="0" anchor="ctr"/>
              <a:lstStyle/>
              <a:p>
                <a:pPr algn="l"/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endParaRPr>
              </a:p>
            </p:txBody>
          </p: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0370F92C-0265-0AD9-D958-B1B4046A41DB}"/>
                  </a:ext>
                </a:extLst>
              </p:cNvPr>
              <p:cNvCxnSpPr/>
              <p:nvPr/>
            </p:nvCxnSpPr>
            <p:spPr>
              <a:xfrm flipH="1">
                <a:off x="5086762" y="4733310"/>
                <a:ext cx="4485273" cy="1259999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0795C117-1046-4D6B-8A07-9C8C5248B75B}"/>
                  </a:ext>
                </a:extLst>
              </p:cNvPr>
              <p:cNvCxnSpPr/>
              <p:nvPr/>
            </p:nvCxnSpPr>
            <p:spPr>
              <a:xfrm>
                <a:off x="5083998" y="4733309"/>
                <a:ext cx="4499143" cy="125304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9D336ED-EA9A-6942-F833-06A477F3295D}"/>
                </a:ext>
              </a:extLst>
            </p:cNvPr>
            <p:cNvSpPr txBox="1"/>
            <p:nvPr/>
          </p:nvSpPr>
          <p:spPr>
            <a:xfrm>
              <a:off x="6434337" y="5209421"/>
              <a:ext cx="1765227" cy="307777"/>
            </a:xfrm>
            <a:prstGeom prst="rect">
              <a:avLst/>
            </a:prstGeom>
            <a:solidFill>
              <a:srgbClr val="F7F7F7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/>
                <a:t>신청기간일 경우 해당 공지 노출</a:t>
              </a:r>
              <a:br>
                <a:rPr lang="en-US" altLang="ko-KR" sz="700"/>
              </a:br>
              <a:r>
                <a:rPr lang="ko-KR" altLang="en-US" sz="700"/>
                <a:t>신청기간 아닐경우 업무관련 이미지 노출</a:t>
              </a: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584F6FC4-23A9-578F-1F94-B18CA13CE33A}"/>
              </a:ext>
            </a:extLst>
          </p:cNvPr>
          <p:cNvGrpSpPr/>
          <p:nvPr/>
        </p:nvGrpSpPr>
        <p:grpSpPr>
          <a:xfrm>
            <a:off x="8714207" y="5054885"/>
            <a:ext cx="809848" cy="198000"/>
            <a:chOff x="1662829" y="5447974"/>
            <a:chExt cx="809848" cy="161925"/>
          </a:xfrm>
        </p:grpSpPr>
        <p:sp>
          <p:nvSpPr>
            <p:cNvPr id="58" name="Rectangle 167" descr="type=input">
              <a:extLst>
                <a:ext uri="{FF2B5EF4-FFF2-40B4-BE49-F238E27FC236}">
                  <a16:creationId xmlns:a16="http://schemas.microsoft.com/office/drawing/2014/main" id="{F5F67276-C320-3EC4-5C8D-6E0A31181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829" y="5447974"/>
              <a:ext cx="809848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700">
                  <a:latin typeface="+mn-ea"/>
                </a:rPr>
                <a:t>0</a:t>
              </a:r>
              <a:endParaRPr lang="ko-KR" altLang="en-US" sz="700">
                <a:latin typeface="+mn-ea"/>
              </a:endParaRPr>
            </a:p>
          </p:txBody>
        </p:sp>
        <p:sp>
          <p:nvSpPr>
            <p:cNvPr id="59" name="Rectangle 167" descr="type=input">
              <a:extLst>
                <a:ext uri="{FF2B5EF4-FFF2-40B4-BE49-F238E27FC236}">
                  <a16:creationId xmlns:a16="http://schemas.microsoft.com/office/drawing/2014/main" id="{CDCF4703-DD9F-51B9-7721-6644E6209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830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-</a:t>
              </a:r>
              <a:endParaRPr lang="ko-KR" altLang="en-US" sz="900" b="1">
                <a:latin typeface="+mn-ea"/>
              </a:endParaRPr>
            </a:p>
          </p:txBody>
        </p:sp>
        <p:sp>
          <p:nvSpPr>
            <p:cNvPr id="60" name="Rectangle 167" descr="type=input">
              <a:extLst>
                <a:ext uri="{FF2B5EF4-FFF2-40B4-BE49-F238E27FC236}">
                  <a16:creationId xmlns:a16="http://schemas.microsoft.com/office/drawing/2014/main" id="{484EFA3F-E689-2355-85C2-1C20CE917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677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+</a:t>
              </a:r>
              <a:endParaRPr lang="ko-KR" altLang="en-US" sz="900" b="1">
                <a:latin typeface="+mn-ea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5BE5C4B-46F0-31A2-081A-B5EF8DFAB7D4}"/>
              </a:ext>
            </a:extLst>
          </p:cNvPr>
          <p:cNvGrpSpPr/>
          <p:nvPr/>
        </p:nvGrpSpPr>
        <p:grpSpPr>
          <a:xfrm>
            <a:off x="8714207" y="5308226"/>
            <a:ext cx="809848" cy="198000"/>
            <a:chOff x="1662829" y="5447974"/>
            <a:chExt cx="809848" cy="161925"/>
          </a:xfrm>
        </p:grpSpPr>
        <p:sp>
          <p:nvSpPr>
            <p:cNvPr id="62" name="Rectangle 167" descr="type=input">
              <a:extLst>
                <a:ext uri="{FF2B5EF4-FFF2-40B4-BE49-F238E27FC236}">
                  <a16:creationId xmlns:a16="http://schemas.microsoft.com/office/drawing/2014/main" id="{64490054-0E80-1895-D5D4-9D1849A5E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829" y="5447974"/>
              <a:ext cx="809848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700">
                  <a:latin typeface="+mn-ea"/>
                </a:rPr>
                <a:t>0</a:t>
              </a:r>
              <a:endParaRPr lang="ko-KR" altLang="en-US" sz="700">
                <a:latin typeface="+mn-ea"/>
              </a:endParaRPr>
            </a:p>
          </p:txBody>
        </p:sp>
        <p:sp>
          <p:nvSpPr>
            <p:cNvPr id="63" name="Rectangle 167" descr="type=input">
              <a:extLst>
                <a:ext uri="{FF2B5EF4-FFF2-40B4-BE49-F238E27FC236}">
                  <a16:creationId xmlns:a16="http://schemas.microsoft.com/office/drawing/2014/main" id="{6FF49A5A-C88E-A5DF-F867-9E429FFAE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830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-</a:t>
              </a:r>
              <a:endParaRPr lang="ko-KR" altLang="en-US" sz="900" b="1">
                <a:latin typeface="+mn-ea"/>
              </a:endParaRPr>
            </a:p>
          </p:txBody>
        </p:sp>
        <p:sp>
          <p:nvSpPr>
            <p:cNvPr id="64" name="Rectangle 167" descr="type=input">
              <a:extLst>
                <a:ext uri="{FF2B5EF4-FFF2-40B4-BE49-F238E27FC236}">
                  <a16:creationId xmlns:a16="http://schemas.microsoft.com/office/drawing/2014/main" id="{14565D19-0099-36C3-9E10-E5FF4FAE7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677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+</a:t>
              </a:r>
              <a:endParaRPr lang="ko-KR" altLang="en-US" sz="900" b="1">
                <a:latin typeface="+mn-ea"/>
              </a:endParaRP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BD744B34-AA64-D52F-266A-DA39B8C57A8A}"/>
              </a:ext>
            </a:extLst>
          </p:cNvPr>
          <p:cNvGrpSpPr/>
          <p:nvPr/>
        </p:nvGrpSpPr>
        <p:grpSpPr>
          <a:xfrm>
            <a:off x="8714207" y="5557605"/>
            <a:ext cx="809848" cy="198000"/>
            <a:chOff x="1662829" y="5447974"/>
            <a:chExt cx="809848" cy="161925"/>
          </a:xfrm>
        </p:grpSpPr>
        <p:sp>
          <p:nvSpPr>
            <p:cNvPr id="69" name="Rectangle 167" descr="type=input">
              <a:extLst>
                <a:ext uri="{FF2B5EF4-FFF2-40B4-BE49-F238E27FC236}">
                  <a16:creationId xmlns:a16="http://schemas.microsoft.com/office/drawing/2014/main" id="{59E408D7-2162-A3BD-83F1-D5241A0AA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829" y="5447974"/>
              <a:ext cx="809848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700">
                  <a:latin typeface="+mn-ea"/>
                </a:rPr>
                <a:t>0</a:t>
              </a:r>
              <a:endParaRPr lang="ko-KR" altLang="en-US" sz="700">
                <a:latin typeface="+mn-ea"/>
              </a:endParaRPr>
            </a:p>
          </p:txBody>
        </p:sp>
        <p:sp>
          <p:nvSpPr>
            <p:cNvPr id="70" name="Rectangle 167" descr="type=input">
              <a:extLst>
                <a:ext uri="{FF2B5EF4-FFF2-40B4-BE49-F238E27FC236}">
                  <a16:creationId xmlns:a16="http://schemas.microsoft.com/office/drawing/2014/main" id="{36C7D43D-D221-CF25-7AD8-0B8524E0E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830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-</a:t>
              </a:r>
              <a:endParaRPr lang="ko-KR" altLang="en-US" sz="900" b="1">
                <a:latin typeface="+mn-ea"/>
              </a:endParaRPr>
            </a:p>
          </p:txBody>
        </p:sp>
        <p:sp>
          <p:nvSpPr>
            <p:cNvPr id="73" name="Rectangle 167" descr="type=input">
              <a:extLst>
                <a:ext uri="{FF2B5EF4-FFF2-40B4-BE49-F238E27FC236}">
                  <a16:creationId xmlns:a16="http://schemas.microsoft.com/office/drawing/2014/main" id="{E71B6D45-2DDA-19DD-6B15-C5275B501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677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+</a:t>
              </a:r>
              <a:endParaRPr lang="ko-KR" altLang="en-US" sz="900" b="1">
                <a:latin typeface="+mn-ea"/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5E7AC485-D08E-87D0-D1F4-CEC4E598A2A4}"/>
              </a:ext>
            </a:extLst>
          </p:cNvPr>
          <p:cNvGrpSpPr/>
          <p:nvPr/>
        </p:nvGrpSpPr>
        <p:grpSpPr>
          <a:xfrm>
            <a:off x="7605991" y="4509486"/>
            <a:ext cx="1014948" cy="217447"/>
            <a:chOff x="3481414" y="4464221"/>
            <a:chExt cx="1014948" cy="217447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28C52F9-FBB7-F9B0-0EFF-DA404ADD1ADC}"/>
                </a:ext>
              </a:extLst>
            </p:cNvPr>
            <p:cNvSpPr txBox="1"/>
            <p:nvPr/>
          </p:nvSpPr>
          <p:spPr>
            <a:xfrm>
              <a:off x="3481414" y="4464221"/>
              <a:ext cx="5822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/>
                <a:t>배부수량</a:t>
              </a:r>
            </a:p>
          </p:txBody>
        </p:sp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681A9F7A-8C42-7811-457D-BD46101D6E9A}"/>
                </a:ext>
              </a:extLst>
            </p:cNvPr>
            <p:cNvSpPr/>
            <p:nvPr/>
          </p:nvSpPr>
          <p:spPr bwMode="auto">
            <a:xfrm>
              <a:off x="4028362" y="4483668"/>
              <a:ext cx="468000" cy="198000"/>
            </a:xfrm>
            <a:prstGeom prst="roundRect">
              <a:avLst>
                <a:gd name="adj" fmla="val 50000"/>
              </a:avLst>
            </a:prstGeom>
            <a:solidFill>
              <a:srgbClr val="F2F7FC"/>
            </a:solidFill>
            <a:ln w="3175">
              <a:solidFill>
                <a:srgbClr val="B2CBF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21600" rIns="72000" bIns="21600" rtlCol="0" anchor="ctr">
              <a:noAutofit/>
            </a:bodyPr>
            <a:lstStyle/>
            <a:p>
              <a:pPr algn="ctr"/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1,200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endParaRPr>
            </a:p>
          </p:txBody>
        </p:sp>
      </p:grp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D6EBFC36-0F2B-1E0F-B2AA-55C41E031BA4}"/>
              </a:ext>
            </a:extLst>
          </p:cNvPr>
          <p:cNvSpPr/>
          <p:nvPr/>
        </p:nvSpPr>
        <p:spPr>
          <a:xfrm>
            <a:off x="8706340" y="4528933"/>
            <a:ext cx="468000" cy="198000"/>
          </a:xfrm>
          <a:prstGeom prst="roundRect">
            <a:avLst>
              <a:gd name="adj" fmla="val 5826"/>
            </a:avLst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초기화</a:t>
            </a: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7BCBAEDC-F584-25FD-A625-D213E14D9C5A}"/>
              </a:ext>
            </a:extLst>
          </p:cNvPr>
          <p:cNvGrpSpPr/>
          <p:nvPr/>
        </p:nvGrpSpPr>
        <p:grpSpPr>
          <a:xfrm>
            <a:off x="8478037" y="3216991"/>
            <a:ext cx="1093998" cy="200055"/>
            <a:chOff x="8478037" y="2960288"/>
            <a:chExt cx="1093998" cy="200055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A8FF7A1-37E2-ED50-09F1-C8B235881229}"/>
                </a:ext>
              </a:extLst>
            </p:cNvPr>
            <p:cNvSpPr txBox="1"/>
            <p:nvPr/>
          </p:nvSpPr>
          <p:spPr>
            <a:xfrm>
              <a:off x="8478037" y="2960288"/>
              <a:ext cx="74865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7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전체 </a:t>
              </a:r>
              <a:r>
                <a:rPr lang="en-US" altLang="ko-KR" sz="700" b="1">
                  <a:solidFill>
                    <a:schemeClr val="accent2"/>
                  </a:solidFill>
                </a:rPr>
                <a:t>00</a:t>
              </a:r>
              <a:r>
                <a:rPr lang="ko-KR" altLang="en-US" sz="7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건</a:t>
              </a:r>
              <a:endPara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A7D9944A-82C2-FC6E-2779-83A5952D2F70}"/>
                </a:ext>
              </a:extLst>
            </p:cNvPr>
            <p:cNvGrpSpPr/>
            <p:nvPr/>
          </p:nvGrpSpPr>
          <p:grpSpPr>
            <a:xfrm>
              <a:off x="9213592" y="2989440"/>
              <a:ext cx="164322" cy="143999"/>
              <a:chOff x="9213592" y="3185491"/>
              <a:chExt cx="164322" cy="143999"/>
            </a:xfrm>
          </p:grpSpPr>
          <p:pic>
            <p:nvPicPr>
              <p:cNvPr id="83" name="Picture 4" descr="C:\Users\SUYEON\Desktop\icon\office-exel.png">
                <a:extLst>
                  <a:ext uri="{FF2B5EF4-FFF2-40B4-BE49-F238E27FC236}">
                    <a16:creationId xmlns:a16="http://schemas.microsoft.com/office/drawing/2014/main" id="{45290F27-66A9-6723-8048-A436D0E93B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13592" y="3185491"/>
                <a:ext cx="144333" cy="136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4" name="아래쪽 화살표 232">
                <a:extLst>
                  <a:ext uri="{FF2B5EF4-FFF2-40B4-BE49-F238E27FC236}">
                    <a16:creationId xmlns:a16="http://schemas.microsoft.com/office/drawing/2014/main" id="{C6135ABE-6A9D-4F60-0CEC-6953155D78A1}"/>
                  </a:ext>
                </a:extLst>
              </p:cNvPr>
              <p:cNvSpPr/>
              <p:nvPr/>
            </p:nvSpPr>
            <p:spPr bwMode="auto">
              <a:xfrm>
                <a:off x="9310786" y="3254968"/>
                <a:ext cx="67128" cy="74522"/>
              </a:xfrm>
              <a:prstGeom prst="downArrow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DE8AADB4-D7CE-B548-8E77-2E062ADC64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1801" y="3004681"/>
              <a:ext cx="130234" cy="127463"/>
            </a:xfrm>
            <a:prstGeom prst="rect">
              <a:avLst/>
            </a:prstGeom>
          </p:spPr>
        </p:pic>
      </p:grp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06CA0BC0-CB28-1623-9C8C-F3563BB31973}"/>
              </a:ext>
            </a:extLst>
          </p:cNvPr>
          <p:cNvSpPr/>
          <p:nvPr/>
        </p:nvSpPr>
        <p:spPr>
          <a:xfrm>
            <a:off x="291648" y="6225846"/>
            <a:ext cx="540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공지사항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F28B6A67-DDEE-5A04-8705-AA52773A0197}"/>
              </a:ext>
            </a:extLst>
          </p:cNvPr>
          <p:cNvSpPr/>
          <p:nvPr/>
        </p:nvSpPr>
        <p:spPr>
          <a:xfrm>
            <a:off x="9039648" y="6224084"/>
            <a:ext cx="540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65000"/>
                  </a:schemeClr>
                </a:solidFill>
                <a:latin typeface="+mn-ea"/>
              </a:rPr>
              <a:t>결재요청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E4ED30C1-4F05-84ED-A222-5E1EAA945027}"/>
              </a:ext>
            </a:extLst>
          </p:cNvPr>
          <p:cNvSpPr/>
          <p:nvPr/>
        </p:nvSpPr>
        <p:spPr>
          <a:xfrm>
            <a:off x="1767167" y="6225846"/>
            <a:ext cx="972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  <a:latin typeface="+mn-ea"/>
              </a:rPr>
              <a:t>달력카테고리관리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48" name="사각형: 둥근 모서리 147">
            <a:extLst>
              <a:ext uri="{FF2B5EF4-FFF2-40B4-BE49-F238E27FC236}">
                <a16:creationId xmlns:a16="http://schemas.microsoft.com/office/drawing/2014/main" id="{311F851B-239D-A7F2-7C7E-BD0231BEE34D}"/>
              </a:ext>
            </a:extLst>
          </p:cNvPr>
          <p:cNvSpPr/>
          <p:nvPr/>
        </p:nvSpPr>
        <p:spPr>
          <a:xfrm>
            <a:off x="8278862" y="6224084"/>
            <a:ext cx="727762" cy="198000"/>
          </a:xfrm>
          <a:prstGeom prst="roundRect">
            <a:avLst>
              <a:gd name="adj" fmla="val 5826"/>
            </a:avLst>
          </a:prstGeom>
          <a:solidFill>
            <a:schemeClr val="tx1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  <a:latin typeface="+mn-ea"/>
              </a:rPr>
              <a:t>수정결재요청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6B871858-B415-8DDD-7421-B7B43643B5D6}"/>
              </a:ext>
            </a:extLst>
          </p:cNvPr>
          <p:cNvSpPr/>
          <p:nvPr/>
        </p:nvSpPr>
        <p:spPr>
          <a:xfrm>
            <a:off x="865479" y="6225846"/>
            <a:ext cx="864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  <a:latin typeface="+mn-ea"/>
              </a:rPr>
              <a:t>공지이미지관리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A63D63E3-513E-1155-3326-7A83C9D90EA7}"/>
              </a:ext>
            </a:extLst>
          </p:cNvPr>
          <p:cNvSpPr>
            <a:spLocks noChangeAspect="1"/>
          </p:cNvSpPr>
          <p:nvPr/>
        </p:nvSpPr>
        <p:spPr>
          <a:xfrm>
            <a:off x="129847" y="2446093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>
                <a:solidFill>
                  <a:prstClr val="white"/>
                </a:solidFill>
              </a:rPr>
              <a:t>1-1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11B0814C-2191-6601-4F81-E5A5E48D020B}"/>
              </a:ext>
            </a:extLst>
          </p:cNvPr>
          <p:cNvGrpSpPr/>
          <p:nvPr/>
        </p:nvGrpSpPr>
        <p:grpSpPr>
          <a:xfrm>
            <a:off x="3092791" y="946194"/>
            <a:ext cx="3676019" cy="374237"/>
            <a:chOff x="2259006" y="946194"/>
            <a:chExt cx="3676019" cy="374237"/>
          </a:xfrm>
        </p:grpSpPr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C2B17F39-665A-4D31-B431-F4792F4DB543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>
              <a:off x="2458363" y="1227731"/>
              <a:ext cx="3269161" cy="810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1" name="그림 120">
              <a:extLst>
                <a:ext uri="{FF2B5EF4-FFF2-40B4-BE49-F238E27FC236}">
                  <a16:creationId xmlns:a16="http://schemas.microsoft.com/office/drawing/2014/main" id="{C4220E2E-DE2B-4C11-A9D8-6139A6469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82109" y="1169231"/>
              <a:ext cx="133200" cy="133200"/>
            </a:xfrm>
            <a:prstGeom prst="rect">
              <a:avLst/>
            </a:prstGeom>
          </p:spPr>
        </p:pic>
        <p:sp>
          <p:nvSpPr>
            <p:cNvPr id="111" name="사각형: 둥근 모서리 110">
              <a:extLst>
                <a:ext uri="{FF2B5EF4-FFF2-40B4-BE49-F238E27FC236}">
                  <a16:creationId xmlns:a16="http://schemas.microsoft.com/office/drawing/2014/main" id="{058769B7-FB39-45C2-8DB1-D8D9BC63C44E}"/>
                </a:ext>
              </a:extLst>
            </p:cNvPr>
            <p:cNvSpPr/>
            <p:nvPr/>
          </p:nvSpPr>
          <p:spPr bwMode="auto">
            <a:xfrm>
              <a:off x="3767282" y="946194"/>
              <a:ext cx="548202" cy="174795"/>
            </a:xfrm>
            <a:prstGeom prst="roundRect">
              <a:avLst>
                <a:gd name="adj" fmla="val 8969"/>
              </a:avLst>
            </a:prstGeom>
            <a:solidFill>
              <a:srgbClr val="0088FC"/>
            </a:solidFill>
            <a:ln w="3175">
              <a:solidFill>
                <a:srgbClr val="0088FC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21600" rIns="72000" bIns="21600" rtlCol="0" anchor="ctr">
              <a:spAutoFit/>
            </a:bodyPr>
            <a:lstStyle/>
            <a:p>
              <a:pPr algn="ctr"/>
              <a:r>
                <a:rPr lang="ko-KR" altLang="en-US" sz="800">
                  <a:solidFill>
                    <a:schemeClr val="bg1"/>
                  </a:solidFill>
                  <a:latin typeface="맑은 고딕" panose="020B0503020000020004" pitchFamily="50" charset="-127"/>
                </a:rPr>
                <a:t>결재요청</a:t>
              </a:r>
              <a:endParaRPr lang="ko-KR" altLang="en-US" sz="800" dirty="0">
                <a:solidFill>
                  <a:schemeClr val="bg1"/>
                </a:solidFill>
                <a:latin typeface="맑은 고딕" panose="020B0503020000020004" pitchFamily="50" charset="-127"/>
              </a:endParaRPr>
            </a:p>
          </p:txBody>
        </p: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A088A38D-E141-44F0-BDD4-238B3400F6B6}"/>
                </a:ext>
              </a:extLst>
            </p:cNvPr>
            <p:cNvGrpSpPr/>
            <p:nvPr/>
          </p:nvGrpSpPr>
          <p:grpSpPr>
            <a:xfrm>
              <a:off x="2259006" y="946194"/>
              <a:ext cx="350836" cy="356237"/>
              <a:chOff x="1496066" y="1078524"/>
              <a:chExt cx="350836" cy="356237"/>
            </a:xfrm>
          </p:grpSpPr>
          <p:pic>
            <p:nvPicPr>
              <p:cNvPr id="114" name="그림 113">
                <a:extLst>
                  <a:ext uri="{FF2B5EF4-FFF2-40B4-BE49-F238E27FC236}">
                    <a16:creationId xmlns:a16="http://schemas.microsoft.com/office/drawing/2014/main" id="{67F94169-C565-425B-98ED-9CE2A31A33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604884" y="1301561"/>
                <a:ext cx="133200" cy="133200"/>
              </a:xfrm>
              <a:prstGeom prst="rect">
                <a:avLst/>
              </a:prstGeom>
            </p:spPr>
          </p:pic>
          <p:sp>
            <p:nvSpPr>
              <p:cNvPr id="115" name="사각형: 둥근 모서리 114">
                <a:extLst>
                  <a:ext uri="{FF2B5EF4-FFF2-40B4-BE49-F238E27FC236}">
                    <a16:creationId xmlns:a16="http://schemas.microsoft.com/office/drawing/2014/main" id="{F9877688-A76B-475E-BAA8-FC9FE56B8DB9}"/>
                  </a:ext>
                </a:extLst>
              </p:cNvPr>
              <p:cNvSpPr/>
              <p:nvPr/>
            </p:nvSpPr>
            <p:spPr bwMode="auto">
              <a:xfrm>
                <a:off x="1496066" y="1078524"/>
                <a:ext cx="350836" cy="174795"/>
              </a:xfrm>
              <a:prstGeom prst="roundRect">
                <a:avLst>
                  <a:gd name="adj" fmla="val 8969"/>
                </a:avLst>
              </a:prstGeom>
              <a:solidFill>
                <a:schemeClr val="bg1"/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21600" rIns="72000" bIns="21600" rtlCol="0" anchor="ctr">
                <a:spAutoFit/>
              </a:bodyPr>
              <a:lstStyle/>
              <a:p>
                <a:pPr algn="ctr"/>
                <a:r>
                  <a:rPr lang="ko-KR" altLang="en-US" sz="800"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신청</a:t>
                </a:r>
                <a:endParaRPr lang="ko-KR" altLang="en-US" sz="800" dirty="0">
                  <a:solidFill>
                    <a:schemeClr val="tx1"/>
                  </a:solidFill>
                  <a:latin typeface="맑은 고딕" panose="020B0503020000020004" pitchFamily="50" charset="-127"/>
                </a:endParaRPr>
              </a:p>
            </p:txBody>
          </p:sp>
        </p:grpSp>
        <p:pic>
          <p:nvPicPr>
            <p:cNvPr id="113" name="그림 112">
              <a:extLst>
                <a:ext uri="{FF2B5EF4-FFF2-40B4-BE49-F238E27FC236}">
                  <a16:creationId xmlns:a16="http://schemas.microsoft.com/office/drawing/2014/main" id="{4D21590B-BF8D-4D85-A6A8-AC761FF35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63058" y="1151231"/>
              <a:ext cx="169200" cy="169200"/>
            </a:xfrm>
            <a:prstGeom prst="rect">
              <a:avLst/>
            </a:prstGeom>
          </p:spPr>
        </p:pic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D3DA654F-E0D1-D991-D9D7-994D1B18C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94324" y="1169231"/>
              <a:ext cx="133200" cy="133200"/>
            </a:xfrm>
            <a:prstGeom prst="rect">
              <a:avLst/>
            </a:prstGeom>
          </p:spPr>
        </p:pic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558294FF-CA10-6AFA-AF58-C8EE0CA7B0A2}"/>
                </a:ext>
              </a:extLst>
            </p:cNvPr>
            <p:cNvSpPr/>
            <p:nvPr/>
          </p:nvSpPr>
          <p:spPr bwMode="auto">
            <a:xfrm>
              <a:off x="5386823" y="946194"/>
              <a:ext cx="548202" cy="174795"/>
            </a:xfrm>
            <a:prstGeom prst="roundRect">
              <a:avLst>
                <a:gd name="adj" fmla="val 8969"/>
              </a:avLst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21600" rIns="72000" bIns="21600" rtlCol="0" anchor="ctr">
              <a:spAutoFit/>
            </a:bodyPr>
            <a:lstStyle/>
            <a:p>
              <a:pPr algn="ctr"/>
              <a:r>
                <a:rPr lang="ko-KR" altLang="en-US" sz="80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rPr>
                <a:t>결재승인</a:t>
              </a:r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C4A5B4D2-C2E4-0FAB-AD0D-269FB060EE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18628" y="946194"/>
              <a:ext cx="198000" cy="198000"/>
            </a:xfrm>
            <a:prstGeom prst="ellipse">
              <a:avLst/>
            </a:prstGeom>
            <a:solidFill>
              <a:srgbClr val="CA2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altLang="ko-KR" sz="700" spc="-50">
                  <a:solidFill>
                    <a:prstClr val="white"/>
                  </a:solidFill>
                </a:rPr>
                <a:t>1</a:t>
              </a:r>
              <a:endParaRPr lang="ko-KR" altLang="en-US" sz="700" spc="-50" dirty="0">
                <a:solidFill>
                  <a:prstClr val="white"/>
                </a:solidFill>
              </a:endParaRPr>
            </a:p>
          </p:txBody>
        </p:sp>
      </p:grpSp>
      <p:sp>
        <p:nvSpPr>
          <p:cNvPr id="162" name="타원 161">
            <a:extLst>
              <a:ext uri="{FF2B5EF4-FFF2-40B4-BE49-F238E27FC236}">
                <a16:creationId xmlns:a16="http://schemas.microsoft.com/office/drawing/2014/main" id="{9777C6F4-DB40-1A78-D3BA-8D955D42691F}"/>
              </a:ext>
            </a:extLst>
          </p:cNvPr>
          <p:cNvSpPr>
            <a:spLocks noChangeAspect="1"/>
          </p:cNvSpPr>
          <p:nvPr/>
        </p:nvSpPr>
        <p:spPr>
          <a:xfrm>
            <a:off x="9201235" y="6508592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>
                <a:solidFill>
                  <a:prstClr val="white"/>
                </a:solidFill>
              </a:rPr>
              <a:t>1-2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graphicFrame>
        <p:nvGraphicFramePr>
          <p:cNvPr id="167" name="표 3">
            <a:extLst>
              <a:ext uri="{FF2B5EF4-FFF2-40B4-BE49-F238E27FC236}">
                <a16:creationId xmlns:a16="http://schemas.microsoft.com/office/drawing/2014/main" id="{2EDF6C4E-48E7-7BA1-3439-3B170C986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149377"/>
              </p:ext>
            </p:extLst>
          </p:nvPr>
        </p:nvGraphicFramePr>
        <p:xfrm>
          <a:off x="291648" y="3464312"/>
          <a:ext cx="9288000" cy="93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29552858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70506206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418226641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663210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84944983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67516295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87725145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99410404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07488004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56235422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93922478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880386834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84788743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370358370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510097153"/>
                    </a:ext>
                  </a:extLst>
                </a:gridCol>
              </a:tblGrid>
              <a:tr h="216000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신청연도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배부수량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달력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신청부점</a:t>
                      </a:r>
                      <a:endParaRPr lang="en-US" altLang="ko-KR" sz="8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소속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결재상태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신청자</a:t>
                      </a:r>
                      <a:endParaRPr lang="en-US" altLang="ko-KR" sz="8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신청일자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최종인수일자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배송지정보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81706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벽걸이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effectLst/>
                        </a:rPr>
                        <a:t>(3</a:t>
                      </a:r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단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벽걸이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일반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탁상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부점코드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부점명</a:t>
                      </a:r>
                      <a:endParaRPr lang="ko-KR" altLang="en-US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직원번호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직원명</a:t>
                      </a:r>
                      <a:endParaRPr lang="ko-KR" altLang="en-US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전화번호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우편번호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주소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7445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2024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600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150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150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300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0034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</a:rPr>
                        <a:t>을지로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</a:rPr>
                        <a:t>결재승인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A11111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effectLst/>
                        </a:rPr>
                        <a:t>홍을지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2023-06-22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____ - __ - __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02-123-1234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01012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</a:rPr>
                        <a:t>서울특별시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..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0558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2023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700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300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300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0034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</a:rPr>
                        <a:t>을지로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</a:rPr>
                        <a:t>결재승인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A11111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effectLst/>
                        </a:rPr>
                        <a:t>홍을지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2022-06-12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____ - __ - __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02-123-1234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01012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</a:rPr>
                        <a:t>서울특별시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..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837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5104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E23628-3930-AB0C-54DB-DE9476B10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4FB67E9-3EDB-1DAD-2524-45394D89B7E8}"/>
              </a:ext>
            </a:extLst>
          </p:cNvPr>
          <p:cNvGrpSpPr/>
          <p:nvPr/>
        </p:nvGrpSpPr>
        <p:grpSpPr>
          <a:xfrm>
            <a:off x="287839" y="540930"/>
            <a:ext cx="5950214" cy="251343"/>
            <a:chOff x="287839" y="540930"/>
            <a:chExt cx="5950214" cy="251343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46E04043-2230-4BC3-208E-D6FE40965C92}"/>
                </a:ext>
              </a:extLst>
            </p:cNvPr>
            <p:cNvGrpSpPr/>
            <p:nvPr/>
          </p:nvGrpSpPr>
          <p:grpSpPr>
            <a:xfrm>
              <a:off x="287839" y="540930"/>
              <a:ext cx="728883" cy="246221"/>
              <a:chOff x="287839" y="540930"/>
              <a:chExt cx="728883" cy="246221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08E2A4B-9055-38FC-3242-7F06374BE7E0}"/>
                  </a:ext>
                </a:extLst>
              </p:cNvPr>
              <p:cNvSpPr txBox="1"/>
              <p:nvPr/>
            </p:nvSpPr>
            <p:spPr>
              <a:xfrm>
                <a:off x="386421" y="540930"/>
                <a:ext cx="63030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altLang="ko-KR" sz="1000" b="1">
                    <a:solidFill>
                      <a:prstClr val="black"/>
                    </a:solidFill>
                    <a:latin typeface="함초롬돋움"/>
                    <a:ea typeface="함초롬돋움"/>
                  </a:rPr>
                  <a:t>1</a:t>
                </a:r>
                <a:r>
                  <a:rPr lang="ko-KR" altLang="en-US" sz="1000" b="1">
                    <a:solidFill>
                      <a:prstClr val="black"/>
                    </a:solidFill>
                    <a:latin typeface="함초롬돋움"/>
                    <a:ea typeface="함초롬돋움"/>
                  </a:rPr>
                  <a:t>차신청</a:t>
                </a:r>
                <a:endParaRPr kumimoji="0" lang="ko-KR" alt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함초롬돋움"/>
                  <a:ea typeface="함초롬돋움"/>
                  <a:cs typeface="+mn-cs"/>
                </a:endParaRPr>
              </a:p>
            </p:txBody>
          </p:sp>
          <p:pic>
            <p:nvPicPr>
              <p:cNvPr id="27" name="그림 26" descr="스케치, 블랙, 화이트이(가) 표시된 사진&#10;&#10;자동 생성된 설명">
                <a:extLst>
                  <a:ext uri="{FF2B5EF4-FFF2-40B4-BE49-F238E27FC236}">
                    <a16:creationId xmlns:a16="http://schemas.microsoft.com/office/drawing/2014/main" id="{1F21D987-372A-9B71-778C-A137D756DC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7839" y="604119"/>
                <a:ext cx="133200" cy="133200"/>
              </a:xfrm>
              <a:prstGeom prst="rect">
                <a:avLst/>
              </a:prstGeom>
            </p:spPr>
          </p:pic>
        </p:grp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A114F4E-C668-4A87-39E8-581AF1A44572}"/>
                </a:ext>
              </a:extLst>
            </p:cNvPr>
            <p:cNvSpPr/>
            <p:nvPr/>
          </p:nvSpPr>
          <p:spPr>
            <a:xfrm>
              <a:off x="949023" y="576273"/>
              <a:ext cx="5289030" cy="2160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r>
                <a:rPr lang="ko-KR" altLang="en-US" sz="600">
                  <a:solidFill>
                    <a:srgbClr val="7F7F7F"/>
                  </a:solidFill>
                  <a:latin typeface="함초롬돋움"/>
                  <a:ea typeface="함초롬돋움"/>
                </a:rPr>
                <a:t>홈</a:t>
              </a:r>
              <a:r>
                <a:rPr kumimoji="0" lang="ko-KR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함초롬돋움"/>
                  <a:ea typeface="함초롬돋움"/>
                  <a:cs typeface="+mn-cs"/>
                </a:rPr>
                <a:t> </a:t>
              </a:r>
              <a:r>
                <a:rPr kumimoji="0" lang="en-US" altLang="ko-KR" sz="600" b="0" i="0" u="none" strike="noStrike" kern="120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함초롬돋움"/>
                  <a:ea typeface="함초롬돋움"/>
                  <a:cs typeface="+mn-cs"/>
                </a:rPr>
                <a:t>&gt;</a:t>
              </a:r>
              <a:r>
                <a:rPr kumimoji="0" lang="ko-KR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함초롬돋움"/>
                  <a:ea typeface="함초롬돋움"/>
                  <a:cs typeface="+mn-cs"/>
                </a:rPr>
                <a:t> </a:t>
              </a:r>
              <a:r>
                <a:rPr lang="ko-KR" altLang="en-US" sz="600" dirty="0">
                  <a:solidFill>
                    <a:srgbClr val="7F7F7F"/>
                  </a:solidFill>
                  <a:latin typeface="함초롬돋움"/>
                  <a:ea typeface="함초롬돋움"/>
                </a:rPr>
                <a:t>영업지원 </a:t>
              </a:r>
              <a:r>
                <a:rPr lang="en-US" altLang="ko-KR" sz="600" dirty="0">
                  <a:solidFill>
                    <a:srgbClr val="7F7F7F"/>
                  </a:solidFill>
                  <a:latin typeface="함초롬돋움"/>
                  <a:ea typeface="함초롬돋움"/>
                </a:rPr>
                <a:t>&gt; </a:t>
              </a:r>
              <a:r>
                <a:rPr kumimoji="0" lang="ko-KR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함초롬돋움"/>
                  <a:ea typeface="함초롬돋움"/>
                  <a:cs typeface="+mn-cs"/>
                </a:rPr>
                <a:t>캘린더신청 </a:t>
              </a:r>
              <a:r>
                <a:rPr kumimoji="0" lang="en-US" altLang="ko-KR" sz="600" b="0" i="0" u="none" strike="noStrike" kern="120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함초롬돋움"/>
                  <a:ea typeface="함초롬돋움"/>
                  <a:cs typeface="+mn-cs"/>
                </a:rPr>
                <a:t>&gt; </a:t>
              </a:r>
              <a:r>
                <a:rPr kumimoji="0" lang="en-US" altLang="ko-KR" sz="6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함초롬돋움"/>
                  <a:ea typeface="함초롬돋움"/>
                  <a:cs typeface="+mn-cs"/>
                </a:rPr>
                <a:t>1</a:t>
              </a:r>
              <a:r>
                <a:rPr kumimoji="0" lang="ko-KR" altLang="en-US" sz="6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함초롬돋움"/>
                  <a:ea typeface="함초롬돋움"/>
                  <a:cs typeface="+mn-cs"/>
                </a:rPr>
                <a:t>차신청 </a:t>
              </a:r>
              <a:endParaRPr kumimoji="0" lang="ko-KR" altLang="en-US" sz="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endParaRP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60C6FCB-8028-9199-976D-91CE80D5F7DB}"/>
              </a:ext>
            </a:extLst>
          </p:cNvPr>
          <p:cNvSpPr txBox="1"/>
          <p:nvPr/>
        </p:nvSpPr>
        <p:spPr>
          <a:xfrm>
            <a:off x="10245609" y="688967"/>
            <a:ext cx="1800000" cy="200055"/>
          </a:xfrm>
          <a:prstGeom prst="rect">
            <a:avLst/>
          </a:prstGeom>
        </p:spPr>
        <p:txBody>
          <a:bodyPr wrap="square" lIns="36000" rIns="3600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endParaRPr kumimoji="0" lang="ko-KR" altLang="ko-KR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5462447-DD34-103C-848A-56E639A035E4}"/>
              </a:ext>
            </a:extLst>
          </p:cNvPr>
          <p:cNvSpPr txBox="1"/>
          <p:nvPr/>
        </p:nvSpPr>
        <p:spPr>
          <a:xfrm>
            <a:off x="10245609" y="497547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>
              <a:defRPr/>
            </a:pPr>
            <a:r>
              <a:rPr lang="en-US" altLang="ko-KR" sz="700">
                <a:solidFill>
                  <a:srgbClr val="202124"/>
                </a:solidFill>
                <a:latin typeface="+mn-ea"/>
              </a:rPr>
              <a:t>1</a:t>
            </a:r>
            <a:r>
              <a:rPr lang="ko-KR" altLang="en-US" sz="700">
                <a:solidFill>
                  <a:srgbClr val="202124"/>
                </a:solidFill>
                <a:latin typeface="+mn-ea"/>
              </a:rPr>
              <a:t>차신청 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202124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2168A52-5DD7-BBD6-CB29-1589E0E95709}"/>
              </a:ext>
            </a:extLst>
          </p:cNvPr>
          <p:cNvSpPr txBox="1"/>
          <p:nvPr/>
        </p:nvSpPr>
        <p:spPr>
          <a:xfrm>
            <a:off x="10245609" y="863833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endParaRPr kumimoji="0" lang="ko-KR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69FA425-FA16-EF79-2B4F-750012DFBDD1}"/>
              </a:ext>
            </a:extLst>
          </p:cNvPr>
          <p:cNvSpPr txBox="1"/>
          <p:nvPr/>
        </p:nvSpPr>
        <p:spPr>
          <a:xfrm>
            <a:off x="66840" y="125573"/>
            <a:ext cx="3741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1400">
                <a:solidFill>
                  <a:prstClr val="black"/>
                </a:solidFill>
                <a:latin typeface="함초롬돋움"/>
                <a:ea typeface="함초롬돋움"/>
              </a:rPr>
              <a:t>캘린더신청 </a:t>
            </a:r>
            <a:r>
              <a:rPr lang="en-US" altLang="ko-KR" sz="1400">
                <a:solidFill>
                  <a:prstClr val="black"/>
                </a:solidFill>
                <a:latin typeface="함초롬돋움"/>
                <a:ea typeface="함초롬돋움"/>
              </a:rPr>
              <a:t>&gt; 1</a:t>
            </a:r>
            <a:r>
              <a:rPr lang="ko-KR" altLang="en-US" sz="1400">
                <a:solidFill>
                  <a:prstClr val="black"/>
                </a:solidFill>
                <a:latin typeface="함초롬돋움"/>
                <a:ea typeface="함초롬돋움"/>
              </a:rPr>
              <a:t>차신청 </a:t>
            </a:r>
            <a:r>
              <a:rPr lang="en-US" altLang="ko-KR" sz="1400">
                <a:solidFill>
                  <a:prstClr val="black"/>
                </a:solidFill>
                <a:latin typeface="함초롬돋움"/>
                <a:ea typeface="함초롬돋움"/>
              </a:rPr>
              <a:t>&gt; </a:t>
            </a:r>
            <a:r>
              <a:rPr lang="ko-KR" altLang="en-US" sz="1400">
                <a:solidFill>
                  <a:prstClr val="black"/>
                </a:solidFill>
                <a:latin typeface="함초롬돋움"/>
                <a:ea typeface="함초롬돋움"/>
              </a:rPr>
              <a:t>공지이미지관리 팝업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F02C13-94E5-2449-D900-B84BC529F871}"/>
              </a:ext>
            </a:extLst>
          </p:cNvPr>
          <p:cNvSpPr txBox="1"/>
          <p:nvPr/>
        </p:nvSpPr>
        <p:spPr>
          <a:xfrm>
            <a:off x="10245609" y="1118146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lvl="0"/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홈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영업지원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캘린더신청 </a:t>
            </a:r>
            <a:r>
              <a:rPr lang="en-US" altLang="ko-KR" sz="700">
                <a:solidFill>
                  <a:srgbClr val="202124"/>
                </a:solidFill>
                <a:latin typeface="+mn-ea"/>
              </a:rPr>
              <a:t>&gt; 1</a:t>
            </a:r>
            <a:r>
              <a:rPr lang="ko-KR" altLang="en-US" sz="700">
                <a:solidFill>
                  <a:srgbClr val="202124"/>
                </a:solidFill>
                <a:latin typeface="+mn-ea"/>
              </a:rPr>
              <a:t>차신청</a:t>
            </a:r>
            <a:endParaRPr lang="ko-KR" altLang="en-US" sz="700" dirty="0">
              <a:solidFill>
                <a:srgbClr val="202124"/>
              </a:solidFill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78AA6B-B8A6-8741-ABCE-F17BB1BB02EC}"/>
              </a:ext>
            </a:extLst>
          </p:cNvPr>
          <p:cNvSpPr/>
          <p:nvPr/>
        </p:nvSpPr>
        <p:spPr bwMode="auto">
          <a:xfrm>
            <a:off x="148652" y="497547"/>
            <a:ext cx="9546115" cy="6055580"/>
          </a:xfrm>
          <a:prstGeom prst="rect">
            <a:avLst/>
          </a:prstGeom>
          <a:solidFill>
            <a:schemeClr val="tx1">
              <a:alpha val="4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함초롬돋움"/>
              <a:cs typeface="+mn-cs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E28B8B9-F549-3612-E2C5-6E8A89A8339B}"/>
              </a:ext>
            </a:extLst>
          </p:cNvPr>
          <p:cNvGrpSpPr/>
          <p:nvPr/>
        </p:nvGrpSpPr>
        <p:grpSpPr>
          <a:xfrm>
            <a:off x="430032" y="603641"/>
            <a:ext cx="8928358" cy="5832000"/>
            <a:chOff x="2042041" y="1634440"/>
            <a:chExt cx="8928358" cy="6081670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1B734754-9521-CA6A-FC1C-727177AE8772}"/>
                </a:ext>
              </a:extLst>
            </p:cNvPr>
            <p:cNvSpPr/>
            <p:nvPr/>
          </p:nvSpPr>
          <p:spPr>
            <a:xfrm>
              <a:off x="2042041" y="1634440"/>
              <a:ext cx="8928000" cy="608167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rIns="144000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70CF72D-1A40-F482-D142-FDDF25CBEDB5}"/>
                </a:ext>
              </a:extLst>
            </p:cNvPr>
            <p:cNvSpPr txBox="1"/>
            <p:nvPr/>
          </p:nvSpPr>
          <p:spPr>
            <a:xfrm>
              <a:off x="2147668" y="1710129"/>
              <a:ext cx="1059906" cy="2567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/>
                <a:t>공지이미지관리</a:t>
              </a:r>
              <a:endParaRPr lang="ko-KR" altLang="en-US" sz="1000" b="1" dirty="0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8E375146-801F-C0AF-D04D-8C1A7FDF5304}"/>
                </a:ext>
              </a:extLst>
            </p:cNvPr>
            <p:cNvCxnSpPr>
              <a:cxnSpLocks/>
            </p:cNvCxnSpPr>
            <p:nvPr/>
          </p:nvCxnSpPr>
          <p:spPr>
            <a:xfrm>
              <a:off x="2042399" y="2033386"/>
              <a:ext cx="892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C2D3F5D-B2CD-941E-14ED-BF77F3EC0749}"/>
              </a:ext>
            </a:extLst>
          </p:cNvPr>
          <p:cNvSpPr/>
          <p:nvPr/>
        </p:nvSpPr>
        <p:spPr>
          <a:xfrm>
            <a:off x="8815672" y="6101587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tx1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  <a:latin typeface="+mn-ea"/>
              </a:rPr>
              <a:t>저장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5" name="십자형 14">
            <a:extLst>
              <a:ext uri="{FF2B5EF4-FFF2-40B4-BE49-F238E27FC236}">
                <a16:creationId xmlns:a16="http://schemas.microsoft.com/office/drawing/2014/main" id="{06B75E40-285B-8E4A-B2B7-16746130D9B0}"/>
              </a:ext>
            </a:extLst>
          </p:cNvPr>
          <p:cNvSpPr/>
          <p:nvPr/>
        </p:nvSpPr>
        <p:spPr>
          <a:xfrm rot="2700000">
            <a:off x="9089704" y="735465"/>
            <a:ext cx="142272" cy="144000"/>
          </a:xfrm>
          <a:prstGeom prst="plus">
            <a:avLst>
              <a:gd name="adj" fmla="val 446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16CE24-F7A8-0A57-6FFF-946E350B5B27}"/>
              </a:ext>
            </a:extLst>
          </p:cNvPr>
          <p:cNvSpPr txBox="1"/>
          <p:nvPr/>
        </p:nvSpPr>
        <p:spPr>
          <a:xfrm>
            <a:off x="471989" y="1554430"/>
            <a:ext cx="7809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/>
              <a:t>● 등록내역</a:t>
            </a:r>
            <a:endParaRPr lang="ko-KR" altLang="en-US" sz="900" b="1" dirty="0"/>
          </a:p>
        </p:txBody>
      </p:sp>
      <p:graphicFrame>
        <p:nvGraphicFramePr>
          <p:cNvPr id="17" name="표 3">
            <a:extLst>
              <a:ext uri="{FF2B5EF4-FFF2-40B4-BE49-F238E27FC236}">
                <a16:creationId xmlns:a16="http://schemas.microsoft.com/office/drawing/2014/main" id="{539F0E74-FA51-D95F-4386-DBCEB43D49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590378"/>
              </p:ext>
            </p:extLst>
          </p:nvPr>
        </p:nvGraphicFramePr>
        <p:xfrm>
          <a:off x="573218" y="1825073"/>
          <a:ext cx="8647400" cy="151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15806904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7020391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4103195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314290285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845480185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258798181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505372369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439973217"/>
                    </a:ext>
                  </a:extLst>
                </a:gridCol>
                <a:gridCol w="579700">
                  <a:extLst>
                    <a:ext uri="{9D8B030D-6E8A-4147-A177-3AD203B41FA5}">
                      <a16:colId xmlns:a16="http://schemas.microsoft.com/office/drawing/2014/main" val="1291635113"/>
                    </a:ext>
                  </a:extLst>
                </a:gridCol>
                <a:gridCol w="579700">
                  <a:extLst>
                    <a:ext uri="{9D8B030D-6E8A-4147-A177-3AD203B41FA5}">
                      <a16:colId xmlns:a16="http://schemas.microsoft.com/office/drawing/2014/main" val="425602819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498427884"/>
                    </a:ext>
                  </a:extLst>
                </a:gridCol>
              </a:tblGrid>
              <a:tr h="216000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순번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공지썸네일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기준연도</a:t>
                      </a:r>
                      <a:endParaRPr lang="en-US" altLang="ko-KR" sz="8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유형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구분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부점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공지기간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설명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등록자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8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등록일자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81706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직원번호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직원명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76482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2024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AA_01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공통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2024-10-01 ~ 2024-10-30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00000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김담당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2024-10-10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5630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2024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AA_02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지역본부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838074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2024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AA_03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을지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가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종로</a:t>
                      </a:r>
                      <a:endParaRPr lang="en-US" altLang="ko-KR" sz="8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7088089"/>
                  </a:ext>
                </a:extLst>
              </a:tr>
            </a:tbl>
          </a:graphicData>
        </a:graphic>
      </p:graphicFrame>
      <p:sp>
        <p:nvSpPr>
          <p:cNvPr id="24" name="타원 23">
            <a:extLst>
              <a:ext uri="{FF2B5EF4-FFF2-40B4-BE49-F238E27FC236}">
                <a16:creationId xmlns:a16="http://schemas.microsoft.com/office/drawing/2014/main" id="{9549B212-46D7-802C-A064-BF1F8FCE387C}"/>
              </a:ext>
            </a:extLst>
          </p:cNvPr>
          <p:cNvSpPr>
            <a:spLocks noChangeAspect="1"/>
          </p:cNvSpPr>
          <p:nvPr/>
        </p:nvSpPr>
        <p:spPr>
          <a:xfrm>
            <a:off x="8921743" y="6325634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2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09C394C7-E311-D64D-FAD3-5D101461A04B}"/>
              </a:ext>
            </a:extLst>
          </p:cNvPr>
          <p:cNvSpPr>
            <a:spLocks/>
          </p:cNvSpPr>
          <p:nvPr/>
        </p:nvSpPr>
        <p:spPr bwMode="auto">
          <a:xfrm>
            <a:off x="573216" y="1120691"/>
            <a:ext cx="8638455" cy="360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914342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D45142-5778-310A-1462-962CA706600A}"/>
              </a:ext>
            </a:extLst>
          </p:cNvPr>
          <p:cNvSpPr txBox="1"/>
          <p:nvPr/>
        </p:nvSpPr>
        <p:spPr>
          <a:xfrm>
            <a:off x="717841" y="1231762"/>
            <a:ext cx="4792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>
                <a:latin typeface="+mn-ea"/>
              </a:rPr>
              <a:t>기준연도</a:t>
            </a:r>
            <a:r>
              <a:rPr lang="en-US" altLang="ko-KR" sz="800" b="1">
                <a:solidFill>
                  <a:srgbClr val="FF0000"/>
                </a:solidFill>
                <a:latin typeface="+mn-ea"/>
              </a:rPr>
              <a:t> *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A31816E-2577-2361-986F-37721BC6EE0D}"/>
              </a:ext>
            </a:extLst>
          </p:cNvPr>
          <p:cNvGrpSpPr/>
          <p:nvPr/>
        </p:nvGrpSpPr>
        <p:grpSpPr>
          <a:xfrm>
            <a:off x="1257804" y="1201691"/>
            <a:ext cx="588306" cy="198000"/>
            <a:chOff x="4198742" y="1232835"/>
            <a:chExt cx="588306" cy="198000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2EB9AB0-D824-B69D-2105-05BB62F287B5}"/>
                </a:ext>
              </a:extLst>
            </p:cNvPr>
            <p:cNvSpPr/>
            <p:nvPr/>
          </p:nvSpPr>
          <p:spPr bwMode="auto">
            <a:xfrm>
              <a:off x="4198742" y="1232835"/>
              <a:ext cx="588306" cy="198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>
                  <a:solidFill>
                    <a:schemeClr val="tx1"/>
                  </a:solidFill>
                </a:rPr>
                <a:t>2024</a:t>
              </a:r>
              <a:r>
                <a:rPr lang="ko-KR" altLang="en-US" sz="800">
                  <a:solidFill>
                    <a:schemeClr val="tx1"/>
                  </a:solidFill>
                </a:rPr>
                <a:t>년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13361AF6-63E8-58B3-0CCF-D0E41996D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8736" y="1283843"/>
              <a:ext cx="90000" cy="90000"/>
            </a:xfrm>
            <a:prstGeom prst="rect">
              <a:avLst/>
            </a:prstGeom>
          </p:spPr>
        </p:pic>
      </p:grp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B0B05E5B-0E5B-0F23-B76C-ED3750EBA89B}"/>
              </a:ext>
            </a:extLst>
          </p:cNvPr>
          <p:cNvSpPr/>
          <p:nvPr/>
        </p:nvSpPr>
        <p:spPr>
          <a:xfrm>
            <a:off x="8374289" y="1201691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조회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2510AA-0A69-AA07-0CEE-F3D87FB92D65}"/>
              </a:ext>
            </a:extLst>
          </p:cNvPr>
          <p:cNvSpPr txBox="1"/>
          <p:nvPr/>
        </p:nvSpPr>
        <p:spPr>
          <a:xfrm>
            <a:off x="7776618" y="1577627"/>
            <a:ext cx="7486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전체 </a:t>
            </a:r>
            <a:r>
              <a:rPr lang="en-US" altLang="ko-KR" sz="700" b="1">
                <a:solidFill>
                  <a:schemeClr val="accent2"/>
                </a:solidFill>
              </a:rPr>
              <a:t>00</a:t>
            </a: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건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132CE2B-840A-8333-BCF7-B0F607DAD865}"/>
              </a:ext>
            </a:extLst>
          </p:cNvPr>
          <p:cNvGrpSpPr/>
          <p:nvPr/>
        </p:nvGrpSpPr>
        <p:grpSpPr>
          <a:xfrm>
            <a:off x="8511334" y="1597726"/>
            <a:ext cx="164322" cy="143999"/>
            <a:chOff x="9213592" y="3185491"/>
            <a:chExt cx="164322" cy="143999"/>
          </a:xfrm>
        </p:grpSpPr>
        <p:pic>
          <p:nvPicPr>
            <p:cNvPr id="48" name="Picture 4" descr="C:\Users\SUYEON\Desktop\icon\office-exel.png">
              <a:extLst>
                <a:ext uri="{FF2B5EF4-FFF2-40B4-BE49-F238E27FC236}">
                  <a16:creationId xmlns:a16="http://schemas.microsoft.com/office/drawing/2014/main" id="{8D32048A-47AE-376B-45CA-BB6F52830A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3592" y="3185491"/>
              <a:ext cx="144333" cy="136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아래쪽 화살표 232">
              <a:extLst>
                <a:ext uri="{FF2B5EF4-FFF2-40B4-BE49-F238E27FC236}">
                  <a16:creationId xmlns:a16="http://schemas.microsoft.com/office/drawing/2014/main" id="{90F6FB58-DB13-EB8E-69FD-D95A7CA4656B}"/>
                </a:ext>
              </a:extLst>
            </p:cNvPr>
            <p:cNvSpPr/>
            <p:nvPr/>
          </p:nvSpPr>
          <p:spPr bwMode="auto">
            <a:xfrm>
              <a:off x="9310786" y="3254968"/>
              <a:ext cx="67128" cy="74522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50" name="그림 49">
            <a:extLst>
              <a:ext uri="{FF2B5EF4-FFF2-40B4-BE49-F238E27FC236}">
                <a16:creationId xmlns:a16="http://schemas.microsoft.com/office/drawing/2014/main" id="{49735C8A-728D-4DA7-88C8-BAFBF8A32AE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543" y="1612967"/>
            <a:ext cx="130234" cy="127463"/>
          </a:xfrm>
          <a:prstGeom prst="rect">
            <a:avLst/>
          </a:prstGeom>
        </p:spPr>
      </p:pic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FCBF81D9-2166-A737-B7A0-B06E63A56760}"/>
              </a:ext>
            </a:extLst>
          </p:cNvPr>
          <p:cNvSpPr/>
          <p:nvPr/>
        </p:nvSpPr>
        <p:spPr>
          <a:xfrm>
            <a:off x="8381799" y="6101587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취소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68141448-DCE3-9749-F317-4291299B638D}"/>
              </a:ext>
            </a:extLst>
          </p:cNvPr>
          <p:cNvSpPr>
            <a:spLocks noChangeAspect="1"/>
          </p:cNvSpPr>
          <p:nvPr/>
        </p:nvSpPr>
        <p:spPr>
          <a:xfrm>
            <a:off x="8487870" y="6325634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2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7932A89-5504-C428-8A91-EAFC39036D84}"/>
              </a:ext>
            </a:extLst>
          </p:cNvPr>
          <p:cNvSpPr txBox="1"/>
          <p:nvPr/>
        </p:nvSpPr>
        <p:spPr>
          <a:xfrm>
            <a:off x="2318738" y="1231762"/>
            <a:ext cx="19877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>
                <a:latin typeface="+mn-ea"/>
              </a:rPr>
              <a:t>구분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A365FC3-D86B-3B58-1392-2C065ECBAB0F}"/>
              </a:ext>
            </a:extLst>
          </p:cNvPr>
          <p:cNvSpPr txBox="1"/>
          <p:nvPr/>
        </p:nvSpPr>
        <p:spPr>
          <a:xfrm>
            <a:off x="471989" y="3404143"/>
            <a:ext cx="7377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900" b="1"/>
            </a:lvl1pPr>
          </a:lstStyle>
          <a:p>
            <a:r>
              <a:rPr lang="en-US" altLang="ko-KR"/>
              <a:t>&gt; </a:t>
            </a:r>
            <a:r>
              <a:rPr lang="ko-KR" altLang="en-US"/>
              <a:t>상세정보</a:t>
            </a:r>
            <a:endParaRPr lang="ko-KR" altLang="en-US" dirty="0"/>
          </a:p>
        </p:txBody>
      </p:sp>
      <p:graphicFrame>
        <p:nvGraphicFramePr>
          <p:cNvPr id="56" name="표 3">
            <a:extLst>
              <a:ext uri="{FF2B5EF4-FFF2-40B4-BE49-F238E27FC236}">
                <a16:creationId xmlns:a16="http://schemas.microsoft.com/office/drawing/2014/main" id="{E541E558-7DF1-498F-12D4-A425D4D29F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071901"/>
              </p:ext>
            </p:extLst>
          </p:nvPr>
        </p:nvGraphicFramePr>
        <p:xfrm>
          <a:off x="571672" y="3661691"/>
          <a:ext cx="8640000" cy="23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339843398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581853744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305281005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391180100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3998969657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[0000]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김담당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등록일자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2024-10-10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등록일자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2024-10-10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647857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기준연도 </a:t>
                      </a:r>
                      <a:r>
                        <a:rPr lang="en-US" altLang="ko-KR" sz="800" b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공지차수 </a:t>
                      </a:r>
                      <a:r>
                        <a:rPr lang="en-US" altLang="ko-KR" sz="800" b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유형 </a:t>
                      </a:r>
                      <a:r>
                        <a:rPr lang="en-US" altLang="ko-KR" sz="800" b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45817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구분 </a:t>
                      </a:r>
                      <a:r>
                        <a:rPr lang="en-US" altLang="ko-KR" sz="800" b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                                  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등록일자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07438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부점 </a:t>
                      </a:r>
                      <a:r>
                        <a:rPr lang="en-US" altLang="ko-KR" sz="800" b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유형 </a:t>
                      </a:r>
                      <a:r>
                        <a:rPr lang="en-US" altLang="ko-KR" sz="800" b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3866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공지기간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/>
                      <a:endParaRPr lang="ko-KR" altLang="en-US" sz="8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896088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이미지첨부 </a:t>
                      </a:r>
                      <a:r>
                        <a:rPr lang="en-US" altLang="ko-KR" sz="800" b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en-US" altLang="ko-KR" sz="8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38132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이미지첨부 </a:t>
                      </a:r>
                      <a:r>
                        <a:rPr lang="en-US" altLang="ko-KR" sz="800" b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066276"/>
                  </a:ext>
                </a:extLst>
              </a:tr>
            </a:tbl>
          </a:graphicData>
        </a:graphic>
      </p:graphicFrame>
      <p:grpSp>
        <p:nvGrpSpPr>
          <p:cNvPr id="67" name="그룹 66">
            <a:extLst>
              <a:ext uri="{FF2B5EF4-FFF2-40B4-BE49-F238E27FC236}">
                <a16:creationId xmlns:a16="http://schemas.microsoft.com/office/drawing/2014/main" id="{C6B2E063-FF0F-CDEC-24AF-C4901BF5D7D8}"/>
              </a:ext>
            </a:extLst>
          </p:cNvPr>
          <p:cNvGrpSpPr/>
          <p:nvPr/>
        </p:nvGrpSpPr>
        <p:grpSpPr>
          <a:xfrm>
            <a:off x="1865462" y="4694881"/>
            <a:ext cx="1971475" cy="216000"/>
            <a:chOff x="1086715" y="1417446"/>
            <a:chExt cx="1971475" cy="216000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FF47483E-C5F7-99C9-C1E7-60FB69FF7027}"/>
                </a:ext>
              </a:extLst>
            </p:cNvPr>
            <p:cNvSpPr/>
            <p:nvPr/>
          </p:nvSpPr>
          <p:spPr>
            <a:xfrm>
              <a:off x="1997304" y="1417446"/>
              <a:ext cx="102723" cy="2160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r>
                <a:rPr lang="en-US" altLang="ko-KR" sz="800" dirty="0">
                  <a:solidFill>
                    <a:schemeClr val="tx1"/>
                  </a:solidFill>
                  <a:latin typeface="함초롬돋움"/>
                  <a:ea typeface="함초롬돋움"/>
                </a:rPr>
                <a:t>~</a:t>
              </a:r>
              <a:endParaRPr kumimoji="0" lang="ko-KR" alt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endParaRPr>
            </a:p>
          </p:txBody>
        </p: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FC40B5B3-68FD-8BC0-490D-9713BED68E1C}"/>
                </a:ext>
              </a:extLst>
            </p:cNvPr>
            <p:cNvGrpSpPr/>
            <p:nvPr/>
          </p:nvGrpSpPr>
          <p:grpSpPr>
            <a:xfrm>
              <a:off x="1086715" y="1417446"/>
              <a:ext cx="900000" cy="198000"/>
              <a:chOff x="1635032" y="1599908"/>
              <a:chExt cx="900000" cy="198000"/>
            </a:xfrm>
          </p:grpSpPr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47142C61-384C-0741-5D25-FC3FD394E77F}"/>
                  </a:ext>
                </a:extLst>
              </p:cNvPr>
              <p:cNvSpPr/>
              <p:nvPr/>
            </p:nvSpPr>
            <p:spPr bwMode="auto">
              <a:xfrm>
                <a:off x="1635032" y="1599908"/>
                <a:ext cx="900000" cy="198000"/>
              </a:xfrm>
              <a:prstGeom prst="rect">
                <a:avLst/>
              </a:prstGeom>
              <a:solidFill>
                <a:srgbClr val="FFFFCC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bIns="54000" rtlCol="0" anchor="ctr"/>
              <a:lstStyle/>
              <a:p>
                <a:r>
                  <a:rPr lang="en-US" altLang="ko-KR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2025-02-18</a:t>
                </a:r>
                <a:endPara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8" name="Calendar">
                <a:extLst>
                  <a:ext uri="{FF2B5EF4-FFF2-40B4-BE49-F238E27FC236}">
                    <a16:creationId xmlns:a16="http://schemas.microsoft.com/office/drawing/2014/main" id="{5268FB39-13F7-ABBD-D5EC-4475D473247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384508" y="1649056"/>
                <a:ext cx="108000" cy="108000"/>
              </a:xfrm>
              <a:custGeom>
                <a:avLst/>
                <a:gdLst>
                  <a:gd name="T0" fmla="*/ 120 w 667"/>
                  <a:gd name="T1" fmla="*/ 27 h 667"/>
                  <a:gd name="T2" fmla="*/ 8 w 667"/>
                  <a:gd name="T3" fmla="*/ 61 h 667"/>
                  <a:gd name="T4" fmla="*/ 8 w 667"/>
                  <a:gd name="T5" fmla="*/ 659 h 667"/>
                  <a:gd name="T6" fmla="*/ 659 w 667"/>
                  <a:gd name="T7" fmla="*/ 659 h 667"/>
                  <a:gd name="T8" fmla="*/ 659 w 667"/>
                  <a:gd name="T9" fmla="*/ 61 h 667"/>
                  <a:gd name="T10" fmla="*/ 547 w 667"/>
                  <a:gd name="T11" fmla="*/ 27 h 667"/>
                  <a:gd name="T12" fmla="*/ 493 w 667"/>
                  <a:gd name="T13" fmla="*/ 0 h 667"/>
                  <a:gd name="T14" fmla="*/ 467 w 667"/>
                  <a:gd name="T15" fmla="*/ 54 h 667"/>
                  <a:gd name="T16" fmla="*/ 192 w 667"/>
                  <a:gd name="T17" fmla="*/ 8 h 667"/>
                  <a:gd name="T18" fmla="*/ 147 w 667"/>
                  <a:gd name="T19" fmla="*/ 27 h 667"/>
                  <a:gd name="T20" fmla="*/ 147 w 667"/>
                  <a:gd name="T21" fmla="*/ 107 h 667"/>
                  <a:gd name="T22" fmla="*/ 520 w 667"/>
                  <a:gd name="T23" fmla="*/ 27 h 667"/>
                  <a:gd name="T24" fmla="*/ 493 w 667"/>
                  <a:gd name="T25" fmla="*/ 27 h 667"/>
                  <a:gd name="T26" fmla="*/ 120 w 667"/>
                  <a:gd name="T27" fmla="*/ 107 h 667"/>
                  <a:gd name="T28" fmla="*/ 173 w 667"/>
                  <a:gd name="T29" fmla="*/ 134 h 667"/>
                  <a:gd name="T30" fmla="*/ 200 w 667"/>
                  <a:gd name="T31" fmla="*/ 80 h 667"/>
                  <a:gd name="T32" fmla="*/ 474 w 667"/>
                  <a:gd name="T33" fmla="*/ 126 h 667"/>
                  <a:gd name="T34" fmla="*/ 539 w 667"/>
                  <a:gd name="T35" fmla="*/ 126 h 667"/>
                  <a:gd name="T36" fmla="*/ 640 w 667"/>
                  <a:gd name="T37" fmla="*/ 80 h 667"/>
                  <a:gd name="T38" fmla="*/ 27 w 667"/>
                  <a:gd name="T39" fmla="*/ 80 h 667"/>
                  <a:gd name="T40" fmla="*/ 640 w 667"/>
                  <a:gd name="T41" fmla="*/ 640 h 667"/>
                  <a:gd name="T42" fmla="*/ 93 w 667"/>
                  <a:gd name="T43" fmla="*/ 280 h 667"/>
                  <a:gd name="T44" fmla="*/ 93 w 667"/>
                  <a:gd name="T45" fmla="*/ 587 h 667"/>
                  <a:gd name="T46" fmla="*/ 587 w 667"/>
                  <a:gd name="T47" fmla="*/ 574 h 667"/>
                  <a:gd name="T48" fmla="*/ 93 w 667"/>
                  <a:gd name="T49" fmla="*/ 280 h 667"/>
                  <a:gd name="T50" fmla="*/ 200 w 667"/>
                  <a:gd name="T51" fmla="*/ 374 h 667"/>
                  <a:gd name="T52" fmla="*/ 227 w 667"/>
                  <a:gd name="T53" fmla="*/ 307 h 667"/>
                  <a:gd name="T54" fmla="*/ 227 w 667"/>
                  <a:gd name="T55" fmla="*/ 374 h 667"/>
                  <a:gd name="T56" fmla="*/ 440 w 667"/>
                  <a:gd name="T57" fmla="*/ 307 h 667"/>
                  <a:gd name="T58" fmla="*/ 347 w 667"/>
                  <a:gd name="T59" fmla="*/ 307 h 667"/>
                  <a:gd name="T60" fmla="*/ 560 w 667"/>
                  <a:gd name="T61" fmla="*/ 374 h 667"/>
                  <a:gd name="T62" fmla="*/ 107 w 667"/>
                  <a:gd name="T63" fmla="*/ 400 h 667"/>
                  <a:gd name="T64" fmla="*/ 107 w 667"/>
                  <a:gd name="T65" fmla="*/ 467 h 667"/>
                  <a:gd name="T66" fmla="*/ 320 w 667"/>
                  <a:gd name="T67" fmla="*/ 400 h 667"/>
                  <a:gd name="T68" fmla="*/ 227 w 667"/>
                  <a:gd name="T69" fmla="*/ 400 h 667"/>
                  <a:gd name="T70" fmla="*/ 440 w 667"/>
                  <a:gd name="T71" fmla="*/ 467 h 667"/>
                  <a:gd name="T72" fmla="*/ 467 w 667"/>
                  <a:gd name="T73" fmla="*/ 400 h 667"/>
                  <a:gd name="T74" fmla="*/ 467 w 667"/>
                  <a:gd name="T75" fmla="*/ 467 h 667"/>
                  <a:gd name="T76" fmla="*/ 200 w 667"/>
                  <a:gd name="T77" fmla="*/ 494 h 667"/>
                  <a:gd name="T78" fmla="*/ 107 w 667"/>
                  <a:gd name="T79" fmla="*/ 494 h 667"/>
                  <a:gd name="T80" fmla="*/ 320 w 667"/>
                  <a:gd name="T81" fmla="*/ 560 h 667"/>
                  <a:gd name="T82" fmla="*/ 347 w 667"/>
                  <a:gd name="T83" fmla="*/ 494 h 667"/>
                  <a:gd name="T84" fmla="*/ 400 w 667"/>
                  <a:gd name="T85" fmla="*/ 560 h 667"/>
                  <a:gd name="T86" fmla="*/ 467 w 667"/>
                  <a:gd name="T87" fmla="*/ 494 h 667"/>
                  <a:gd name="T88" fmla="*/ 467 w 667"/>
                  <a:gd name="T89" fmla="*/ 56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7" h="667">
                    <a:moveTo>
                      <a:pt x="147" y="0"/>
                    </a:moveTo>
                    <a:cubicBezTo>
                      <a:pt x="140" y="0"/>
                      <a:pt x="133" y="3"/>
                      <a:pt x="128" y="8"/>
                    </a:cubicBezTo>
                    <a:cubicBezTo>
                      <a:pt x="123" y="13"/>
                      <a:pt x="120" y="20"/>
                      <a:pt x="120" y="27"/>
                    </a:cubicBezTo>
                    <a:lnTo>
                      <a:pt x="120" y="54"/>
                    </a:lnTo>
                    <a:lnTo>
                      <a:pt x="27" y="54"/>
                    </a:lnTo>
                    <a:cubicBezTo>
                      <a:pt x="20" y="54"/>
                      <a:pt x="13" y="56"/>
                      <a:pt x="8" y="61"/>
                    </a:cubicBezTo>
                    <a:cubicBezTo>
                      <a:pt x="3" y="66"/>
                      <a:pt x="0" y="73"/>
                      <a:pt x="0" y="80"/>
                    </a:cubicBezTo>
                    <a:lnTo>
                      <a:pt x="0" y="640"/>
                    </a:lnTo>
                    <a:cubicBezTo>
                      <a:pt x="0" y="647"/>
                      <a:pt x="3" y="654"/>
                      <a:pt x="8" y="659"/>
                    </a:cubicBezTo>
                    <a:cubicBezTo>
                      <a:pt x="13" y="664"/>
                      <a:pt x="20" y="667"/>
                      <a:pt x="27" y="667"/>
                    </a:cubicBezTo>
                    <a:lnTo>
                      <a:pt x="640" y="667"/>
                    </a:lnTo>
                    <a:cubicBezTo>
                      <a:pt x="647" y="667"/>
                      <a:pt x="654" y="664"/>
                      <a:pt x="659" y="659"/>
                    </a:cubicBezTo>
                    <a:cubicBezTo>
                      <a:pt x="664" y="654"/>
                      <a:pt x="667" y="647"/>
                      <a:pt x="667" y="640"/>
                    </a:cubicBezTo>
                    <a:lnTo>
                      <a:pt x="667" y="80"/>
                    </a:lnTo>
                    <a:cubicBezTo>
                      <a:pt x="667" y="73"/>
                      <a:pt x="664" y="66"/>
                      <a:pt x="659" y="61"/>
                    </a:cubicBezTo>
                    <a:cubicBezTo>
                      <a:pt x="654" y="56"/>
                      <a:pt x="647" y="54"/>
                      <a:pt x="640" y="54"/>
                    </a:cubicBezTo>
                    <a:lnTo>
                      <a:pt x="547" y="54"/>
                    </a:lnTo>
                    <a:lnTo>
                      <a:pt x="547" y="27"/>
                    </a:lnTo>
                    <a:cubicBezTo>
                      <a:pt x="547" y="20"/>
                      <a:pt x="544" y="13"/>
                      <a:pt x="539" y="8"/>
                    </a:cubicBezTo>
                    <a:cubicBezTo>
                      <a:pt x="534" y="3"/>
                      <a:pt x="527" y="0"/>
                      <a:pt x="520" y="0"/>
                    </a:cubicBezTo>
                    <a:lnTo>
                      <a:pt x="493" y="0"/>
                    </a:lnTo>
                    <a:cubicBezTo>
                      <a:pt x="486" y="0"/>
                      <a:pt x="479" y="3"/>
                      <a:pt x="474" y="8"/>
                    </a:cubicBezTo>
                    <a:cubicBezTo>
                      <a:pt x="469" y="13"/>
                      <a:pt x="467" y="20"/>
                      <a:pt x="467" y="27"/>
                    </a:cubicBezTo>
                    <a:lnTo>
                      <a:pt x="467" y="54"/>
                    </a:lnTo>
                    <a:lnTo>
                      <a:pt x="200" y="54"/>
                    </a:lnTo>
                    <a:lnTo>
                      <a:pt x="200" y="27"/>
                    </a:lnTo>
                    <a:cubicBezTo>
                      <a:pt x="200" y="20"/>
                      <a:pt x="197" y="13"/>
                      <a:pt x="192" y="8"/>
                    </a:cubicBezTo>
                    <a:cubicBezTo>
                      <a:pt x="187" y="3"/>
                      <a:pt x="180" y="0"/>
                      <a:pt x="173" y="0"/>
                    </a:cubicBezTo>
                    <a:lnTo>
                      <a:pt x="147" y="0"/>
                    </a:lnTo>
                    <a:close/>
                    <a:moveTo>
                      <a:pt x="147" y="27"/>
                    </a:moveTo>
                    <a:lnTo>
                      <a:pt x="173" y="27"/>
                    </a:lnTo>
                    <a:lnTo>
                      <a:pt x="173" y="107"/>
                    </a:lnTo>
                    <a:lnTo>
                      <a:pt x="147" y="107"/>
                    </a:lnTo>
                    <a:lnTo>
                      <a:pt x="147" y="27"/>
                    </a:lnTo>
                    <a:close/>
                    <a:moveTo>
                      <a:pt x="493" y="27"/>
                    </a:moveTo>
                    <a:lnTo>
                      <a:pt x="520" y="27"/>
                    </a:lnTo>
                    <a:lnTo>
                      <a:pt x="520" y="107"/>
                    </a:lnTo>
                    <a:lnTo>
                      <a:pt x="493" y="107"/>
                    </a:lnTo>
                    <a:lnTo>
                      <a:pt x="493" y="27"/>
                    </a:lnTo>
                    <a:close/>
                    <a:moveTo>
                      <a:pt x="27" y="80"/>
                    </a:moveTo>
                    <a:lnTo>
                      <a:pt x="120" y="80"/>
                    </a:lnTo>
                    <a:lnTo>
                      <a:pt x="120" y="107"/>
                    </a:lnTo>
                    <a:cubicBezTo>
                      <a:pt x="120" y="114"/>
                      <a:pt x="123" y="121"/>
                      <a:pt x="128" y="126"/>
                    </a:cubicBezTo>
                    <a:cubicBezTo>
                      <a:pt x="133" y="131"/>
                      <a:pt x="140" y="134"/>
                      <a:pt x="147" y="134"/>
                    </a:cubicBezTo>
                    <a:lnTo>
                      <a:pt x="173" y="134"/>
                    </a:lnTo>
                    <a:cubicBezTo>
                      <a:pt x="180" y="134"/>
                      <a:pt x="187" y="131"/>
                      <a:pt x="192" y="126"/>
                    </a:cubicBezTo>
                    <a:cubicBezTo>
                      <a:pt x="197" y="121"/>
                      <a:pt x="200" y="114"/>
                      <a:pt x="200" y="107"/>
                    </a:cubicBezTo>
                    <a:lnTo>
                      <a:pt x="200" y="80"/>
                    </a:lnTo>
                    <a:lnTo>
                      <a:pt x="467" y="80"/>
                    </a:lnTo>
                    <a:lnTo>
                      <a:pt x="467" y="107"/>
                    </a:lnTo>
                    <a:cubicBezTo>
                      <a:pt x="467" y="114"/>
                      <a:pt x="469" y="121"/>
                      <a:pt x="474" y="126"/>
                    </a:cubicBezTo>
                    <a:cubicBezTo>
                      <a:pt x="479" y="131"/>
                      <a:pt x="486" y="134"/>
                      <a:pt x="493" y="134"/>
                    </a:cubicBezTo>
                    <a:lnTo>
                      <a:pt x="520" y="134"/>
                    </a:lnTo>
                    <a:cubicBezTo>
                      <a:pt x="527" y="134"/>
                      <a:pt x="534" y="131"/>
                      <a:pt x="539" y="126"/>
                    </a:cubicBezTo>
                    <a:cubicBezTo>
                      <a:pt x="544" y="121"/>
                      <a:pt x="547" y="114"/>
                      <a:pt x="547" y="107"/>
                    </a:cubicBezTo>
                    <a:lnTo>
                      <a:pt x="547" y="80"/>
                    </a:lnTo>
                    <a:lnTo>
                      <a:pt x="640" y="80"/>
                    </a:lnTo>
                    <a:lnTo>
                      <a:pt x="640" y="187"/>
                    </a:lnTo>
                    <a:lnTo>
                      <a:pt x="27" y="187"/>
                    </a:lnTo>
                    <a:lnTo>
                      <a:pt x="27" y="80"/>
                    </a:lnTo>
                    <a:close/>
                    <a:moveTo>
                      <a:pt x="27" y="214"/>
                    </a:moveTo>
                    <a:lnTo>
                      <a:pt x="640" y="214"/>
                    </a:lnTo>
                    <a:lnTo>
                      <a:pt x="640" y="640"/>
                    </a:lnTo>
                    <a:lnTo>
                      <a:pt x="27" y="640"/>
                    </a:lnTo>
                    <a:lnTo>
                      <a:pt x="27" y="214"/>
                    </a:lnTo>
                    <a:close/>
                    <a:moveTo>
                      <a:pt x="93" y="280"/>
                    </a:moveTo>
                    <a:cubicBezTo>
                      <a:pt x="86" y="280"/>
                      <a:pt x="80" y="286"/>
                      <a:pt x="80" y="294"/>
                    </a:cubicBezTo>
                    <a:lnTo>
                      <a:pt x="80" y="574"/>
                    </a:lnTo>
                    <a:cubicBezTo>
                      <a:pt x="80" y="581"/>
                      <a:pt x="86" y="587"/>
                      <a:pt x="93" y="587"/>
                    </a:cubicBezTo>
                    <a:lnTo>
                      <a:pt x="400" y="587"/>
                    </a:lnTo>
                    <a:lnTo>
                      <a:pt x="573" y="587"/>
                    </a:lnTo>
                    <a:cubicBezTo>
                      <a:pt x="581" y="587"/>
                      <a:pt x="587" y="581"/>
                      <a:pt x="587" y="574"/>
                    </a:cubicBezTo>
                    <a:lnTo>
                      <a:pt x="587" y="294"/>
                    </a:lnTo>
                    <a:cubicBezTo>
                      <a:pt x="587" y="286"/>
                      <a:pt x="581" y="280"/>
                      <a:pt x="573" y="280"/>
                    </a:cubicBezTo>
                    <a:lnTo>
                      <a:pt x="93" y="280"/>
                    </a:lnTo>
                    <a:close/>
                    <a:moveTo>
                      <a:pt x="107" y="307"/>
                    </a:moveTo>
                    <a:lnTo>
                      <a:pt x="200" y="307"/>
                    </a:lnTo>
                    <a:lnTo>
                      <a:pt x="200" y="374"/>
                    </a:lnTo>
                    <a:lnTo>
                      <a:pt x="107" y="374"/>
                    </a:lnTo>
                    <a:lnTo>
                      <a:pt x="107" y="307"/>
                    </a:lnTo>
                    <a:close/>
                    <a:moveTo>
                      <a:pt x="227" y="307"/>
                    </a:moveTo>
                    <a:lnTo>
                      <a:pt x="320" y="307"/>
                    </a:lnTo>
                    <a:lnTo>
                      <a:pt x="320" y="374"/>
                    </a:lnTo>
                    <a:lnTo>
                      <a:pt x="227" y="374"/>
                    </a:lnTo>
                    <a:lnTo>
                      <a:pt x="227" y="307"/>
                    </a:lnTo>
                    <a:close/>
                    <a:moveTo>
                      <a:pt x="347" y="307"/>
                    </a:moveTo>
                    <a:lnTo>
                      <a:pt x="440" y="307"/>
                    </a:lnTo>
                    <a:lnTo>
                      <a:pt x="440" y="374"/>
                    </a:lnTo>
                    <a:lnTo>
                      <a:pt x="347" y="374"/>
                    </a:lnTo>
                    <a:lnTo>
                      <a:pt x="347" y="307"/>
                    </a:lnTo>
                    <a:close/>
                    <a:moveTo>
                      <a:pt x="467" y="307"/>
                    </a:moveTo>
                    <a:lnTo>
                      <a:pt x="560" y="307"/>
                    </a:lnTo>
                    <a:lnTo>
                      <a:pt x="560" y="374"/>
                    </a:lnTo>
                    <a:lnTo>
                      <a:pt x="467" y="374"/>
                    </a:lnTo>
                    <a:lnTo>
                      <a:pt x="467" y="307"/>
                    </a:lnTo>
                    <a:close/>
                    <a:moveTo>
                      <a:pt x="107" y="400"/>
                    </a:moveTo>
                    <a:lnTo>
                      <a:pt x="200" y="400"/>
                    </a:lnTo>
                    <a:lnTo>
                      <a:pt x="200" y="467"/>
                    </a:lnTo>
                    <a:lnTo>
                      <a:pt x="107" y="467"/>
                    </a:lnTo>
                    <a:lnTo>
                      <a:pt x="107" y="400"/>
                    </a:lnTo>
                    <a:close/>
                    <a:moveTo>
                      <a:pt x="227" y="400"/>
                    </a:moveTo>
                    <a:lnTo>
                      <a:pt x="320" y="400"/>
                    </a:lnTo>
                    <a:lnTo>
                      <a:pt x="320" y="467"/>
                    </a:lnTo>
                    <a:lnTo>
                      <a:pt x="227" y="467"/>
                    </a:lnTo>
                    <a:lnTo>
                      <a:pt x="227" y="400"/>
                    </a:lnTo>
                    <a:close/>
                    <a:moveTo>
                      <a:pt x="347" y="400"/>
                    </a:moveTo>
                    <a:lnTo>
                      <a:pt x="440" y="400"/>
                    </a:lnTo>
                    <a:lnTo>
                      <a:pt x="440" y="467"/>
                    </a:lnTo>
                    <a:lnTo>
                      <a:pt x="347" y="467"/>
                    </a:lnTo>
                    <a:lnTo>
                      <a:pt x="347" y="400"/>
                    </a:lnTo>
                    <a:close/>
                    <a:moveTo>
                      <a:pt x="467" y="400"/>
                    </a:moveTo>
                    <a:lnTo>
                      <a:pt x="560" y="400"/>
                    </a:lnTo>
                    <a:lnTo>
                      <a:pt x="560" y="467"/>
                    </a:lnTo>
                    <a:lnTo>
                      <a:pt x="467" y="467"/>
                    </a:lnTo>
                    <a:lnTo>
                      <a:pt x="467" y="400"/>
                    </a:lnTo>
                    <a:close/>
                    <a:moveTo>
                      <a:pt x="107" y="494"/>
                    </a:moveTo>
                    <a:lnTo>
                      <a:pt x="200" y="494"/>
                    </a:lnTo>
                    <a:lnTo>
                      <a:pt x="200" y="560"/>
                    </a:lnTo>
                    <a:lnTo>
                      <a:pt x="107" y="560"/>
                    </a:lnTo>
                    <a:lnTo>
                      <a:pt x="107" y="494"/>
                    </a:lnTo>
                    <a:close/>
                    <a:moveTo>
                      <a:pt x="227" y="494"/>
                    </a:moveTo>
                    <a:lnTo>
                      <a:pt x="320" y="494"/>
                    </a:lnTo>
                    <a:lnTo>
                      <a:pt x="320" y="560"/>
                    </a:lnTo>
                    <a:lnTo>
                      <a:pt x="227" y="560"/>
                    </a:lnTo>
                    <a:lnTo>
                      <a:pt x="227" y="494"/>
                    </a:lnTo>
                    <a:close/>
                    <a:moveTo>
                      <a:pt x="347" y="494"/>
                    </a:moveTo>
                    <a:lnTo>
                      <a:pt x="440" y="494"/>
                    </a:lnTo>
                    <a:lnTo>
                      <a:pt x="440" y="560"/>
                    </a:lnTo>
                    <a:lnTo>
                      <a:pt x="400" y="560"/>
                    </a:lnTo>
                    <a:lnTo>
                      <a:pt x="347" y="560"/>
                    </a:lnTo>
                    <a:lnTo>
                      <a:pt x="347" y="494"/>
                    </a:lnTo>
                    <a:close/>
                    <a:moveTo>
                      <a:pt x="467" y="494"/>
                    </a:moveTo>
                    <a:lnTo>
                      <a:pt x="560" y="494"/>
                    </a:lnTo>
                    <a:lnTo>
                      <a:pt x="560" y="560"/>
                    </a:lnTo>
                    <a:lnTo>
                      <a:pt x="467" y="560"/>
                    </a:lnTo>
                    <a:lnTo>
                      <a:pt x="467" y="494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27828E0A-46A0-65F7-9937-0377EFB78BDB}"/>
                </a:ext>
              </a:extLst>
            </p:cNvPr>
            <p:cNvGrpSpPr/>
            <p:nvPr/>
          </p:nvGrpSpPr>
          <p:grpSpPr>
            <a:xfrm>
              <a:off x="2158190" y="1417446"/>
              <a:ext cx="900000" cy="198000"/>
              <a:chOff x="1635032" y="1599908"/>
              <a:chExt cx="900000" cy="198000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6A4B04C1-FD6C-C4BD-A23B-90FEA8AECCBA}"/>
                  </a:ext>
                </a:extLst>
              </p:cNvPr>
              <p:cNvSpPr/>
              <p:nvPr/>
            </p:nvSpPr>
            <p:spPr bwMode="auto">
              <a:xfrm>
                <a:off x="1635032" y="1599908"/>
                <a:ext cx="900000" cy="198000"/>
              </a:xfrm>
              <a:prstGeom prst="rect">
                <a:avLst/>
              </a:prstGeom>
              <a:solidFill>
                <a:srgbClr val="FFFFCC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bIns="54000" rtlCol="0" anchor="ctr"/>
              <a:lstStyle/>
              <a:p>
                <a:r>
                  <a:rPr lang="en-US" altLang="ko-KR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2025-03-18</a:t>
                </a:r>
                <a:endPara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76" name="Calendar">
                <a:extLst>
                  <a:ext uri="{FF2B5EF4-FFF2-40B4-BE49-F238E27FC236}">
                    <a16:creationId xmlns:a16="http://schemas.microsoft.com/office/drawing/2014/main" id="{0D848A23-8ED1-E8C8-A045-4A93B121584E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384508" y="1649056"/>
                <a:ext cx="108000" cy="108000"/>
              </a:xfrm>
              <a:custGeom>
                <a:avLst/>
                <a:gdLst>
                  <a:gd name="T0" fmla="*/ 120 w 667"/>
                  <a:gd name="T1" fmla="*/ 27 h 667"/>
                  <a:gd name="T2" fmla="*/ 8 w 667"/>
                  <a:gd name="T3" fmla="*/ 61 h 667"/>
                  <a:gd name="T4" fmla="*/ 8 w 667"/>
                  <a:gd name="T5" fmla="*/ 659 h 667"/>
                  <a:gd name="T6" fmla="*/ 659 w 667"/>
                  <a:gd name="T7" fmla="*/ 659 h 667"/>
                  <a:gd name="T8" fmla="*/ 659 w 667"/>
                  <a:gd name="T9" fmla="*/ 61 h 667"/>
                  <a:gd name="T10" fmla="*/ 547 w 667"/>
                  <a:gd name="T11" fmla="*/ 27 h 667"/>
                  <a:gd name="T12" fmla="*/ 493 w 667"/>
                  <a:gd name="T13" fmla="*/ 0 h 667"/>
                  <a:gd name="T14" fmla="*/ 467 w 667"/>
                  <a:gd name="T15" fmla="*/ 54 h 667"/>
                  <a:gd name="T16" fmla="*/ 192 w 667"/>
                  <a:gd name="T17" fmla="*/ 8 h 667"/>
                  <a:gd name="T18" fmla="*/ 147 w 667"/>
                  <a:gd name="T19" fmla="*/ 27 h 667"/>
                  <a:gd name="T20" fmla="*/ 147 w 667"/>
                  <a:gd name="T21" fmla="*/ 107 h 667"/>
                  <a:gd name="T22" fmla="*/ 520 w 667"/>
                  <a:gd name="T23" fmla="*/ 27 h 667"/>
                  <a:gd name="T24" fmla="*/ 493 w 667"/>
                  <a:gd name="T25" fmla="*/ 27 h 667"/>
                  <a:gd name="T26" fmla="*/ 120 w 667"/>
                  <a:gd name="T27" fmla="*/ 107 h 667"/>
                  <a:gd name="T28" fmla="*/ 173 w 667"/>
                  <a:gd name="T29" fmla="*/ 134 h 667"/>
                  <a:gd name="T30" fmla="*/ 200 w 667"/>
                  <a:gd name="T31" fmla="*/ 80 h 667"/>
                  <a:gd name="T32" fmla="*/ 474 w 667"/>
                  <a:gd name="T33" fmla="*/ 126 h 667"/>
                  <a:gd name="T34" fmla="*/ 539 w 667"/>
                  <a:gd name="T35" fmla="*/ 126 h 667"/>
                  <a:gd name="T36" fmla="*/ 640 w 667"/>
                  <a:gd name="T37" fmla="*/ 80 h 667"/>
                  <a:gd name="T38" fmla="*/ 27 w 667"/>
                  <a:gd name="T39" fmla="*/ 80 h 667"/>
                  <a:gd name="T40" fmla="*/ 640 w 667"/>
                  <a:gd name="T41" fmla="*/ 640 h 667"/>
                  <a:gd name="T42" fmla="*/ 93 w 667"/>
                  <a:gd name="T43" fmla="*/ 280 h 667"/>
                  <a:gd name="T44" fmla="*/ 93 w 667"/>
                  <a:gd name="T45" fmla="*/ 587 h 667"/>
                  <a:gd name="T46" fmla="*/ 587 w 667"/>
                  <a:gd name="T47" fmla="*/ 574 h 667"/>
                  <a:gd name="T48" fmla="*/ 93 w 667"/>
                  <a:gd name="T49" fmla="*/ 280 h 667"/>
                  <a:gd name="T50" fmla="*/ 200 w 667"/>
                  <a:gd name="T51" fmla="*/ 374 h 667"/>
                  <a:gd name="T52" fmla="*/ 227 w 667"/>
                  <a:gd name="T53" fmla="*/ 307 h 667"/>
                  <a:gd name="T54" fmla="*/ 227 w 667"/>
                  <a:gd name="T55" fmla="*/ 374 h 667"/>
                  <a:gd name="T56" fmla="*/ 440 w 667"/>
                  <a:gd name="T57" fmla="*/ 307 h 667"/>
                  <a:gd name="T58" fmla="*/ 347 w 667"/>
                  <a:gd name="T59" fmla="*/ 307 h 667"/>
                  <a:gd name="T60" fmla="*/ 560 w 667"/>
                  <a:gd name="T61" fmla="*/ 374 h 667"/>
                  <a:gd name="T62" fmla="*/ 107 w 667"/>
                  <a:gd name="T63" fmla="*/ 400 h 667"/>
                  <a:gd name="T64" fmla="*/ 107 w 667"/>
                  <a:gd name="T65" fmla="*/ 467 h 667"/>
                  <a:gd name="T66" fmla="*/ 320 w 667"/>
                  <a:gd name="T67" fmla="*/ 400 h 667"/>
                  <a:gd name="T68" fmla="*/ 227 w 667"/>
                  <a:gd name="T69" fmla="*/ 400 h 667"/>
                  <a:gd name="T70" fmla="*/ 440 w 667"/>
                  <a:gd name="T71" fmla="*/ 467 h 667"/>
                  <a:gd name="T72" fmla="*/ 467 w 667"/>
                  <a:gd name="T73" fmla="*/ 400 h 667"/>
                  <a:gd name="T74" fmla="*/ 467 w 667"/>
                  <a:gd name="T75" fmla="*/ 467 h 667"/>
                  <a:gd name="T76" fmla="*/ 200 w 667"/>
                  <a:gd name="T77" fmla="*/ 494 h 667"/>
                  <a:gd name="T78" fmla="*/ 107 w 667"/>
                  <a:gd name="T79" fmla="*/ 494 h 667"/>
                  <a:gd name="T80" fmla="*/ 320 w 667"/>
                  <a:gd name="T81" fmla="*/ 560 h 667"/>
                  <a:gd name="T82" fmla="*/ 347 w 667"/>
                  <a:gd name="T83" fmla="*/ 494 h 667"/>
                  <a:gd name="T84" fmla="*/ 400 w 667"/>
                  <a:gd name="T85" fmla="*/ 560 h 667"/>
                  <a:gd name="T86" fmla="*/ 467 w 667"/>
                  <a:gd name="T87" fmla="*/ 494 h 667"/>
                  <a:gd name="T88" fmla="*/ 467 w 667"/>
                  <a:gd name="T89" fmla="*/ 560 h 6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7" h="667">
                    <a:moveTo>
                      <a:pt x="147" y="0"/>
                    </a:moveTo>
                    <a:cubicBezTo>
                      <a:pt x="140" y="0"/>
                      <a:pt x="133" y="3"/>
                      <a:pt x="128" y="8"/>
                    </a:cubicBezTo>
                    <a:cubicBezTo>
                      <a:pt x="123" y="13"/>
                      <a:pt x="120" y="20"/>
                      <a:pt x="120" y="27"/>
                    </a:cubicBezTo>
                    <a:lnTo>
                      <a:pt x="120" y="54"/>
                    </a:lnTo>
                    <a:lnTo>
                      <a:pt x="27" y="54"/>
                    </a:lnTo>
                    <a:cubicBezTo>
                      <a:pt x="20" y="54"/>
                      <a:pt x="13" y="56"/>
                      <a:pt x="8" y="61"/>
                    </a:cubicBezTo>
                    <a:cubicBezTo>
                      <a:pt x="3" y="66"/>
                      <a:pt x="0" y="73"/>
                      <a:pt x="0" y="80"/>
                    </a:cubicBezTo>
                    <a:lnTo>
                      <a:pt x="0" y="640"/>
                    </a:lnTo>
                    <a:cubicBezTo>
                      <a:pt x="0" y="647"/>
                      <a:pt x="3" y="654"/>
                      <a:pt x="8" y="659"/>
                    </a:cubicBezTo>
                    <a:cubicBezTo>
                      <a:pt x="13" y="664"/>
                      <a:pt x="20" y="667"/>
                      <a:pt x="27" y="667"/>
                    </a:cubicBezTo>
                    <a:lnTo>
                      <a:pt x="640" y="667"/>
                    </a:lnTo>
                    <a:cubicBezTo>
                      <a:pt x="647" y="667"/>
                      <a:pt x="654" y="664"/>
                      <a:pt x="659" y="659"/>
                    </a:cubicBezTo>
                    <a:cubicBezTo>
                      <a:pt x="664" y="654"/>
                      <a:pt x="667" y="647"/>
                      <a:pt x="667" y="640"/>
                    </a:cubicBezTo>
                    <a:lnTo>
                      <a:pt x="667" y="80"/>
                    </a:lnTo>
                    <a:cubicBezTo>
                      <a:pt x="667" y="73"/>
                      <a:pt x="664" y="66"/>
                      <a:pt x="659" y="61"/>
                    </a:cubicBezTo>
                    <a:cubicBezTo>
                      <a:pt x="654" y="56"/>
                      <a:pt x="647" y="54"/>
                      <a:pt x="640" y="54"/>
                    </a:cubicBezTo>
                    <a:lnTo>
                      <a:pt x="547" y="54"/>
                    </a:lnTo>
                    <a:lnTo>
                      <a:pt x="547" y="27"/>
                    </a:lnTo>
                    <a:cubicBezTo>
                      <a:pt x="547" y="20"/>
                      <a:pt x="544" y="13"/>
                      <a:pt x="539" y="8"/>
                    </a:cubicBezTo>
                    <a:cubicBezTo>
                      <a:pt x="534" y="3"/>
                      <a:pt x="527" y="0"/>
                      <a:pt x="520" y="0"/>
                    </a:cubicBezTo>
                    <a:lnTo>
                      <a:pt x="493" y="0"/>
                    </a:lnTo>
                    <a:cubicBezTo>
                      <a:pt x="486" y="0"/>
                      <a:pt x="479" y="3"/>
                      <a:pt x="474" y="8"/>
                    </a:cubicBezTo>
                    <a:cubicBezTo>
                      <a:pt x="469" y="13"/>
                      <a:pt x="467" y="20"/>
                      <a:pt x="467" y="27"/>
                    </a:cubicBezTo>
                    <a:lnTo>
                      <a:pt x="467" y="54"/>
                    </a:lnTo>
                    <a:lnTo>
                      <a:pt x="200" y="54"/>
                    </a:lnTo>
                    <a:lnTo>
                      <a:pt x="200" y="27"/>
                    </a:lnTo>
                    <a:cubicBezTo>
                      <a:pt x="200" y="20"/>
                      <a:pt x="197" y="13"/>
                      <a:pt x="192" y="8"/>
                    </a:cubicBezTo>
                    <a:cubicBezTo>
                      <a:pt x="187" y="3"/>
                      <a:pt x="180" y="0"/>
                      <a:pt x="173" y="0"/>
                    </a:cubicBezTo>
                    <a:lnTo>
                      <a:pt x="147" y="0"/>
                    </a:lnTo>
                    <a:close/>
                    <a:moveTo>
                      <a:pt x="147" y="27"/>
                    </a:moveTo>
                    <a:lnTo>
                      <a:pt x="173" y="27"/>
                    </a:lnTo>
                    <a:lnTo>
                      <a:pt x="173" y="107"/>
                    </a:lnTo>
                    <a:lnTo>
                      <a:pt x="147" y="107"/>
                    </a:lnTo>
                    <a:lnTo>
                      <a:pt x="147" y="27"/>
                    </a:lnTo>
                    <a:close/>
                    <a:moveTo>
                      <a:pt x="493" y="27"/>
                    </a:moveTo>
                    <a:lnTo>
                      <a:pt x="520" y="27"/>
                    </a:lnTo>
                    <a:lnTo>
                      <a:pt x="520" y="107"/>
                    </a:lnTo>
                    <a:lnTo>
                      <a:pt x="493" y="107"/>
                    </a:lnTo>
                    <a:lnTo>
                      <a:pt x="493" y="27"/>
                    </a:lnTo>
                    <a:close/>
                    <a:moveTo>
                      <a:pt x="27" y="80"/>
                    </a:moveTo>
                    <a:lnTo>
                      <a:pt x="120" y="80"/>
                    </a:lnTo>
                    <a:lnTo>
                      <a:pt x="120" y="107"/>
                    </a:lnTo>
                    <a:cubicBezTo>
                      <a:pt x="120" y="114"/>
                      <a:pt x="123" y="121"/>
                      <a:pt x="128" y="126"/>
                    </a:cubicBezTo>
                    <a:cubicBezTo>
                      <a:pt x="133" y="131"/>
                      <a:pt x="140" y="134"/>
                      <a:pt x="147" y="134"/>
                    </a:cubicBezTo>
                    <a:lnTo>
                      <a:pt x="173" y="134"/>
                    </a:lnTo>
                    <a:cubicBezTo>
                      <a:pt x="180" y="134"/>
                      <a:pt x="187" y="131"/>
                      <a:pt x="192" y="126"/>
                    </a:cubicBezTo>
                    <a:cubicBezTo>
                      <a:pt x="197" y="121"/>
                      <a:pt x="200" y="114"/>
                      <a:pt x="200" y="107"/>
                    </a:cubicBezTo>
                    <a:lnTo>
                      <a:pt x="200" y="80"/>
                    </a:lnTo>
                    <a:lnTo>
                      <a:pt x="467" y="80"/>
                    </a:lnTo>
                    <a:lnTo>
                      <a:pt x="467" y="107"/>
                    </a:lnTo>
                    <a:cubicBezTo>
                      <a:pt x="467" y="114"/>
                      <a:pt x="469" y="121"/>
                      <a:pt x="474" y="126"/>
                    </a:cubicBezTo>
                    <a:cubicBezTo>
                      <a:pt x="479" y="131"/>
                      <a:pt x="486" y="134"/>
                      <a:pt x="493" y="134"/>
                    </a:cubicBezTo>
                    <a:lnTo>
                      <a:pt x="520" y="134"/>
                    </a:lnTo>
                    <a:cubicBezTo>
                      <a:pt x="527" y="134"/>
                      <a:pt x="534" y="131"/>
                      <a:pt x="539" y="126"/>
                    </a:cubicBezTo>
                    <a:cubicBezTo>
                      <a:pt x="544" y="121"/>
                      <a:pt x="547" y="114"/>
                      <a:pt x="547" y="107"/>
                    </a:cubicBezTo>
                    <a:lnTo>
                      <a:pt x="547" y="80"/>
                    </a:lnTo>
                    <a:lnTo>
                      <a:pt x="640" y="80"/>
                    </a:lnTo>
                    <a:lnTo>
                      <a:pt x="640" y="187"/>
                    </a:lnTo>
                    <a:lnTo>
                      <a:pt x="27" y="187"/>
                    </a:lnTo>
                    <a:lnTo>
                      <a:pt x="27" y="80"/>
                    </a:lnTo>
                    <a:close/>
                    <a:moveTo>
                      <a:pt x="27" y="214"/>
                    </a:moveTo>
                    <a:lnTo>
                      <a:pt x="640" y="214"/>
                    </a:lnTo>
                    <a:lnTo>
                      <a:pt x="640" y="640"/>
                    </a:lnTo>
                    <a:lnTo>
                      <a:pt x="27" y="640"/>
                    </a:lnTo>
                    <a:lnTo>
                      <a:pt x="27" y="214"/>
                    </a:lnTo>
                    <a:close/>
                    <a:moveTo>
                      <a:pt x="93" y="280"/>
                    </a:moveTo>
                    <a:cubicBezTo>
                      <a:pt x="86" y="280"/>
                      <a:pt x="80" y="286"/>
                      <a:pt x="80" y="294"/>
                    </a:cubicBezTo>
                    <a:lnTo>
                      <a:pt x="80" y="574"/>
                    </a:lnTo>
                    <a:cubicBezTo>
                      <a:pt x="80" y="581"/>
                      <a:pt x="86" y="587"/>
                      <a:pt x="93" y="587"/>
                    </a:cubicBezTo>
                    <a:lnTo>
                      <a:pt x="400" y="587"/>
                    </a:lnTo>
                    <a:lnTo>
                      <a:pt x="573" y="587"/>
                    </a:lnTo>
                    <a:cubicBezTo>
                      <a:pt x="581" y="587"/>
                      <a:pt x="587" y="581"/>
                      <a:pt x="587" y="574"/>
                    </a:cubicBezTo>
                    <a:lnTo>
                      <a:pt x="587" y="294"/>
                    </a:lnTo>
                    <a:cubicBezTo>
                      <a:pt x="587" y="286"/>
                      <a:pt x="581" y="280"/>
                      <a:pt x="573" y="280"/>
                    </a:cubicBezTo>
                    <a:lnTo>
                      <a:pt x="93" y="280"/>
                    </a:lnTo>
                    <a:close/>
                    <a:moveTo>
                      <a:pt x="107" y="307"/>
                    </a:moveTo>
                    <a:lnTo>
                      <a:pt x="200" y="307"/>
                    </a:lnTo>
                    <a:lnTo>
                      <a:pt x="200" y="374"/>
                    </a:lnTo>
                    <a:lnTo>
                      <a:pt x="107" y="374"/>
                    </a:lnTo>
                    <a:lnTo>
                      <a:pt x="107" y="307"/>
                    </a:lnTo>
                    <a:close/>
                    <a:moveTo>
                      <a:pt x="227" y="307"/>
                    </a:moveTo>
                    <a:lnTo>
                      <a:pt x="320" y="307"/>
                    </a:lnTo>
                    <a:lnTo>
                      <a:pt x="320" y="374"/>
                    </a:lnTo>
                    <a:lnTo>
                      <a:pt x="227" y="374"/>
                    </a:lnTo>
                    <a:lnTo>
                      <a:pt x="227" y="307"/>
                    </a:lnTo>
                    <a:close/>
                    <a:moveTo>
                      <a:pt x="347" y="307"/>
                    </a:moveTo>
                    <a:lnTo>
                      <a:pt x="440" y="307"/>
                    </a:lnTo>
                    <a:lnTo>
                      <a:pt x="440" y="374"/>
                    </a:lnTo>
                    <a:lnTo>
                      <a:pt x="347" y="374"/>
                    </a:lnTo>
                    <a:lnTo>
                      <a:pt x="347" y="307"/>
                    </a:lnTo>
                    <a:close/>
                    <a:moveTo>
                      <a:pt x="467" y="307"/>
                    </a:moveTo>
                    <a:lnTo>
                      <a:pt x="560" y="307"/>
                    </a:lnTo>
                    <a:lnTo>
                      <a:pt x="560" y="374"/>
                    </a:lnTo>
                    <a:lnTo>
                      <a:pt x="467" y="374"/>
                    </a:lnTo>
                    <a:lnTo>
                      <a:pt x="467" y="307"/>
                    </a:lnTo>
                    <a:close/>
                    <a:moveTo>
                      <a:pt x="107" y="400"/>
                    </a:moveTo>
                    <a:lnTo>
                      <a:pt x="200" y="400"/>
                    </a:lnTo>
                    <a:lnTo>
                      <a:pt x="200" y="467"/>
                    </a:lnTo>
                    <a:lnTo>
                      <a:pt x="107" y="467"/>
                    </a:lnTo>
                    <a:lnTo>
                      <a:pt x="107" y="400"/>
                    </a:lnTo>
                    <a:close/>
                    <a:moveTo>
                      <a:pt x="227" y="400"/>
                    </a:moveTo>
                    <a:lnTo>
                      <a:pt x="320" y="400"/>
                    </a:lnTo>
                    <a:lnTo>
                      <a:pt x="320" y="467"/>
                    </a:lnTo>
                    <a:lnTo>
                      <a:pt x="227" y="467"/>
                    </a:lnTo>
                    <a:lnTo>
                      <a:pt x="227" y="400"/>
                    </a:lnTo>
                    <a:close/>
                    <a:moveTo>
                      <a:pt x="347" y="400"/>
                    </a:moveTo>
                    <a:lnTo>
                      <a:pt x="440" y="400"/>
                    </a:lnTo>
                    <a:lnTo>
                      <a:pt x="440" y="467"/>
                    </a:lnTo>
                    <a:lnTo>
                      <a:pt x="347" y="467"/>
                    </a:lnTo>
                    <a:lnTo>
                      <a:pt x="347" y="400"/>
                    </a:lnTo>
                    <a:close/>
                    <a:moveTo>
                      <a:pt x="467" y="400"/>
                    </a:moveTo>
                    <a:lnTo>
                      <a:pt x="560" y="400"/>
                    </a:lnTo>
                    <a:lnTo>
                      <a:pt x="560" y="467"/>
                    </a:lnTo>
                    <a:lnTo>
                      <a:pt x="467" y="467"/>
                    </a:lnTo>
                    <a:lnTo>
                      <a:pt x="467" y="400"/>
                    </a:lnTo>
                    <a:close/>
                    <a:moveTo>
                      <a:pt x="107" y="494"/>
                    </a:moveTo>
                    <a:lnTo>
                      <a:pt x="200" y="494"/>
                    </a:lnTo>
                    <a:lnTo>
                      <a:pt x="200" y="560"/>
                    </a:lnTo>
                    <a:lnTo>
                      <a:pt x="107" y="560"/>
                    </a:lnTo>
                    <a:lnTo>
                      <a:pt x="107" y="494"/>
                    </a:lnTo>
                    <a:close/>
                    <a:moveTo>
                      <a:pt x="227" y="494"/>
                    </a:moveTo>
                    <a:lnTo>
                      <a:pt x="320" y="494"/>
                    </a:lnTo>
                    <a:lnTo>
                      <a:pt x="320" y="560"/>
                    </a:lnTo>
                    <a:lnTo>
                      <a:pt x="227" y="560"/>
                    </a:lnTo>
                    <a:lnTo>
                      <a:pt x="227" y="494"/>
                    </a:lnTo>
                    <a:close/>
                    <a:moveTo>
                      <a:pt x="347" y="494"/>
                    </a:moveTo>
                    <a:lnTo>
                      <a:pt x="440" y="494"/>
                    </a:lnTo>
                    <a:lnTo>
                      <a:pt x="440" y="560"/>
                    </a:lnTo>
                    <a:lnTo>
                      <a:pt x="400" y="560"/>
                    </a:lnTo>
                    <a:lnTo>
                      <a:pt x="347" y="560"/>
                    </a:lnTo>
                    <a:lnTo>
                      <a:pt x="347" y="494"/>
                    </a:lnTo>
                    <a:close/>
                    <a:moveTo>
                      <a:pt x="467" y="494"/>
                    </a:moveTo>
                    <a:lnTo>
                      <a:pt x="560" y="494"/>
                    </a:lnTo>
                    <a:lnTo>
                      <a:pt x="560" y="560"/>
                    </a:lnTo>
                    <a:lnTo>
                      <a:pt x="467" y="560"/>
                    </a:lnTo>
                    <a:lnTo>
                      <a:pt x="467" y="494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F130AA97-C11E-F1ED-CC87-27CA66DAC5F2}"/>
              </a:ext>
            </a:extLst>
          </p:cNvPr>
          <p:cNvGrpSpPr/>
          <p:nvPr/>
        </p:nvGrpSpPr>
        <p:grpSpPr>
          <a:xfrm>
            <a:off x="1865462" y="3938806"/>
            <a:ext cx="588306" cy="198000"/>
            <a:chOff x="4198742" y="1232835"/>
            <a:chExt cx="588306" cy="198000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D0E6AEE-31A6-E8D4-A51F-7B9FEF3C66AA}"/>
                </a:ext>
              </a:extLst>
            </p:cNvPr>
            <p:cNvSpPr/>
            <p:nvPr/>
          </p:nvSpPr>
          <p:spPr bwMode="auto">
            <a:xfrm>
              <a:off x="4198742" y="1232835"/>
              <a:ext cx="588306" cy="198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>
                  <a:solidFill>
                    <a:schemeClr val="tx1"/>
                  </a:solidFill>
                </a:rPr>
                <a:t>2024</a:t>
              </a:r>
              <a:r>
                <a:rPr lang="ko-KR" altLang="en-US" sz="800">
                  <a:solidFill>
                    <a:schemeClr val="tx1"/>
                  </a:solidFill>
                </a:rPr>
                <a:t>년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2330F2D1-2D41-DCF5-D2C1-35D408B6B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8736" y="1283843"/>
              <a:ext cx="90000" cy="90000"/>
            </a:xfrm>
            <a:prstGeom prst="rect">
              <a:avLst/>
            </a:prstGeom>
          </p:spPr>
        </p:pic>
      </p:grp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4BCE30F-6CF9-B8D0-DE94-9ACF4420D10A}"/>
              </a:ext>
            </a:extLst>
          </p:cNvPr>
          <p:cNvSpPr/>
          <p:nvPr/>
        </p:nvSpPr>
        <p:spPr bwMode="auto">
          <a:xfrm>
            <a:off x="7631098" y="3935856"/>
            <a:ext cx="1530000" cy="198000"/>
          </a:xfrm>
          <a:prstGeom prst="rect">
            <a:avLst/>
          </a:prstGeom>
          <a:solidFill>
            <a:srgbClr val="FFFFCC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bIns="54000" rtlCol="0" anchor="ctr"/>
          <a:lstStyle/>
          <a:p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E5BA225-29BE-5AB2-C6C7-248D057E9FD7}"/>
              </a:ext>
            </a:extLst>
          </p:cNvPr>
          <p:cNvSpPr txBox="1"/>
          <p:nvPr/>
        </p:nvSpPr>
        <p:spPr>
          <a:xfrm>
            <a:off x="4137711" y="1231762"/>
            <a:ext cx="19877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>
                <a:latin typeface="+mn-ea"/>
              </a:rPr>
              <a:t>부점</a:t>
            </a:r>
            <a:endParaRPr lang="ko-KR" altLang="en-US" sz="800" b="1" dirty="0">
              <a:latin typeface="+mn-ea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5473D7C-A797-1E6B-D26F-B68258E78585}"/>
              </a:ext>
            </a:extLst>
          </p:cNvPr>
          <p:cNvSpPr/>
          <p:nvPr/>
        </p:nvSpPr>
        <p:spPr bwMode="auto">
          <a:xfrm>
            <a:off x="4411363" y="1201691"/>
            <a:ext cx="1203649" cy="19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bIns="54000" rtlCol="0" anchor="ctr"/>
          <a:lstStyle/>
          <a:p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F6EA7E72-696A-F1E1-D3CD-0DE800D4EA34}"/>
              </a:ext>
            </a:extLst>
          </p:cNvPr>
          <p:cNvGrpSpPr/>
          <p:nvPr/>
        </p:nvGrpSpPr>
        <p:grpSpPr>
          <a:xfrm>
            <a:off x="2590069" y="1201691"/>
            <a:ext cx="1044000" cy="198000"/>
            <a:chOff x="4198742" y="1232835"/>
            <a:chExt cx="1044000" cy="198000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4F84408B-1F72-9EBB-9702-D4FAD14104A1}"/>
                </a:ext>
              </a:extLst>
            </p:cNvPr>
            <p:cNvSpPr/>
            <p:nvPr/>
          </p:nvSpPr>
          <p:spPr bwMode="auto">
            <a:xfrm>
              <a:off x="4198742" y="1232835"/>
              <a:ext cx="1044000" cy="19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ko-KR" altLang="en-US" sz="800">
                  <a:solidFill>
                    <a:schemeClr val="tx1"/>
                  </a:solidFill>
                </a:rPr>
                <a:t>전체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id="{18D1D262-C2B3-8E05-57CC-A443E4725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6271" y="1283843"/>
              <a:ext cx="90000" cy="90000"/>
            </a:xfrm>
            <a:prstGeom prst="rect">
              <a:avLst/>
            </a:prstGeom>
          </p:spPr>
        </p:pic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3392211D-5942-EB4D-F3E2-92959E164753}"/>
              </a:ext>
            </a:extLst>
          </p:cNvPr>
          <p:cNvGrpSpPr/>
          <p:nvPr/>
        </p:nvGrpSpPr>
        <p:grpSpPr>
          <a:xfrm>
            <a:off x="961377" y="2292023"/>
            <a:ext cx="792000" cy="284282"/>
            <a:chOff x="6816401" y="4505175"/>
            <a:chExt cx="2232000" cy="554800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B0F97ADE-7FF4-967C-ADE8-DEE6AA1ADC4F}"/>
                </a:ext>
              </a:extLst>
            </p:cNvPr>
            <p:cNvSpPr/>
            <p:nvPr/>
          </p:nvSpPr>
          <p:spPr bwMode="auto">
            <a:xfrm>
              <a:off x="6816401" y="4505175"/>
              <a:ext cx="2232000" cy="55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414DAE4E-AC0A-CC48-A719-20E8A9098C7A}"/>
                </a:ext>
              </a:extLst>
            </p:cNvPr>
            <p:cNvCxnSpPr/>
            <p:nvPr/>
          </p:nvCxnSpPr>
          <p:spPr>
            <a:xfrm flipH="1">
              <a:off x="6816401" y="4518242"/>
              <a:ext cx="2232000" cy="54173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0A229E0B-98F7-9C8A-150F-82E50A7AE2BE}"/>
                </a:ext>
              </a:extLst>
            </p:cNvPr>
            <p:cNvCxnSpPr>
              <a:cxnSpLocks/>
            </p:cNvCxnSpPr>
            <p:nvPr/>
          </p:nvCxnSpPr>
          <p:spPr>
            <a:xfrm>
              <a:off x="6816401" y="4518242"/>
              <a:ext cx="2232000" cy="54173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23EFB86F-076B-7BB9-E786-D553E1522A21}"/>
              </a:ext>
            </a:extLst>
          </p:cNvPr>
          <p:cNvGrpSpPr/>
          <p:nvPr/>
        </p:nvGrpSpPr>
        <p:grpSpPr>
          <a:xfrm>
            <a:off x="961377" y="2650900"/>
            <a:ext cx="792000" cy="284282"/>
            <a:chOff x="6816401" y="4505175"/>
            <a:chExt cx="2232000" cy="554800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7142F0D6-6EB3-A51A-F328-5779406A10B1}"/>
                </a:ext>
              </a:extLst>
            </p:cNvPr>
            <p:cNvSpPr/>
            <p:nvPr/>
          </p:nvSpPr>
          <p:spPr bwMode="auto">
            <a:xfrm>
              <a:off x="6816401" y="4505175"/>
              <a:ext cx="2232000" cy="55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35B0DF0A-7112-C028-8ED2-E01CCD0A52DA}"/>
                </a:ext>
              </a:extLst>
            </p:cNvPr>
            <p:cNvCxnSpPr/>
            <p:nvPr/>
          </p:nvCxnSpPr>
          <p:spPr>
            <a:xfrm flipH="1">
              <a:off x="6816401" y="4518242"/>
              <a:ext cx="2232000" cy="54173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F59E06C8-03B7-A4EC-E888-B7AA7F9875BF}"/>
                </a:ext>
              </a:extLst>
            </p:cNvPr>
            <p:cNvCxnSpPr>
              <a:cxnSpLocks/>
            </p:cNvCxnSpPr>
            <p:nvPr/>
          </p:nvCxnSpPr>
          <p:spPr>
            <a:xfrm>
              <a:off x="6816401" y="4518242"/>
              <a:ext cx="2232000" cy="54173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F1CFF639-2771-3B24-D1AC-EA060959FFBA}"/>
              </a:ext>
            </a:extLst>
          </p:cNvPr>
          <p:cNvGrpSpPr/>
          <p:nvPr/>
        </p:nvGrpSpPr>
        <p:grpSpPr>
          <a:xfrm>
            <a:off x="961377" y="3009778"/>
            <a:ext cx="792000" cy="284282"/>
            <a:chOff x="6816401" y="4505175"/>
            <a:chExt cx="2232000" cy="554800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67AC3B44-5949-B4AF-4611-E408EE73539A}"/>
                </a:ext>
              </a:extLst>
            </p:cNvPr>
            <p:cNvSpPr/>
            <p:nvPr/>
          </p:nvSpPr>
          <p:spPr bwMode="auto">
            <a:xfrm>
              <a:off x="6816401" y="4505175"/>
              <a:ext cx="2232000" cy="55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3A9AF269-53DD-6309-142B-A2EA142AB043}"/>
                </a:ext>
              </a:extLst>
            </p:cNvPr>
            <p:cNvCxnSpPr/>
            <p:nvPr/>
          </p:nvCxnSpPr>
          <p:spPr>
            <a:xfrm flipH="1">
              <a:off x="6816401" y="4518242"/>
              <a:ext cx="2232000" cy="54173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CD5B718B-2144-D339-2FCE-2DAE3ED0C6C9}"/>
                </a:ext>
              </a:extLst>
            </p:cNvPr>
            <p:cNvCxnSpPr>
              <a:cxnSpLocks/>
            </p:cNvCxnSpPr>
            <p:nvPr/>
          </p:nvCxnSpPr>
          <p:spPr>
            <a:xfrm>
              <a:off x="6816401" y="4518242"/>
              <a:ext cx="2232000" cy="54173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9C0ADB40-AE27-C137-38E7-C538B94FF61C}"/>
              </a:ext>
            </a:extLst>
          </p:cNvPr>
          <p:cNvGrpSpPr/>
          <p:nvPr/>
        </p:nvGrpSpPr>
        <p:grpSpPr>
          <a:xfrm>
            <a:off x="1865462" y="4190696"/>
            <a:ext cx="1044000" cy="198000"/>
            <a:chOff x="4198742" y="1232835"/>
            <a:chExt cx="1044000" cy="198000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047BD229-BD59-3520-69E5-E6A50A8849B9}"/>
                </a:ext>
              </a:extLst>
            </p:cNvPr>
            <p:cNvSpPr/>
            <p:nvPr/>
          </p:nvSpPr>
          <p:spPr bwMode="auto">
            <a:xfrm>
              <a:off x="4198742" y="1232835"/>
              <a:ext cx="1044000" cy="198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ko-KR" altLang="en-US" sz="800">
                  <a:solidFill>
                    <a:schemeClr val="tx1"/>
                  </a:solidFill>
                </a:rPr>
                <a:t>전체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119" name="그림 118">
              <a:extLst>
                <a:ext uri="{FF2B5EF4-FFF2-40B4-BE49-F238E27FC236}">
                  <a16:creationId xmlns:a16="http://schemas.microsoft.com/office/drawing/2014/main" id="{305450F2-4489-CD3E-A792-5FF3B85CB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6271" y="1283843"/>
              <a:ext cx="90000" cy="90000"/>
            </a:xfrm>
            <a:prstGeom prst="rect">
              <a:avLst/>
            </a:prstGeom>
          </p:spPr>
        </p:pic>
      </p:grp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37CACABE-1F74-0527-2B0B-40266A2C85B7}"/>
              </a:ext>
            </a:extLst>
          </p:cNvPr>
          <p:cNvSpPr/>
          <p:nvPr/>
        </p:nvSpPr>
        <p:spPr bwMode="auto">
          <a:xfrm>
            <a:off x="1865462" y="4957304"/>
            <a:ext cx="7295636" cy="4248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bIns="54000"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AF06ED06-CB94-18E6-3DFA-16A9B2818907}"/>
              </a:ext>
            </a:extLst>
          </p:cNvPr>
          <p:cNvSpPr/>
          <p:nvPr/>
        </p:nvSpPr>
        <p:spPr bwMode="auto">
          <a:xfrm>
            <a:off x="1865462" y="4441419"/>
            <a:ext cx="1044000" cy="198000"/>
          </a:xfrm>
          <a:prstGeom prst="rect">
            <a:avLst/>
          </a:prstGeom>
          <a:solidFill>
            <a:srgbClr val="FFFFCC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bIns="54000" rtlCol="0" anchor="ctr"/>
          <a:lstStyle/>
          <a:p>
            <a:r>
              <a:rPr lang="en-US" altLang="ko-KR" sz="800">
                <a:solidFill>
                  <a:schemeClr val="tx1"/>
                </a:solidFill>
              </a:rPr>
              <a:t>[0000] </a:t>
            </a:r>
            <a:r>
              <a:rPr lang="ko-KR" altLang="en-US" sz="800">
                <a:solidFill>
                  <a:schemeClr val="tx1"/>
                </a:solidFill>
              </a:rPr>
              <a:t>을지</a:t>
            </a:r>
            <a:r>
              <a:rPr lang="en-US" altLang="ko-KR" sz="800">
                <a:solidFill>
                  <a:schemeClr val="tx1"/>
                </a:solidFill>
              </a:rPr>
              <a:t>6</a:t>
            </a:r>
            <a:r>
              <a:rPr lang="ko-KR" altLang="en-US" sz="800">
                <a:solidFill>
                  <a:schemeClr val="tx1"/>
                </a:solidFill>
              </a:rPr>
              <a:t>가      </a:t>
            </a:r>
            <a:r>
              <a:rPr lang="en-US" altLang="ko-KR" sz="800">
                <a:solidFill>
                  <a:schemeClr val="tx1"/>
                </a:solidFill>
              </a:rPr>
              <a:t>x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D970F22-5671-DD02-2A01-019D1D1A1FCC}"/>
              </a:ext>
            </a:extLst>
          </p:cNvPr>
          <p:cNvSpPr/>
          <p:nvPr/>
        </p:nvSpPr>
        <p:spPr>
          <a:xfrm>
            <a:off x="1402902" y="4450846"/>
            <a:ext cx="360000" cy="180000"/>
          </a:xfrm>
          <a:prstGeom prst="roundRect">
            <a:avLst>
              <a:gd name="adj" fmla="val 582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추가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D57F924-4D2E-C41B-4E15-AD18931C3ECB}"/>
              </a:ext>
            </a:extLst>
          </p:cNvPr>
          <p:cNvSpPr/>
          <p:nvPr/>
        </p:nvSpPr>
        <p:spPr bwMode="auto">
          <a:xfrm>
            <a:off x="2958971" y="4441419"/>
            <a:ext cx="1044000" cy="198000"/>
          </a:xfrm>
          <a:prstGeom prst="rect">
            <a:avLst/>
          </a:prstGeom>
          <a:solidFill>
            <a:srgbClr val="FFFFCC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bIns="54000"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C56FC90-9284-8772-5566-ADFC79A1F9D5}"/>
              </a:ext>
            </a:extLst>
          </p:cNvPr>
          <p:cNvGrpSpPr/>
          <p:nvPr/>
        </p:nvGrpSpPr>
        <p:grpSpPr>
          <a:xfrm>
            <a:off x="5314345" y="3925312"/>
            <a:ext cx="449228" cy="215444"/>
            <a:chOff x="1845336" y="5777821"/>
            <a:chExt cx="449228" cy="21544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FBAB5B-57A6-4F1F-0C03-83A67A8F4EC6}"/>
                </a:ext>
              </a:extLst>
            </p:cNvPr>
            <p:cNvSpPr txBox="1"/>
            <p:nvPr/>
          </p:nvSpPr>
          <p:spPr>
            <a:xfrm>
              <a:off x="1954406" y="5777821"/>
              <a:ext cx="3401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</a:t>
              </a:r>
              <a:r>
                <a:rPr lang="ko-KR" alt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차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212A4F5C-775F-58C3-D60E-78450E0364B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845336" y="5813543"/>
              <a:ext cx="144000" cy="144000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CBC5A49-0E8D-8ED2-A6F9-E10DE85ED4FF}"/>
              </a:ext>
            </a:extLst>
          </p:cNvPr>
          <p:cNvGrpSpPr/>
          <p:nvPr/>
        </p:nvGrpSpPr>
        <p:grpSpPr>
          <a:xfrm>
            <a:off x="4761608" y="3925312"/>
            <a:ext cx="449228" cy="215444"/>
            <a:chOff x="4185319" y="4452913"/>
            <a:chExt cx="449228" cy="21544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5FB3D87-4BD0-8F33-D1CA-C43C53173D1B}"/>
                </a:ext>
              </a:extLst>
            </p:cNvPr>
            <p:cNvSpPr txBox="1"/>
            <p:nvPr/>
          </p:nvSpPr>
          <p:spPr>
            <a:xfrm>
              <a:off x="4294389" y="4452913"/>
              <a:ext cx="3401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1</a:t>
              </a:r>
              <a:r>
                <a:rPr lang="ko-KR" alt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차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97D492B-DD79-7019-1A86-CDAD0E37F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185319" y="4488635"/>
              <a:ext cx="144000" cy="144000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3FDED72-FB75-972C-D9CF-3E47DA72490D}"/>
              </a:ext>
            </a:extLst>
          </p:cNvPr>
          <p:cNvGrpSpPr>
            <a:grpSpLocks noChangeAspect="1"/>
          </p:cNvGrpSpPr>
          <p:nvPr/>
        </p:nvGrpSpPr>
        <p:grpSpPr>
          <a:xfrm>
            <a:off x="1867629" y="5458782"/>
            <a:ext cx="1594341" cy="468000"/>
            <a:chOff x="6816401" y="4505175"/>
            <a:chExt cx="2232000" cy="554800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F6607E8-6C42-9464-C0D1-6F6A92E46293}"/>
                </a:ext>
              </a:extLst>
            </p:cNvPr>
            <p:cNvSpPr/>
            <p:nvPr/>
          </p:nvSpPr>
          <p:spPr bwMode="auto">
            <a:xfrm>
              <a:off x="6816401" y="4505175"/>
              <a:ext cx="2232000" cy="55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0A339FDE-9204-B6D7-A29F-2F5E559168AE}"/>
                </a:ext>
              </a:extLst>
            </p:cNvPr>
            <p:cNvCxnSpPr/>
            <p:nvPr/>
          </p:nvCxnSpPr>
          <p:spPr>
            <a:xfrm flipH="1">
              <a:off x="6816401" y="4518242"/>
              <a:ext cx="2232000" cy="54173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099B3AC-3CFA-D528-0E82-F77240616814}"/>
                </a:ext>
              </a:extLst>
            </p:cNvPr>
            <p:cNvCxnSpPr>
              <a:cxnSpLocks/>
            </p:cNvCxnSpPr>
            <p:nvPr/>
          </p:nvCxnSpPr>
          <p:spPr>
            <a:xfrm>
              <a:off x="6816401" y="4518242"/>
              <a:ext cx="2232000" cy="54173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7F3C2E48-817F-417C-5161-1A7F8CC80F61}"/>
              </a:ext>
            </a:extLst>
          </p:cNvPr>
          <p:cNvSpPr/>
          <p:nvPr/>
        </p:nvSpPr>
        <p:spPr>
          <a:xfrm>
            <a:off x="3526393" y="5461128"/>
            <a:ext cx="504000" cy="198000"/>
          </a:xfrm>
          <a:prstGeom prst="roundRect">
            <a:avLst>
              <a:gd name="adj" fmla="val 5826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파일선택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634BDC80-8751-471A-0128-17DDD4014CC1}"/>
              </a:ext>
            </a:extLst>
          </p:cNvPr>
          <p:cNvSpPr/>
          <p:nvPr/>
        </p:nvSpPr>
        <p:spPr>
          <a:xfrm>
            <a:off x="3526393" y="5730900"/>
            <a:ext cx="504000" cy="198000"/>
          </a:xfrm>
          <a:prstGeom prst="roundRect">
            <a:avLst>
              <a:gd name="adj" fmla="val 5826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파일삭제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7A94559-B1D6-13D9-90C8-7958853E7D3A}"/>
              </a:ext>
            </a:extLst>
          </p:cNvPr>
          <p:cNvSpPr>
            <a:spLocks noChangeAspect="1"/>
          </p:cNvSpPr>
          <p:nvPr/>
        </p:nvSpPr>
        <p:spPr>
          <a:xfrm>
            <a:off x="445146" y="1098964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1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2657C4E9-21C5-0A42-810D-8F4E9C840074}"/>
              </a:ext>
            </a:extLst>
          </p:cNvPr>
          <p:cNvSpPr>
            <a:spLocks noChangeAspect="1"/>
          </p:cNvSpPr>
          <p:nvPr/>
        </p:nvSpPr>
        <p:spPr>
          <a:xfrm>
            <a:off x="445146" y="1784764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>
                <a:solidFill>
                  <a:prstClr val="white"/>
                </a:solidFill>
              </a:rPr>
              <a:t>2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60249BA9-E9C7-FAD9-359C-470D131C3F09}"/>
              </a:ext>
            </a:extLst>
          </p:cNvPr>
          <p:cNvSpPr>
            <a:spLocks noChangeAspect="1"/>
          </p:cNvSpPr>
          <p:nvPr/>
        </p:nvSpPr>
        <p:spPr>
          <a:xfrm>
            <a:off x="445146" y="3661189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>
                <a:solidFill>
                  <a:prstClr val="white"/>
                </a:solidFill>
              </a:rPr>
              <a:t>3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4EF31DD7-1B6C-1CDB-FC97-E9A30442BF4E}"/>
              </a:ext>
            </a:extLst>
          </p:cNvPr>
          <p:cNvSpPr>
            <a:spLocks noChangeAspect="1"/>
          </p:cNvSpPr>
          <p:nvPr/>
        </p:nvSpPr>
        <p:spPr>
          <a:xfrm>
            <a:off x="445146" y="3937414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>
                <a:solidFill>
                  <a:prstClr val="white"/>
                </a:solidFill>
              </a:rPr>
              <a:t>4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5423AF0B-5BEC-ACFA-228B-CF2C5EC74C93}"/>
              </a:ext>
            </a:extLst>
          </p:cNvPr>
          <p:cNvSpPr>
            <a:spLocks noChangeAspect="1"/>
          </p:cNvSpPr>
          <p:nvPr/>
        </p:nvSpPr>
        <p:spPr>
          <a:xfrm>
            <a:off x="445146" y="4204114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>
                <a:solidFill>
                  <a:prstClr val="white"/>
                </a:solidFill>
              </a:rPr>
              <a:t>7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D108DE2D-0C94-9D89-087F-FBCE911D4A21}"/>
              </a:ext>
            </a:extLst>
          </p:cNvPr>
          <p:cNvSpPr>
            <a:spLocks noChangeAspect="1"/>
          </p:cNvSpPr>
          <p:nvPr/>
        </p:nvSpPr>
        <p:spPr>
          <a:xfrm>
            <a:off x="445146" y="4432714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>
                <a:solidFill>
                  <a:prstClr val="white"/>
                </a:solidFill>
              </a:rPr>
              <a:t>8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2B44AD7C-0B22-794A-CD42-0B7DF37A6071}"/>
              </a:ext>
            </a:extLst>
          </p:cNvPr>
          <p:cNvSpPr>
            <a:spLocks noChangeAspect="1"/>
          </p:cNvSpPr>
          <p:nvPr/>
        </p:nvSpPr>
        <p:spPr>
          <a:xfrm>
            <a:off x="445146" y="4737514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>
                <a:solidFill>
                  <a:prstClr val="white"/>
                </a:solidFill>
              </a:rPr>
              <a:t>9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6D0915E2-2F7B-8532-5C71-716B7749AB3E}"/>
              </a:ext>
            </a:extLst>
          </p:cNvPr>
          <p:cNvSpPr>
            <a:spLocks noChangeAspect="1"/>
          </p:cNvSpPr>
          <p:nvPr/>
        </p:nvSpPr>
        <p:spPr>
          <a:xfrm>
            <a:off x="445146" y="5080414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>
                <a:solidFill>
                  <a:prstClr val="white"/>
                </a:solidFill>
              </a:rPr>
              <a:t>10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FE48EB49-A9BD-2AEE-D751-782DC133D690}"/>
              </a:ext>
            </a:extLst>
          </p:cNvPr>
          <p:cNvSpPr>
            <a:spLocks noChangeAspect="1"/>
          </p:cNvSpPr>
          <p:nvPr/>
        </p:nvSpPr>
        <p:spPr>
          <a:xfrm>
            <a:off x="445146" y="5594764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>
                <a:solidFill>
                  <a:prstClr val="white"/>
                </a:solidFill>
              </a:rPr>
              <a:t>11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2B07764C-DAEA-251D-9FA5-71855F89AC55}"/>
              </a:ext>
            </a:extLst>
          </p:cNvPr>
          <p:cNvSpPr>
            <a:spLocks noChangeAspect="1"/>
          </p:cNvSpPr>
          <p:nvPr/>
        </p:nvSpPr>
        <p:spPr>
          <a:xfrm>
            <a:off x="3293121" y="3937414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>
                <a:solidFill>
                  <a:prstClr val="white"/>
                </a:solidFill>
              </a:rPr>
              <a:t>5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114F786D-9498-1121-9651-3D37544F85A4}"/>
              </a:ext>
            </a:extLst>
          </p:cNvPr>
          <p:cNvSpPr>
            <a:spLocks noChangeAspect="1"/>
          </p:cNvSpPr>
          <p:nvPr/>
        </p:nvSpPr>
        <p:spPr>
          <a:xfrm>
            <a:off x="6179196" y="3937414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>
                <a:solidFill>
                  <a:prstClr val="white"/>
                </a:solidFill>
              </a:rPr>
              <a:t>6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1FA1165E-5D5A-A026-29E8-64109C3EBE52}"/>
              </a:ext>
            </a:extLst>
          </p:cNvPr>
          <p:cNvSpPr>
            <a:spLocks noChangeAspect="1"/>
          </p:cNvSpPr>
          <p:nvPr/>
        </p:nvSpPr>
        <p:spPr>
          <a:xfrm>
            <a:off x="4083696" y="5480464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>
                <a:solidFill>
                  <a:prstClr val="white"/>
                </a:solidFill>
              </a:rPr>
              <a:t>11-1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DAC96395-D931-A437-C745-92CB94767769}"/>
              </a:ext>
            </a:extLst>
          </p:cNvPr>
          <p:cNvSpPr>
            <a:spLocks noChangeAspect="1"/>
          </p:cNvSpPr>
          <p:nvPr/>
        </p:nvSpPr>
        <p:spPr>
          <a:xfrm>
            <a:off x="4083696" y="5737639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>
                <a:solidFill>
                  <a:prstClr val="white"/>
                </a:solidFill>
              </a:rPr>
              <a:t>11-2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graphicFrame>
        <p:nvGraphicFramePr>
          <p:cNvPr id="82" name="Group 974">
            <a:extLst>
              <a:ext uri="{FF2B5EF4-FFF2-40B4-BE49-F238E27FC236}">
                <a16:creationId xmlns:a16="http://schemas.microsoft.com/office/drawing/2014/main" id="{F552EB3E-FEDE-A1A0-4720-FD4BACFE24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313227"/>
              </p:ext>
            </p:extLst>
          </p:nvPr>
        </p:nvGraphicFramePr>
        <p:xfrm>
          <a:off x="9697291" y="1638678"/>
          <a:ext cx="2340000" cy="3408000"/>
        </p:xfrm>
        <a:graphic>
          <a:graphicData uri="http://schemas.openxmlformats.org/drawingml/2006/table">
            <a:tbl>
              <a:tblPr/>
              <a:tblGrid>
                <a:gridCol w="2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달력카테고리관리 팝업</a:t>
                      </a:r>
                      <a:endParaRPr lang="en-US" altLang="ko-KR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614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신청수량 스핀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디폴트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0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숫자 입력 또는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(+), (-)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버튼 클릭하여 수량 설정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※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(+), (-)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버튼 클릭 시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25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씩 증가 및 감소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- 25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단위가 아닌 숫자를 입력했을 경우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얼럿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b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25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단위로 입력해주세요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.(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한박스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25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배부수량보다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큰 수를 입력할 수 없음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218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5975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취소 버튼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클릭 시 창 닫힘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9842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저장버튼</a:t>
                      </a:r>
                      <a:endParaRPr lang="en-US" altLang="ko-KR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- [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저장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]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버튼 클릭 시 얼럿 노출</a:t>
                      </a:r>
                      <a:endParaRPr lang="en-US" altLang="ko-KR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저장하시겠습니까 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?(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)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취소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)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&gt;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저장되었습니다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.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필수항목 미입력 및 미선택 시 얼럿 노출</a:t>
                      </a:r>
                      <a:endParaRPr lang="en-US" altLang="ko-KR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달력카테고리명을 입력해주세요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.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제작업체명을 입력해주세요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.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제작업체 주소를 입력해주세요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.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담당자명을 입력해주세요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.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전화번호를 입력해주세요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.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박스단위를 입력해주세요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7145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8770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6D103-E2A0-3A7D-69AA-371CD3E14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F382513-49B2-496F-869F-14A3E2F6190C}"/>
              </a:ext>
            </a:extLst>
          </p:cNvPr>
          <p:cNvGrpSpPr/>
          <p:nvPr/>
        </p:nvGrpSpPr>
        <p:grpSpPr>
          <a:xfrm>
            <a:off x="287839" y="540930"/>
            <a:ext cx="5950214" cy="251343"/>
            <a:chOff x="287839" y="540930"/>
            <a:chExt cx="5950214" cy="251343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99313CAF-8495-4097-A85D-AC9EFB81F0EA}"/>
                </a:ext>
              </a:extLst>
            </p:cNvPr>
            <p:cNvGrpSpPr/>
            <p:nvPr/>
          </p:nvGrpSpPr>
          <p:grpSpPr>
            <a:xfrm>
              <a:off x="287839" y="540930"/>
              <a:ext cx="728883" cy="246221"/>
              <a:chOff x="287839" y="540930"/>
              <a:chExt cx="728883" cy="246221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D0A79FB-C205-4685-AC15-E02F83DCD110}"/>
                  </a:ext>
                </a:extLst>
              </p:cNvPr>
              <p:cNvSpPr txBox="1"/>
              <p:nvPr/>
            </p:nvSpPr>
            <p:spPr>
              <a:xfrm>
                <a:off x="386421" y="540930"/>
                <a:ext cx="63030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:r>
                  <a:rPr lang="en-US" altLang="ko-KR" sz="1000" b="1">
                    <a:solidFill>
                      <a:prstClr val="black"/>
                    </a:solidFill>
                    <a:latin typeface="함초롬돋움"/>
                    <a:ea typeface="함초롬돋움"/>
                  </a:rPr>
                  <a:t>1</a:t>
                </a:r>
                <a:r>
                  <a:rPr lang="ko-KR" altLang="en-US" sz="1000" b="1">
                    <a:solidFill>
                      <a:prstClr val="black"/>
                    </a:solidFill>
                    <a:latin typeface="함초롬돋움"/>
                    <a:ea typeface="함초롬돋움"/>
                  </a:rPr>
                  <a:t>차신청</a:t>
                </a:r>
                <a:endParaRPr kumimoji="0" lang="ko-KR" alt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함초롬돋움"/>
                  <a:ea typeface="함초롬돋움"/>
                  <a:cs typeface="+mn-cs"/>
                </a:endParaRPr>
              </a:p>
            </p:txBody>
          </p:sp>
          <p:pic>
            <p:nvPicPr>
              <p:cNvPr id="27" name="그림 26" descr="스케치, 블랙, 화이트이(가) 표시된 사진&#10;&#10;자동 생성된 설명">
                <a:extLst>
                  <a:ext uri="{FF2B5EF4-FFF2-40B4-BE49-F238E27FC236}">
                    <a16:creationId xmlns:a16="http://schemas.microsoft.com/office/drawing/2014/main" id="{79572E8C-5DCF-43FD-A2ED-1F38E1F2DA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7839" y="604119"/>
                <a:ext cx="133200" cy="133200"/>
              </a:xfrm>
              <a:prstGeom prst="rect">
                <a:avLst/>
              </a:prstGeom>
            </p:spPr>
          </p:pic>
        </p:grp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5A6AADF-038B-4A42-A0F9-85C9AC3CDB22}"/>
                </a:ext>
              </a:extLst>
            </p:cNvPr>
            <p:cNvSpPr/>
            <p:nvPr/>
          </p:nvSpPr>
          <p:spPr>
            <a:xfrm>
              <a:off x="949023" y="576273"/>
              <a:ext cx="5289030" cy="2160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r>
                <a:rPr lang="ko-KR" altLang="en-US" sz="600">
                  <a:solidFill>
                    <a:srgbClr val="7F7F7F"/>
                  </a:solidFill>
                  <a:latin typeface="함초롬돋움"/>
                  <a:ea typeface="함초롬돋움"/>
                </a:rPr>
                <a:t>홈</a:t>
              </a:r>
              <a:r>
                <a:rPr kumimoji="0" lang="ko-KR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함초롬돋움"/>
                  <a:ea typeface="함초롬돋움"/>
                  <a:cs typeface="+mn-cs"/>
                </a:rPr>
                <a:t> </a:t>
              </a:r>
              <a:r>
                <a:rPr kumimoji="0" lang="en-US" altLang="ko-KR" sz="600" b="0" i="0" u="none" strike="noStrike" kern="120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함초롬돋움"/>
                  <a:ea typeface="함초롬돋움"/>
                  <a:cs typeface="+mn-cs"/>
                </a:rPr>
                <a:t>&gt;</a:t>
              </a:r>
              <a:r>
                <a:rPr kumimoji="0" lang="ko-KR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함초롬돋움"/>
                  <a:ea typeface="함초롬돋움"/>
                  <a:cs typeface="+mn-cs"/>
                </a:rPr>
                <a:t> </a:t>
              </a:r>
              <a:r>
                <a:rPr lang="ko-KR" altLang="en-US" sz="600" dirty="0">
                  <a:solidFill>
                    <a:srgbClr val="7F7F7F"/>
                  </a:solidFill>
                  <a:latin typeface="함초롬돋움"/>
                  <a:ea typeface="함초롬돋움"/>
                </a:rPr>
                <a:t>영업지원 </a:t>
              </a:r>
              <a:r>
                <a:rPr lang="en-US" altLang="ko-KR" sz="600" dirty="0">
                  <a:solidFill>
                    <a:srgbClr val="7F7F7F"/>
                  </a:solidFill>
                  <a:latin typeface="함초롬돋움"/>
                  <a:ea typeface="함초롬돋움"/>
                </a:rPr>
                <a:t>&gt; </a:t>
              </a:r>
              <a:r>
                <a:rPr kumimoji="0" lang="ko-KR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함초롬돋움"/>
                  <a:ea typeface="함초롬돋움"/>
                  <a:cs typeface="+mn-cs"/>
                </a:rPr>
                <a:t>캘린더신청 </a:t>
              </a:r>
              <a:r>
                <a:rPr kumimoji="0" lang="en-US" altLang="ko-KR" sz="600" b="0" i="0" u="none" strike="noStrike" kern="1200" cap="none" spc="0" normalizeH="0" baseline="0" noProof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함초롬돋움"/>
                  <a:ea typeface="함초롬돋움"/>
                  <a:cs typeface="+mn-cs"/>
                </a:rPr>
                <a:t>&gt; </a:t>
              </a:r>
              <a:r>
                <a:rPr kumimoji="0" lang="en-US" altLang="ko-KR" sz="6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함초롬돋움"/>
                  <a:ea typeface="함초롬돋움"/>
                  <a:cs typeface="+mn-cs"/>
                </a:rPr>
                <a:t>1</a:t>
              </a:r>
              <a:r>
                <a:rPr kumimoji="0" lang="ko-KR" altLang="en-US" sz="6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함초롬돋움"/>
                  <a:ea typeface="함초롬돋움"/>
                  <a:cs typeface="+mn-cs"/>
                </a:rPr>
                <a:t>차신청 </a:t>
              </a:r>
              <a:endParaRPr kumimoji="0" lang="ko-KR" altLang="en-US" sz="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endParaRP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831E5589-C498-7DF4-8356-9366903A1E3D}"/>
              </a:ext>
            </a:extLst>
          </p:cNvPr>
          <p:cNvSpPr txBox="1"/>
          <p:nvPr/>
        </p:nvSpPr>
        <p:spPr>
          <a:xfrm>
            <a:off x="10245609" y="688967"/>
            <a:ext cx="1800000" cy="200055"/>
          </a:xfrm>
          <a:prstGeom prst="rect">
            <a:avLst/>
          </a:prstGeom>
        </p:spPr>
        <p:txBody>
          <a:bodyPr wrap="square" lIns="36000" rIns="3600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endParaRPr kumimoji="0" lang="ko-KR" altLang="ko-KR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8138B63-2B5F-29E8-7F3A-5174D9E2E121}"/>
              </a:ext>
            </a:extLst>
          </p:cNvPr>
          <p:cNvSpPr txBox="1"/>
          <p:nvPr/>
        </p:nvSpPr>
        <p:spPr>
          <a:xfrm>
            <a:off x="10245609" y="497547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>
              <a:defRPr/>
            </a:pPr>
            <a:r>
              <a:rPr lang="en-US" altLang="ko-KR" sz="700">
                <a:solidFill>
                  <a:srgbClr val="202124"/>
                </a:solidFill>
                <a:latin typeface="+mn-ea"/>
              </a:rPr>
              <a:t>1</a:t>
            </a:r>
            <a:r>
              <a:rPr lang="ko-KR" altLang="en-US" sz="700">
                <a:solidFill>
                  <a:srgbClr val="202124"/>
                </a:solidFill>
                <a:latin typeface="+mn-ea"/>
              </a:rPr>
              <a:t>차신청 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202124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6A215C4-DC5A-004F-EE3F-DC9FB8A72E10}"/>
              </a:ext>
            </a:extLst>
          </p:cNvPr>
          <p:cNvSpPr txBox="1"/>
          <p:nvPr/>
        </p:nvSpPr>
        <p:spPr>
          <a:xfrm>
            <a:off x="10245609" y="863833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endParaRPr kumimoji="0" lang="ko-KR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2552FD-D0E0-EA02-42BF-EF2D8438A599}"/>
              </a:ext>
            </a:extLst>
          </p:cNvPr>
          <p:cNvSpPr txBox="1"/>
          <p:nvPr/>
        </p:nvSpPr>
        <p:spPr>
          <a:xfrm>
            <a:off x="66840" y="125573"/>
            <a:ext cx="35125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1400">
                <a:solidFill>
                  <a:prstClr val="black"/>
                </a:solidFill>
                <a:latin typeface="함초롬돋움"/>
                <a:ea typeface="함초롬돋움"/>
              </a:rPr>
              <a:t>캘린더신청 </a:t>
            </a:r>
            <a:r>
              <a:rPr lang="en-US" altLang="ko-KR" sz="1400">
                <a:solidFill>
                  <a:prstClr val="black"/>
                </a:solidFill>
                <a:latin typeface="함초롬돋움"/>
                <a:ea typeface="함초롬돋움"/>
              </a:rPr>
              <a:t>&gt; 1</a:t>
            </a:r>
            <a:r>
              <a:rPr lang="ko-KR" altLang="en-US" sz="1400">
                <a:solidFill>
                  <a:prstClr val="black"/>
                </a:solidFill>
                <a:latin typeface="함초롬돋움"/>
                <a:ea typeface="함초롬돋움"/>
              </a:rPr>
              <a:t>차신청 </a:t>
            </a:r>
            <a:r>
              <a:rPr lang="en-US" altLang="ko-KR" sz="1400">
                <a:solidFill>
                  <a:prstClr val="black"/>
                </a:solidFill>
                <a:latin typeface="함초롬돋움"/>
                <a:ea typeface="함초롬돋움"/>
              </a:rPr>
              <a:t>&gt; </a:t>
            </a:r>
            <a:r>
              <a:rPr lang="ko-KR" altLang="en-US" sz="1400">
                <a:solidFill>
                  <a:prstClr val="black"/>
                </a:solidFill>
                <a:latin typeface="함초롬돋움"/>
                <a:ea typeface="함초롬돋움"/>
              </a:rPr>
              <a:t>달력카테고리관리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BDE49F-922F-F588-220C-513BCF3DDE89}"/>
              </a:ext>
            </a:extLst>
          </p:cNvPr>
          <p:cNvSpPr txBox="1"/>
          <p:nvPr/>
        </p:nvSpPr>
        <p:spPr>
          <a:xfrm>
            <a:off x="10245609" y="1118146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lvl="0"/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홈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영업지원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캘린더신청 </a:t>
            </a:r>
            <a:r>
              <a:rPr lang="en-US" altLang="ko-KR" sz="700">
                <a:solidFill>
                  <a:srgbClr val="202124"/>
                </a:solidFill>
                <a:latin typeface="+mn-ea"/>
              </a:rPr>
              <a:t>&gt; 1</a:t>
            </a:r>
            <a:r>
              <a:rPr lang="ko-KR" altLang="en-US" sz="700">
                <a:solidFill>
                  <a:srgbClr val="202124"/>
                </a:solidFill>
                <a:latin typeface="+mn-ea"/>
              </a:rPr>
              <a:t>차신청</a:t>
            </a:r>
            <a:endParaRPr lang="ko-KR" altLang="en-US" sz="700" dirty="0">
              <a:solidFill>
                <a:srgbClr val="202124"/>
              </a:solidFill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BBC88D-5B1B-4C18-B269-DF0CAC29BB99}"/>
              </a:ext>
            </a:extLst>
          </p:cNvPr>
          <p:cNvSpPr/>
          <p:nvPr/>
        </p:nvSpPr>
        <p:spPr bwMode="auto">
          <a:xfrm>
            <a:off x="148652" y="502772"/>
            <a:ext cx="9546115" cy="6059880"/>
          </a:xfrm>
          <a:prstGeom prst="rect">
            <a:avLst/>
          </a:prstGeom>
          <a:solidFill>
            <a:schemeClr val="tx1">
              <a:alpha val="40000"/>
            </a:schemeClr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함초롬돋움"/>
              <a:cs typeface="+mn-cs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616E1EC-F820-4A13-8E9A-B0A5866A870C}"/>
              </a:ext>
            </a:extLst>
          </p:cNvPr>
          <p:cNvGrpSpPr/>
          <p:nvPr/>
        </p:nvGrpSpPr>
        <p:grpSpPr>
          <a:xfrm>
            <a:off x="646853" y="1638678"/>
            <a:ext cx="8568358" cy="3204000"/>
            <a:chOff x="2042041" y="1634440"/>
            <a:chExt cx="8568358" cy="3341177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2C33BDB5-3B47-44E6-B694-254CF43656DD}"/>
                </a:ext>
              </a:extLst>
            </p:cNvPr>
            <p:cNvSpPr/>
            <p:nvPr/>
          </p:nvSpPr>
          <p:spPr>
            <a:xfrm>
              <a:off x="2042041" y="1634440"/>
              <a:ext cx="8568000" cy="3341177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rIns="144000"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850A462-4CE1-4E89-BC74-624F0AFEF8B6}"/>
                </a:ext>
              </a:extLst>
            </p:cNvPr>
            <p:cNvSpPr txBox="1"/>
            <p:nvPr/>
          </p:nvSpPr>
          <p:spPr>
            <a:xfrm>
              <a:off x="2147668" y="1710129"/>
              <a:ext cx="1223412" cy="256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/>
                <a:t>달력카테고리관리</a:t>
              </a:r>
              <a:endParaRPr lang="ko-KR" altLang="en-US" sz="1000" b="1" dirty="0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BD59355A-9AED-4D75-AC7F-FEC1C776BBFC}"/>
                </a:ext>
              </a:extLst>
            </p:cNvPr>
            <p:cNvCxnSpPr>
              <a:cxnSpLocks/>
            </p:cNvCxnSpPr>
            <p:nvPr/>
          </p:nvCxnSpPr>
          <p:spPr>
            <a:xfrm>
              <a:off x="2042399" y="2033386"/>
              <a:ext cx="8568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A6417C6-B557-4857-9E2C-06BFBBC44EA6}"/>
              </a:ext>
            </a:extLst>
          </p:cNvPr>
          <p:cNvSpPr/>
          <p:nvPr/>
        </p:nvSpPr>
        <p:spPr>
          <a:xfrm>
            <a:off x="8695443" y="4507534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tx1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  <a:latin typeface="+mn-ea"/>
              </a:rPr>
              <a:t>저장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5" name="십자형 14">
            <a:extLst>
              <a:ext uri="{FF2B5EF4-FFF2-40B4-BE49-F238E27FC236}">
                <a16:creationId xmlns:a16="http://schemas.microsoft.com/office/drawing/2014/main" id="{5AD2058A-2F10-45FB-A7F2-E3FA1D22C44E}"/>
              </a:ext>
            </a:extLst>
          </p:cNvPr>
          <p:cNvSpPr/>
          <p:nvPr/>
        </p:nvSpPr>
        <p:spPr>
          <a:xfrm rot="2700000">
            <a:off x="8935050" y="1770502"/>
            <a:ext cx="142272" cy="144000"/>
          </a:xfrm>
          <a:prstGeom prst="plus">
            <a:avLst>
              <a:gd name="adj" fmla="val 446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FA6FAD-8F31-4F29-82DE-BA30B07F2197}"/>
              </a:ext>
            </a:extLst>
          </p:cNvPr>
          <p:cNvSpPr txBox="1"/>
          <p:nvPr/>
        </p:nvSpPr>
        <p:spPr>
          <a:xfrm>
            <a:off x="688810" y="2589467"/>
            <a:ext cx="7809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/>
              <a:t>● 등록내역</a:t>
            </a:r>
            <a:endParaRPr lang="ko-KR" altLang="en-US" sz="900" b="1" dirty="0"/>
          </a:p>
        </p:txBody>
      </p:sp>
      <p:graphicFrame>
        <p:nvGraphicFramePr>
          <p:cNvPr id="17" name="표 3">
            <a:extLst>
              <a:ext uri="{FF2B5EF4-FFF2-40B4-BE49-F238E27FC236}">
                <a16:creationId xmlns:a16="http://schemas.microsoft.com/office/drawing/2014/main" id="{FD8BBF36-72D4-46E3-BA15-588D970EA190}"/>
              </a:ext>
            </a:extLst>
          </p:cNvPr>
          <p:cNvGraphicFramePr>
            <a:graphicFrameLocks noGrp="1"/>
          </p:cNvGraphicFramePr>
          <p:nvPr/>
        </p:nvGraphicFramePr>
        <p:xfrm>
          <a:off x="790039" y="2860110"/>
          <a:ext cx="8296560" cy="15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11580690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02039148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131429028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05372369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439973217"/>
                    </a:ext>
                  </a:extLst>
                </a:gridCol>
                <a:gridCol w="675360">
                  <a:extLst>
                    <a:ext uri="{9D8B030D-6E8A-4147-A177-3AD203B41FA5}">
                      <a16:colId xmlns:a16="http://schemas.microsoft.com/office/drawing/2014/main" val="3519004132"/>
                    </a:ext>
                  </a:extLst>
                </a:gridCol>
                <a:gridCol w="853200">
                  <a:extLst>
                    <a:ext uri="{9D8B030D-6E8A-4147-A177-3AD203B41FA5}">
                      <a16:colId xmlns:a16="http://schemas.microsoft.com/office/drawing/2014/main" val="3863962562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70433969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endParaRPr lang="ko-KR" altLang="en-US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순번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기준연도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달력카테고리명 </a:t>
                      </a:r>
                      <a:r>
                        <a:rPr lang="en-US" altLang="ko-KR" sz="800" b="1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endParaRPr lang="en-US" altLang="ko-KR" sz="8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제작업체명 </a:t>
                      </a:r>
                      <a:r>
                        <a:rPr lang="en-US" altLang="ko-KR" sz="800" b="1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제작업체 주소 </a:t>
                      </a:r>
                      <a:r>
                        <a:rPr lang="en-US" altLang="ko-KR" sz="800" b="1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endParaRPr lang="ko-KR" altLang="en-US" sz="8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담당자명 </a:t>
                      </a:r>
                      <a:r>
                        <a:rPr lang="en-US" altLang="ko-KR" sz="800" b="1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endParaRPr lang="ko-KR" altLang="en-US" sz="8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전화번호 </a:t>
                      </a:r>
                      <a:r>
                        <a:rPr lang="en-US" altLang="ko-KR" sz="800" b="1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endParaRPr lang="ko-KR" altLang="en-US" sz="8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박스단위 </a:t>
                      </a:r>
                      <a:r>
                        <a:rPr lang="en-US" altLang="ko-KR" sz="800" b="1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817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2025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56303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2025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838074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2025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708808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478668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309577"/>
                  </a:ext>
                </a:extLst>
              </a:tr>
            </a:tbl>
          </a:graphicData>
        </a:graphic>
      </p:graphicFrame>
      <p:sp>
        <p:nvSpPr>
          <p:cNvPr id="23" name="타원 22">
            <a:extLst>
              <a:ext uri="{FF2B5EF4-FFF2-40B4-BE49-F238E27FC236}">
                <a16:creationId xmlns:a16="http://schemas.microsoft.com/office/drawing/2014/main" id="{3E279EB2-5C9F-4852-9BF4-6BEC644B6BA5}"/>
              </a:ext>
            </a:extLst>
          </p:cNvPr>
          <p:cNvSpPr>
            <a:spLocks noChangeAspect="1"/>
          </p:cNvSpPr>
          <p:nvPr/>
        </p:nvSpPr>
        <p:spPr>
          <a:xfrm>
            <a:off x="624712" y="2790721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>
                <a:solidFill>
                  <a:prstClr val="white"/>
                </a:solidFill>
              </a:rPr>
              <a:t>2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540ABF9-26E0-4E4F-B04B-2761DF0B2FA5}"/>
              </a:ext>
            </a:extLst>
          </p:cNvPr>
          <p:cNvSpPr>
            <a:spLocks noChangeAspect="1"/>
          </p:cNvSpPr>
          <p:nvPr/>
        </p:nvSpPr>
        <p:spPr>
          <a:xfrm>
            <a:off x="8801514" y="4731581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>
                <a:solidFill>
                  <a:prstClr val="white"/>
                </a:solidFill>
              </a:rPr>
              <a:t>4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12FD69B-8364-4C1A-8C97-42A9DB89DB7A}"/>
              </a:ext>
            </a:extLst>
          </p:cNvPr>
          <p:cNvSpPr>
            <a:spLocks/>
          </p:cNvSpPr>
          <p:nvPr/>
        </p:nvSpPr>
        <p:spPr bwMode="auto">
          <a:xfrm>
            <a:off x="790038" y="2155728"/>
            <a:ext cx="8296560" cy="360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914342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74B9C2-7697-49AE-9FE1-54CF8C2995E2}"/>
              </a:ext>
            </a:extLst>
          </p:cNvPr>
          <p:cNvSpPr txBox="1"/>
          <p:nvPr/>
        </p:nvSpPr>
        <p:spPr>
          <a:xfrm>
            <a:off x="934662" y="2266799"/>
            <a:ext cx="4792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>
                <a:latin typeface="+mn-ea"/>
              </a:rPr>
              <a:t>기준연도</a:t>
            </a:r>
            <a:r>
              <a:rPr lang="en-US" altLang="ko-KR" sz="800" b="1">
                <a:solidFill>
                  <a:srgbClr val="FF0000"/>
                </a:solidFill>
                <a:latin typeface="+mn-ea"/>
              </a:rPr>
              <a:t> *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0824CFB-FBB4-4D02-8755-A5C6D06FC0AE}"/>
              </a:ext>
            </a:extLst>
          </p:cNvPr>
          <p:cNvGrpSpPr/>
          <p:nvPr/>
        </p:nvGrpSpPr>
        <p:grpSpPr>
          <a:xfrm>
            <a:off x="1474625" y="2236728"/>
            <a:ext cx="588306" cy="198000"/>
            <a:chOff x="4198742" y="1232835"/>
            <a:chExt cx="588306" cy="198000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DFE77CC-E7DD-4B33-8777-310C9D91CEF6}"/>
                </a:ext>
              </a:extLst>
            </p:cNvPr>
            <p:cNvSpPr/>
            <p:nvPr/>
          </p:nvSpPr>
          <p:spPr bwMode="auto">
            <a:xfrm>
              <a:off x="4198742" y="1232835"/>
              <a:ext cx="588306" cy="198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2025</a:t>
              </a:r>
              <a:r>
                <a:rPr lang="ko-KR" altLang="en-US" sz="800" dirty="0">
                  <a:solidFill>
                    <a:schemeClr val="tx1"/>
                  </a:solidFill>
                </a:rPr>
                <a:t>년</a:t>
              </a:r>
            </a:p>
          </p:txBody>
        </p:sp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FE5FCA2F-4973-4615-B3C3-7DD292F11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8736" y="1283843"/>
              <a:ext cx="90000" cy="90000"/>
            </a:xfrm>
            <a:prstGeom prst="rect">
              <a:avLst/>
            </a:prstGeom>
          </p:spPr>
        </p:pic>
      </p:grp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02246D44-44C4-4034-9A3B-BFDF6D42E865}"/>
              </a:ext>
            </a:extLst>
          </p:cNvPr>
          <p:cNvSpPr/>
          <p:nvPr/>
        </p:nvSpPr>
        <p:spPr>
          <a:xfrm>
            <a:off x="8591110" y="2236728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조회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E52E91-7DEC-424E-AF6C-4E9D09D2F960}"/>
              </a:ext>
            </a:extLst>
          </p:cNvPr>
          <p:cNvSpPr txBox="1"/>
          <p:nvPr/>
        </p:nvSpPr>
        <p:spPr>
          <a:xfrm>
            <a:off x="6131044" y="2612664"/>
            <a:ext cx="7486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전체 </a:t>
            </a:r>
            <a:r>
              <a:rPr lang="en-US" altLang="ko-KR" sz="700" b="1">
                <a:solidFill>
                  <a:schemeClr val="accent2"/>
                </a:solidFill>
              </a:rPr>
              <a:t>00</a:t>
            </a: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건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C944B7E9-51F8-4838-9A72-1CEA9BD7F4C4}"/>
              </a:ext>
            </a:extLst>
          </p:cNvPr>
          <p:cNvSpPr/>
          <p:nvPr/>
        </p:nvSpPr>
        <p:spPr>
          <a:xfrm>
            <a:off x="6881011" y="2605469"/>
            <a:ext cx="432000" cy="198000"/>
          </a:xfrm>
          <a:prstGeom prst="roundRect">
            <a:avLst>
              <a:gd name="adj" fmla="val 582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b="0" spc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행추가</a:t>
            </a:r>
            <a:endParaRPr lang="ko-KR" altLang="en-US" sz="800" b="0" spc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3C8AD0C1-89D6-4F13-92FE-1CD53D2309B2}"/>
              </a:ext>
            </a:extLst>
          </p:cNvPr>
          <p:cNvSpPr/>
          <p:nvPr/>
        </p:nvSpPr>
        <p:spPr>
          <a:xfrm>
            <a:off x="7351960" y="2605469"/>
            <a:ext cx="432000" cy="198000"/>
          </a:xfrm>
          <a:prstGeom prst="roundRect">
            <a:avLst>
              <a:gd name="adj" fmla="val 582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b="0" spc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행복사</a:t>
            </a:r>
            <a:endParaRPr lang="ko-KR" altLang="en-US" sz="800" b="0" spc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B87059AE-2157-473B-A0F7-BE6341B85EDC}"/>
              </a:ext>
            </a:extLst>
          </p:cNvPr>
          <p:cNvSpPr/>
          <p:nvPr/>
        </p:nvSpPr>
        <p:spPr>
          <a:xfrm>
            <a:off x="7822909" y="2605469"/>
            <a:ext cx="432000" cy="198000"/>
          </a:xfrm>
          <a:prstGeom prst="roundRect">
            <a:avLst>
              <a:gd name="adj" fmla="val 582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b="0" spc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행삭제</a:t>
            </a:r>
            <a:endParaRPr lang="ko-KR" altLang="en-US" sz="800" b="0" spc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52D11B51-87F0-4510-834B-6E170F93021E}"/>
              </a:ext>
            </a:extLst>
          </p:cNvPr>
          <p:cNvSpPr/>
          <p:nvPr/>
        </p:nvSpPr>
        <p:spPr>
          <a:xfrm>
            <a:off x="8293858" y="2605469"/>
            <a:ext cx="360000" cy="198000"/>
          </a:xfrm>
          <a:prstGeom prst="roundRect">
            <a:avLst>
              <a:gd name="adj" fmla="val 582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b="0" spc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취소</a:t>
            </a:r>
            <a:endParaRPr lang="ko-KR" altLang="en-US" sz="800" b="0" spc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2DBB62F-D856-4DA8-BD1B-E817382C9BB8}"/>
              </a:ext>
            </a:extLst>
          </p:cNvPr>
          <p:cNvGrpSpPr/>
          <p:nvPr/>
        </p:nvGrpSpPr>
        <p:grpSpPr>
          <a:xfrm>
            <a:off x="8713349" y="2632763"/>
            <a:ext cx="164322" cy="143999"/>
            <a:chOff x="9213592" y="3185491"/>
            <a:chExt cx="164322" cy="143999"/>
          </a:xfrm>
        </p:grpSpPr>
        <p:pic>
          <p:nvPicPr>
            <p:cNvPr id="48" name="Picture 4" descr="C:\Users\SUYEON\Desktop\icon\office-exel.png">
              <a:extLst>
                <a:ext uri="{FF2B5EF4-FFF2-40B4-BE49-F238E27FC236}">
                  <a16:creationId xmlns:a16="http://schemas.microsoft.com/office/drawing/2014/main" id="{5C736103-245C-42DB-8F3A-D76A1C231A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3592" y="3185491"/>
              <a:ext cx="144333" cy="136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아래쪽 화살표 232">
              <a:extLst>
                <a:ext uri="{FF2B5EF4-FFF2-40B4-BE49-F238E27FC236}">
                  <a16:creationId xmlns:a16="http://schemas.microsoft.com/office/drawing/2014/main" id="{C88E4CD9-AE15-43A4-823B-A18A9D6774B7}"/>
                </a:ext>
              </a:extLst>
            </p:cNvPr>
            <p:cNvSpPr/>
            <p:nvPr/>
          </p:nvSpPr>
          <p:spPr bwMode="auto">
            <a:xfrm>
              <a:off x="9310786" y="3254968"/>
              <a:ext cx="67128" cy="74522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50" name="그림 49">
            <a:extLst>
              <a:ext uri="{FF2B5EF4-FFF2-40B4-BE49-F238E27FC236}">
                <a16:creationId xmlns:a16="http://schemas.microsoft.com/office/drawing/2014/main" id="{8AE89ADF-5EE4-4550-8BA6-A45E3EE1B83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558" y="2648004"/>
            <a:ext cx="130234" cy="127463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04F690E5-BEC5-4A6F-848A-F44AC0E3B859}"/>
              </a:ext>
            </a:extLst>
          </p:cNvPr>
          <p:cNvGrpSpPr/>
          <p:nvPr/>
        </p:nvGrpSpPr>
        <p:grpSpPr>
          <a:xfrm>
            <a:off x="876657" y="2944729"/>
            <a:ext cx="144000" cy="1403635"/>
            <a:chOff x="1025946" y="2444972"/>
            <a:chExt cx="144000" cy="1403635"/>
          </a:xfrm>
        </p:grpSpPr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D3DFCF2A-2C31-43CF-9E9C-F46591898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25946" y="2444972"/>
              <a:ext cx="144000" cy="14400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2054B535-0763-4532-BA94-6C2F013D8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25946" y="2701568"/>
              <a:ext cx="144000" cy="14400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4EA8B958-3C6B-46D9-A729-2539C5AD2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25946" y="2953494"/>
              <a:ext cx="144000" cy="14400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8B90989D-DBC0-448D-9653-BE3D919B6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25946" y="3196085"/>
              <a:ext cx="144000" cy="14400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2D1AA2E5-8409-42CE-A829-3FC63A3F8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25946" y="3452681"/>
              <a:ext cx="144000" cy="14400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ECF7F5E4-B7C5-4645-AEAF-F12B220FF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25946" y="3704607"/>
              <a:ext cx="144000" cy="144000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694DBB9-CCF5-45EC-A064-E0A2B44E95DE}"/>
              </a:ext>
            </a:extLst>
          </p:cNvPr>
          <p:cNvSpPr/>
          <p:nvPr/>
        </p:nvSpPr>
        <p:spPr bwMode="auto">
          <a:xfrm>
            <a:off x="2004895" y="3174456"/>
            <a:ext cx="871200" cy="19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bIns="54000" rtlCol="0" anchor="ctr"/>
          <a:lstStyle/>
          <a:p>
            <a:r>
              <a:rPr lang="ko-KR" altLang="en-US" sz="800">
                <a:solidFill>
                  <a:schemeClr val="tx1"/>
                </a:solidFill>
              </a:rPr>
              <a:t>벽걸이</a:t>
            </a:r>
            <a:r>
              <a:rPr lang="en-US" altLang="ko-KR" sz="800">
                <a:solidFill>
                  <a:schemeClr val="tx1"/>
                </a:solidFill>
              </a:rPr>
              <a:t>(</a:t>
            </a:r>
            <a:r>
              <a:rPr lang="ko-KR" altLang="en-US" sz="800">
                <a:solidFill>
                  <a:schemeClr val="tx1"/>
                </a:solidFill>
              </a:rPr>
              <a:t>일반</a:t>
            </a:r>
            <a:r>
              <a:rPr lang="en-US" altLang="ko-KR" sz="80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5E2AB5F-78D0-4AF8-BA83-88A7D33CF347}"/>
              </a:ext>
            </a:extLst>
          </p:cNvPr>
          <p:cNvSpPr/>
          <p:nvPr/>
        </p:nvSpPr>
        <p:spPr bwMode="auto">
          <a:xfrm>
            <a:off x="2942620" y="3174456"/>
            <a:ext cx="1018224" cy="19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bIns="54000" rtlCol="0" anchor="ctr"/>
          <a:lstStyle/>
          <a:p>
            <a:r>
              <a:rPr lang="ko-KR" altLang="en-US" sz="800">
                <a:solidFill>
                  <a:schemeClr val="tx1"/>
                </a:solidFill>
              </a:rPr>
              <a:t>㈜제작업체명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740C9C1-E5A1-408F-907A-1CD80AEC3E9A}"/>
              </a:ext>
            </a:extLst>
          </p:cNvPr>
          <p:cNvSpPr/>
          <p:nvPr/>
        </p:nvSpPr>
        <p:spPr bwMode="auto">
          <a:xfrm>
            <a:off x="4020305" y="3174456"/>
            <a:ext cx="2826000" cy="19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bIns="54000" rtlCol="0" anchor="ctr"/>
          <a:lstStyle/>
          <a:p>
            <a:r>
              <a:rPr lang="en-US" altLang="ko-KR" sz="800" b="0">
                <a:solidFill>
                  <a:schemeClr val="tx1"/>
                </a:solidFill>
                <a:effectLst/>
              </a:rPr>
              <a:t>(000000) </a:t>
            </a:r>
            <a:r>
              <a:rPr lang="ko-KR" altLang="en-US" sz="800" b="0">
                <a:solidFill>
                  <a:schemeClr val="tx1"/>
                </a:solidFill>
                <a:effectLst/>
              </a:rPr>
              <a:t>서울 종로구 종로 </a:t>
            </a:r>
            <a:r>
              <a:rPr lang="en-US" altLang="ko-KR" sz="800" b="0">
                <a:solidFill>
                  <a:schemeClr val="tx1"/>
                </a:solidFill>
                <a:effectLst/>
              </a:rPr>
              <a:t>104, 2</a:t>
            </a:r>
            <a:r>
              <a:rPr lang="ko-KR" altLang="en-US" sz="800" b="0">
                <a:solidFill>
                  <a:schemeClr val="tx1"/>
                </a:solidFill>
                <a:effectLst/>
              </a:rPr>
              <a:t>층 ㈜기업명</a:t>
            </a:r>
            <a:endParaRPr lang="en-US" altLang="ko-KR" sz="800" b="0">
              <a:solidFill>
                <a:schemeClr val="tx1"/>
              </a:solidFill>
              <a:effectLst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2D46C47-1C09-45A7-ACDF-DA4C9209923F}"/>
              </a:ext>
            </a:extLst>
          </p:cNvPr>
          <p:cNvSpPr/>
          <p:nvPr/>
        </p:nvSpPr>
        <p:spPr bwMode="auto">
          <a:xfrm>
            <a:off x="6903466" y="3174456"/>
            <a:ext cx="612000" cy="19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bIns="540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김담당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FDE878E-95CC-4FD5-9739-382F3DC43FF2}"/>
              </a:ext>
            </a:extLst>
          </p:cNvPr>
          <p:cNvSpPr/>
          <p:nvPr/>
        </p:nvSpPr>
        <p:spPr bwMode="auto">
          <a:xfrm>
            <a:off x="7575271" y="3174456"/>
            <a:ext cx="792000" cy="19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rIns="54000" bIns="54000" rtlCol="0" anchor="ctr"/>
          <a:lstStyle/>
          <a:p>
            <a:r>
              <a:rPr lang="en-US" altLang="ko-KR" sz="800">
                <a:solidFill>
                  <a:schemeClr val="tx1"/>
                </a:solidFill>
              </a:rPr>
              <a:t>02-123-4567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CA8EDFD2-9DAE-4BD1-B778-CB7D92E10ACD}"/>
              </a:ext>
            </a:extLst>
          </p:cNvPr>
          <p:cNvGrpSpPr/>
          <p:nvPr/>
        </p:nvGrpSpPr>
        <p:grpSpPr>
          <a:xfrm>
            <a:off x="8429168" y="3175233"/>
            <a:ext cx="632564" cy="198000"/>
            <a:chOff x="1662830" y="5447974"/>
            <a:chExt cx="632564" cy="161925"/>
          </a:xfrm>
        </p:grpSpPr>
        <p:sp>
          <p:nvSpPr>
            <p:cNvPr id="67" name="Rectangle 167" descr="type=input">
              <a:extLst>
                <a:ext uri="{FF2B5EF4-FFF2-40B4-BE49-F238E27FC236}">
                  <a16:creationId xmlns:a16="http://schemas.microsoft.com/office/drawing/2014/main" id="{ADD109BF-50AA-4A15-9A67-E8A24D4D0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830" y="5447974"/>
              <a:ext cx="632564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700">
                  <a:latin typeface="+mn-ea"/>
                </a:rPr>
                <a:t>0</a:t>
              </a:r>
              <a:endParaRPr lang="ko-KR" altLang="en-US" sz="700">
                <a:latin typeface="+mn-ea"/>
              </a:endParaRPr>
            </a:p>
          </p:txBody>
        </p:sp>
        <p:sp>
          <p:nvSpPr>
            <p:cNvPr id="68" name="Rectangle 167" descr="type=input">
              <a:extLst>
                <a:ext uri="{FF2B5EF4-FFF2-40B4-BE49-F238E27FC236}">
                  <a16:creationId xmlns:a16="http://schemas.microsoft.com/office/drawing/2014/main" id="{53C091A4-B304-418A-A757-A91F1E130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830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-</a:t>
              </a:r>
              <a:endParaRPr lang="ko-KR" altLang="en-US" sz="900" b="1">
                <a:latin typeface="+mn-ea"/>
              </a:endParaRPr>
            </a:p>
          </p:txBody>
        </p:sp>
        <p:sp>
          <p:nvSpPr>
            <p:cNvPr id="69" name="Rectangle 167" descr="type=input">
              <a:extLst>
                <a:ext uri="{FF2B5EF4-FFF2-40B4-BE49-F238E27FC236}">
                  <a16:creationId xmlns:a16="http://schemas.microsoft.com/office/drawing/2014/main" id="{F0E2BE3B-C965-4668-867E-AC5EE0067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5393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+</a:t>
              </a:r>
              <a:endParaRPr lang="ko-KR" altLang="en-US" sz="900" b="1">
                <a:latin typeface="+mn-ea"/>
              </a:endParaRPr>
            </a:p>
          </p:txBody>
        </p:sp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BA33A0C-4ADC-4A36-9E5E-55D224AA84BA}"/>
              </a:ext>
            </a:extLst>
          </p:cNvPr>
          <p:cNvSpPr/>
          <p:nvPr/>
        </p:nvSpPr>
        <p:spPr bwMode="auto">
          <a:xfrm>
            <a:off x="2004895" y="3426383"/>
            <a:ext cx="871200" cy="19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bIns="54000" rtlCol="0" anchor="ctr"/>
          <a:lstStyle/>
          <a:p>
            <a:r>
              <a:rPr lang="ko-KR" altLang="en-US" sz="800">
                <a:solidFill>
                  <a:schemeClr val="tx1"/>
                </a:solidFill>
              </a:rPr>
              <a:t>벽걸이</a:t>
            </a:r>
            <a:r>
              <a:rPr lang="en-US" altLang="ko-KR" sz="800">
                <a:solidFill>
                  <a:schemeClr val="tx1"/>
                </a:solidFill>
              </a:rPr>
              <a:t>(</a:t>
            </a:r>
            <a:r>
              <a:rPr lang="ko-KR" altLang="en-US" sz="800">
                <a:solidFill>
                  <a:schemeClr val="tx1"/>
                </a:solidFill>
              </a:rPr>
              <a:t>탁상</a:t>
            </a:r>
            <a:r>
              <a:rPr lang="en-US" altLang="ko-KR" sz="80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94E6A56-BAA2-4F47-8053-4471447A8B57}"/>
              </a:ext>
            </a:extLst>
          </p:cNvPr>
          <p:cNvSpPr/>
          <p:nvPr/>
        </p:nvSpPr>
        <p:spPr bwMode="auto">
          <a:xfrm>
            <a:off x="2942620" y="3426383"/>
            <a:ext cx="1018224" cy="19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bIns="54000" rtlCol="0" anchor="ctr"/>
          <a:lstStyle/>
          <a:p>
            <a:r>
              <a:rPr lang="ko-KR" altLang="en-US" sz="800">
                <a:solidFill>
                  <a:schemeClr val="tx1"/>
                </a:solidFill>
              </a:rPr>
              <a:t>㈜제작업체명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C5DEC95-26F6-4A06-BD19-2A44FF943B29}"/>
              </a:ext>
            </a:extLst>
          </p:cNvPr>
          <p:cNvSpPr/>
          <p:nvPr/>
        </p:nvSpPr>
        <p:spPr bwMode="auto">
          <a:xfrm>
            <a:off x="4020305" y="3426383"/>
            <a:ext cx="2826000" cy="19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bIns="54000" rtlCol="0" anchor="ctr"/>
          <a:lstStyle/>
          <a:p>
            <a:r>
              <a:rPr lang="en-US" altLang="ko-KR" sz="800" b="0">
                <a:solidFill>
                  <a:schemeClr val="tx1"/>
                </a:solidFill>
                <a:effectLst/>
              </a:rPr>
              <a:t>(000000) </a:t>
            </a:r>
            <a:r>
              <a:rPr lang="ko-KR" altLang="en-US" sz="800" b="0">
                <a:solidFill>
                  <a:schemeClr val="tx1"/>
                </a:solidFill>
                <a:effectLst/>
              </a:rPr>
              <a:t>경기 안양시 동안구 시민대로 </a:t>
            </a:r>
            <a:r>
              <a:rPr lang="en-US" altLang="ko-KR" sz="800" b="0">
                <a:solidFill>
                  <a:schemeClr val="tx1"/>
                </a:solidFill>
                <a:effectLst/>
              </a:rPr>
              <a:t>373, 10</a:t>
            </a:r>
            <a:r>
              <a:rPr lang="ko-KR" altLang="en-US" sz="800" b="0">
                <a:solidFill>
                  <a:schemeClr val="tx1"/>
                </a:solidFill>
                <a:effectLst/>
              </a:rPr>
              <a:t>층 ㈜기업명</a:t>
            </a:r>
            <a:endParaRPr lang="en-US" altLang="ko-KR" sz="800" b="0">
              <a:solidFill>
                <a:schemeClr val="tx1"/>
              </a:solidFill>
              <a:effectLst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DD76BC2-FE60-4DA7-BAC5-4CADB891BEBC}"/>
              </a:ext>
            </a:extLst>
          </p:cNvPr>
          <p:cNvSpPr/>
          <p:nvPr/>
        </p:nvSpPr>
        <p:spPr bwMode="auto">
          <a:xfrm>
            <a:off x="6903466" y="3426383"/>
            <a:ext cx="612000" cy="19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bIns="540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유담당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BABECF3-6E32-4976-9055-69FF1E1A21B6}"/>
              </a:ext>
            </a:extLst>
          </p:cNvPr>
          <p:cNvSpPr/>
          <p:nvPr/>
        </p:nvSpPr>
        <p:spPr bwMode="auto">
          <a:xfrm>
            <a:off x="7575271" y="3426383"/>
            <a:ext cx="792000" cy="19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rIns="54000" bIns="54000" rtlCol="0" anchor="ctr"/>
          <a:lstStyle/>
          <a:p>
            <a:r>
              <a:rPr lang="en-US" altLang="ko-KR" sz="800">
                <a:solidFill>
                  <a:schemeClr val="tx1"/>
                </a:solidFill>
              </a:rPr>
              <a:t>031-123-4567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0C129D83-FCB7-48E7-A51D-FEB1FCBBBD6E}"/>
              </a:ext>
            </a:extLst>
          </p:cNvPr>
          <p:cNvGrpSpPr/>
          <p:nvPr/>
        </p:nvGrpSpPr>
        <p:grpSpPr>
          <a:xfrm>
            <a:off x="8429168" y="3427160"/>
            <a:ext cx="632564" cy="198000"/>
            <a:chOff x="1662830" y="5447974"/>
            <a:chExt cx="632564" cy="161925"/>
          </a:xfrm>
        </p:grpSpPr>
        <p:sp>
          <p:nvSpPr>
            <p:cNvPr id="79" name="Rectangle 167" descr="type=input">
              <a:extLst>
                <a:ext uri="{FF2B5EF4-FFF2-40B4-BE49-F238E27FC236}">
                  <a16:creationId xmlns:a16="http://schemas.microsoft.com/office/drawing/2014/main" id="{ED4FA1C2-F20F-4286-856A-D2A1B8BCD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830" y="5447974"/>
              <a:ext cx="632564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700">
                  <a:latin typeface="+mn-ea"/>
                </a:rPr>
                <a:t>0</a:t>
              </a:r>
              <a:endParaRPr lang="ko-KR" altLang="en-US" sz="700">
                <a:latin typeface="+mn-ea"/>
              </a:endParaRPr>
            </a:p>
          </p:txBody>
        </p:sp>
        <p:sp>
          <p:nvSpPr>
            <p:cNvPr id="80" name="Rectangle 167" descr="type=input">
              <a:extLst>
                <a:ext uri="{FF2B5EF4-FFF2-40B4-BE49-F238E27FC236}">
                  <a16:creationId xmlns:a16="http://schemas.microsoft.com/office/drawing/2014/main" id="{C1642AA0-420A-424C-9785-7DCE7F9CB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830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-</a:t>
              </a:r>
              <a:endParaRPr lang="ko-KR" altLang="en-US" sz="900" b="1">
                <a:latin typeface="+mn-ea"/>
              </a:endParaRPr>
            </a:p>
          </p:txBody>
        </p:sp>
        <p:sp>
          <p:nvSpPr>
            <p:cNvPr id="81" name="Rectangle 167" descr="type=input">
              <a:extLst>
                <a:ext uri="{FF2B5EF4-FFF2-40B4-BE49-F238E27FC236}">
                  <a16:creationId xmlns:a16="http://schemas.microsoft.com/office/drawing/2014/main" id="{192AE9AA-228F-4AFA-98B3-90F2333C5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5393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+</a:t>
              </a:r>
              <a:endParaRPr lang="ko-KR" altLang="en-US" sz="900" b="1">
                <a:latin typeface="+mn-ea"/>
              </a:endParaRPr>
            </a:p>
          </p:txBody>
        </p:sp>
      </p:grp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E11F2F1-F25D-4099-A32D-1A35BF3F7E6A}"/>
              </a:ext>
            </a:extLst>
          </p:cNvPr>
          <p:cNvSpPr/>
          <p:nvPr/>
        </p:nvSpPr>
        <p:spPr bwMode="auto">
          <a:xfrm>
            <a:off x="2004895" y="3678308"/>
            <a:ext cx="871200" cy="19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bIns="54000" rtlCol="0" anchor="ctr"/>
          <a:lstStyle/>
          <a:p>
            <a:r>
              <a:rPr lang="ko-KR" altLang="en-US" sz="800">
                <a:solidFill>
                  <a:schemeClr val="tx1"/>
                </a:solidFill>
              </a:rPr>
              <a:t>벽걸이</a:t>
            </a:r>
            <a:r>
              <a:rPr lang="en-US" altLang="ko-KR" sz="800">
                <a:solidFill>
                  <a:schemeClr val="tx1"/>
                </a:solidFill>
              </a:rPr>
              <a:t>(</a:t>
            </a:r>
            <a:r>
              <a:rPr lang="ko-KR" altLang="en-US" sz="800">
                <a:solidFill>
                  <a:schemeClr val="tx1"/>
                </a:solidFill>
              </a:rPr>
              <a:t>탁상</a:t>
            </a:r>
            <a:r>
              <a:rPr lang="en-US" altLang="ko-KR" sz="80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FDFA3AF-F435-4664-88FA-7028B67A8C6F}"/>
              </a:ext>
            </a:extLst>
          </p:cNvPr>
          <p:cNvSpPr/>
          <p:nvPr/>
        </p:nvSpPr>
        <p:spPr bwMode="auto">
          <a:xfrm>
            <a:off x="2942620" y="3678308"/>
            <a:ext cx="1018224" cy="19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bIns="54000" rtlCol="0" anchor="ctr"/>
          <a:lstStyle/>
          <a:p>
            <a:r>
              <a:rPr lang="ko-KR" altLang="en-US" sz="800">
                <a:solidFill>
                  <a:schemeClr val="tx1"/>
                </a:solidFill>
              </a:rPr>
              <a:t>㈜제작업체명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1B84EF5C-2F55-438C-A732-4A05832FCADA}"/>
              </a:ext>
            </a:extLst>
          </p:cNvPr>
          <p:cNvSpPr/>
          <p:nvPr/>
        </p:nvSpPr>
        <p:spPr bwMode="auto">
          <a:xfrm>
            <a:off x="4020305" y="3678308"/>
            <a:ext cx="2826000" cy="19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bIns="54000" rtlCol="0" anchor="ctr"/>
          <a:lstStyle/>
          <a:p>
            <a:r>
              <a:rPr lang="en-US" altLang="ko-KR" sz="800" b="0">
                <a:solidFill>
                  <a:schemeClr val="tx1"/>
                </a:solidFill>
                <a:effectLst/>
              </a:rPr>
              <a:t>(000000) </a:t>
            </a:r>
            <a:r>
              <a:rPr lang="ko-KR" altLang="en-US" sz="800" b="0">
                <a:solidFill>
                  <a:schemeClr val="tx1"/>
                </a:solidFill>
                <a:effectLst/>
              </a:rPr>
              <a:t>경기 용인시 수지구 신수로 </a:t>
            </a:r>
            <a:r>
              <a:rPr lang="en-US" altLang="ko-KR" sz="800" b="0">
                <a:solidFill>
                  <a:schemeClr val="tx1"/>
                </a:solidFill>
                <a:effectLst/>
              </a:rPr>
              <a:t>799, 13</a:t>
            </a:r>
            <a:r>
              <a:rPr lang="ko-KR" altLang="en-US" sz="800" b="0">
                <a:solidFill>
                  <a:schemeClr val="tx1"/>
                </a:solidFill>
                <a:effectLst/>
              </a:rPr>
              <a:t>층 ㈜기업명</a:t>
            </a:r>
            <a:endParaRPr lang="en-US" altLang="ko-KR" sz="800" b="0">
              <a:solidFill>
                <a:schemeClr val="tx1"/>
              </a:solidFill>
              <a:effectLst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61A9209-2E15-45E9-A332-7443FA04EF8B}"/>
              </a:ext>
            </a:extLst>
          </p:cNvPr>
          <p:cNvSpPr/>
          <p:nvPr/>
        </p:nvSpPr>
        <p:spPr bwMode="auto">
          <a:xfrm>
            <a:off x="6903466" y="3678308"/>
            <a:ext cx="612000" cy="19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bIns="540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홍담당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AC48475-6FA0-4D1F-B5EB-4293F39CF577}"/>
              </a:ext>
            </a:extLst>
          </p:cNvPr>
          <p:cNvSpPr/>
          <p:nvPr/>
        </p:nvSpPr>
        <p:spPr bwMode="auto">
          <a:xfrm>
            <a:off x="7575271" y="3678308"/>
            <a:ext cx="792000" cy="19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rIns="54000" bIns="54000" rtlCol="0" anchor="ctr"/>
          <a:lstStyle/>
          <a:p>
            <a:r>
              <a:rPr lang="en-US" altLang="ko-KR" sz="800">
                <a:solidFill>
                  <a:schemeClr val="tx1"/>
                </a:solidFill>
              </a:rPr>
              <a:t>031-345-5678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A9F238D1-FB30-4B5B-B947-FE06D025C138}"/>
              </a:ext>
            </a:extLst>
          </p:cNvPr>
          <p:cNvGrpSpPr/>
          <p:nvPr/>
        </p:nvGrpSpPr>
        <p:grpSpPr>
          <a:xfrm>
            <a:off x="8429168" y="3679085"/>
            <a:ext cx="632564" cy="198000"/>
            <a:chOff x="1662830" y="5447974"/>
            <a:chExt cx="632564" cy="161925"/>
          </a:xfrm>
        </p:grpSpPr>
        <p:sp>
          <p:nvSpPr>
            <p:cNvPr id="88" name="Rectangle 167" descr="type=input">
              <a:extLst>
                <a:ext uri="{FF2B5EF4-FFF2-40B4-BE49-F238E27FC236}">
                  <a16:creationId xmlns:a16="http://schemas.microsoft.com/office/drawing/2014/main" id="{F5839A0E-2496-4A1C-B198-8A09B8C4D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830" y="5447974"/>
              <a:ext cx="632564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700">
                  <a:latin typeface="+mn-ea"/>
                </a:rPr>
                <a:t>0</a:t>
              </a:r>
              <a:endParaRPr lang="ko-KR" altLang="en-US" sz="700">
                <a:latin typeface="+mn-ea"/>
              </a:endParaRPr>
            </a:p>
          </p:txBody>
        </p:sp>
        <p:sp>
          <p:nvSpPr>
            <p:cNvPr id="89" name="Rectangle 167" descr="type=input">
              <a:extLst>
                <a:ext uri="{FF2B5EF4-FFF2-40B4-BE49-F238E27FC236}">
                  <a16:creationId xmlns:a16="http://schemas.microsoft.com/office/drawing/2014/main" id="{EA8EE861-F357-4934-A2AE-9E64FDD47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830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-</a:t>
              </a:r>
              <a:endParaRPr lang="ko-KR" altLang="en-US" sz="900" b="1">
                <a:latin typeface="+mn-ea"/>
              </a:endParaRPr>
            </a:p>
          </p:txBody>
        </p:sp>
        <p:sp>
          <p:nvSpPr>
            <p:cNvPr id="90" name="Rectangle 167" descr="type=input">
              <a:extLst>
                <a:ext uri="{FF2B5EF4-FFF2-40B4-BE49-F238E27FC236}">
                  <a16:creationId xmlns:a16="http://schemas.microsoft.com/office/drawing/2014/main" id="{00A44E8B-2611-43F7-86C4-42635D239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5393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+</a:t>
              </a:r>
              <a:endParaRPr lang="ko-KR" altLang="en-US" sz="900" b="1">
                <a:latin typeface="+mn-ea"/>
              </a:endParaRPr>
            </a:p>
          </p:txBody>
        </p:sp>
      </p:grp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66947994-3868-4E9C-83BD-A90144D67D32}"/>
              </a:ext>
            </a:extLst>
          </p:cNvPr>
          <p:cNvSpPr/>
          <p:nvPr/>
        </p:nvSpPr>
        <p:spPr>
          <a:xfrm>
            <a:off x="8261570" y="4507534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취소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6CB8D3D6-5A63-4A5C-A676-A6D5A2473C58}"/>
              </a:ext>
            </a:extLst>
          </p:cNvPr>
          <p:cNvSpPr>
            <a:spLocks noChangeAspect="1"/>
          </p:cNvSpPr>
          <p:nvPr/>
        </p:nvSpPr>
        <p:spPr>
          <a:xfrm>
            <a:off x="8367641" y="4731581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>
                <a:solidFill>
                  <a:prstClr val="white"/>
                </a:solidFill>
              </a:rPr>
              <a:t>3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22E90AA-9FCF-3040-36A2-4DD4BB62EBE0}"/>
              </a:ext>
            </a:extLst>
          </p:cNvPr>
          <p:cNvSpPr>
            <a:spLocks noChangeAspect="1"/>
          </p:cNvSpPr>
          <p:nvPr/>
        </p:nvSpPr>
        <p:spPr>
          <a:xfrm>
            <a:off x="624712" y="2238459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1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graphicFrame>
        <p:nvGraphicFramePr>
          <p:cNvPr id="2" name="Group 974">
            <a:extLst>
              <a:ext uri="{FF2B5EF4-FFF2-40B4-BE49-F238E27FC236}">
                <a16:creationId xmlns:a16="http://schemas.microsoft.com/office/drawing/2014/main" id="{6B03AAD3-26D4-1DF1-F3A1-8EBDEAEF2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627039"/>
              </p:ext>
            </p:extLst>
          </p:nvPr>
        </p:nvGraphicFramePr>
        <p:xfrm>
          <a:off x="9697291" y="1638678"/>
          <a:ext cx="2340000" cy="3408000"/>
        </p:xfrm>
        <a:graphic>
          <a:graphicData uri="http://schemas.openxmlformats.org/drawingml/2006/table">
            <a:tbl>
              <a:tblPr/>
              <a:tblGrid>
                <a:gridCol w="2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달력카테고리관리 팝업</a:t>
                      </a:r>
                      <a:endParaRPr lang="en-US" altLang="ko-KR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614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신청수량 스핀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디폴트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0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숫자 입력 또는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(+), (-)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버튼 클릭하여 수량 설정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※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(+), (-)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버튼 클릭 시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25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씩 증가 및 감소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- 25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단위가 아닌 숫자를 입력했을 경우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얼럿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b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25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단위로 입력해주세요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.(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한박스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25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개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배부수량보다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큰 수를 입력할 수 없음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218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5975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취소 버튼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클릭 시 창 닫힘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9842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저장버튼</a:t>
                      </a:r>
                      <a:endParaRPr lang="en-US" altLang="ko-KR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- [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저장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]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버튼 클릭 시 얼럿 노출</a:t>
                      </a:r>
                      <a:endParaRPr lang="en-US" altLang="ko-KR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저장하시겠습니까 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?(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)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취소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)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&gt;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저장되었습니다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.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필수항목 미입력 및 미선택 시 얼럿 노출</a:t>
                      </a:r>
                      <a:endParaRPr lang="en-US" altLang="ko-KR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달력카테고리명을 입력해주세요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.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제작업체명을 입력해주세요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.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제작업체 주소를 입력해주세요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.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담당자명을 입력해주세요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.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전화번호를 입력해주세요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.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박스단위를 입력해주세요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7145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3687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6D103-E2A0-3A7D-69AA-371CD3E14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831E5589-C498-7DF4-8356-9366903A1E3D}"/>
              </a:ext>
            </a:extLst>
          </p:cNvPr>
          <p:cNvSpPr txBox="1"/>
          <p:nvPr/>
        </p:nvSpPr>
        <p:spPr>
          <a:xfrm>
            <a:off x="10245609" y="688967"/>
            <a:ext cx="1800000" cy="200055"/>
          </a:xfrm>
          <a:prstGeom prst="rect">
            <a:avLst/>
          </a:prstGeom>
        </p:spPr>
        <p:txBody>
          <a:bodyPr wrap="square" lIns="36000" rIns="3600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endParaRPr kumimoji="0" lang="ko-KR" altLang="ko-KR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8138B63-2B5F-29E8-7F3A-5174D9E2E121}"/>
              </a:ext>
            </a:extLst>
          </p:cNvPr>
          <p:cNvSpPr txBox="1"/>
          <p:nvPr/>
        </p:nvSpPr>
        <p:spPr>
          <a:xfrm>
            <a:off x="10245609" y="497547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>
              <a:defRPr/>
            </a:pP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신청관리 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202124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6A215C4-DC5A-004F-EE3F-DC9FB8A72E10}"/>
              </a:ext>
            </a:extLst>
          </p:cNvPr>
          <p:cNvSpPr txBox="1"/>
          <p:nvPr/>
        </p:nvSpPr>
        <p:spPr>
          <a:xfrm>
            <a:off x="10245609" y="863833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endParaRPr kumimoji="0" lang="ko-KR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2552FD-D0E0-EA02-42BF-EF2D8438A599}"/>
              </a:ext>
            </a:extLst>
          </p:cNvPr>
          <p:cNvSpPr txBox="1"/>
          <p:nvPr/>
        </p:nvSpPr>
        <p:spPr>
          <a:xfrm>
            <a:off x="66840" y="125573"/>
            <a:ext cx="3817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1400">
                <a:solidFill>
                  <a:prstClr val="black"/>
                </a:solidFill>
                <a:latin typeface="함초롬돋움"/>
                <a:ea typeface="함초롬돋움"/>
              </a:rPr>
              <a:t>캘린더신청 </a:t>
            </a:r>
            <a:r>
              <a:rPr lang="en-US" altLang="ko-KR" sz="1400">
                <a:solidFill>
                  <a:prstClr val="black"/>
                </a:solidFill>
                <a:latin typeface="함초롬돋움"/>
                <a:ea typeface="함초롬돋움"/>
              </a:rPr>
              <a:t>&gt; 1</a:t>
            </a:r>
            <a:r>
              <a:rPr lang="ko-KR" altLang="en-US" sz="1400">
                <a:solidFill>
                  <a:prstClr val="black"/>
                </a:solidFill>
                <a:latin typeface="함초롬돋움"/>
                <a:ea typeface="함초롬돋움"/>
              </a:rPr>
              <a:t>차신청 </a:t>
            </a:r>
            <a:r>
              <a:rPr lang="en-US" altLang="ko-KR" sz="1400" dirty="0">
                <a:solidFill>
                  <a:prstClr val="black"/>
                </a:solidFill>
                <a:latin typeface="함초롬돋움"/>
                <a:ea typeface="함초롬돋움"/>
              </a:rPr>
              <a:t>&gt; </a:t>
            </a:r>
            <a:r>
              <a:rPr lang="ko-KR" altLang="en-US" sz="1400" dirty="0" err="1">
                <a:solidFill>
                  <a:prstClr val="black"/>
                </a:solidFill>
                <a:latin typeface="함초롬돋움"/>
                <a:ea typeface="함초롬돋움"/>
              </a:rPr>
              <a:t>캘린더수첩공지팝업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BDE49F-922F-F588-220C-513BCF3DDE89}"/>
              </a:ext>
            </a:extLst>
          </p:cNvPr>
          <p:cNvSpPr txBox="1"/>
          <p:nvPr/>
        </p:nvSpPr>
        <p:spPr>
          <a:xfrm>
            <a:off x="10245609" y="1118146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lvl="0"/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홈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영업지원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캘린더신청 </a:t>
            </a:r>
            <a:r>
              <a:rPr lang="en-US" altLang="ko-KR" sz="70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>
                <a:solidFill>
                  <a:srgbClr val="202124"/>
                </a:solidFill>
                <a:latin typeface="+mn-ea"/>
              </a:rPr>
              <a:t>신청관리</a:t>
            </a:r>
            <a:endParaRPr lang="ko-KR" altLang="en-US" sz="700" dirty="0">
              <a:solidFill>
                <a:srgbClr val="202124"/>
              </a:solidFill>
              <a:latin typeface="+mn-ea"/>
            </a:endParaRPr>
          </a:p>
        </p:txBody>
      </p:sp>
      <p:graphicFrame>
        <p:nvGraphicFramePr>
          <p:cNvPr id="2" name="Group 974">
            <a:extLst>
              <a:ext uri="{FF2B5EF4-FFF2-40B4-BE49-F238E27FC236}">
                <a16:creationId xmlns:a16="http://schemas.microsoft.com/office/drawing/2014/main" id="{5F1F877F-9793-CEFE-6D03-3407ACEA0DFB}"/>
              </a:ext>
            </a:extLst>
          </p:cNvPr>
          <p:cNvGraphicFramePr>
            <a:graphicFrameLocks noGrp="1"/>
          </p:cNvGraphicFramePr>
          <p:nvPr/>
        </p:nvGraphicFramePr>
        <p:xfrm>
          <a:off x="9697291" y="1638678"/>
          <a:ext cx="2340000" cy="315840"/>
        </p:xfrm>
        <a:graphic>
          <a:graphicData uri="http://schemas.openxmlformats.org/drawingml/2006/table">
            <a:tbl>
              <a:tblPr/>
              <a:tblGrid>
                <a:gridCol w="2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캘린더수첩공지팝업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신청관리 메뉴 접속 시 노출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614370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332CC47A-5044-4B67-8F06-BAFD3AD82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09" y="535647"/>
            <a:ext cx="3944522" cy="477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34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6D103-E2A0-3A7D-69AA-371CD3E14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831E5589-C498-7DF4-8356-9366903A1E3D}"/>
              </a:ext>
            </a:extLst>
          </p:cNvPr>
          <p:cNvSpPr txBox="1"/>
          <p:nvPr/>
        </p:nvSpPr>
        <p:spPr>
          <a:xfrm>
            <a:off x="10245609" y="688967"/>
            <a:ext cx="1800000" cy="200055"/>
          </a:xfrm>
          <a:prstGeom prst="rect">
            <a:avLst/>
          </a:prstGeom>
        </p:spPr>
        <p:txBody>
          <a:bodyPr wrap="square" lIns="36000" rIns="3600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endParaRPr kumimoji="0" lang="ko-KR" altLang="ko-KR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8138B63-2B5F-29E8-7F3A-5174D9E2E121}"/>
              </a:ext>
            </a:extLst>
          </p:cNvPr>
          <p:cNvSpPr txBox="1"/>
          <p:nvPr/>
        </p:nvSpPr>
        <p:spPr>
          <a:xfrm>
            <a:off x="10245609" y="497547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>
              <a:defRPr/>
            </a:pP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신청관리 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202124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6A215C4-DC5A-004F-EE3F-DC9FB8A72E10}"/>
              </a:ext>
            </a:extLst>
          </p:cNvPr>
          <p:cNvSpPr txBox="1"/>
          <p:nvPr/>
        </p:nvSpPr>
        <p:spPr>
          <a:xfrm>
            <a:off x="10245609" y="863833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endParaRPr kumimoji="0" lang="ko-KR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2552FD-D0E0-EA02-42BF-EF2D8438A599}"/>
              </a:ext>
            </a:extLst>
          </p:cNvPr>
          <p:cNvSpPr txBox="1"/>
          <p:nvPr/>
        </p:nvSpPr>
        <p:spPr>
          <a:xfrm>
            <a:off x="66840" y="125573"/>
            <a:ext cx="3871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1400" dirty="0">
                <a:solidFill>
                  <a:prstClr val="black"/>
                </a:solidFill>
                <a:latin typeface="함초롬돋움"/>
                <a:ea typeface="함초롬돋움"/>
              </a:rPr>
              <a:t>캘린더신청 </a:t>
            </a:r>
            <a:r>
              <a:rPr lang="en-US" altLang="ko-KR" sz="1400">
                <a:solidFill>
                  <a:prstClr val="black"/>
                </a:solidFill>
                <a:latin typeface="함초롬돋움"/>
                <a:ea typeface="함초롬돋움"/>
              </a:rPr>
              <a:t>&gt; 1</a:t>
            </a:r>
            <a:r>
              <a:rPr lang="ko-KR" altLang="en-US" sz="1400">
                <a:solidFill>
                  <a:prstClr val="black"/>
                </a:solidFill>
                <a:latin typeface="함초롬돋움"/>
                <a:ea typeface="함초롬돋움"/>
              </a:rPr>
              <a:t>차신청 </a:t>
            </a:r>
            <a:r>
              <a:rPr lang="en-US" altLang="ko-KR" sz="1400" dirty="0">
                <a:solidFill>
                  <a:prstClr val="black"/>
                </a:solidFill>
                <a:latin typeface="함초롬돋움"/>
                <a:ea typeface="함초롬돋움"/>
              </a:rPr>
              <a:t>&gt; </a:t>
            </a:r>
            <a:r>
              <a:rPr lang="ko-KR" altLang="en-US" sz="1400" dirty="0">
                <a:solidFill>
                  <a:prstClr val="black"/>
                </a:solidFill>
                <a:latin typeface="함초롬돋움"/>
                <a:ea typeface="함초롬돋움"/>
              </a:rPr>
              <a:t>캘린더인수내역 팝업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BDE49F-922F-F588-220C-513BCF3DDE89}"/>
              </a:ext>
            </a:extLst>
          </p:cNvPr>
          <p:cNvSpPr txBox="1"/>
          <p:nvPr/>
        </p:nvSpPr>
        <p:spPr>
          <a:xfrm>
            <a:off x="10245609" y="1118146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lvl="0"/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홈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영업지원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캘린더신청 </a:t>
            </a:r>
            <a:r>
              <a:rPr lang="en-US" altLang="ko-KR" sz="70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>
                <a:solidFill>
                  <a:srgbClr val="202124"/>
                </a:solidFill>
                <a:latin typeface="+mn-ea"/>
              </a:rPr>
              <a:t>신청관리</a:t>
            </a:r>
            <a:endParaRPr lang="ko-KR" altLang="en-US" sz="700" dirty="0">
              <a:solidFill>
                <a:srgbClr val="202124"/>
              </a:solidFill>
              <a:latin typeface="+mn-ea"/>
            </a:endParaRPr>
          </a:p>
        </p:txBody>
      </p:sp>
      <p:graphicFrame>
        <p:nvGraphicFramePr>
          <p:cNvPr id="2" name="Group 974">
            <a:extLst>
              <a:ext uri="{FF2B5EF4-FFF2-40B4-BE49-F238E27FC236}">
                <a16:creationId xmlns:a16="http://schemas.microsoft.com/office/drawing/2014/main" id="{5F1F877F-9793-CEFE-6D03-3407ACEA0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624705"/>
              </p:ext>
            </p:extLst>
          </p:nvPr>
        </p:nvGraphicFramePr>
        <p:xfrm>
          <a:off x="9697291" y="1630289"/>
          <a:ext cx="2340000" cy="193920"/>
        </p:xfrm>
        <a:graphic>
          <a:graphicData uri="http://schemas.openxmlformats.org/drawingml/2006/table">
            <a:tbl>
              <a:tblPr/>
              <a:tblGrid>
                <a:gridCol w="2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캘린더인수내역팝업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614370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4FB30572-73B2-4289-8BD5-AFB07EF30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34" y="516597"/>
            <a:ext cx="6417802" cy="58959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C7F2479-04EB-40FE-B3F2-A06B0829AFC2}"/>
              </a:ext>
            </a:extLst>
          </p:cNvPr>
          <p:cNvSpPr/>
          <p:nvPr/>
        </p:nvSpPr>
        <p:spPr bwMode="auto">
          <a:xfrm>
            <a:off x="4786458" y="4272442"/>
            <a:ext cx="290513" cy="133350"/>
          </a:xfrm>
          <a:prstGeom prst="rect">
            <a:avLst/>
          </a:prstGeom>
          <a:solidFill>
            <a:schemeClr val="bg1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121F27-112B-443A-B00A-0904716128E2}"/>
              </a:ext>
            </a:extLst>
          </p:cNvPr>
          <p:cNvSpPr/>
          <p:nvPr/>
        </p:nvSpPr>
        <p:spPr bwMode="auto">
          <a:xfrm>
            <a:off x="5245449" y="4296617"/>
            <a:ext cx="262733" cy="133350"/>
          </a:xfrm>
          <a:prstGeom prst="rect">
            <a:avLst/>
          </a:prstGeom>
          <a:solidFill>
            <a:schemeClr val="bg1"/>
          </a:solidFill>
          <a:ln w="317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77BE60-F9D3-4B8C-9935-76626D4A94A2}"/>
              </a:ext>
            </a:extLst>
          </p:cNvPr>
          <p:cNvSpPr txBox="1"/>
          <p:nvPr/>
        </p:nvSpPr>
        <p:spPr>
          <a:xfrm>
            <a:off x="4718671" y="4275751"/>
            <a:ext cx="50720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ea typeface="굴림" panose="020B0600000101010101" pitchFamily="50" charset="-127"/>
              </a:rPr>
              <a:t>A11111</a:t>
            </a:r>
            <a:endParaRPr lang="ko-KR" altLang="en-US" sz="600" dirty="0">
              <a:ea typeface="굴림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23473D-AA4D-49CE-8EB9-5AE2147F4EA8}"/>
              </a:ext>
            </a:extLst>
          </p:cNvPr>
          <p:cNvSpPr txBox="1"/>
          <p:nvPr/>
        </p:nvSpPr>
        <p:spPr>
          <a:xfrm>
            <a:off x="5178628" y="4268131"/>
            <a:ext cx="4413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홍을지</a:t>
            </a:r>
            <a:endParaRPr lang="ko-KR" altLang="en-US" sz="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2483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779264A-10EE-43AF-9295-705B3F4324BD}"/>
              </a:ext>
            </a:extLst>
          </p:cNvPr>
          <p:cNvSpPr/>
          <p:nvPr/>
        </p:nvSpPr>
        <p:spPr bwMode="auto">
          <a:xfrm>
            <a:off x="811850" y="3119287"/>
            <a:ext cx="2581082" cy="504000"/>
          </a:xfrm>
          <a:prstGeom prst="roundRect">
            <a:avLst>
              <a:gd name="adj" fmla="val 8997"/>
            </a:avLst>
          </a:prstGeom>
          <a:solidFill>
            <a:schemeClr val="tx1"/>
          </a:solidFill>
          <a:ln w="3175" algn="ctr">
            <a:noFill/>
            <a:round/>
            <a:headEnd/>
            <a:tailEnd/>
          </a:ln>
        </p:spPr>
        <p:txBody>
          <a:bodyPr wrap="none" lIns="89984" tIns="46792" rIns="89984" bIns="46792" rtlCol="0" anchor="ctr"/>
          <a:lstStyle/>
          <a:p>
            <a:pPr algn="ctr" defTabSz="1276350" latinLnBrk="0">
              <a:spcBef>
                <a:spcPct val="50000"/>
              </a:spcBef>
            </a:pPr>
            <a:endParaRPr lang="ko-KR" altLang="en-US" sz="700" b="0" kern="0" dirty="0">
              <a:ln>
                <a:solidFill>
                  <a:srgbClr val="C0C0C0">
                    <a:alpha val="0"/>
                  </a:srgbClr>
                </a:solidFill>
              </a:ln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텍스트 개체 틀 19">
            <a:extLst>
              <a:ext uri="{FF2B5EF4-FFF2-40B4-BE49-F238E27FC236}">
                <a16:creationId xmlns:a16="http://schemas.microsoft.com/office/drawing/2014/main" id="{4498D83C-2B3D-42EF-8501-C346C88D3B2C}"/>
              </a:ext>
            </a:extLst>
          </p:cNvPr>
          <p:cNvSpPr txBox="1">
            <a:spLocks/>
          </p:cNvSpPr>
          <p:nvPr/>
        </p:nvSpPr>
        <p:spPr>
          <a:xfrm>
            <a:off x="811850" y="1367452"/>
            <a:ext cx="8643938" cy="508000"/>
          </a:xfrm>
          <a:prstGeom prst="rect">
            <a:avLst/>
          </a:prstGeom>
        </p:spPr>
        <p:txBody>
          <a:bodyPr/>
          <a:lstStyle>
            <a:lvl1pPr marL="185738" indent="-185738" algn="l" defTabSz="742950" rtl="0" eaLnBrk="1" latinLnBrk="1" hangingPunct="1">
              <a:lnSpc>
                <a:spcPct val="9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b="1">
                <a:latin typeface="+mn-ea"/>
              </a:rPr>
              <a:t>5. </a:t>
            </a:r>
            <a:r>
              <a:rPr lang="ko-KR" altLang="en-US" sz="2800" b="1">
                <a:latin typeface="+mn-ea"/>
              </a:rPr>
              <a:t>캘린더신청</a:t>
            </a:r>
            <a:endParaRPr lang="en-US" altLang="ko-KR" sz="2800" b="1" dirty="0">
              <a:latin typeface="+mn-ea"/>
            </a:endParaRPr>
          </a:p>
        </p:txBody>
      </p:sp>
      <p:sp>
        <p:nvSpPr>
          <p:cNvPr id="4" name="텍스트 개체 틀 34">
            <a:extLst>
              <a:ext uri="{FF2B5EF4-FFF2-40B4-BE49-F238E27FC236}">
                <a16:creationId xmlns:a16="http://schemas.microsoft.com/office/drawing/2014/main" id="{21D0908B-A381-4DCC-9815-9CAA754F391D}"/>
              </a:ext>
            </a:extLst>
          </p:cNvPr>
          <p:cNvSpPr txBox="1">
            <a:spLocks/>
          </p:cNvSpPr>
          <p:nvPr/>
        </p:nvSpPr>
        <p:spPr>
          <a:xfrm>
            <a:off x="743482" y="2267110"/>
            <a:ext cx="8643938" cy="2168158"/>
          </a:xfrm>
          <a:prstGeom prst="rect">
            <a:avLst/>
          </a:prstGeom>
        </p:spPr>
        <p:txBody>
          <a:bodyPr>
            <a:spAutoFit/>
          </a:bodyPr>
          <a:lstStyle>
            <a:lvl1pPr marL="185738" indent="-185738" algn="l" defTabSz="742950" rtl="0" eaLnBrk="1" latinLnBrk="1" hangingPunct="1">
              <a:lnSpc>
                <a:spcPct val="9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indent="-180975">
              <a:lnSpc>
                <a:spcPct val="150000"/>
              </a:lnSpc>
              <a:buClr>
                <a:schemeClr val="bg1"/>
              </a:buClr>
              <a:buNone/>
            </a:pPr>
            <a:r>
              <a:rPr lang="en-US" altLang="ko-KR" sz="1400">
                <a:solidFill>
                  <a:schemeClr val="bg1">
                    <a:lumMod val="50000"/>
                  </a:schemeClr>
                </a:solidFill>
                <a:latin typeface="+mn-ea"/>
              </a:rPr>
              <a:t>5..1 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  <a:latin typeface="+mn-ea"/>
              </a:rPr>
              <a:t>신청기간관리</a:t>
            </a:r>
            <a:endParaRPr lang="en-US" altLang="ko-KR" sz="140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360000" indent="-180975">
              <a:lnSpc>
                <a:spcPct val="150000"/>
              </a:lnSpc>
              <a:buClr>
                <a:schemeClr val="bg1"/>
              </a:buClr>
              <a:buNone/>
            </a:pPr>
            <a:r>
              <a:rPr lang="en-US" altLang="ko-KR" sz="1400">
                <a:solidFill>
                  <a:schemeClr val="bg1">
                    <a:lumMod val="50000"/>
                  </a:schemeClr>
                </a:solidFill>
                <a:latin typeface="+mn-ea"/>
              </a:rPr>
              <a:t>5.2. 1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  <a:latin typeface="+mn-ea"/>
              </a:rPr>
              <a:t>차신청</a:t>
            </a:r>
            <a:endParaRPr lang="en-US" altLang="ko-KR" sz="140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360000" indent="-180975">
              <a:lnSpc>
                <a:spcPct val="150000"/>
              </a:lnSpc>
              <a:buClr>
                <a:schemeClr val="bg1"/>
              </a:buClr>
              <a:buNone/>
            </a:pPr>
            <a:r>
              <a:rPr lang="en-US" altLang="ko-KR" sz="1800">
                <a:solidFill>
                  <a:schemeClr val="bg1"/>
                </a:solidFill>
                <a:latin typeface="+mn-ea"/>
              </a:rPr>
              <a:t>5.3. 2</a:t>
            </a:r>
            <a:r>
              <a:rPr lang="ko-KR" altLang="en-US" sz="1800">
                <a:solidFill>
                  <a:schemeClr val="bg1"/>
                </a:solidFill>
                <a:latin typeface="+mn-ea"/>
              </a:rPr>
              <a:t>차신청</a:t>
            </a:r>
            <a:endParaRPr lang="en-US" altLang="ko-KR" sz="1800">
              <a:solidFill>
                <a:schemeClr val="bg1"/>
              </a:solidFill>
              <a:latin typeface="+mn-ea"/>
            </a:endParaRPr>
          </a:p>
          <a:p>
            <a:pPr marL="360000" indent="-180975">
              <a:lnSpc>
                <a:spcPct val="150000"/>
              </a:lnSpc>
              <a:buClr>
                <a:schemeClr val="bg1"/>
              </a:buClr>
              <a:buNone/>
            </a:pPr>
            <a:r>
              <a:rPr lang="en-US" altLang="ko-KR" sz="1400">
                <a:solidFill>
                  <a:schemeClr val="bg1">
                    <a:lumMod val="50000"/>
                  </a:schemeClr>
                </a:solidFill>
                <a:latin typeface="+mn-ea"/>
              </a:rPr>
              <a:t>5.4. 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  <a:latin typeface="+mn-ea"/>
              </a:rPr>
              <a:t>신청내역조회</a:t>
            </a:r>
            <a:endParaRPr lang="en-US" altLang="ko-KR" sz="140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360000" indent="-180975">
              <a:lnSpc>
                <a:spcPct val="150000"/>
              </a:lnSpc>
              <a:buClr>
                <a:schemeClr val="bg1"/>
              </a:buClr>
              <a:buNone/>
            </a:pPr>
            <a:r>
              <a:rPr lang="en-US" altLang="ko-KR" sz="1400">
                <a:solidFill>
                  <a:schemeClr val="bg1">
                    <a:lumMod val="50000"/>
                  </a:schemeClr>
                </a:solidFill>
                <a:latin typeface="+mn-ea"/>
              </a:rPr>
              <a:t>5.5. 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  <a:latin typeface="+mn-ea"/>
              </a:rPr>
              <a:t>배부수량관리</a:t>
            </a:r>
            <a:endParaRPr lang="en-US" altLang="ko-KR" sz="140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8EB0C5-17EF-4D9B-AF81-205E375B4AC5}"/>
              </a:ext>
            </a:extLst>
          </p:cNvPr>
          <p:cNvSpPr txBox="1"/>
          <p:nvPr/>
        </p:nvSpPr>
        <p:spPr>
          <a:xfrm>
            <a:off x="66840" y="125573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1400" dirty="0">
                <a:solidFill>
                  <a:prstClr val="black"/>
                </a:solidFill>
                <a:latin typeface="함초롬돋움"/>
                <a:ea typeface="함초롬돋움"/>
              </a:rPr>
              <a:t>영업지원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0124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F9ABD-2EA0-7D18-E359-067330FF1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표 3">
            <a:extLst>
              <a:ext uri="{FF2B5EF4-FFF2-40B4-BE49-F238E27FC236}">
                <a16:creationId xmlns:a16="http://schemas.microsoft.com/office/drawing/2014/main" id="{FB239426-14BC-A406-E2A4-38486AE93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115423"/>
              </p:ext>
            </p:extLst>
          </p:nvPr>
        </p:nvGraphicFramePr>
        <p:xfrm>
          <a:off x="273541" y="2161289"/>
          <a:ext cx="9309600" cy="75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39843398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193349913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4244535380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938135883"/>
                    </a:ext>
                  </a:extLst>
                </a:gridCol>
                <a:gridCol w="3297600">
                  <a:extLst>
                    <a:ext uri="{9D8B030D-6E8A-4147-A177-3AD203B41FA5}">
                      <a16:colId xmlns:a16="http://schemas.microsoft.com/office/drawing/2014/main" val="243009198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신청부점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[0092]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부산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신청자 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[000001]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김영희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전화번호 </a:t>
                      </a:r>
                      <a:r>
                        <a:rPr lang="en-US" altLang="ko-KR" sz="800" b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45817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진행상태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신청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신청일자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2025-05-22</a:t>
                      </a:r>
                      <a:endParaRPr lang="en-US" altLang="ko-KR" sz="8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신청기간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2025-05-01 ~2025-05-30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8837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배송지정보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배송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직전월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기준 점포명세상의 주소지로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배송됩니다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93049"/>
                  </a:ext>
                </a:extLst>
              </a:tr>
            </a:tbl>
          </a:graphicData>
        </a:graphic>
      </p:graphicFrame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DB0AAFB-BA61-685D-72ED-4CAB6033F121}"/>
              </a:ext>
            </a:extLst>
          </p:cNvPr>
          <p:cNvSpPr/>
          <p:nvPr/>
        </p:nvSpPr>
        <p:spPr bwMode="auto">
          <a:xfrm>
            <a:off x="286800" y="871650"/>
            <a:ext cx="9288000" cy="486000"/>
          </a:xfrm>
          <a:prstGeom prst="roundRect">
            <a:avLst>
              <a:gd name="adj" fmla="val 430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BBAD210-F28C-D663-7294-1198B086D3AC}"/>
              </a:ext>
            </a:extLst>
          </p:cNvPr>
          <p:cNvSpPr/>
          <p:nvPr/>
        </p:nvSpPr>
        <p:spPr bwMode="auto">
          <a:xfrm>
            <a:off x="6339847" y="2189139"/>
            <a:ext cx="1224000" cy="198000"/>
          </a:xfrm>
          <a:prstGeom prst="rect">
            <a:avLst/>
          </a:prstGeom>
          <a:solidFill>
            <a:srgbClr val="FFFFCC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bIns="54000" rtlCol="0" anchor="ctr"/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(02)1122-3456~9 [000]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180B4FC-0A51-D27D-5C46-136D6D7E766E}"/>
              </a:ext>
            </a:extLst>
          </p:cNvPr>
          <p:cNvSpPr/>
          <p:nvPr/>
        </p:nvSpPr>
        <p:spPr>
          <a:xfrm>
            <a:off x="7571391" y="2174831"/>
            <a:ext cx="2143263" cy="216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8" indent="-90488">
              <a:buFont typeface="Arial" panose="020B0604020202020204" pitchFamily="34" charset="0"/>
              <a:buChar char="•"/>
              <a:defRPr/>
            </a:pPr>
            <a:r>
              <a:rPr kumimoji="0" lang="ko-KR" altLang="en-US" sz="80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우편물 수령 시 </a:t>
            </a:r>
            <a:r>
              <a:rPr kumimoji="0" lang="ko-KR" altLang="en-US" sz="8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연락 </a:t>
            </a:r>
            <a:r>
              <a:rPr kumimoji="0" lang="ko-KR" altLang="en-US" sz="80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가능한 전화번호</a:t>
            </a:r>
            <a:endParaRPr kumimoji="0" lang="ko-KR" altLang="en-US" sz="8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870FDDF-CB9C-5541-27B9-E79527538553}"/>
              </a:ext>
            </a:extLst>
          </p:cNvPr>
          <p:cNvSpPr txBox="1"/>
          <p:nvPr/>
        </p:nvSpPr>
        <p:spPr>
          <a:xfrm>
            <a:off x="10245609" y="688967"/>
            <a:ext cx="1800000" cy="200055"/>
          </a:xfrm>
          <a:prstGeom prst="rect">
            <a:avLst/>
          </a:prstGeom>
        </p:spPr>
        <p:txBody>
          <a:bodyPr wrap="square" lIns="36000" rIns="3600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BSSCR0301M </a:t>
            </a:r>
            <a:endParaRPr lang="ko-KR" altLang="ko-KR" sz="700" dirty="0">
              <a:solidFill>
                <a:srgbClr val="202124"/>
              </a:solidFill>
              <a:latin typeface="+mn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BE5246D-F12E-A447-25C2-03A581F8F5F8}"/>
              </a:ext>
            </a:extLst>
          </p:cNvPr>
          <p:cNvSpPr txBox="1"/>
          <p:nvPr/>
        </p:nvSpPr>
        <p:spPr>
          <a:xfrm>
            <a:off x="10245609" y="497547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>
              <a:defRPr/>
            </a:pPr>
            <a:r>
              <a:rPr lang="en-US" altLang="ko-KR" sz="700">
                <a:solidFill>
                  <a:srgbClr val="202124"/>
                </a:solidFill>
                <a:latin typeface="+mn-ea"/>
              </a:rPr>
              <a:t>2</a:t>
            </a:r>
            <a:r>
              <a:rPr lang="ko-KR" altLang="en-US" sz="700">
                <a:solidFill>
                  <a:srgbClr val="202124"/>
                </a:solidFill>
                <a:latin typeface="+mn-ea"/>
              </a:rPr>
              <a:t>차신청 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202124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21D7B9B-1DF4-9E60-D2CA-E2C546B9E8EF}"/>
              </a:ext>
            </a:extLst>
          </p:cNvPr>
          <p:cNvSpPr txBox="1"/>
          <p:nvPr/>
        </p:nvSpPr>
        <p:spPr>
          <a:xfrm>
            <a:off x="10245609" y="863833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endParaRPr kumimoji="0" lang="ko-KR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52287F6-1D3D-F6BA-741B-14B87628B7DE}"/>
              </a:ext>
            </a:extLst>
          </p:cNvPr>
          <p:cNvSpPr txBox="1"/>
          <p:nvPr/>
        </p:nvSpPr>
        <p:spPr>
          <a:xfrm>
            <a:off x="66840" y="125573"/>
            <a:ext cx="1973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1400" dirty="0">
                <a:solidFill>
                  <a:prstClr val="black"/>
                </a:solidFill>
                <a:latin typeface="함초롬돋움"/>
                <a:ea typeface="함초롬돋움"/>
              </a:rPr>
              <a:t>캘린더신청 </a:t>
            </a:r>
            <a:r>
              <a:rPr lang="en-US" altLang="ko-KR" sz="1400">
                <a:solidFill>
                  <a:prstClr val="black"/>
                </a:solidFill>
                <a:latin typeface="함초롬돋움"/>
                <a:ea typeface="함초롬돋움"/>
              </a:rPr>
              <a:t>&gt; 2</a:t>
            </a:r>
            <a:r>
              <a:rPr lang="ko-KR" altLang="en-US" sz="1400">
                <a:solidFill>
                  <a:prstClr val="black"/>
                </a:solidFill>
                <a:latin typeface="함초롬돋움"/>
                <a:ea typeface="함초롬돋움"/>
              </a:rPr>
              <a:t>차신청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0DDEF7-1B4B-7F9B-4B74-705287FF6848}"/>
              </a:ext>
            </a:extLst>
          </p:cNvPr>
          <p:cNvSpPr txBox="1"/>
          <p:nvPr/>
        </p:nvSpPr>
        <p:spPr>
          <a:xfrm>
            <a:off x="10245609" y="1118146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lvl="0"/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홈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영업지원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>
                <a:solidFill>
                  <a:srgbClr val="202124"/>
                </a:solidFill>
                <a:latin typeface="+mn-ea"/>
              </a:rPr>
              <a:t>캘린더신청 </a:t>
            </a:r>
            <a:r>
              <a:rPr lang="en-US" altLang="ko-KR" sz="700">
                <a:solidFill>
                  <a:srgbClr val="202124"/>
                </a:solidFill>
                <a:latin typeface="+mn-ea"/>
              </a:rPr>
              <a:t>&gt; 2</a:t>
            </a:r>
            <a:r>
              <a:rPr lang="ko-KR" altLang="en-US" sz="700">
                <a:solidFill>
                  <a:srgbClr val="202124"/>
                </a:solidFill>
                <a:latin typeface="+mn-ea"/>
              </a:rPr>
              <a:t>차신청 </a:t>
            </a:r>
            <a:endParaRPr lang="ko-KR" altLang="en-US" sz="700" dirty="0">
              <a:solidFill>
                <a:srgbClr val="202124"/>
              </a:solidFill>
              <a:latin typeface="+mn-ea"/>
            </a:endParaRPr>
          </a:p>
        </p:txBody>
      </p:sp>
      <p:graphicFrame>
        <p:nvGraphicFramePr>
          <p:cNvPr id="2" name="Group 974">
            <a:extLst>
              <a:ext uri="{FF2B5EF4-FFF2-40B4-BE49-F238E27FC236}">
                <a16:creationId xmlns:a16="http://schemas.microsoft.com/office/drawing/2014/main" id="{CBC78CB9-BB17-FD8D-7709-4BE9DF6FA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180980"/>
              </p:ext>
            </p:extLst>
          </p:nvPr>
        </p:nvGraphicFramePr>
        <p:xfrm>
          <a:off x="9697291" y="1639863"/>
          <a:ext cx="2340000" cy="5724480"/>
        </p:xfrm>
        <a:graphic>
          <a:graphicData uri="http://schemas.openxmlformats.org/drawingml/2006/table">
            <a:tbl>
              <a:tblPr/>
              <a:tblGrid>
                <a:gridCol w="2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신청기간이 아닐 때 화면을 접속하면 모든 필드가 비활성화되어 있음</a:t>
                      </a:r>
                      <a:endParaRPr lang="en-US" altLang="ko-KR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서무담당 권한이 있는 사용자만 신청 가능</a:t>
                      </a:r>
                      <a:endParaRPr lang="en-US" altLang="ko-KR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차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2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차 신청 부점장 전결</a:t>
                      </a:r>
                      <a:endParaRPr lang="en-US" altLang="ko-KR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614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현재 상태 표시 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신청기간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신청완료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제작중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배송중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인수완료 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본부에서 해당 처리 중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현재 상태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신청기간 상태 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‘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’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결재요청 상태 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‘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결재요청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‘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결재승인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반려 상태 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‘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결재승인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’, ‘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결재반려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’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배송등록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상태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‘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배송중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’ 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인수등록 상태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‘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인수완료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’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218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조회영역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신청연도 드롭다운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비활성화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디폴트 해당연도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신청부점 인풋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업무지원시스템 로그인 정보 자동 세팅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공통 조회조건 입력박스에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한글자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이상 입력 시 자동완성 기능 적용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'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을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'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입력 시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'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을지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가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', '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을지로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'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등 노출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소속팀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드롭다운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디폴트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부점에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따라 다름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일반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공란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소속팀이 있는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부점인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경우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리스트 노출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 0001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영업부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/ 4010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영업부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DR / 4546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영업부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VM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소속팀이 없는 경우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일반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데이터는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부점코드로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들어감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※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코드상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2017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년 이전 데이터만 존재함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조회 버튼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조회조건 설정 후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조회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버튼 클릭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시 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(6)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리스트 영역에 조회결과 출력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부점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미선택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상태에서 조회 시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얼럿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신청부점코드를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입력해주세요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969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연도별배송수량참고 버튼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클릭 시 연도별배송수량 팝업 노출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3949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신청부점 및 수량정보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신청부점 정보 자동세팅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4-1)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진행상태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결재요청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결재승인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결재반려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배송중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인수완료 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232541"/>
                  </a:ext>
                </a:extLst>
              </a:tr>
            </a:tbl>
          </a:graphicData>
        </a:graphic>
      </p:graphicFrame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A03CC6A-1894-68F1-914A-94D7C0A68AC1}"/>
              </a:ext>
            </a:extLst>
          </p:cNvPr>
          <p:cNvSpPr>
            <a:spLocks/>
          </p:cNvSpPr>
          <p:nvPr/>
        </p:nvSpPr>
        <p:spPr bwMode="auto">
          <a:xfrm>
            <a:off x="284035" y="1456866"/>
            <a:ext cx="9288000" cy="360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914342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F6832C-503B-BDC3-26D4-3CEEF3540730}"/>
              </a:ext>
            </a:extLst>
          </p:cNvPr>
          <p:cNvSpPr txBox="1"/>
          <p:nvPr/>
        </p:nvSpPr>
        <p:spPr>
          <a:xfrm>
            <a:off x="428658" y="1567937"/>
            <a:ext cx="4792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>
                <a:latin typeface="+mn-ea"/>
              </a:rPr>
              <a:t>신청연도</a:t>
            </a:r>
            <a:r>
              <a:rPr lang="en-US" altLang="ko-KR" sz="800" b="1">
                <a:solidFill>
                  <a:srgbClr val="FF0000"/>
                </a:solidFill>
                <a:latin typeface="+mn-ea"/>
              </a:rPr>
              <a:t> *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A82D54E3-1282-69BA-0A8F-7A2884C2900C}"/>
              </a:ext>
            </a:extLst>
          </p:cNvPr>
          <p:cNvGrpSpPr/>
          <p:nvPr/>
        </p:nvGrpSpPr>
        <p:grpSpPr>
          <a:xfrm>
            <a:off x="968621" y="1537866"/>
            <a:ext cx="588306" cy="198000"/>
            <a:chOff x="4198742" y="1232835"/>
            <a:chExt cx="588306" cy="198000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79011814-D7E3-9430-1B81-0606836AEC13}"/>
                </a:ext>
              </a:extLst>
            </p:cNvPr>
            <p:cNvSpPr/>
            <p:nvPr/>
          </p:nvSpPr>
          <p:spPr bwMode="auto">
            <a:xfrm>
              <a:off x="4198742" y="1232835"/>
              <a:ext cx="588306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2025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년</a:t>
              </a:r>
            </a:p>
          </p:txBody>
        </p:sp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5C731BBF-42A5-8ADA-56DE-0889007D6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8736" y="1283843"/>
              <a:ext cx="90000" cy="90000"/>
            </a:xfrm>
            <a:prstGeom prst="rect">
              <a:avLst/>
            </a:prstGeom>
          </p:spPr>
        </p:pic>
      </p:grp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6587799E-3ABD-BECE-9496-7FD48924EABD}"/>
              </a:ext>
            </a:extLst>
          </p:cNvPr>
          <p:cNvSpPr/>
          <p:nvPr/>
        </p:nvSpPr>
        <p:spPr>
          <a:xfrm>
            <a:off x="9056131" y="1537866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조회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CF4CAAC2-8CA8-05DD-1D13-632F98A88EE6}"/>
              </a:ext>
            </a:extLst>
          </p:cNvPr>
          <p:cNvSpPr/>
          <p:nvPr/>
        </p:nvSpPr>
        <p:spPr>
          <a:xfrm>
            <a:off x="949023" y="576273"/>
            <a:ext cx="5289030" cy="216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ko-KR" altLang="en-US" sz="600">
                <a:solidFill>
                  <a:srgbClr val="7F7F7F"/>
                </a:solidFill>
                <a:latin typeface="함초롬돋움"/>
                <a:ea typeface="함초롬돋움"/>
              </a:rPr>
              <a:t>홈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lang="ko-KR" altLang="en-US" sz="600" dirty="0">
                <a:solidFill>
                  <a:srgbClr val="7F7F7F"/>
                </a:solidFill>
                <a:latin typeface="함초롬돋움"/>
                <a:ea typeface="함초롬돋움"/>
              </a:rPr>
              <a:t>영업지원 </a:t>
            </a:r>
            <a:r>
              <a:rPr lang="en-US" altLang="ko-KR" sz="600" dirty="0">
                <a:solidFill>
                  <a:srgbClr val="7F7F7F"/>
                </a:solidFill>
                <a:latin typeface="함초롬돋움"/>
                <a:ea typeface="함초롬돋움"/>
              </a:rPr>
              <a:t>&gt; </a:t>
            </a:r>
            <a:r>
              <a:rPr kumimoji="0" lang="ko-KR" altLang="en-US" sz="6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캘린더신청 </a:t>
            </a:r>
            <a:r>
              <a:rPr kumimoji="0" lang="en-US" altLang="ko-KR" sz="6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en-US" altLang="ko-KR" sz="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2</a:t>
            </a:r>
            <a:r>
              <a:rPr kumimoji="0" lang="ko-KR" altLang="en-US" sz="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차신청 </a:t>
            </a:r>
            <a:endParaRPr kumimoji="0" lang="ko-KR" altLang="en-US" sz="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FC1AACD0-F0E6-DF1B-43E1-A78D8C33B373}"/>
              </a:ext>
            </a:extLst>
          </p:cNvPr>
          <p:cNvGrpSpPr/>
          <p:nvPr/>
        </p:nvGrpSpPr>
        <p:grpSpPr>
          <a:xfrm>
            <a:off x="287839" y="540930"/>
            <a:ext cx="728883" cy="246221"/>
            <a:chOff x="287839" y="540930"/>
            <a:chExt cx="728883" cy="246221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8984E14A-863D-B17A-EF2C-4C1667FCDB14}"/>
                </a:ext>
              </a:extLst>
            </p:cNvPr>
            <p:cNvSpPr txBox="1"/>
            <p:nvPr/>
          </p:nvSpPr>
          <p:spPr>
            <a:xfrm>
              <a:off x="386421" y="540930"/>
              <a:ext cx="63030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ko-KR" sz="1000" b="1">
                  <a:solidFill>
                    <a:prstClr val="black"/>
                  </a:solidFill>
                  <a:latin typeface="함초롬돋움"/>
                  <a:ea typeface="함초롬돋움"/>
                </a:rPr>
                <a:t>2</a:t>
              </a:r>
              <a:r>
                <a:rPr lang="ko-KR" altLang="en-US" sz="1000" b="1">
                  <a:solidFill>
                    <a:prstClr val="black"/>
                  </a:solidFill>
                  <a:latin typeface="함초롬돋움"/>
                  <a:ea typeface="함초롬돋움"/>
                </a:rPr>
                <a:t>차신청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endParaRPr>
            </a:p>
          </p:txBody>
        </p:sp>
        <p:pic>
          <p:nvPicPr>
            <p:cNvPr id="135" name="그림 134" descr="스케치, 블랙, 화이트이(가) 표시된 사진&#10;&#10;자동 생성된 설명">
              <a:extLst>
                <a:ext uri="{FF2B5EF4-FFF2-40B4-BE49-F238E27FC236}">
                  <a16:creationId xmlns:a16="http://schemas.microsoft.com/office/drawing/2014/main" id="{AD934CA0-2686-3091-6251-5F337D4BB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839" y="604119"/>
              <a:ext cx="133200" cy="133200"/>
            </a:xfrm>
            <a:prstGeom prst="rect">
              <a:avLst/>
            </a:prstGeom>
          </p:spPr>
        </p:pic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10843230-3CB3-D059-DBB6-7A37B64A748F}"/>
              </a:ext>
            </a:extLst>
          </p:cNvPr>
          <p:cNvSpPr txBox="1"/>
          <p:nvPr/>
        </p:nvSpPr>
        <p:spPr>
          <a:xfrm>
            <a:off x="190893" y="1903741"/>
            <a:ext cx="36823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/>
              <a:t>● 신청부점 및 수량정보</a:t>
            </a:r>
            <a:endParaRPr lang="ko-KR" altLang="en-US" sz="900" b="1" dirty="0"/>
          </a:p>
        </p:txBody>
      </p:sp>
      <p:graphicFrame>
        <p:nvGraphicFramePr>
          <p:cNvPr id="89" name="표 3">
            <a:extLst>
              <a:ext uri="{FF2B5EF4-FFF2-40B4-BE49-F238E27FC236}">
                <a16:creationId xmlns:a16="http://schemas.microsoft.com/office/drawing/2014/main" id="{621922C1-F7C4-4E45-997F-39A95C1EC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710590"/>
              </p:ext>
            </p:extLst>
          </p:nvPr>
        </p:nvGraphicFramePr>
        <p:xfrm>
          <a:off x="282550" y="4889288"/>
          <a:ext cx="9269739" cy="12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8818465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314290285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3519004132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892668845"/>
                    </a:ext>
                  </a:extLst>
                </a:gridCol>
                <a:gridCol w="917739">
                  <a:extLst>
                    <a:ext uri="{9D8B030D-6E8A-4147-A177-3AD203B41FA5}">
                      <a16:colId xmlns:a16="http://schemas.microsoft.com/office/drawing/2014/main" val="185516595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7054659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18599261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10813291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500735269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endParaRPr lang="ko-KR" altLang="en-US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순번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수취인명 </a:t>
                      </a:r>
                      <a:r>
                        <a:rPr lang="en-US" altLang="ko-KR" sz="800" b="1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endParaRPr lang="en-US" altLang="ko-KR" sz="8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우편번호 </a:t>
                      </a:r>
                      <a:r>
                        <a:rPr lang="en-US" altLang="ko-KR" sz="800" b="1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endParaRPr lang="en-US" altLang="ko-KR" sz="8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배송주소 </a:t>
                      </a:r>
                      <a:r>
                        <a:rPr lang="en-US" altLang="ko-KR" sz="800" b="1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전화번호 </a:t>
                      </a:r>
                      <a:r>
                        <a:rPr lang="en-US" altLang="ko-KR" sz="800" b="1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endParaRPr lang="en-US" altLang="ko-KR" sz="8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벽걸이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effectLst/>
                        </a:rPr>
                        <a:t>(3</a:t>
                      </a:r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단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벽결이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일반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탁상달력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소계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81706"/>
                  </a:ext>
                </a:extLst>
              </a:tr>
              <a:tr h="756000">
                <a:tc gridSpan="10"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고객배송정보를 입력해주세요</a:t>
                      </a:r>
                      <a:r>
                        <a:rPr lang="en-US" altLang="ko-KR" sz="800" b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.</a:t>
                      </a:r>
                      <a:endParaRPr lang="ko-KR" altLang="en-US" sz="800" b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008123"/>
                  </a:ext>
                </a:extLst>
              </a:tr>
              <a:tr h="252000">
                <a:tc gridSpan="6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합계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합계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105908"/>
                  </a:ext>
                </a:extLst>
              </a:tr>
            </a:tbl>
          </a:graphicData>
        </a:graphic>
      </p:graphicFrame>
      <p:sp>
        <p:nvSpPr>
          <p:cNvPr id="90" name="TextBox 89">
            <a:extLst>
              <a:ext uri="{FF2B5EF4-FFF2-40B4-BE49-F238E27FC236}">
                <a16:creationId xmlns:a16="http://schemas.microsoft.com/office/drawing/2014/main" id="{F2F5A338-FED1-0D2D-83E0-D942E3CBA16B}"/>
              </a:ext>
            </a:extLst>
          </p:cNvPr>
          <p:cNvSpPr txBox="1"/>
          <p:nvPr/>
        </p:nvSpPr>
        <p:spPr>
          <a:xfrm>
            <a:off x="189473" y="4621296"/>
            <a:ext cx="13982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/>
              <a:t>● 고객배송정보입력</a:t>
            </a:r>
            <a:endParaRPr lang="ko-KR" altLang="en-US" sz="9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951B4BE-91EB-D579-6D24-B5E7343F9A54}"/>
              </a:ext>
            </a:extLst>
          </p:cNvPr>
          <p:cNvSpPr txBox="1"/>
          <p:nvPr/>
        </p:nvSpPr>
        <p:spPr>
          <a:xfrm>
            <a:off x="4599570" y="4640134"/>
            <a:ext cx="7486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전체 </a:t>
            </a:r>
            <a:r>
              <a:rPr lang="en-US" altLang="ko-KR" sz="700" b="1">
                <a:solidFill>
                  <a:schemeClr val="accent2"/>
                </a:solidFill>
              </a:rPr>
              <a:t>00</a:t>
            </a: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건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D372F1CC-635E-1169-F9FB-666B71CB8B77}"/>
              </a:ext>
            </a:extLst>
          </p:cNvPr>
          <p:cNvSpPr/>
          <p:nvPr/>
        </p:nvSpPr>
        <p:spPr>
          <a:xfrm>
            <a:off x="6285742" y="4632939"/>
            <a:ext cx="432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b="0" spc="0">
                <a:solidFill>
                  <a:schemeClr val="bg1">
                    <a:lumMod val="65000"/>
                  </a:schemeClr>
                </a:solidFill>
                <a:latin typeface="+mn-ea"/>
              </a:rPr>
              <a:t>행추가</a:t>
            </a:r>
            <a:endParaRPr lang="ko-KR" altLang="en-US" sz="800" b="0" spc="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DC07127C-4302-38DD-F66C-8346B72BFECD}"/>
              </a:ext>
            </a:extLst>
          </p:cNvPr>
          <p:cNvSpPr/>
          <p:nvPr/>
        </p:nvSpPr>
        <p:spPr>
          <a:xfrm>
            <a:off x="6756691" y="4632939"/>
            <a:ext cx="432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b="0" spc="0">
                <a:solidFill>
                  <a:schemeClr val="bg1">
                    <a:lumMod val="65000"/>
                  </a:schemeClr>
                </a:solidFill>
                <a:latin typeface="+mn-ea"/>
              </a:rPr>
              <a:t>행복사</a:t>
            </a:r>
            <a:endParaRPr lang="ko-KR" altLang="en-US" sz="800" b="0" spc="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55DEAB63-05E5-BFF0-EE91-85C206501DB1}"/>
              </a:ext>
            </a:extLst>
          </p:cNvPr>
          <p:cNvSpPr/>
          <p:nvPr/>
        </p:nvSpPr>
        <p:spPr>
          <a:xfrm>
            <a:off x="7227640" y="4632939"/>
            <a:ext cx="432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b="0" spc="0">
                <a:solidFill>
                  <a:schemeClr val="bg1">
                    <a:lumMod val="65000"/>
                  </a:schemeClr>
                </a:solidFill>
                <a:latin typeface="+mn-ea"/>
              </a:rPr>
              <a:t>행삭제</a:t>
            </a:r>
            <a:endParaRPr lang="ko-KR" altLang="en-US" sz="800" b="0" spc="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36C9064D-F9DC-84A6-6A97-7BB726D0DF47}"/>
              </a:ext>
            </a:extLst>
          </p:cNvPr>
          <p:cNvSpPr/>
          <p:nvPr/>
        </p:nvSpPr>
        <p:spPr>
          <a:xfrm>
            <a:off x="7698589" y="4632939"/>
            <a:ext cx="360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b="0" spc="0">
                <a:solidFill>
                  <a:schemeClr val="bg1">
                    <a:lumMod val="65000"/>
                  </a:schemeClr>
                </a:solidFill>
                <a:latin typeface="+mn-ea"/>
              </a:rPr>
              <a:t>취소</a:t>
            </a:r>
            <a:endParaRPr lang="ko-KR" altLang="en-US" sz="800" b="0" spc="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C7527F03-5057-7026-D0B8-04D4DCC16A91}"/>
              </a:ext>
            </a:extLst>
          </p:cNvPr>
          <p:cNvGrpSpPr/>
          <p:nvPr/>
        </p:nvGrpSpPr>
        <p:grpSpPr>
          <a:xfrm>
            <a:off x="9213592" y="4660233"/>
            <a:ext cx="164322" cy="143999"/>
            <a:chOff x="9213592" y="3185491"/>
            <a:chExt cx="164322" cy="143999"/>
          </a:xfrm>
        </p:grpSpPr>
        <p:pic>
          <p:nvPicPr>
            <p:cNvPr id="99" name="Picture 4" descr="C:\Users\SUYEON\Desktop\icon\office-exel.png">
              <a:extLst>
                <a:ext uri="{FF2B5EF4-FFF2-40B4-BE49-F238E27FC236}">
                  <a16:creationId xmlns:a16="http://schemas.microsoft.com/office/drawing/2014/main" id="{3D1744E5-FB50-07A5-E4A7-6D6A5E9E97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3592" y="3185491"/>
              <a:ext cx="144333" cy="136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0" name="아래쪽 화살표 232">
              <a:extLst>
                <a:ext uri="{FF2B5EF4-FFF2-40B4-BE49-F238E27FC236}">
                  <a16:creationId xmlns:a16="http://schemas.microsoft.com/office/drawing/2014/main" id="{2EC8942E-28F7-F29A-5143-4C854D147FE7}"/>
                </a:ext>
              </a:extLst>
            </p:cNvPr>
            <p:cNvSpPr/>
            <p:nvPr/>
          </p:nvSpPr>
          <p:spPr bwMode="auto">
            <a:xfrm>
              <a:off x="9310786" y="3254968"/>
              <a:ext cx="67128" cy="74522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101" name="그림 100">
            <a:extLst>
              <a:ext uri="{FF2B5EF4-FFF2-40B4-BE49-F238E27FC236}">
                <a16:creationId xmlns:a16="http://schemas.microsoft.com/office/drawing/2014/main" id="{F0DC7E2E-07B2-B52B-F763-9DE14207E51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01" y="4675474"/>
            <a:ext cx="130234" cy="127463"/>
          </a:xfrm>
          <a:prstGeom prst="rect">
            <a:avLst/>
          </a:prstGeom>
        </p:spPr>
      </p:pic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71AA9D86-92FC-0607-DE0A-F7B565657314}"/>
              </a:ext>
            </a:extLst>
          </p:cNvPr>
          <p:cNvGrpSpPr/>
          <p:nvPr/>
        </p:nvGrpSpPr>
        <p:grpSpPr>
          <a:xfrm>
            <a:off x="9002577" y="4660233"/>
            <a:ext cx="164322" cy="143999"/>
            <a:chOff x="9213592" y="3185491"/>
            <a:chExt cx="164322" cy="143999"/>
          </a:xfrm>
        </p:grpSpPr>
        <p:pic>
          <p:nvPicPr>
            <p:cNvPr id="105" name="Picture 4" descr="C:\Users\SUYEON\Desktop\icon\office-exel.png">
              <a:extLst>
                <a:ext uri="{FF2B5EF4-FFF2-40B4-BE49-F238E27FC236}">
                  <a16:creationId xmlns:a16="http://schemas.microsoft.com/office/drawing/2014/main" id="{5DA66268-3F6F-CEDF-63FA-E858E94CBF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3592" y="3185491"/>
              <a:ext cx="144333" cy="136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" name="아래쪽 화살표 232">
              <a:extLst>
                <a:ext uri="{FF2B5EF4-FFF2-40B4-BE49-F238E27FC236}">
                  <a16:creationId xmlns:a16="http://schemas.microsoft.com/office/drawing/2014/main" id="{1AEBF5C1-723D-90FD-C490-A3630E802E34}"/>
                </a:ext>
              </a:extLst>
            </p:cNvPr>
            <p:cNvSpPr/>
            <p:nvPr/>
          </p:nvSpPr>
          <p:spPr bwMode="auto">
            <a:xfrm rot="10800000">
              <a:off x="9310786" y="3254968"/>
              <a:ext cx="67128" cy="74522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72" name="타원 171">
            <a:extLst>
              <a:ext uri="{FF2B5EF4-FFF2-40B4-BE49-F238E27FC236}">
                <a16:creationId xmlns:a16="http://schemas.microsoft.com/office/drawing/2014/main" id="{DC4D5696-3385-04C0-ED41-002CAAFCEE61}"/>
              </a:ext>
            </a:extLst>
          </p:cNvPr>
          <p:cNvSpPr>
            <a:spLocks noChangeAspect="1"/>
          </p:cNvSpPr>
          <p:nvPr/>
        </p:nvSpPr>
        <p:spPr>
          <a:xfrm>
            <a:off x="129847" y="4889288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>
                <a:solidFill>
                  <a:prstClr val="white"/>
                </a:solidFill>
              </a:rPr>
              <a:t>9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44738FCD-5DB1-68DC-3A48-2000DD5AB89E}"/>
              </a:ext>
            </a:extLst>
          </p:cNvPr>
          <p:cNvSpPr>
            <a:spLocks noChangeAspect="1"/>
          </p:cNvSpPr>
          <p:nvPr/>
        </p:nvSpPr>
        <p:spPr>
          <a:xfrm>
            <a:off x="129847" y="800180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1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8822509B-92EF-B986-4769-E77E78E04766}"/>
              </a:ext>
            </a:extLst>
          </p:cNvPr>
          <p:cNvSpPr>
            <a:spLocks noChangeAspect="1"/>
          </p:cNvSpPr>
          <p:nvPr/>
        </p:nvSpPr>
        <p:spPr>
          <a:xfrm>
            <a:off x="129847" y="1534420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2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pic>
        <p:nvPicPr>
          <p:cNvPr id="180" name="그림 179">
            <a:extLst>
              <a:ext uri="{FF2B5EF4-FFF2-40B4-BE49-F238E27FC236}">
                <a16:creationId xmlns:a16="http://schemas.microsoft.com/office/drawing/2014/main" id="{EE9F2AFC-CBD9-C8BF-C9B0-387A3F8811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1596" y="4953667"/>
            <a:ext cx="144000" cy="1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97" name="타원 196">
            <a:extLst>
              <a:ext uri="{FF2B5EF4-FFF2-40B4-BE49-F238E27FC236}">
                <a16:creationId xmlns:a16="http://schemas.microsoft.com/office/drawing/2014/main" id="{52B1FC90-ECF5-B1FD-68EA-46927A1917CD}"/>
              </a:ext>
            </a:extLst>
          </p:cNvPr>
          <p:cNvSpPr>
            <a:spLocks noChangeAspect="1"/>
          </p:cNvSpPr>
          <p:nvPr/>
        </p:nvSpPr>
        <p:spPr>
          <a:xfrm>
            <a:off x="462648" y="6441931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>
                <a:solidFill>
                  <a:prstClr val="white"/>
                </a:solidFill>
              </a:rPr>
              <a:t>10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91255602-0CFD-A3DF-148D-D2B4BA3F7EA8}"/>
              </a:ext>
            </a:extLst>
          </p:cNvPr>
          <p:cNvSpPr>
            <a:spLocks noChangeAspect="1"/>
          </p:cNvSpPr>
          <p:nvPr/>
        </p:nvSpPr>
        <p:spPr>
          <a:xfrm>
            <a:off x="9277088" y="6441931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>
                <a:solidFill>
                  <a:prstClr val="white"/>
                </a:solidFill>
              </a:rPr>
              <a:t>14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4174AA82-C948-67A5-B5D1-E898542E7301}"/>
              </a:ext>
            </a:extLst>
          </p:cNvPr>
          <p:cNvSpPr>
            <a:spLocks noChangeAspect="1"/>
          </p:cNvSpPr>
          <p:nvPr/>
        </p:nvSpPr>
        <p:spPr>
          <a:xfrm>
            <a:off x="8652399" y="6441931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>
                <a:solidFill>
                  <a:prstClr val="white"/>
                </a:solidFill>
              </a:rPr>
              <a:t>13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4BA424C-955C-1DC3-E88F-9BAA02125B20}"/>
              </a:ext>
            </a:extLst>
          </p:cNvPr>
          <p:cNvSpPr txBox="1"/>
          <p:nvPr/>
        </p:nvSpPr>
        <p:spPr>
          <a:xfrm>
            <a:off x="2017053" y="1567937"/>
            <a:ext cx="4792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>
                <a:latin typeface="+mn-ea"/>
              </a:rPr>
              <a:t>신청부점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 *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D6A59084-106A-CF77-6D20-6921D94D0877}"/>
              </a:ext>
            </a:extLst>
          </p:cNvPr>
          <p:cNvGrpSpPr/>
          <p:nvPr/>
        </p:nvGrpSpPr>
        <p:grpSpPr>
          <a:xfrm>
            <a:off x="3950372" y="1537866"/>
            <a:ext cx="900000" cy="198000"/>
            <a:chOff x="7701143" y="1163217"/>
            <a:chExt cx="900000" cy="198000"/>
          </a:xfrm>
        </p:grpSpPr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F9A727F9-7A28-0AD4-0A12-C92E1BCEE0ED}"/>
                </a:ext>
              </a:extLst>
            </p:cNvPr>
            <p:cNvSpPr/>
            <p:nvPr/>
          </p:nvSpPr>
          <p:spPr bwMode="auto">
            <a:xfrm>
              <a:off x="7701143" y="1163217"/>
              <a:ext cx="900000" cy="198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일반</a:t>
              </a:r>
            </a:p>
          </p:txBody>
        </p:sp>
        <p:pic>
          <p:nvPicPr>
            <p:cNvPr id="165" name="그림 164">
              <a:extLst>
                <a:ext uri="{FF2B5EF4-FFF2-40B4-BE49-F238E27FC236}">
                  <a16:creationId xmlns:a16="http://schemas.microsoft.com/office/drawing/2014/main" id="{3E09D59E-79CC-AA74-6CD0-18A0A66557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6070" y="1214225"/>
              <a:ext cx="90000" cy="90000"/>
            </a:xfrm>
            <a:prstGeom prst="rect">
              <a:avLst/>
            </a:prstGeom>
          </p:spPr>
        </p:pic>
      </p:grp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91FCE154-6ADC-2476-03BB-7C81433E78BF}"/>
              </a:ext>
            </a:extLst>
          </p:cNvPr>
          <p:cNvSpPr/>
          <p:nvPr/>
        </p:nvSpPr>
        <p:spPr bwMode="auto">
          <a:xfrm>
            <a:off x="2558968" y="1537866"/>
            <a:ext cx="1316034" cy="198000"/>
          </a:xfrm>
          <a:prstGeom prst="rect">
            <a:avLst/>
          </a:prstGeom>
          <a:solidFill>
            <a:srgbClr val="FFFFCC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bIns="54000" rtlCol="0" anchor="ctr"/>
          <a:lstStyle/>
          <a:p>
            <a:r>
              <a:rPr lang="en-US" altLang="ko-KR" sz="800">
                <a:solidFill>
                  <a:schemeClr val="tx1">
                    <a:lumMod val="85000"/>
                    <a:lumOff val="15000"/>
                  </a:schemeClr>
                </a:solidFill>
              </a:rPr>
              <a:t>[0034] </a:t>
            </a: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</a:rPr>
              <a:t>을지로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168" name="Group 974">
            <a:extLst>
              <a:ext uri="{FF2B5EF4-FFF2-40B4-BE49-F238E27FC236}">
                <a16:creationId xmlns:a16="http://schemas.microsoft.com/office/drawing/2014/main" id="{1CBAA515-460C-033F-F3B3-B1A7130B8A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769702"/>
              </p:ext>
            </p:extLst>
          </p:nvPr>
        </p:nvGraphicFramePr>
        <p:xfrm>
          <a:off x="12202409" y="1372062"/>
          <a:ext cx="2331417" cy="6572160"/>
        </p:xfrm>
        <a:graphic>
          <a:graphicData uri="http://schemas.openxmlformats.org/drawingml/2006/table">
            <a:tbl>
              <a:tblPr/>
              <a:tblGrid>
                <a:gridCol w="31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4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공지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이미지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/>
                        <a:t>- </a:t>
                      </a:r>
                      <a:r>
                        <a:rPr lang="ko-KR" altLang="en-US" sz="800"/>
                        <a:t>신청기간일 </a:t>
                      </a:r>
                      <a:r>
                        <a:rPr lang="ko-KR" altLang="en-US" sz="800" dirty="0"/>
                        <a:t>경우 해당 공지 노출</a:t>
                      </a:r>
                      <a:br>
                        <a:rPr lang="en-US" altLang="ko-KR" sz="800"/>
                      </a:br>
                      <a:r>
                        <a:rPr lang="en-US" altLang="ko-KR" sz="800"/>
                        <a:t>- </a:t>
                      </a:r>
                      <a:r>
                        <a:rPr lang="ko-KR" altLang="en-US" sz="800"/>
                        <a:t>신청기간 </a:t>
                      </a:r>
                      <a:r>
                        <a:rPr lang="ko-KR" altLang="en-US" sz="800" dirty="0" err="1"/>
                        <a:t>아닐경우</a:t>
                      </a:r>
                      <a:r>
                        <a:rPr lang="ko-KR" altLang="en-US" sz="800" dirty="0"/>
                        <a:t> 업무관련 </a:t>
                      </a:r>
                      <a:r>
                        <a:rPr lang="ko-KR" altLang="en-US" sz="800"/>
                        <a:t>이미지 노출</a:t>
                      </a:r>
                      <a:br>
                        <a:rPr lang="en-US" altLang="ko-KR" sz="800"/>
                      </a:br>
                      <a:r>
                        <a:rPr lang="en-US" altLang="ko-KR" sz="800"/>
                        <a:t>- 10) </a:t>
                      </a:r>
                      <a:r>
                        <a:rPr lang="ko-KR" altLang="en-US" sz="800"/>
                        <a:t>공지이미지관리 팝업에서 유형별 공지 이미지 등록</a:t>
                      </a:r>
                      <a:r>
                        <a:rPr lang="en-US" altLang="ko-KR" sz="800"/>
                        <a:t>(</a:t>
                      </a:r>
                      <a:r>
                        <a:rPr lang="ko-KR" altLang="en-US" sz="800"/>
                        <a:t>유형에 따라 노출되는 공지이미지 상이</a:t>
                      </a:r>
                      <a:r>
                        <a:rPr lang="en-US" altLang="ko-KR" sz="800"/>
                        <a:t>)</a:t>
                      </a:r>
                      <a:endParaRPr lang="ko-KR" altLang="en-US" sz="8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371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신청수량 리스트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캘린더 신청 폼 노출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-  1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차 신청 시 등록한 각 품목별 수량 노출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6-1)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영업점배송수량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고객배송수량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디폴트 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: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영업점배송수량은 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1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차 신청수량 노출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고객배송수량은 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0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 노출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- 7)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고객배송정보 입력 시 고객배송수량 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18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고객배송정보 입력 체크박스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디폴트 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: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선택해제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체크박스 선택해제된 상태일 경우 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8)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품목드롭다운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버튼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아이콘 비활성화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체크박스 체크 시 활성화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868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품목드롭다운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달력전체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벽걸이달력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(3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단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r>
                        <a:rPr lang="en-US" altLang="ko-KR" sz="8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벽걸이달력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일반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),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탁상달력</a:t>
                      </a:r>
                      <a:b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행추가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행복사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행삭제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취소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배송주소양식 버튼 노출</a:t>
                      </a:r>
                      <a:b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-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배송주소양식 버튼 클릭 시 고객배송정보입력 그리드 컬럼 엑셀파일로 다운로드</a:t>
                      </a:r>
                      <a:endParaRPr lang="en-US" altLang="ko-KR" sz="8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6087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고객배송정보입력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7)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체크박스 선택 시 고객배송정보 입력 및 업로드 가능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512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공지사항 버튼</a:t>
                      </a:r>
                      <a:b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클릭 시 </a:t>
                      </a:r>
                      <a:r>
                        <a:rPr lang="ko-KR" altLang="en-US" sz="800" dirty="0" err="1">
                          <a:solidFill>
                            <a:prstClr val="black"/>
                          </a:solidFill>
                          <a:latin typeface="+mn-lt"/>
                          <a:ea typeface="+mn-ea"/>
                        </a:rPr>
                        <a:t>캘린더수첩공지팝업</a:t>
                      </a:r>
                      <a:r>
                        <a:rPr lang="ko-KR" altLang="en-US" sz="800" dirty="0">
                          <a:solidFill>
                            <a:prstClr val="black"/>
                          </a:solidFill>
                          <a:latin typeface="+mn-lt"/>
                          <a:ea typeface="+mn-ea"/>
                        </a:rPr>
                        <a:t> 노출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69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공지이미지관리 버튼</a:t>
                      </a:r>
                      <a:b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브래드전략부 접속 시 버튼 노출</a:t>
                      </a:r>
                      <a:endParaRPr lang="en-US" altLang="ko-KR" sz="8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 시 공지이미지관리 팝업 노출</a:t>
                      </a:r>
                      <a:b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등록된 이미지 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(5)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공지영역에  노출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205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인수증출력 버튼</a:t>
                      </a:r>
                      <a:b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 클릭 시 인수증출력 팝업 노출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6844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수정요청 버튼</a:t>
                      </a:r>
                      <a:b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클릭 시 결재등록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공통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팝업 노출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389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결재요청 버튼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클릭 시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얼럿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노출 및 결재등록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공통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팝업 노출</a:t>
                      </a:r>
                      <a:b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품목을 확인하고 수량을 정확히 입력하셨는지 확인해 주세요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신청기간 마감 후 수정이 불가능합니다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 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→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결재 등록 팝업 노출 →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신청되었습니다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신청기간 마감 시 버튼 비활성화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002981"/>
                  </a:ext>
                </a:extLst>
              </a:tr>
            </a:tbl>
          </a:graphicData>
        </a:graphic>
      </p:graphicFrame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0A706471-51F7-FD34-58FF-20245EEBDCE8}"/>
              </a:ext>
            </a:extLst>
          </p:cNvPr>
          <p:cNvSpPr/>
          <p:nvPr/>
        </p:nvSpPr>
        <p:spPr>
          <a:xfrm>
            <a:off x="9039648" y="6224084"/>
            <a:ext cx="540000" cy="198000"/>
          </a:xfrm>
          <a:prstGeom prst="roundRect">
            <a:avLst>
              <a:gd name="adj" fmla="val 5826"/>
            </a:avLst>
          </a:prstGeom>
          <a:solidFill>
            <a:schemeClr val="tx1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  <a:latin typeface="+mn-ea"/>
              </a:rPr>
              <a:t>결재요청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10" name="사각형: 둥근 모서리 209">
            <a:extLst>
              <a:ext uri="{FF2B5EF4-FFF2-40B4-BE49-F238E27FC236}">
                <a16:creationId xmlns:a16="http://schemas.microsoft.com/office/drawing/2014/main" id="{D6257816-28E8-23D8-58D5-277EFAEB070E}"/>
              </a:ext>
            </a:extLst>
          </p:cNvPr>
          <p:cNvSpPr/>
          <p:nvPr/>
        </p:nvSpPr>
        <p:spPr>
          <a:xfrm>
            <a:off x="7499679" y="6225846"/>
            <a:ext cx="727763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인수증출력</a:t>
            </a:r>
          </a:p>
        </p:txBody>
      </p:sp>
      <p:sp>
        <p:nvSpPr>
          <p:cNvPr id="211" name="사각형: 둥근 모서리 210">
            <a:extLst>
              <a:ext uri="{FF2B5EF4-FFF2-40B4-BE49-F238E27FC236}">
                <a16:creationId xmlns:a16="http://schemas.microsoft.com/office/drawing/2014/main" id="{BB4AD314-B312-6460-0707-C1D0980AF4A6}"/>
              </a:ext>
            </a:extLst>
          </p:cNvPr>
          <p:cNvSpPr/>
          <p:nvPr/>
        </p:nvSpPr>
        <p:spPr>
          <a:xfrm>
            <a:off x="8272463" y="6224084"/>
            <a:ext cx="727762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65000"/>
                  </a:schemeClr>
                </a:solidFill>
                <a:latin typeface="+mn-ea"/>
              </a:rPr>
              <a:t>수정결재요청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8486708-A6BC-925D-F39C-2ED6B277CE9C}"/>
              </a:ext>
            </a:extLst>
          </p:cNvPr>
          <p:cNvGrpSpPr/>
          <p:nvPr/>
        </p:nvGrpSpPr>
        <p:grpSpPr>
          <a:xfrm>
            <a:off x="8097519" y="4632939"/>
            <a:ext cx="864000" cy="198000"/>
            <a:chOff x="8003382" y="4274749"/>
            <a:chExt cx="864000" cy="198000"/>
          </a:xfrm>
        </p:grpSpPr>
        <p:sp>
          <p:nvSpPr>
            <p:cNvPr id="218" name="사각형: 둥근 모서리 217">
              <a:extLst>
                <a:ext uri="{FF2B5EF4-FFF2-40B4-BE49-F238E27FC236}">
                  <a16:creationId xmlns:a16="http://schemas.microsoft.com/office/drawing/2014/main" id="{C487D24F-73DB-03D4-F410-7997A890D91A}"/>
                </a:ext>
              </a:extLst>
            </p:cNvPr>
            <p:cNvSpPr/>
            <p:nvPr/>
          </p:nvSpPr>
          <p:spPr>
            <a:xfrm>
              <a:off x="8003382" y="4274749"/>
              <a:ext cx="864000" cy="198000"/>
            </a:xfrm>
            <a:prstGeom prst="roundRect">
              <a:avLst>
                <a:gd name="adj" fmla="val 5826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" rtlCol="0" anchor="ctr"/>
            <a:lstStyle/>
            <a:p>
              <a:pPr algn="ctr"/>
              <a:r>
                <a:rPr lang="ko-KR" altLang="en-US" sz="800" b="0" spc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     </a:t>
              </a:r>
              <a:r>
                <a:rPr lang="ko-KR" altLang="en-US" sz="800" b="0" spc="0">
                  <a:solidFill>
                    <a:schemeClr val="bg1">
                      <a:lumMod val="65000"/>
                    </a:schemeClr>
                  </a:solidFill>
                  <a:latin typeface="+mn-ea"/>
                </a:rPr>
                <a:t>배송주소양식</a:t>
              </a:r>
              <a:endParaRPr lang="ko-KR" altLang="en-US" sz="800" b="0" spc="0" dirty="0">
                <a:solidFill>
                  <a:schemeClr val="bg1">
                    <a:lumMod val="65000"/>
                  </a:schemeClr>
                </a:solidFill>
                <a:latin typeface="+mn-ea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27A2CDB-1C2E-7003-7966-8C1C74801486}"/>
                </a:ext>
              </a:extLst>
            </p:cNvPr>
            <p:cNvGrpSpPr/>
            <p:nvPr/>
          </p:nvGrpSpPr>
          <p:grpSpPr>
            <a:xfrm>
              <a:off x="8043699" y="4302043"/>
              <a:ext cx="164322" cy="143999"/>
              <a:chOff x="8039217" y="4302043"/>
              <a:chExt cx="164322" cy="143999"/>
            </a:xfrm>
          </p:grpSpPr>
          <p:pic>
            <p:nvPicPr>
              <p:cNvPr id="220" name="Picture 4" descr="C:\Users\SUYEON\Desktop\icon\office-exel.png">
                <a:extLst>
                  <a:ext uri="{FF2B5EF4-FFF2-40B4-BE49-F238E27FC236}">
                    <a16:creationId xmlns:a16="http://schemas.microsoft.com/office/drawing/2014/main" id="{1FD0DAF2-3385-37CB-A79E-DD20A7A845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39217" y="4302043"/>
                <a:ext cx="144333" cy="136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1" name="아래쪽 화살표 232">
                <a:extLst>
                  <a:ext uri="{FF2B5EF4-FFF2-40B4-BE49-F238E27FC236}">
                    <a16:creationId xmlns:a16="http://schemas.microsoft.com/office/drawing/2014/main" id="{9630FDDB-2BF5-BD44-ADCF-5401A0C8A106}"/>
                  </a:ext>
                </a:extLst>
              </p:cNvPr>
              <p:cNvSpPr/>
              <p:nvPr/>
            </p:nvSpPr>
            <p:spPr bwMode="auto">
              <a:xfrm>
                <a:off x="8136411" y="4371520"/>
                <a:ext cx="67128" cy="74522"/>
              </a:xfrm>
              <a:prstGeom prst="downArrow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237" name="그룹 236">
            <a:extLst>
              <a:ext uri="{FF2B5EF4-FFF2-40B4-BE49-F238E27FC236}">
                <a16:creationId xmlns:a16="http://schemas.microsoft.com/office/drawing/2014/main" id="{E0176947-681A-7242-CB80-2AC5D5244D0A}"/>
              </a:ext>
            </a:extLst>
          </p:cNvPr>
          <p:cNvGrpSpPr/>
          <p:nvPr/>
        </p:nvGrpSpPr>
        <p:grpSpPr>
          <a:xfrm>
            <a:off x="5348476" y="4634774"/>
            <a:ext cx="900000" cy="198000"/>
            <a:chOff x="7701143" y="1163217"/>
            <a:chExt cx="900000" cy="198000"/>
          </a:xfrm>
        </p:grpSpPr>
        <p:sp>
          <p:nvSpPr>
            <p:cNvPr id="238" name="직사각형 237">
              <a:extLst>
                <a:ext uri="{FF2B5EF4-FFF2-40B4-BE49-F238E27FC236}">
                  <a16:creationId xmlns:a16="http://schemas.microsoft.com/office/drawing/2014/main" id="{7A59C4CA-9B49-540B-44B8-BC5B37E44494}"/>
                </a:ext>
              </a:extLst>
            </p:cNvPr>
            <p:cNvSpPr/>
            <p:nvPr/>
          </p:nvSpPr>
          <p:spPr bwMode="auto">
            <a:xfrm>
              <a:off x="7701143" y="1163217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ko-KR" altLang="en-US" sz="800">
                  <a:solidFill>
                    <a:schemeClr val="bg1">
                      <a:lumMod val="65000"/>
                    </a:schemeClr>
                  </a:solidFill>
                </a:rPr>
                <a:t>달력전체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239" name="그림 238">
              <a:extLst>
                <a:ext uri="{FF2B5EF4-FFF2-40B4-BE49-F238E27FC236}">
                  <a16:creationId xmlns:a16="http://schemas.microsoft.com/office/drawing/2014/main" id="{9D1FE80F-0F76-CBF3-DB94-7D646C518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6070" y="1214225"/>
              <a:ext cx="90000" cy="90000"/>
            </a:xfrm>
            <a:prstGeom prst="rect">
              <a:avLst/>
            </a:prstGeom>
          </p:spPr>
        </p:pic>
      </p:grp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F708039E-C70A-B1C2-B9E1-4D20F11F94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237131"/>
              </p:ext>
            </p:extLst>
          </p:nvPr>
        </p:nvGraphicFramePr>
        <p:xfrm>
          <a:off x="4929955" y="3220825"/>
          <a:ext cx="4644000" cy="12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2295528587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578113877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135597428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486918287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종류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총신청수량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영업점배송수량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고객배송수량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817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effectLst/>
                        </a:rPr>
                        <a:t>벽걸이달력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(3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</a:rPr>
                        <a:t>단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1">
                          <a:solidFill>
                            <a:schemeClr val="tx1"/>
                          </a:solidFill>
                          <a:effectLst/>
                        </a:rPr>
                        <a:t>300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1">
                          <a:solidFill>
                            <a:schemeClr val="tx1"/>
                          </a:solidFill>
                          <a:effectLst/>
                        </a:rPr>
                        <a:t>300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56303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effectLst/>
                        </a:rPr>
                        <a:t>벽걸이달력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</a:rPr>
                        <a:t>일반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1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1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28655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effectLst/>
                        </a:rPr>
                        <a:t>탁상달력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1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1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311810"/>
                  </a:ext>
                </a:extLst>
              </a:tr>
              <a:tr h="252000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합계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1">
                          <a:solidFill>
                            <a:schemeClr val="tx1"/>
                          </a:solidFill>
                          <a:effectLst/>
                        </a:rPr>
                        <a:t>700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1">
                          <a:solidFill>
                            <a:schemeClr val="tx1"/>
                          </a:solidFill>
                          <a:effectLst/>
                        </a:rPr>
                        <a:t>700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762873"/>
                  </a:ext>
                </a:extLst>
              </a:tr>
            </a:tbl>
          </a:graphicData>
        </a:graphic>
      </p:graphicFrame>
      <p:grpSp>
        <p:nvGrpSpPr>
          <p:cNvPr id="22" name="그룹 21">
            <a:extLst>
              <a:ext uri="{FF2B5EF4-FFF2-40B4-BE49-F238E27FC236}">
                <a16:creationId xmlns:a16="http://schemas.microsoft.com/office/drawing/2014/main" id="{B71C7E76-246A-3BF7-01F1-4101088FD291}"/>
              </a:ext>
            </a:extLst>
          </p:cNvPr>
          <p:cNvGrpSpPr/>
          <p:nvPr/>
        </p:nvGrpSpPr>
        <p:grpSpPr>
          <a:xfrm>
            <a:off x="9234159" y="3004078"/>
            <a:ext cx="358443" cy="143999"/>
            <a:chOff x="4437926" y="1748205"/>
            <a:chExt cx="358443" cy="143999"/>
          </a:xfrm>
        </p:grpSpPr>
        <p:pic>
          <p:nvPicPr>
            <p:cNvPr id="23" name="Picture 4" descr="C:\Users\SUYEON\Desktop\icon\office-exel.png">
              <a:extLst>
                <a:ext uri="{FF2B5EF4-FFF2-40B4-BE49-F238E27FC236}">
                  <a16:creationId xmlns:a16="http://schemas.microsoft.com/office/drawing/2014/main" id="{E2449D39-F09C-6CF8-90B0-DA7B8CEE2C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926" y="1748205"/>
              <a:ext cx="144333" cy="136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아래쪽 화살표 232">
              <a:extLst>
                <a:ext uri="{FF2B5EF4-FFF2-40B4-BE49-F238E27FC236}">
                  <a16:creationId xmlns:a16="http://schemas.microsoft.com/office/drawing/2014/main" id="{8CF9A032-11B7-57F7-0BE5-253AB35A9F98}"/>
                </a:ext>
              </a:extLst>
            </p:cNvPr>
            <p:cNvSpPr/>
            <p:nvPr/>
          </p:nvSpPr>
          <p:spPr bwMode="auto">
            <a:xfrm>
              <a:off x="4535120" y="1817682"/>
              <a:ext cx="67128" cy="74522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0CAAF003-397F-7013-276C-97A66E99A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6135" y="1763446"/>
              <a:ext cx="130234" cy="127463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86D8EFD-ED07-5C40-6999-6FED9DD10B86}"/>
              </a:ext>
            </a:extLst>
          </p:cNvPr>
          <p:cNvSpPr txBox="1"/>
          <p:nvPr/>
        </p:nvSpPr>
        <p:spPr>
          <a:xfrm>
            <a:off x="4856260" y="2952006"/>
            <a:ext cx="28644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● 신청수량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3CC67B8-F7E7-7BF0-DE9E-DB95CEC2FFD7}"/>
              </a:ext>
            </a:extLst>
          </p:cNvPr>
          <p:cNvGrpSpPr/>
          <p:nvPr/>
        </p:nvGrpSpPr>
        <p:grpSpPr>
          <a:xfrm>
            <a:off x="282496" y="3220823"/>
            <a:ext cx="4532379" cy="1260000"/>
            <a:chOff x="5050762" y="4733309"/>
            <a:chExt cx="4532379" cy="1260000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70602863-C567-38D2-1EC8-BED9453929F7}"/>
                </a:ext>
              </a:extLst>
            </p:cNvPr>
            <p:cNvGrpSpPr/>
            <p:nvPr/>
          </p:nvGrpSpPr>
          <p:grpSpPr>
            <a:xfrm>
              <a:off x="5050762" y="4733309"/>
              <a:ext cx="4532379" cy="1260000"/>
              <a:chOff x="5083998" y="4733309"/>
              <a:chExt cx="4499143" cy="1260000"/>
            </a:xfrm>
          </p:grpSpPr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5B748E0D-E328-3F39-7212-342F0B3D3D67}"/>
                  </a:ext>
                </a:extLst>
              </p:cNvPr>
              <p:cNvSpPr/>
              <p:nvPr/>
            </p:nvSpPr>
            <p:spPr bwMode="auto">
              <a:xfrm>
                <a:off x="5086762" y="4733310"/>
                <a:ext cx="4488037" cy="1259999"/>
              </a:xfrm>
              <a:prstGeom prst="roundRect">
                <a:avLst>
                  <a:gd name="adj" fmla="val 0"/>
                </a:avLst>
              </a:prstGeom>
              <a:solidFill>
                <a:srgbClr val="F7F7F7"/>
              </a:solidFill>
              <a:ln w="3175">
                <a:solidFill>
                  <a:schemeClr val="bg1">
                    <a:lumMod val="6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0" tIns="0" rIns="36000" bIns="0" rtlCol="0" anchor="ctr"/>
              <a:lstStyle/>
              <a:p>
                <a:pPr algn="l"/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endParaRPr>
              </a:p>
            </p:txBody>
          </p: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D361C7A1-4CB1-C845-6392-90219D9818CA}"/>
                  </a:ext>
                </a:extLst>
              </p:cNvPr>
              <p:cNvCxnSpPr/>
              <p:nvPr/>
            </p:nvCxnSpPr>
            <p:spPr>
              <a:xfrm flipH="1">
                <a:off x="5086762" y="4733310"/>
                <a:ext cx="4485273" cy="1259999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21589C6E-DA16-484A-3677-C976415C7CD4}"/>
                  </a:ext>
                </a:extLst>
              </p:cNvPr>
              <p:cNvCxnSpPr/>
              <p:nvPr/>
            </p:nvCxnSpPr>
            <p:spPr>
              <a:xfrm>
                <a:off x="5083998" y="4733309"/>
                <a:ext cx="4499143" cy="125304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E08FB83-0B16-345A-9309-70F0BDBB42DF}"/>
                </a:ext>
              </a:extLst>
            </p:cNvPr>
            <p:cNvSpPr txBox="1"/>
            <p:nvPr/>
          </p:nvSpPr>
          <p:spPr>
            <a:xfrm>
              <a:off x="6434337" y="5209421"/>
              <a:ext cx="1765227" cy="307777"/>
            </a:xfrm>
            <a:prstGeom prst="rect">
              <a:avLst/>
            </a:prstGeom>
            <a:solidFill>
              <a:srgbClr val="F7F7F7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/>
                <a:t>신청기간일 경우 해당 공지 노출</a:t>
              </a:r>
              <a:br>
                <a:rPr lang="en-US" altLang="ko-KR" sz="700"/>
              </a:br>
              <a:r>
                <a:rPr lang="ko-KR" altLang="en-US" sz="700"/>
                <a:t>신청기간 아닐경우 업무관련 이미지 노출</a:t>
              </a:r>
            </a:p>
          </p:txBody>
        </p:sp>
      </p:grpSp>
      <p:sp>
        <p:nvSpPr>
          <p:cNvPr id="53" name="타원 52">
            <a:extLst>
              <a:ext uri="{FF2B5EF4-FFF2-40B4-BE49-F238E27FC236}">
                <a16:creationId xmlns:a16="http://schemas.microsoft.com/office/drawing/2014/main" id="{07C73E12-5066-012B-0CC5-3C996B258B46}"/>
              </a:ext>
            </a:extLst>
          </p:cNvPr>
          <p:cNvSpPr>
            <a:spLocks noChangeAspect="1"/>
          </p:cNvSpPr>
          <p:nvPr/>
        </p:nvSpPr>
        <p:spPr>
          <a:xfrm>
            <a:off x="129847" y="3168317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>
                <a:solidFill>
                  <a:prstClr val="white"/>
                </a:solidFill>
              </a:rPr>
              <a:t>5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6B27BACE-C7FB-F595-F519-A63DC4021B93}"/>
              </a:ext>
            </a:extLst>
          </p:cNvPr>
          <p:cNvSpPr>
            <a:spLocks noChangeAspect="1"/>
          </p:cNvSpPr>
          <p:nvPr/>
        </p:nvSpPr>
        <p:spPr>
          <a:xfrm>
            <a:off x="5562361" y="2960457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>
                <a:solidFill>
                  <a:prstClr val="white"/>
                </a:solidFill>
              </a:rPr>
              <a:t>6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2F27D567-343A-8861-D4C6-3494CC188C6F}"/>
              </a:ext>
            </a:extLst>
          </p:cNvPr>
          <p:cNvSpPr/>
          <p:nvPr/>
        </p:nvSpPr>
        <p:spPr>
          <a:xfrm>
            <a:off x="8534131" y="1903023"/>
            <a:ext cx="1044000" cy="198000"/>
          </a:xfrm>
          <a:prstGeom prst="roundRect">
            <a:avLst>
              <a:gd name="adj" fmla="val 582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b="0" spc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연도별배송수량참고</a:t>
            </a:r>
            <a:endParaRPr lang="ko-KR" altLang="en-US" sz="800" b="0" spc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8E16B0A9-D114-CE6E-E8CB-5A4287A9C5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2658" y="4667889"/>
            <a:ext cx="144000" cy="144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A0F01424-8553-8C61-9AD8-EEE836918869}"/>
              </a:ext>
            </a:extLst>
          </p:cNvPr>
          <p:cNvSpPr/>
          <p:nvPr/>
        </p:nvSpPr>
        <p:spPr>
          <a:xfrm>
            <a:off x="291648" y="6225846"/>
            <a:ext cx="540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공지사항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4BC8BE07-0AD3-7CB9-C378-66A00583D824}"/>
              </a:ext>
            </a:extLst>
          </p:cNvPr>
          <p:cNvSpPr/>
          <p:nvPr/>
        </p:nvSpPr>
        <p:spPr>
          <a:xfrm>
            <a:off x="865479" y="6225846"/>
            <a:ext cx="864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  <a:latin typeface="+mn-ea"/>
              </a:rPr>
              <a:t>공지이미지관리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673829D8-7E3C-CA87-EA04-1900125257DD}"/>
              </a:ext>
            </a:extLst>
          </p:cNvPr>
          <p:cNvSpPr>
            <a:spLocks noChangeAspect="1"/>
          </p:cNvSpPr>
          <p:nvPr/>
        </p:nvSpPr>
        <p:spPr>
          <a:xfrm>
            <a:off x="8306869" y="1903217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>
                <a:solidFill>
                  <a:prstClr val="white"/>
                </a:solidFill>
              </a:rPr>
              <a:t>3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1D430C6-7391-74F3-52C6-D7207D917703}"/>
              </a:ext>
            </a:extLst>
          </p:cNvPr>
          <p:cNvGrpSpPr/>
          <p:nvPr/>
        </p:nvGrpSpPr>
        <p:grpSpPr>
          <a:xfrm>
            <a:off x="1468245" y="946194"/>
            <a:ext cx="6925111" cy="374237"/>
            <a:chOff x="1468245" y="946194"/>
            <a:chExt cx="6925111" cy="374237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849F8EFD-2DAA-D05D-9736-562F2DE79ABA}"/>
                </a:ext>
              </a:extLst>
            </p:cNvPr>
            <p:cNvCxnSpPr>
              <a:cxnSpLocks/>
            </p:cNvCxnSpPr>
            <p:nvPr/>
          </p:nvCxnSpPr>
          <p:spPr>
            <a:xfrm>
              <a:off x="1703271" y="1235831"/>
              <a:ext cx="637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6E8BB99F-E066-0384-B2B7-C20C0E3FBB77}"/>
                </a:ext>
              </a:extLst>
            </p:cNvPr>
            <p:cNvGrpSpPr/>
            <p:nvPr/>
          </p:nvGrpSpPr>
          <p:grpSpPr>
            <a:xfrm>
              <a:off x="1468245" y="946194"/>
              <a:ext cx="6925111" cy="374237"/>
              <a:chOff x="2320929" y="946194"/>
              <a:chExt cx="6925111" cy="374237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8D659AF4-35FE-C680-DB09-53EABA4FDE0F}"/>
                  </a:ext>
                </a:extLst>
              </p:cNvPr>
              <p:cNvGrpSpPr/>
              <p:nvPr/>
            </p:nvGrpSpPr>
            <p:grpSpPr>
              <a:xfrm>
                <a:off x="4044032" y="946194"/>
                <a:ext cx="1940334" cy="356237"/>
                <a:chOff x="3219169" y="1078524"/>
                <a:chExt cx="1940334" cy="356237"/>
              </a:xfrm>
            </p:grpSpPr>
            <p:pic>
              <p:nvPicPr>
                <p:cNvPr id="18" name="그림 17">
                  <a:extLst>
                    <a:ext uri="{FF2B5EF4-FFF2-40B4-BE49-F238E27FC236}">
                      <a16:creationId xmlns:a16="http://schemas.microsoft.com/office/drawing/2014/main" id="{929198ED-E6C5-DBB2-D883-3259A3E271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4818802" y="1301561"/>
                  <a:ext cx="133200" cy="133200"/>
                </a:xfrm>
                <a:prstGeom prst="rect">
                  <a:avLst/>
                </a:prstGeom>
              </p:spPr>
            </p:pic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AB89CE0D-FFD9-1483-776D-EFDB252C99EB}"/>
                    </a:ext>
                  </a:extLst>
                </p:cNvPr>
                <p:cNvSpPr/>
                <p:nvPr/>
              </p:nvSpPr>
              <p:spPr bwMode="auto">
                <a:xfrm>
                  <a:off x="4611301" y="1078524"/>
                  <a:ext cx="548202" cy="174795"/>
                </a:xfrm>
                <a:prstGeom prst="roundRect">
                  <a:avLst>
                    <a:gd name="adj" fmla="val 8969"/>
                  </a:avLst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21600" rIns="72000" bIns="21600" rtlCol="0" anchor="ctr">
                  <a:spAutoFit/>
                </a:bodyPr>
                <a:lstStyle/>
                <a:p>
                  <a:pPr algn="ctr"/>
                  <a:r>
                    <a:rPr lang="ko-KR" altLang="en-US" sz="8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</a:rPr>
                    <a:t>결재승인</a:t>
                  </a:r>
                  <a:endParaRPr lang="ko-KR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endParaRPr>
                </a:p>
              </p:txBody>
            </p:sp>
            <p:pic>
              <p:nvPicPr>
                <p:cNvPr id="20" name="그림 19">
                  <a:extLst>
                    <a:ext uri="{FF2B5EF4-FFF2-40B4-BE49-F238E27FC236}">
                      <a16:creationId xmlns:a16="http://schemas.microsoft.com/office/drawing/2014/main" id="{75FB1181-B776-0D8C-E558-9F5CEF88DA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3219169" y="1301561"/>
                  <a:ext cx="133200" cy="133200"/>
                </a:xfrm>
                <a:prstGeom prst="rect">
                  <a:avLst/>
                </a:prstGeom>
              </p:spPr>
            </p:pic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B8744E35-4025-191E-F364-16C7F004B7D2}"/>
                  </a:ext>
                </a:extLst>
              </p:cNvPr>
              <p:cNvGrpSpPr/>
              <p:nvPr/>
            </p:nvGrpSpPr>
            <p:grpSpPr>
              <a:xfrm>
                <a:off x="7139181" y="946194"/>
                <a:ext cx="452144" cy="356237"/>
                <a:chOff x="6314318" y="1078524"/>
                <a:chExt cx="452144" cy="356237"/>
              </a:xfrm>
            </p:grpSpPr>
            <p:pic>
              <p:nvPicPr>
                <p:cNvPr id="16" name="그림 15">
                  <a:extLst>
                    <a:ext uri="{FF2B5EF4-FFF2-40B4-BE49-F238E27FC236}">
                      <a16:creationId xmlns:a16="http://schemas.microsoft.com/office/drawing/2014/main" id="{987ECD81-4490-2EF0-6F91-E0BD6A3C48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6473790" y="1301561"/>
                  <a:ext cx="133200" cy="133200"/>
                </a:xfrm>
                <a:prstGeom prst="rect">
                  <a:avLst/>
                </a:prstGeom>
              </p:spPr>
            </p:pic>
            <p:sp>
              <p:nvSpPr>
                <p:cNvPr id="17" name="사각형: 둥근 모서리 16">
                  <a:extLst>
                    <a:ext uri="{FF2B5EF4-FFF2-40B4-BE49-F238E27FC236}">
                      <a16:creationId xmlns:a16="http://schemas.microsoft.com/office/drawing/2014/main" id="{04424AFD-F6EB-AA87-DEB8-D6149DE61B77}"/>
                    </a:ext>
                  </a:extLst>
                </p:cNvPr>
                <p:cNvSpPr/>
                <p:nvPr/>
              </p:nvSpPr>
              <p:spPr bwMode="auto">
                <a:xfrm>
                  <a:off x="6314318" y="1078524"/>
                  <a:ext cx="452144" cy="174795"/>
                </a:xfrm>
                <a:prstGeom prst="roundRect">
                  <a:avLst>
                    <a:gd name="adj" fmla="val 8969"/>
                  </a:avLst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21600" rIns="72000" bIns="21600" rtlCol="0" anchor="ctr">
                  <a:spAutoFit/>
                </a:bodyPr>
                <a:lstStyle/>
                <a:p>
                  <a:pPr algn="ctr"/>
                  <a:r>
                    <a:rPr lang="ko-KR" altLang="en-US" sz="8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</a:rPr>
                    <a:t>배송중</a:t>
                  </a:r>
                  <a:endParaRPr lang="ko-KR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93C16EAC-DFF4-45B8-7297-66DC84A060C3}"/>
                  </a:ext>
                </a:extLst>
              </p:cNvPr>
              <p:cNvSpPr/>
              <p:nvPr/>
            </p:nvSpPr>
            <p:spPr bwMode="auto">
              <a:xfrm>
                <a:off x="3829205" y="946194"/>
                <a:ext cx="548202" cy="174795"/>
              </a:xfrm>
              <a:prstGeom prst="roundRect">
                <a:avLst>
                  <a:gd name="adj" fmla="val 8969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21600" rIns="72000" bIns="21600" rtlCol="0" anchor="ctr">
                <a:spAutoFit/>
              </a:bodyPr>
              <a:lstStyle/>
              <a:p>
                <a:pPr algn="ctr"/>
                <a:r>
                  <a:rPr lang="ko-KR" altLang="en-US" sz="8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결재요청</a:t>
                </a:r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endParaRPr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6649AC7E-CAE8-84A5-A412-CD265FFFF311}"/>
                  </a:ext>
                </a:extLst>
              </p:cNvPr>
              <p:cNvGrpSpPr/>
              <p:nvPr/>
            </p:nvGrpSpPr>
            <p:grpSpPr>
              <a:xfrm>
                <a:off x="2320929" y="946194"/>
                <a:ext cx="350836" cy="356237"/>
                <a:chOff x="1496066" y="1078524"/>
                <a:chExt cx="350836" cy="356237"/>
              </a:xfrm>
            </p:grpSpPr>
            <p:pic>
              <p:nvPicPr>
                <p:cNvPr id="14" name="그림 13">
                  <a:extLst>
                    <a:ext uri="{FF2B5EF4-FFF2-40B4-BE49-F238E27FC236}">
                      <a16:creationId xmlns:a16="http://schemas.microsoft.com/office/drawing/2014/main" id="{25685F20-E048-C44B-2579-248C37DFC9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1604884" y="1301561"/>
                  <a:ext cx="133200" cy="133200"/>
                </a:xfrm>
                <a:prstGeom prst="rect">
                  <a:avLst/>
                </a:prstGeom>
              </p:spPr>
            </p:pic>
            <p:sp>
              <p:nvSpPr>
                <p:cNvPr id="15" name="사각형: 둥근 모서리 14">
                  <a:extLst>
                    <a:ext uri="{FF2B5EF4-FFF2-40B4-BE49-F238E27FC236}">
                      <a16:creationId xmlns:a16="http://schemas.microsoft.com/office/drawing/2014/main" id="{31ED9E4B-AAF0-AF78-8A6C-75C5FCCF69A7}"/>
                    </a:ext>
                  </a:extLst>
                </p:cNvPr>
                <p:cNvSpPr/>
                <p:nvPr/>
              </p:nvSpPr>
              <p:spPr bwMode="auto">
                <a:xfrm>
                  <a:off x="1496066" y="1078524"/>
                  <a:ext cx="350836" cy="174795"/>
                </a:xfrm>
                <a:prstGeom prst="roundRect">
                  <a:avLst>
                    <a:gd name="adj" fmla="val 8969"/>
                  </a:avLst>
                </a:prstGeom>
                <a:solidFill>
                  <a:srgbClr val="0088FC"/>
                </a:solidFill>
                <a:ln w="3175">
                  <a:solidFill>
                    <a:srgbClr val="0088FC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21600" rIns="72000" bIns="21600" rtlCol="0" anchor="ctr">
                  <a:spAutoFit/>
                </a:bodyPr>
                <a:lstStyle/>
                <a:p>
                  <a:pPr algn="ctr"/>
                  <a:r>
                    <a:rPr lang="ko-KR" altLang="en-US" sz="800">
                      <a:solidFill>
                        <a:schemeClr val="bg1"/>
                      </a:solidFill>
                      <a:latin typeface="맑은 고딕" panose="020B0503020000020004" pitchFamily="50" charset="-127"/>
                    </a:rPr>
                    <a:t>신청</a:t>
                  </a:r>
                  <a:endParaRPr lang="ko-KR" altLang="en-US" sz="800" dirty="0">
                    <a:solidFill>
                      <a:schemeClr val="bg1"/>
                    </a:solidFill>
                    <a:latin typeface="맑은 고딕" panose="020B0503020000020004" pitchFamily="50" charset="-127"/>
                  </a:endParaRPr>
                </a:p>
              </p:txBody>
            </p:sp>
          </p:grpSp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05F1F634-4ABA-61B4-C7D6-2319E3BBF1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405609" y="1151231"/>
                <a:ext cx="169200" cy="169200"/>
              </a:xfrm>
              <a:prstGeom prst="rect">
                <a:avLst/>
              </a:prstGeom>
            </p:spPr>
          </p:pic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2DC2EF21-4C96-9473-D24E-A4C0E9A7DBA2}"/>
                  </a:ext>
                </a:extLst>
              </p:cNvPr>
              <p:cNvGrpSpPr/>
              <p:nvPr/>
            </p:nvGrpSpPr>
            <p:grpSpPr>
              <a:xfrm>
                <a:off x="8697838" y="946194"/>
                <a:ext cx="548202" cy="356237"/>
                <a:chOff x="4611301" y="1078524"/>
                <a:chExt cx="548202" cy="356237"/>
              </a:xfrm>
            </p:grpSpPr>
            <p:pic>
              <p:nvPicPr>
                <p:cNvPr id="36" name="그림 35">
                  <a:extLst>
                    <a:ext uri="{FF2B5EF4-FFF2-40B4-BE49-F238E27FC236}">
                      <a16:creationId xmlns:a16="http://schemas.microsoft.com/office/drawing/2014/main" id="{B1BD4468-1622-1142-2984-201CFC78BB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4818802" y="1301561"/>
                  <a:ext cx="133200" cy="133200"/>
                </a:xfrm>
                <a:prstGeom prst="rect">
                  <a:avLst/>
                </a:prstGeom>
              </p:spPr>
            </p:pic>
            <p:sp>
              <p:nvSpPr>
                <p:cNvPr id="38" name="사각형: 둥근 모서리 37">
                  <a:extLst>
                    <a:ext uri="{FF2B5EF4-FFF2-40B4-BE49-F238E27FC236}">
                      <a16:creationId xmlns:a16="http://schemas.microsoft.com/office/drawing/2014/main" id="{84504CD7-CAA1-CB48-F283-EB78697FED61}"/>
                    </a:ext>
                  </a:extLst>
                </p:cNvPr>
                <p:cNvSpPr/>
                <p:nvPr/>
              </p:nvSpPr>
              <p:spPr bwMode="auto">
                <a:xfrm>
                  <a:off x="4611301" y="1078524"/>
                  <a:ext cx="548202" cy="174795"/>
                </a:xfrm>
                <a:prstGeom prst="roundRect">
                  <a:avLst>
                    <a:gd name="adj" fmla="val 8969"/>
                  </a:avLst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21600" rIns="72000" bIns="21600" rtlCol="0" anchor="ctr">
                  <a:spAutoFit/>
                </a:bodyPr>
                <a:lstStyle/>
                <a:p>
                  <a:pPr algn="ctr"/>
                  <a:r>
                    <a:rPr lang="ko-KR" altLang="en-US" sz="8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</a:rPr>
                    <a:t>인수완료</a:t>
                  </a:r>
                  <a:endParaRPr lang="ko-KR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endParaRPr>
                </a:p>
              </p:txBody>
            </p:sp>
          </p:grpSp>
        </p:grpSp>
      </p:grpSp>
      <p:sp>
        <p:nvSpPr>
          <p:cNvPr id="169" name="타원 168">
            <a:extLst>
              <a:ext uri="{FF2B5EF4-FFF2-40B4-BE49-F238E27FC236}">
                <a16:creationId xmlns:a16="http://schemas.microsoft.com/office/drawing/2014/main" id="{7B54015F-4E74-5F44-0047-C8D9E51127F9}"/>
              </a:ext>
            </a:extLst>
          </p:cNvPr>
          <p:cNvSpPr>
            <a:spLocks noChangeAspect="1"/>
          </p:cNvSpPr>
          <p:nvPr/>
        </p:nvSpPr>
        <p:spPr>
          <a:xfrm>
            <a:off x="129847" y="2189197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>
                <a:solidFill>
                  <a:prstClr val="white"/>
                </a:solidFill>
              </a:rPr>
              <a:t>4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08B6858C-EB48-7BAE-0AEE-E6E7AFDB23E4}"/>
              </a:ext>
            </a:extLst>
          </p:cNvPr>
          <p:cNvSpPr>
            <a:spLocks noChangeAspect="1"/>
          </p:cNvSpPr>
          <p:nvPr/>
        </p:nvSpPr>
        <p:spPr>
          <a:xfrm>
            <a:off x="129847" y="2453148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>
                <a:solidFill>
                  <a:prstClr val="white"/>
                </a:solidFill>
              </a:rPr>
              <a:t>4-1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B891C1B4-4042-6863-F3DF-5185CC58A008}"/>
              </a:ext>
            </a:extLst>
          </p:cNvPr>
          <p:cNvSpPr>
            <a:spLocks noChangeAspect="1"/>
          </p:cNvSpPr>
          <p:nvPr/>
        </p:nvSpPr>
        <p:spPr>
          <a:xfrm>
            <a:off x="7926057" y="3425588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>
                <a:solidFill>
                  <a:prstClr val="white"/>
                </a:solidFill>
              </a:rPr>
              <a:t>6-1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44D1170-CCC5-59AE-C490-552AC7C5E3D7}"/>
              </a:ext>
            </a:extLst>
          </p:cNvPr>
          <p:cNvSpPr>
            <a:spLocks noChangeAspect="1"/>
          </p:cNvSpPr>
          <p:nvPr/>
        </p:nvSpPr>
        <p:spPr>
          <a:xfrm>
            <a:off x="1573146" y="4635274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>
                <a:solidFill>
                  <a:prstClr val="white"/>
                </a:solidFill>
              </a:rPr>
              <a:t>7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C2EAF084-214C-BD4D-890E-FD6CD16F3425}"/>
              </a:ext>
            </a:extLst>
          </p:cNvPr>
          <p:cNvSpPr>
            <a:spLocks noChangeAspect="1"/>
          </p:cNvSpPr>
          <p:nvPr/>
        </p:nvSpPr>
        <p:spPr>
          <a:xfrm>
            <a:off x="4627430" y="4635274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>
                <a:solidFill>
                  <a:prstClr val="white"/>
                </a:solidFill>
              </a:rPr>
              <a:t>8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586A028F-E288-6CF3-9705-DEE97234A84F}"/>
              </a:ext>
            </a:extLst>
          </p:cNvPr>
          <p:cNvSpPr>
            <a:spLocks noChangeAspect="1"/>
          </p:cNvSpPr>
          <p:nvPr/>
        </p:nvSpPr>
        <p:spPr>
          <a:xfrm>
            <a:off x="1197938" y="6441931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>
                <a:solidFill>
                  <a:prstClr val="white"/>
                </a:solidFill>
              </a:rPr>
              <a:t>11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E8EF65EB-C93E-2E76-99C5-3959DDD4E83A}"/>
              </a:ext>
            </a:extLst>
          </p:cNvPr>
          <p:cNvSpPr>
            <a:spLocks noChangeAspect="1"/>
          </p:cNvSpPr>
          <p:nvPr/>
        </p:nvSpPr>
        <p:spPr>
          <a:xfrm>
            <a:off x="7777847" y="6441931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>
                <a:solidFill>
                  <a:prstClr val="white"/>
                </a:solidFill>
              </a:rPr>
              <a:t>12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785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97946-3B4E-6D57-5B23-AAA5C7D1A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표 3">
            <a:extLst>
              <a:ext uri="{FF2B5EF4-FFF2-40B4-BE49-F238E27FC236}">
                <a16:creationId xmlns:a16="http://schemas.microsoft.com/office/drawing/2014/main" id="{3EE0A051-B96F-1553-7724-D53343CB1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00504"/>
              </p:ext>
            </p:extLst>
          </p:nvPr>
        </p:nvGraphicFramePr>
        <p:xfrm>
          <a:off x="4929955" y="3220825"/>
          <a:ext cx="4644000" cy="12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1476000">
                  <a:extLst>
                    <a:ext uri="{9D8B030D-6E8A-4147-A177-3AD203B41FA5}">
                      <a16:colId xmlns:a16="http://schemas.microsoft.com/office/drawing/2014/main" val="2295528587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578113877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135597428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486918287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종류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총신청수량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영업점배송수량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고객배송수량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817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effectLst/>
                        </a:rPr>
                        <a:t>벽걸이달력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(3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</a:rPr>
                        <a:t>단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1">
                          <a:solidFill>
                            <a:schemeClr val="tx1"/>
                          </a:solidFill>
                          <a:effectLst/>
                        </a:rPr>
                        <a:t>300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1">
                          <a:solidFill>
                            <a:schemeClr val="tx1"/>
                          </a:solidFill>
                          <a:effectLst/>
                        </a:rPr>
                        <a:t>300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56303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effectLst/>
                        </a:rPr>
                        <a:t>벽걸이달력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</a:rPr>
                        <a:t>일반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1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1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28655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effectLst/>
                        </a:rPr>
                        <a:t>탁상달력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1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1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311810"/>
                  </a:ext>
                </a:extLst>
              </a:tr>
              <a:tr h="252000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합계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1">
                          <a:solidFill>
                            <a:schemeClr val="tx1"/>
                          </a:solidFill>
                          <a:effectLst/>
                        </a:rPr>
                        <a:t>700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1">
                          <a:solidFill>
                            <a:schemeClr val="tx1"/>
                          </a:solidFill>
                          <a:effectLst/>
                        </a:rPr>
                        <a:t>700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762873"/>
                  </a:ext>
                </a:extLst>
              </a:tr>
            </a:tbl>
          </a:graphicData>
        </a:graphic>
      </p:graphicFrame>
      <p:sp>
        <p:nvSpPr>
          <p:cNvPr id="70" name="TextBox 69">
            <a:extLst>
              <a:ext uri="{FF2B5EF4-FFF2-40B4-BE49-F238E27FC236}">
                <a16:creationId xmlns:a16="http://schemas.microsoft.com/office/drawing/2014/main" id="{304412EA-4048-3953-3E29-03047886DE42}"/>
              </a:ext>
            </a:extLst>
          </p:cNvPr>
          <p:cNvSpPr txBox="1"/>
          <p:nvPr/>
        </p:nvSpPr>
        <p:spPr>
          <a:xfrm>
            <a:off x="10245609" y="688967"/>
            <a:ext cx="1800000" cy="200055"/>
          </a:xfrm>
          <a:prstGeom prst="rect">
            <a:avLst/>
          </a:prstGeom>
        </p:spPr>
        <p:txBody>
          <a:bodyPr wrap="square" lIns="36000" rIns="3600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BSSCR0301M </a:t>
            </a:r>
            <a:endParaRPr lang="ko-KR" altLang="ko-KR" sz="700" dirty="0">
              <a:solidFill>
                <a:srgbClr val="202124"/>
              </a:solidFill>
              <a:latin typeface="+mn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CB64CF9-CA64-1FCD-59A5-8CEAC112C807}"/>
              </a:ext>
            </a:extLst>
          </p:cNvPr>
          <p:cNvSpPr txBox="1"/>
          <p:nvPr/>
        </p:nvSpPr>
        <p:spPr>
          <a:xfrm>
            <a:off x="10245609" y="497547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>
              <a:defRPr/>
            </a:pPr>
            <a:r>
              <a:rPr lang="en-US" altLang="ko-KR" sz="700">
                <a:solidFill>
                  <a:srgbClr val="202124"/>
                </a:solidFill>
                <a:latin typeface="+mn-ea"/>
              </a:rPr>
              <a:t>2</a:t>
            </a:r>
            <a:r>
              <a:rPr lang="ko-KR" altLang="en-US" sz="700">
                <a:solidFill>
                  <a:srgbClr val="202124"/>
                </a:solidFill>
                <a:latin typeface="+mn-ea"/>
              </a:rPr>
              <a:t>차신청 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202124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57DD28C-1A0C-4F08-36AA-266104AEDBBA}"/>
              </a:ext>
            </a:extLst>
          </p:cNvPr>
          <p:cNvSpPr txBox="1"/>
          <p:nvPr/>
        </p:nvSpPr>
        <p:spPr>
          <a:xfrm>
            <a:off x="10245609" y="863833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endParaRPr kumimoji="0" lang="ko-KR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63A06C9-4AE3-8D66-FE72-504C4847B30D}"/>
              </a:ext>
            </a:extLst>
          </p:cNvPr>
          <p:cNvSpPr txBox="1"/>
          <p:nvPr/>
        </p:nvSpPr>
        <p:spPr>
          <a:xfrm>
            <a:off x="66840" y="125573"/>
            <a:ext cx="1973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1400" dirty="0">
                <a:solidFill>
                  <a:prstClr val="black"/>
                </a:solidFill>
                <a:latin typeface="함초롬돋움"/>
                <a:ea typeface="함초롬돋움"/>
              </a:rPr>
              <a:t>캘린더신청 </a:t>
            </a:r>
            <a:r>
              <a:rPr lang="en-US" altLang="ko-KR" sz="1400">
                <a:solidFill>
                  <a:prstClr val="black"/>
                </a:solidFill>
                <a:latin typeface="함초롬돋움"/>
                <a:ea typeface="함초롬돋움"/>
              </a:rPr>
              <a:t>&gt; 2</a:t>
            </a:r>
            <a:r>
              <a:rPr lang="ko-KR" altLang="en-US" sz="1400">
                <a:solidFill>
                  <a:prstClr val="black"/>
                </a:solidFill>
                <a:latin typeface="함초롬돋움"/>
                <a:ea typeface="함초롬돋움"/>
              </a:rPr>
              <a:t>차신청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3F15301-FF49-CE7A-A9A6-99339722FE62}"/>
              </a:ext>
            </a:extLst>
          </p:cNvPr>
          <p:cNvSpPr txBox="1"/>
          <p:nvPr/>
        </p:nvSpPr>
        <p:spPr>
          <a:xfrm>
            <a:off x="10245609" y="1118146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lvl="0"/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홈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영업지원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>
                <a:solidFill>
                  <a:srgbClr val="202124"/>
                </a:solidFill>
                <a:latin typeface="+mn-ea"/>
              </a:rPr>
              <a:t>캘린더신청 </a:t>
            </a:r>
            <a:r>
              <a:rPr lang="en-US" altLang="ko-KR" sz="700">
                <a:solidFill>
                  <a:srgbClr val="202124"/>
                </a:solidFill>
                <a:latin typeface="+mn-ea"/>
              </a:rPr>
              <a:t>&gt; 2</a:t>
            </a:r>
            <a:r>
              <a:rPr lang="ko-KR" altLang="en-US" sz="700">
                <a:solidFill>
                  <a:srgbClr val="202124"/>
                </a:solidFill>
                <a:latin typeface="+mn-ea"/>
              </a:rPr>
              <a:t>차신청 </a:t>
            </a:r>
            <a:endParaRPr lang="ko-KR" altLang="en-US" sz="700" dirty="0">
              <a:solidFill>
                <a:srgbClr val="202124"/>
              </a:solidFill>
              <a:latin typeface="+mn-ea"/>
            </a:endParaRPr>
          </a:p>
        </p:txBody>
      </p:sp>
      <p:graphicFrame>
        <p:nvGraphicFramePr>
          <p:cNvPr id="2" name="Group 974">
            <a:extLst>
              <a:ext uri="{FF2B5EF4-FFF2-40B4-BE49-F238E27FC236}">
                <a16:creationId xmlns:a16="http://schemas.microsoft.com/office/drawing/2014/main" id="{A218FF7B-A46D-6F5F-956F-497E051C34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645531"/>
              </p:ext>
            </p:extLst>
          </p:nvPr>
        </p:nvGraphicFramePr>
        <p:xfrm>
          <a:off x="9697291" y="1639863"/>
          <a:ext cx="2340000" cy="1213440"/>
        </p:xfrm>
        <a:graphic>
          <a:graphicData uri="http://schemas.openxmlformats.org/drawingml/2006/table">
            <a:tbl>
              <a:tblPr/>
              <a:tblGrid>
                <a:gridCol w="2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ü"/>
                      </a:pP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614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품목별 수량 입력 시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1-1)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고객배송수량에 합산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총신청수량에서 고객배송수량 제외한 수량이 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1-2)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영업점배송수량에 적용 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218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969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63949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6232541"/>
                  </a:ext>
                </a:extLst>
              </a:tr>
            </a:tbl>
          </a:graphicData>
        </a:graphic>
      </p:graphicFrame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4E0B6E7-5B30-8342-D1D7-84335EA80334}"/>
              </a:ext>
            </a:extLst>
          </p:cNvPr>
          <p:cNvSpPr>
            <a:spLocks/>
          </p:cNvSpPr>
          <p:nvPr/>
        </p:nvSpPr>
        <p:spPr bwMode="auto">
          <a:xfrm>
            <a:off x="284035" y="1456866"/>
            <a:ext cx="9288000" cy="360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914342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7060C08-7B17-6457-3B8E-27C1EE1A154A}"/>
              </a:ext>
            </a:extLst>
          </p:cNvPr>
          <p:cNvSpPr txBox="1"/>
          <p:nvPr/>
        </p:nvSpPr>
        <p:spPr>
          <a:xfrm>
            <a:off x="428658" y="1567937"/>
            <a:ext cx="4792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>
                <a:latin typeface="+mn-ea"/>
              </a:rPr>
              <a:t>신청연도</a:t>
            </a:r>
            <a:r>
              <a:rPr lang="en-US" altLang="ko-KR" sz="800" b="1">
                <a:solidFill>
                  <a:srgbClr val="FF0000"/>
                </a:solidFill>
                <a:latin typeface="+mn-ea"/>
              </a:rPr>
              <a:t> *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9F82ABDB-6662-469E-C68D-A3623B5FB897}"/>
              </a:ext>
            </a:extLst>
          </p:cNvPr>
          <p:cNvGrpSpPr/>
          <p:nvPr/>
        </p:nvGrpSpPr>
        <p:grpSpPr>
          <a:xfrm>
            <a:off x="968621" y="1537866"/>
            <a:ext cx="588306" cy="198000"/>
            <a:chOff x="4198742" y="1232835"/>
            <a:chExt cx="588306" cy="198000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E934C56-C1B8-84B6-92B4-8CE7E62FF628}"/>
                </a:ext>
              </a:extLst>
            </p:cNvPr>
            <p:cNvSpPr/>
            <p:nvPr/>
          </p:nvSpPr>
          <p:spPr bwMode="auto">
            <a:xfrm>
              <a:off x="4198742" y="1232835"/>
              <a:ext cx="588306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2025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년</a:t>
              </a:r>
            </a:p>
          </p:txBody>
        </p:sp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BAA1BAA3-98D7-D6DC-C408-D8B56B57C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8736" y="1283843"/>
              <a:ext cx="90000" cy="90000"/>
            </a:xfrm>
            <a:prstGeom prst="rect">
              <a:avLst/>
            </a:prstGeom>
          </p:spPr>
        </p:pic>
      </p:grp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0C6D49FC-3245-152B-772B-DD122A2BB571}"/>
              </a:ext>
            </a:extLst>
          </p:cNvPr>
          <p:cNvSpPr/>
          <p:nvPr/>
        </p:nvSpPr>
        <p:spPr>
          <a:xfrm>
            <a:off x="9056131" y="1537866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조회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131006A9-5F0A-7C84-B30E-FEEEBE08327F}"/>
              </a:ext>
            </a:extLst>
          </p:cNvPr>
          <p:cNvSpPr/>
          <p:nvPr/>
        </p:nvSpPr>
        <p:spPr>
          <a:xfrm>
            <a:off x="949023" y="576273"/>
            <a:ext cx="5289030" cy="216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ko-KR" altLang="en-US" sz="600">
                <a:solidFill>
                  <a:srgbClr val="7F7F7F"/>
                </a:solidFill>
                <a:latin typeface="함초롬돋움"/>
                <a:ea typeface="함초롬돋움"/>
              </a:rPr>
              <a:t>홈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lang="ko-KR" altLang="en-US" sz="600" dirty="0">
                <a:solidFill>
                  <a:srgbClr val="7F7F7F"/>
                </a:solidFill>
                <a:latin typeface="함초롬돋움"/>
                <a:ea typeface="함초롬돋움"/>
              </a:rPr>
              <a:t>영업지원 </a:t>
            </a:r>
            <a:r>
              <a:rPr lang="en-US" altLang="ko-KR" sz="600" dirty="0">
                <a:solidFill>
                  <a:srgbClr val="7F7F7F"/>
                </a:solidFill>
                <a:latin typeface="함초롬돋움"/>
                <a:ea typeface="함초롬돋움"/>
              </a:rPr>
              <a:t>&gt; </a:t>
            </a:r>
            <a:r>
              <a:rPr kumimoji="0" lang="ko-KR" altLang="en-US" sz="6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캘린더신청 </a:t>
            </a:r>
            <a:r>
              <a:rPr kumimoji="0" lang="en-US" altLang="ko-KR" sz="6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en-US" altLang="ko-KR" sz="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2</a:t>
            </a:r>
            <a:r>
              <a:rPr kumimoji="0" lang="ko-KR" altLang="en-US" sz="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차신청 </a:t>
            </a:r>
            <a:endParaRPr kumimoji="0" lang="ko-KR" altLang="en-US" sz="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84D6CAB4-F889-F3E5-6B35-1AF46FB2DDA0}"/>
              </a:ext>
            </a:extLst>
          </p:cNvPr>
          <p:cNvGrpSpPr/>
          <p:nvPr/>
        </p:nvGrpSpPr>
        <p:grpSpPr>
          <a:xfrm>
            <a:off x="287839" y="540930"/>
            <a:ext cx="728883" cy="246221"/>
            <a:chOff x="287839" y="540930"/>
            <a:chExt cx="728883" cy="246221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98BBCB41-E761-EC57-DBC2-3D8F3DA102D9}"/>
                </a:ext>
              </a:extLst>
            </p:cNvPr>
            <p:cNvSpPr txBox="1"/>
            <p:nvPr/>
          </p:nvSpPr>
          <p:spPr>
            <a:xfrm>
              <a:off x="386421" y="540930"/>
              <a:ext cx="63030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ko-KR" sz="1000" b="1">
                  <a:solidFill>
                    <a:prstClr val="black"/>
                  </a:solidFill>
                  <a:latin typeface="함초롬돋움"/>
                  <a:ea typeface="함초롬돋움"/>
                </a:rPr>
                <a:t>2</a:t>
              </a:r>
              <a:r>
                <a:rPr lang="ko-KR" altLang="en-US" sz="1000" b="1">
                  <a:solidFill>
                    <a:prstClr val="black"/>
                  </a:solidFill>
                  <a:latin typeface="함초롬돋움"/>
                  <a:ea typeface="함초롬돋움"/>
                </a:rPr>
                <a:t>차신청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endParaRPr>
            </a:p>
          </p:txBody>
        </p:sp>
        <p:pic>
          <p:nvPicPr>
            <p:cNvPr id="135" name="그림 134" descr="스케치, 블랙, 화이트이(가) 표시된 사진&#10;&#10;자동 생성된 설명">
              <a:extLst>
                <a:ext uri="{FF2B5EF4-FFF2-40B4-BE49-F238E27FC236}">
                  <a16:creationId xmlns:a16="http://schemas.microsoft.com/office/drawing/2014/main" id="{D66A271E-D811-8355-8672-BAD85962C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839" y="604119"/>
              <a:ext cx="133200" cy="133200"/>
            </a:xfrm>
            <a:prstGeom prst="rect">
              <a:avLst/>
            </a:prstGeom>
          </p:spPr>
        </p:pic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76C13E9B-93CB-8C08-A4CF-76720E054B13}"/>
              </a:ext>
            </a:extLst>
          </p:cNvPr>
          <p:cNvSpPr txBox="1"/>
          <p:nvPr/>
        </p:nvSpPr>
        <p:spPr>
          <a:xfrm>
            <a:off x="190893" y="1903741"/>
            <a:ext cx="36823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/>
              <a:t>● 신청부점 및 수량정보</a:t>
            </a:r>
            <a:endParaRPr lang="ko-KR" altLang="en-US" sz="900" b="1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A3E7665-2597-0BF3-D5C9-9D964ED8B3C6}"/>
              </a:ext>
            </a:extLst>
          </p:cNvPr>
          <p:cNvSpPr/>
          <p:nvPr/>
        </p:nvSpPr>
        <p:spPr bwMode="auto">
          <a:xfrm>
            <a:off x="286800" y="871650"/>
            <a:ext cx="9288000" cy="486000"/>
          </a:xfrm>
          <a:prstGeom prst="roundRect">
            <a:avLst>
              <a:gd name="adj" fmla="val 430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89" name="표 3">
            <a:extLst>
              <a:ext uri="{FF2B5EF4-FFF2-40B4-BE49-F238E27FC236}">
                <a16:creationId xmlns:a16="http://schemas.microsoft.com/office/drawing/2014/main" id="{61150F78-C8F8-BAE3-8685-5E45AC5FC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950289"/>
              </p:ext>
            </p:extLst>
          </p:nvPr>
        </p:nvGraphicFramePr>
        <p:xfrm>
          <a:off x="282550" y="4889288"/>
          <a:ext cx="9269739" cy="12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8818465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314290285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3519004132"/>
                    </a:ext>
                  </a:extLst>
                </a:gridCol>
                <a:gridCol w="2520000">
                  <a:extLst>
                    <a:ext uri="{9D8B030D-6E8A-4147-A177-3AD203B41FA5}">
                      <a16:colId xmlns:a16="http://schemas.microsoft.com/office/drawing/2014/main" val="892668845"/>
                    </a:ext>
                  </a:extLst>
                </a:gridCol>
                <a:gridCol w="917739">
                  <a:extLst>
                    <a:ext uri="{9D8B030D-6E8A-4147-A177-3AD203B41FA5}">
                      <a16:colId xmlns:a16="http://schemas.microsoft.com/office/drawing/2014/main" val="185516595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70546591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18599261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10813291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500735269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endParaRPr lang="ko-KR" altLang="en-US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순번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수취인명 </a:t>
                      </a:r>
                      <a:r>
                        <a:rPr lang="en-US" altLang="ko-KR" sz="800" b="1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endParaRPr lang="en-US" altLang="ko-KR" sz="8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우편번호 </a:t>
                      </a:r>
                      <a:r>
                        <a:rPr lang="en-US" altLang="ko-KR" sz="800" b="1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endParaRPr lang="en-US" altLang="ko-KR" sz="8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배송주소 </a:t>
                      </a:r>
                      <a:r>
                        <a:rPr lang="en-US" altLang="ko-KR" sz="800" b="1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전화번호 </a:t>
                      </a:r>
                      <a:r>
                        <a:rPr lang="en-US" altLang="ko-KR" sz="800" b="1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endParaRPr lang="en-US" altLang="ko-KR" sz="8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벽걸이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effectLst/>
                        </a:rPr>
                        <a:t>(3</a:t>
                      </a:r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단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벽결이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일반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탁상달력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소계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817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00812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56303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486401"/>
                  </a:ext>
                </a:extLst>
              </a:tr>
              <a:tr h="252000">
                <a:tc gridSpan="6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합계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합계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1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1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1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1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105908"/>
                  </a:ext>
                </a:extLst>
              </a:tr>
            </a:tbl>
          </a:graphicData>
        </a:graphic>
      </p:graphicFrame>
      <p:sp>
        <p:nvSpPr>
          <p:cNvPr id="92" name="TextBox 91">
            <a:extLst>
              <a:ext uri="{FF2B5EF4-FFF2-40B4-BE49-F238E27FC236}">
                <a16:creationId xmlns:a16="http://schemas.microsoft.com/office/drawing/2014/main" id="{18E2BA80-79C9-1032-4061-D42C9D9B9381}"/>
              </a:ext>
            </a:extLst>
          </p:cNvPr>
          <p:cNvSpPr txBox="1"/>
          <p:nvPr/>
        </p:nvSpPr>
        <p:spPr>
          <a:xfrm>
            <a:off x="4599570" y="4640134"/>
            <a:ext cx="7486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전체 </a:t>
            </a:r>
            <a:r>
              <a:rPr lang="en-US" altLang="ko-KR" sz="700" b="1">
                <a:solidFill>
                  <a:schemeClr val="accent2"/>
                </a:solidFill>
              </a:rPr>
              <a:t>00</a:t>
            </a: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건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FB4DB720-2C10-889E-A45A-950C02FD62F2}"/>
              </a:ext>
            </a:extLst>
          </p:cNvPr>
          <p:cNvSpPr/>
          <p:nvPr/>
        </p:nvSpPr>
        <p:spPr>
          <a:xfrm>
            <a:off x="6285742" y="4632939"/>
            <a:ext cx="432000" cy="198000"/>
          </a:xfrm>
          <a:prstGeom prst="roundRect">
            <a:avLst>
              <a:gd name="adj" fmla="val 582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b="0" spc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행추가</a:t>
            </a:r>
            <a:endParaRPr lang="ko-KR" altLang="en-US" sz="800" b="0" spc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13A26470-3C63-5A7D-8FD7-FCAFF7811491}"/>
              </a:ext>
            </a:extLst>
          </p:cNvPr>
          <p:cNvSpPr/>
          <p:nvPr/>
        </p:nvSpPr>
        <p:spPr>
          <a:xfrm>
            <a:off x="6756691" y="4632939"/>
            <a:ext cx="432000" cy="198000"/>
          </a:xfrm>
          <a:prstGeom prst="roundRect">
            <a:avLst>
              <a:gd name="adj" fmla="val 582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b="0" spc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행복사</a:t>
            </a:r>
            <a:endParaRPr lang="ko-KR" altLang="en-US" sz="800" b="0" spc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2ED3CEC7-CF63-99EE-D756-97CE0EAF3BC4}"/>
              </a:ext>
            </a:extLst>
          </p:cNvPr>
          <p:cNvSpPr/>
          <p:nvPr/>
        </p:nvSpPr>
        <p:spPr>
          <a:xfrm>
            <a:off x="7227640" y="4632939"/>
            <a:ext cx="432000" cy="198000"/>
          </a:xfrm>
          <a:prstGeom prst="roundRect">
            <a:avLst>
              <a:gd name="adj" fmla="val 582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b="0" spc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행삭제</a:t>
            </a:r>
            <a:endParaRPr lang="ko-KR" altLang="en-US" sz="800" b="0" spc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E84A662A-B7AA-A6FC-5892-0465402BF4EE}"/>
              </a:ext>
            </a:extLst>
          </p:cNvPr>
          <p:cNvSpPr/>
          <p:nvPr/>
        </p:nvSpPr>
        <p:spPr>
          <a:xfrm>
            <a:off x="7698589" y="4632939"/>
            <a:ext cx="360000" cy="198000"/>
          </a:xfrm>
          <a:prstGeom prst="roundRect">
            <a:avLst>
              <a:gd name="adj" fmla="val 582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b="0" spc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취소</a:t>
            </a:r>
            <a:endParaRPr lang="ko-KR" altLang="en-US" sz="800" b="0" spc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17126BFA-65E4-FE67-1FDB-9F283E432F1A}"/>
              </a:ext>
            </a:extLst>
          </p:cNvPr>
          <p:cNvGrpSpPr/>
          <p:nvPr/>
        </p:nvGrpSpPr>
        <p:grpSpPr>
          <a:xfrm>
            <a:off x="9213592" y="4660233"/>
            <a:ext cx="164322" cy="143999"/>
            <a:chOff x="9213592" y="3185491"/>
            <a:chExt cx="164322" cy="143999"/>
          </a:xfrm>
        </p:grpSpPr>
        <p:pic>
          <p:nvPicPr>
            <p:cNvPr id="99" name="Picture 4" descr="C:\Users\SUYEON\Desktop\icon\office-exel.png">
              <a:extLst>
                <a:ext uri="{FF2B5EF4-FFF2-40B4-BE49-F238E27FC236}">
                  <a16:creationId xmlns:a16="http://schemas.microsoft.com/office/drawing/2014/main" id="{29671408-2A6B-1078-445F-24DF21D0EA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3592" y="3185491"/>
              <a:ext cx="144333" cy="136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0" name="아래쪽 화살표 232">
              <a:extLst>
                <a:ext uri="{FF2B5EF4-FFF2-40B4-BE49-F238E27FC236}">
                  <a16:creationId xmlns:a16="http://schemas.microsoft.com/office/drawing/2014/main" id="{9DAFB4C1-69B9-678B-598A-B40837EA1904}"/>
                </a:ext>
              </a:extLst>
            </p:cNvPr>
            <p:cNvSpPr/>
            <p:nvPr/>
          </p:nvSpPr>
          <p:spPr bwMode="auto">
            <a:xfrm>
              <a:off x="9310786" y="3254968"/>
              <a:ext cx="67128" cy="74522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pic>
        <p:nvPicPr>
          <p:cNvPr id="101" name="그림 100">
            <a:extLst>
              <a:ext uri="{FF2B5EF4-FFF2-40B4-BE49-F238E27FC236}">
                <a16:creationId xmlns:a16="http://schemas.microsoft.com/office/drawing/2014/main" id="{CF08495A-B3E2-EC40-DF08-BCF0C0600D6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801" y="4675474"/>
            <a:ext cx="130234" cy="127463"/>
          </a:xfrm>
          <a:prstGeom prst="rect">
            <a:avLst/>
          </a:prstGeom>
        </p:spPr>
      </p:pic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6F86EFFE-C3EF-0209-4DB3-CCD5C19D9424}"/>
              </a:ext>
            </a:extLst>
          </p:cNvPr>
          <p:cNvGrpSpPr/>
          <p:nvPr/>
        </p:nvGrpSpPr>
        <p:grpSpPr>
          <a:xfrm>
            <a:off x="9002577" y="4660233"/>
            <a:ext cx="164322" cy="143999"/>
            <a:chOff x="9213592" y="3185491"/>
            <a:chExt cx="164322" cy="143999"/>
          </a:xfrm>
        </p:grpSpPr>
        <p:pic>
          <p:nvPicPr>
            <p:cNvPr id="105" name="Picture 4" descr="C:\Users\SUYEON\Desktop\icon\office-exel.png">
              <a:extLst>
                <a:ext uri="{FF2B5EF4-FFF2-40B4-BE49-F238E27FC236}">
                  <a16:creationId xmlns:a16="http://schemas.microsoft.com/office/drawing/2014/main" id="{AC17B355-D3CE-A541-9932-AFFCFB87A2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3592" y="3185491"/>
              <a:ext cx="144333" cy="136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" name="아래쪽 화살표 232">
              <a:extLst>
                <a:ext uri="{FF2B5EF4-FFF2-40B4-BE49-F238E27FC236}">
                  <a16:creationId xmlns:a16="http://schemas.microsoft.com/office/drawing/2014/main" id="{35E88DDC-0958-915D-3E81-80D039DC3F5E}"/>
                </a:ext>
              </a:extLst>
            </p:cNvPr>
            <p:cNvSpPr/>
            <p:nvPr/>
          </p:nvSpPr>
          <p:spPr bwMode="auto">
            <a:xfrm rot="10800000">
              <a:off x="9310786" y="3254968"/>
              <a:ext cx="67128" cy="74522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E34950F8-9D28-B228-990A-C58C68FD594D}"/>
              </a:ext>
            </a:extLst>
          </p:cNvPr>
          <p:cNvSpPr/>
          <p:nvPr/>
        </p:nvSpPr>
        <p:spPr bwMode="auto">
          <a:xfrm>
            <a:off x="1030543" y="5165351"/>
            <a:ext cx="766800" cy="19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bIns="54000"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84C4CC54-7621-6F06-ED91-9D7A27C6FF75}"/>
              </a:ext>
            </a:extLst>
          </p:cNvPr>
          <p:cNvGrpSpPr/>
          <p:nvPr/>
        </p:nvGrpSpPr>
        <p:grpSpPr>
          <a:xfrm>
            <a:off x="5993015" y="5165351"/>
            <a:ext cx="820664" cy="198000"/>
            <a:chOff x="1658279" y="5447974"/>
            <a:chExt cx="820664" cy="161925"/>
          </a:xfrm>
        </p:grpSpPr>
        <p:sp>
          <p:nvSpPr>
            <p:cNvPr id="109" name="Rectangle 167" descr="type=input">
              <a:extLst>
                <a:ext uri="{FF2B5EF4-FFF2-40B4-BE49-F238E27FC236}">
                  <a16:creationId xmlns:a16="http://schemas.microsoft.com/office/drawing/2014/main" id="{7A566BDB-F536-3252-67FD-846D68E00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279" y="5447974"/>
              <a:ext cx="820663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700">
                  <a:latin typeface="+mn-ea"/>
                </a:rPr>
                <a:t>0</a:t>
              </a:r>
              <a:endParaRPr lang="ko-KR" altLang="en-US" sz="700">
                <a:latin typeface="+mn-ea"/>
              </a:endParaRPr>
            </a:p>
          </p:txBody>
        </p:sp>
        <p:sp>
          <p:nvSpPr>
            <p:cNvPr id="110" name="Rectangle 167" descr="type=input">
              <a:extLst>
                <a:ext uri="{FF2B5EF4-FFF2-40B4-BE49-F238E27FC236}">
                  <a16:creationId xmlns:a16="http://schemas.microsoft.com/office/drawing/2014/main" id="{A3336F34-EDA6-EE7A-18CC-3F8C52D815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281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-</a:t>
              </a:r>
              <a:endParaRPr lang="ko-KR" altLang="en-US" sz="900" b="1">
                <a:latin typeface="+mn-ea"/>
              </a:endParaRPr>
            </a:p>
          </p:txBody>
        </p:sp>
        <p:sp>
          <p:nvSpPr>
            <p:cNvPr id="111" name="Rectangle 167" descr="type=input">
              <a:extLst>
                <a:ext uri="{FF2B5EF4-FFF2-40B4-BE49-F238E27FC236}">
                  <a16:creationId xmlns:a16="http://schemas.microsoft.com/office/drawing/2014/main" id="{6F858C7C-1F62-9EED-618F-B5C28F474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8943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+</a:t>
              </a:r>
              <a:endParaRPr lang="ko-KR" altLang="en-US" sz="900" b="1">
                <a:latin typeface="+mn-ea"/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1391020E-8D1E-8CC9-1BE6-9A1943EE723B}"/>
              </a:ext>
            </a:extLst>
          </p:cNvPr>
          <p:cNvGrpSpPr/>
          <p:nvPr/>
        </p:nvGrpSpPr>
        <p:grpSpPr>
          <a:xfrm>
            <a:off x="6886314" y="5165351"/>
            <a:ext cx="820664" cy="198000"/>
            <a:chOff x="1658279" y="5447974"/>
            <a:chExt cx="820664" cy="161925"/>
          </a:xfrm>
        </p:grpSpPr>
        <p:sp>
          <p:nvSpPr>
            <p:cNvPr id="113" name="Rectangle 167" descr="type=input">
              <a:extLst>
                <a:ext uri="{FF2B5EF4-FFF2-40B4-BE49-F238E27FC236}">
                  <a16:creationId xmlns:a16="http://schemas.microsoft.com/office/drawing/2014/main" id="{6911EBF1-46AA-B0A2-E458-7F7153FF1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279" y="5447974"/>
              <a:ext cx="820663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700">
                  <a:latin typeface="+mn-ea"/>
                </a:rPr>
                <a:t>0</a:t>
              </a:r>
              <a:endParaRPr lang="ko-KR" altLang="en-US" sz="700">
                <a:latin typeface="+mn-ea"/>
              </a:endParaRPr>
            </a:p>
          </p:txBody>
        </p:sp>
        <p:sp>
          <p:nvSpPr>
            <p:cNvPr id="114" name="Rectangle 167" descr="type=input">
              <a:extLst>
                <a:ext uri="{FF2B5EF4-FFF2-40B4-BE49-F238E27FC236}">
                  <a16:creationId xmlns:a16="http://schemas.microsoft.com/office/drawing/2014/main" id="{1729C367-6794-0633-8064-F4BB4BC51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281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-</a:t>
              </a:r>
              <a:endParaRPr lang="ko-KR" altLang="en-US" sz="900" b="1">
                <a:latin typeface="+mn-ea"/>
              </a:endParaRPr>
            </a:p>
          </p:txBody>
        </p:sp>
        <p:sp>
          <p:nvSpPr>
            <p:cNvPr id="115" name="Rectangle 167" descr="type=input">
              <a:extLst>
                <a:ext uri="{FF2B5EF4-FFF2-40B4-BE49-F238E27FC236}">
                  <a16:creationId xmlns:a16="http://schemas.microsoft.com/office/drawing/2014/main" id="{80AF60E6-2446-41DC-D15E-328D4323D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8943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+</a:t>
              </a:r>
              <a:endParaRPr lang="ko-KR" altLang="en-US" sz="900" b="1">
                <a:latin typeface="+mn-ea"/>
              </a:endParaRP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98CEE7B4-A754-68A3-4E6D-CBED75325DDF}"/>
              </a:ext>
            </a:extLst>
          </p:cNvPr>
          <p:cNvGrpSpPr/>
          <p:nvPr/>
        </p:nvGrpSpPr>
        <p:grpSpPr>
          <a:xfrm>
            <a:off x="7793681" y="5165351"/>
            <a:ext cx="820664" cy="198000"/>
            <a:chOff x="1658279" y="5447974"/>
            <a:chExt cx="820664" cy="161925"/>
          </a:xfrm>
        </p:grpSpPr>
        <p:sp>
          <p:nvSpPr>
            <p:cNvPr id="122" name="Rectangle 167" descr="type=input">
              <a:extLst>
                <a:ext uri="{FF2B5EF4-FFF2-40B4-BE49-F238E27FC236}">
                  <a16:creationId xmlns:a16="http://schemas.microsoft.com/office/drawing/2014/main" id="{55F8CEBC-734C-0A77-E098-8F20509B2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279" y="5447974"/>
              <a:ext cx="820663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700">
                  <a:latin typeface="+mn-ea"/>
                </a:rPr>
                <a:t>0</a:t>
              </a:r>
              <a:endParaRPr lang="ko-KR" altLang="en-US" sz="700">
                <a:latin typeface="+mn-ea"/>
              </a:endParaRPr>
            </a:p>
          </p:txBody>
        </p:sp>
        <p:sp>
          <p:nvSpPr>
            <p:cNvPr id="123" name="Rectangle 167" descr="type=input">
              <a:extLst>
                <a:ext uri="{FF2B5EF4-FFF2-40B4-BE49-F238E27FC236}">
                  <a16:creationId xmlns:a16="http://schemas.microsoft.com/office/drawing/2014/main" id="{34BBDBF7-8146-AC9A-3D54-6F739A6EA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281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-</a:t>
              </a:r>
              <a:endParaRPr lang="ko-KR" altLang="en-US" sz="900" b="1">
                <a:latin typeface="+mn-ea"/>
              </a:endParaRPr>
            </a:p>
          </p:txBody>
        </p:sp>
        <p:sp>
          <p:nvSpPr>
            <p:cNvPr id="124" name="Rectangle 167" descr="type=input">
              <a:extLst>
                <a:ext uri="{FF2B5EF4-FFF2-40B4-BE49-F238E27FC236}">
                  <a16:creationId xmlns:a16="http://schemas.microsoft.com/office/drawing/2014/main" id="{7C4BA571-15E6-9164-EE09-73AEAA033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8943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+</a:t>
              </a:r>
              <a:endParaRPr lang="ko-KR" altLang="en-US" sz="900" b="1">
                <a:latin typeface="+mn-ea"/>
              </a:endParaRPr>
            </a:p>
          </p:txBody>
        </p:sp>
      </p:grp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C84CFED3-2559-45BA-0719-F89EE15F30E3}"/>
              </a:ext>
            </a:extLst>
          </p:cNvPr>
          <p:cNvSpPr/>
          <p:nvPr/>
        </p:nvSpPr>
        <p:spPr bwMode="auto">
          <a:xfrm>
            <a:off x="8691321" y="5165351"/>
            <a:ext cx="828000" cy="19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bIns="54000" rtlCol="0" anchor="ctr"/>
          <a:lstStyle/>
          <a:p>
            <a:pPr algn="r"/>
            <a:r>
              <a:rPr lang="en-US" altLang="ko-KR" sz="700">
                <a:solidFill>
                  <a:schemeClr val="tx1"/>
                </a:solidFill>
              </a:rPr>
              <a:t>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0BE640CF-B88F-B3B2-1CEE-4911C14EC461}"/>
              </a:ext>
            </a:extLst>
          </p:cNvPr>
          <p:cNvSpPr/>
          <p:nvPr/>
        </p:nvSpPr>
        <p:spPr bwMode="auto">
          <a:xfrm>
            <a:off x="1030543" y="5418570"/>
            <a:ext cx="766800" cy="19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bIns="54000"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F8DA2857-3353-3D75-3EC0-845914F5DA36}"/>
              </a:ext>
            </a:extLst>
          </p:cNvPr>
          <p:cNvGrpSpPr/>
          <p:nvPr/>
        </p:nvGrpSpPr>
        <p:grpSpPr>
          <a:xfrm>
            <a:off x="5993015" y="5418570"/>
            <a:ext cx="820664" cy="198000"/>
            <a:chOff x="1658279" y="5447974"/>
            <a:chExt cx="820664" cy="161925"/>
          </a:xfrm>
        </p:grpSpPr>
        <p:sp>
          <p:nvSpPr>
            <p:cNvPr id="132" name="Rectangle 167" descr="type=input">
              <a:extLst>
                <a:ext uri="{FF2B5EF4-FFF2-40B4-BE49-F238E27FC236}">
                  <a16:creationId xmlns:a16="http://schemas.microsoft.com/office/drawing/2014/main" id="{B4D48CF6-5A41-B7FC-B72F-0F39E8E81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279" y="5447974"/>
              <a:ext cx="820663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700">
                  <a:latin typeface="+mn-ea"/>
                </a:rPr>
                <a:t>0</a:t>
              </a:r>
              <a:endParaRPr lang="ko-KR" altLang="en-US" sz="700">
                <a:latin typeface="+mn-ea"/>
              </a:endParaRPr>
            </a:p>
          </p:txBody>
        </p:sp>
        <p:sp>
          <p:nvSpPr>
            <p:cNvPr id="133" name="Rectangle 167" descr="type=input">
              <a:extLst>
                <a:ext uri="{FF2B5EF4-FFF2-40B4-BE49-F238E27FC236}">
                  <a16:creationId xmlns:a16="http://schemas.microsoft.com/office/drawing/2014/main" id="{39A7ABE4-61FC-A32A-B24D-DE40CA6EF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281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-</a:t>
              </a:r>
              <a:endParaRPr lang="ko-KR" altLang="en-US" sz="900" b="1">
                <a:latin typeface="+mn-ea"/>
              </a:endParaRPr>
            </a:p>
          </p:txBody>
        </p:sp>
        <p:sp>
          <p:nvSpPr>
            <p:cNvPr id="136" name="Rectangle 167" descr="type=input">
              <a:extLst>
                <a:ext uri="{FF2B5EF4-FFF2-40B4-BE49-F238E27FC236}">
                  <a16:creationId xmlns:a16="http://schemas.microsoft.com/office/drawing/2014/main" id="{628F1B55-7F7D-009E-EFAD-E3F124CDA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8943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+</a:t>
              </a:r>
              <a:endParaRPr lang="ko-KR" altLang="en-US" sz="900" b="1">
                <a:latin typeface="+mn-ea"/>
              </a:endParaRPr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1776CF38-D62E-F4F7-A848-D6FF558E5973}"/>
              </a:ext>
            </a:extLst>
          </p:cNvPr>
          <p:cNvGrpSpPr/>
          <p:nvPr/>
        </p:nvGrpSpPr>
        <p:grpSpPr>
          <a:xfrm>
            <a:off x="6886314" y="5418570"/>
            <a:ext cx="820664" cy="198000"/>
            <a:chOff x="1658279" y="5447974"/>
            <a:chExt cx="820664" cy="161925"/>
          </a:xfrm>
        </p:grpSpPr>
        <p:sp>
          <p:nvSpPr>
            <p:cNvPr id="138" name="Rectangle 167" descr="type=input">
              <a:extLst>
                <a:ext uri="{FF2B5EF4-FFF2-40B4-BE49-F238E27FC236}">
                  <a16:creationId xmlns:a16="http://schemas.microsoft.com/office/drawing/2014/main" id="{21169A30-0873-C319-27D4-47EB1EB87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279" y="5447974"/>
              <a:ext cx="820663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700">
                  <a:latin typeface="+mn-ea"/>
                </a:rPr>
                <a:t>0</a:t>
              </a:r>
              <a:endParaRPr lang="ko-KR" altLang="en-US" sz="700">
                <a:latin typeface="+mn-ea"/>
              </a:endParaRPr>
            </a:p>
          </p:txBody>
        </p:sp>
        <p:sp>
          <p:nvSpPr>
            <p:cNvPr id="139" name="Rectangle 167" descr="type=input">
              <a:extLst>
                <a:ext uri="{FF2B5EF4-FFF2-40B4-BE49-F238E27FC236}">
                  <a16:creationId xmlns:a16="http://schemas.microsoft.com/office/drawing/2014/main" id="{ED752AEE-2C46-17E8-15BF-C23080774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281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-</a:t>
              </a:r>
              <a:endParaRPr lang="ko-KR" altLang="en-US" sz="900" b="1">
                <a:latin typeface="+mn-ea"/>
              </a:endParaRPr>
            </a:p>
          </p:txBody>
        </p:sp>
        <p:sp>
          <p:nvSpPr>
            <p:cNvPr id="140" name="Rectangle 167" descr="type=input">
              <a:extLst>
                <a:ext uri="{FF2B5EF4-FFF2-40B4-BE49-F238E27FC236}">
                  <a16:creationId xmlns:a16="http://schemas.microsoft.com/office/drawing/2014/main" id="{955E84B3-17A1-7EBD-9EF2-3CE4C77FA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8943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+</a:t>
              </a:r>
              <a:endParaRPr lang="ko-KR" altLang="en-US" sz="900" b="1">
                <a:latin typeface="+mn-ea"/>
              </a:endParaRP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41F8BD21-9DE9-BE9F-CB3B-AF926724F716}"/>
              </a:ext>
            </a:extLst>
          </p:cNvPr>
          <p:cNvGrpSpPr/>
          <p:nvPr/>
        </p:nvGrpSpPr>
        <p:grpSpPr>
          <a:xfrm>
            <a:off x="7793681" y="5418570"/>
            <a:ext cx="820664" cy="198000"/>
            <a:chOff x="1658279" y="5447974"/>
            <a:chExt cx="820664" cy="161925"/>
          </a:xfrm>
        </p:grpSpPr>
        <p:sp>
          <p:nvSpPr>
            <p:cNvPr id="142" name="Rectangle 167" descr="type=input">
              <a:extLst>
                <a:ext uri="{FF2B5EF4-FFF2-40B4-BE49-F238E27FC236}">
                  <a16:creationId xmlns:a16="http://schemas.microsoft.com/office/drawing/2014/main" id="{461A70A8-7EB5-C20B-4139-F04550B74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279" y="5447974"/>
              <a:ext cx="820663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700">
                  <a:latin typeface="+mn-ea"/>
                </a:rPr>
                <a:t>0</a:t>
              </a:r>
              <a:endParaRPr lang="ko-KR" altLang="en-US" sz="700">
                <a:latin typeface="+mn-ea"/>
              </a:endParaRPr>
            </a:p>
          </p:txBody>
        </p:sp>
        <p:sp>
          <p:nvSpPr>
            <p:cNvPr id="143" name="Rectangle 167" descr="type=input">
              <a:extLst>
                <a:ext uri="{FF2B5EF4-FFF2-40B4-BE49-F238E27FC236}">
                  <a16:creationId xmlns:a16="http://schemas.microsoft.com/office/drawing/2014/main" id="{CBC874D4-2B02-D0C1-0A94-9314745FF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281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-</a:t>
              </a:r>
              <a:endParaRPr lang="ko-KR" altLang="en-US" sz="900" b="1">
                <a:latin typeface="+mn-ea"/>
              </a:endParaRPr>
            </a:p>
          </p:txBody>
        </p:sp>
        <p:sp>
          <p:nvSpPr>
            <p:cNvPr id="144" name="Rectangle 167" descr="type=input">
              <a:extLst>
                <a:ext uri="{FF2B5EF4-FFF2-40B4-BE49-F238E27FC236}">
                  <a16:creationId xmlns:a16="http://schemas.microsoft.com/office/drawing/2014/main" id="{05C1AAEB-DBC0-E28F-BE3B-26BEB40A2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8943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+</a:t>
              </a:r>
              <a:endParaRPr lang="ko-KR" altLang="en-US" sz="900" b="1">
                <a:latin typeface="+mn-ea"/>
              </a:endParaRPr>
            </a:p>
          </p:txBody>
        </p:sp>
      </p:grp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E0490E36-6B12-920C-2B4D-E1CDE102A14B}"/>
              </a:ext>
            </a:extLst>
          </p:cNvPr>
          <p:cNvSpPr/>
          <p:nvPr/>
        </p:nvSpPr>
        <p:spPr bwMode="auto">
          <a:xfrm>
            <a:off x="8691321" y="5418570"/>
            <a:ext cx="828000" cy="19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bIns="54000" rtlCol="0" anchor="ctr"/>
          <a:lstStyle/>
          <a:p>
            <a:pPr algn="r"/>
            <a:r>
              <a:rPr lang="en-US" altLang="ko-KR" sz="700">
                <a:solidFill>
                  <a:schemeClr val="tx1"/>
                </a:solidFill>
              </a:rPr>
              <a:t>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D00F2835-9250-4860-E110-A1D6D5D7960C}"/>
              </a:ext>
            </a:extLst>
          </p:cNvPr>
          <p:cNvSpPr/>
          <p:nvPr/>
        </p:nvSpPr>
        <p:spPr bwMode="auto">
          <a:xfrm>
            <a:off x="1030543" y="5667606"/>
            <a:ext cx="766800" cy="19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bIns="54000"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F9727DF6-D1DC-2A02-DF18-46163BE0026C}"/>
              </a:ext>
            </a:extLst>
          </p:cNvPr>
          <p:cNvGrpSpPr/>
          <p:nvPr/>
        </p:nvGrpSpPr>
        <p:grpSpPr>
          <a:xfrm>
            <a:off x="5993015" y="5667606"/>
            <a:ext cx="820664" cy="198000"/>
            <a:chOff x="1658279" y="5447974"/>
            <a:chExt cx="820664" cy="161925"/>
          </a:xfrm>
        </p:grpSpPr>
        <p:sp>
          <p:nvSpPr>
            <p:cNvPr id="151" name="Rectangle 167" descr="type=input">
              <a:extLst>
                <a:ext uri="{FF2B5EF4-FFF2-40B4-BE49-F238E27FC236}">
                  <a16:creationId xmlns:a16="http://schemas.microsoft.com/office/drawing/2014/main" id="{CF0AD24A-62E7-46A5-48BA-112CD3481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279" y="5447974"/>
              <a:ext cx="820663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700">
                  <a:latin typeface="+mn-ea"/>
                </a:rPr>
                <a:t>0</a:t>
              </a:r>
              <a:endParaRPr lang="ko-KR" altLang="en-US" sz="700">
                <a:latin typeface="+mn-ea"/>
              </a:endParaRPr>
            </a:p>
          </p:txBody>
        </p:sp>
        <p:sp>
          <p:nvSpPr>
            <p:cNvPr id="153" name="Rectangle 167" descr="type=input">
              <a:extLst>
                <a:ext uri="{FF2B5EF4-FFF2-40B4-BE49-F238E27FC236}">
                  <a16:creationId xmlns:a16="http://schemas.microsoft.com/office/drawing/2014/main" id="{6B1C6B78-3E97-A56B-D9C6-0B601B705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281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-</a:t>
              </a:r>
              <a:endParaRPr lang="ko-KR" altLang="en-US" sz="900" b="1">
                <a:latin typeface="+mn-ea"/>
              </a:endParaRPr>
            </a:p>
          </p:txBody>
        </p:sp>
        <p:sp>
          <p:nvSpPr>
            <p:cNvPr id="154" name="Rectangle 167" descr="type=input">
              <a:extLst>
                <a:ext uri="{FF2B5EF4-FFF2-40B4-BE49-F238E27FC236}">
                  <a16:creationId xmlns:a16="http://schemas.microsoft.com/office/drawing/2014/main" id="{C3CA0D40-C083-A36F-21F1-6853E9347F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8943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+</a:t>
              </a:r>
              <a:endParaRPr lang="ko-KR" altLang="en-US" sz="900" b="1">
                <a:latin typeface="+mn-ea"/>
              </a:endParaRPr>
            </a:p>
          </p:txBody>
        </p:sp>
      </p:grp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436AEF28-211D-B7DB-5371-879E46B03BF5}"/>
              </a:ext>
            </a:extLst>
          </p:cNvPr>
          <p:cNvGrpSpPr/>
          <p:nvPr/>
        </p:nvGrpSpPr>
        <p:grpSpPr>
          <a:xfrm>
            <a:off x="6886314" y="5667606"/>
            <a:ext cx="820664" cy="198000"/>
            <a:chOff x="1658279" y="5447974"/>
            <a:chExt cx="820664" cy="161925"/>
          </a:xfrm>
        </p:grpSpPr>
        <p:sp>
          <p:nvSpPr>
            <p:cNvPr id="156" name="Rectangle 167" descr="type=input">
              <a:extLst>
                <a:ext uri="{FF2B5EF4-FFF2-40B4-BE49-F238E27FC236}">
                  <a16:creationId xmlns:a16="http://schemas.microsoft.com/office/drawing/2014/main" id="{160E7986-972C-1F0D-2A04-F6A00E9E8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279" y="5447974"/>
              <a:ext cx="820663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700">
                  <a:latin typeface="+mn-ea"/>
                </a:rPr>
                <a:t>0</a:t>
              </a:r>
              <a:endParaRPr lang="ko-KR" altLang="en-US" sz="700">
                <a:latin typeface="+mn-ea"/>
              </a:endParaRPr>
            </a:p>
          </p:txBody>
        </p:sp>
        <p:sp>
          <p:nvSpPr>
            <p:cNvPr id="158" name="Rectangle 167" descr="type=input">
              <a:extLst>
                <a:ext uri="{FF2B5EF4-FFF2-40B4-BE49-F238E27FC236}">
                  <a16:creationId xmlns:a16="http://schemas.microsoft.com/office/drawing/2014/main" id="{5443482A-73B1-71C2-7DC5-C5F07F0FD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281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-</a:t>
              </a:r>
              <a:endParaRPr lang="ko-KR" altLang="en-US" sz="900" b="1">
                <a:latin typeface="+mn-ea"/>
              </a:endParaRPr>
            </a:p>
          </p:txBody>
        </p:sp>
        <p:sp>
          <p:nvSpPr>
            <p:cNvPr id="159" name="Rectangle 167" descr="type=input">
              <a:extLst>
                <a:ext uri="{FF2B5EF4-FFF2-40B4-BE49-F238E27FC236}">
                  <a16:creationId xmlns:a16="http://schemas.microsoft.com/office/drawing/2014/main" id="{5ED52DBA-1AEF-1452-E2D8-0D54FB3C5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8943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+</a:t>
              </a:r>
              <a:endParaRPr lang="ko-KR" altLang="en-US" sz="900" b="1">
                <a:latin typeface="+mn-ea"/>
              </a:endParaRPr>
            </a:p>
          </p:txBody>
        </p: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976B8A7A-4AC0-A23C-C123-C74D9045F3A4}"/>
              </a:ext>
            </a:extLst>
          </p:cNvPr>
          <p:cNvGrpSpPr/>
          <p:nvPr/>
        </p:nvGrpSpPr>
        <p:grpSpPr>
          <a:xfrm>
            <a:off x="7793681" y="5667606"/>
            <a:ext cx="820664" cy="198000"/>
            <a:chOff x="1658279" y="5447974"/>
            <a:chExt cx="820664" cy="161925"/>
          </a:xfrm>
        </p:grpSpPr>
        <p:sp>
          <p:nvSpPr>
            <p:cNvPr id="161" name="Rectangle 167" descr="type=input">
              <a:extLst>
                <a:ext uri="{FF2B5EF4-FFF2-40B4-BE49-F238E27FC236}">
                  <a16:creationId xmlns:a16="http://schemas.microsoft.com/office/drawing/2014/main" id="{3924FD12-197C-F7A8-DF58-27CA202C7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279" y="5447974"/>
              <a:ext cx="820663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700">
                  <a:latin typeface="+mn-ea"/>
                </a:rPr>
                <a:t>0</a:t>
              </a:r>
              <a:endParaRPr lang="ko-KR" altLang="en-US" sz="700">
                <a:latin typeface="+mn-ea"/>
              </a:endParaRPr>
            </a:p>
          </p:txBody>
        </p:sp>
        <p:sp>
          <p:nvSpPr>
            <p:cNvPr id="162" name="Rectangle 167" descr="type=input">
              <a:extLst>
                <a:ext uri="{FF2B5EF4-FFF2-40B4-BE49-F238E27FC236}">
                  <a16:creationId xmlns:a16="http://schemas.microsoft.com/office/drawing/2014/main" id="{3A054BFB-BE71-93C2-3668-B078AB09F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281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-</a:t>
              </a:r>
              <a:endParaRPr lang="ko-KR" altLang="en-US" sz="900" b="1">
                <a:latin typeface="+mn-ea"/>
              </a:endParaRPr>
            </a:p>
          </p:txBody>
        </p:sp>
        <p:sp>
          <p:nvSpPr>
            <p:cNvPr id="163" name="Rectangle 167" descr="type=input">
              <a:extLst>
                <a:ext uri="{FF2B5EF4-FFF2-40B4-BE49-F238E27FC236}">
                  <a16:creationId xmlns:a16="http://schemas.microsoft.com/office/drawing/2014/main" id="{1FF19614-2474-FD23-E17C-8B8AA90CE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8943" y="5447974"/>
              <a:ext cx="180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+</a:t>
              </a:r>
              <a:endParaRPr lang="ko-KR" altLang="en-US" sz="900" b="1">
                <a:latin typeface="+mn-ea"/>
              </a:endParaRPr>
            </a:p>
          </p:txBody>
        </p:sp>
      </p:grp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39062C8C-0754-D174-2C28-843E61EA7BF9}"/>
              </a:ext>
            </a:extLst>
          </p:cNvPr>
          <p:cNvSpPr/>
          <p:nvPr/>
        </p:nvSpPr>
        <p:spPr bwMode="auto">
          <a:xfrm>
            <a:off x="8691321" y="5667606"/>
            <a:ext cx="828000" cy="19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bIns="54000" rtlCol="0" anchor="ctr"/>
          <a:lstStyle/>
          <a:p>
            <a:pPr algn="r"/>
            <a:r>
              <a:rPr lang="en-US" altLang="ko-KR" sz="700">
                <a:solidFill>
                  <a:schemeClr val="tx1"/>
                </a:solidFill>
              </a:rPr>
              <a:t>0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41D6DD87-28D5-A4DE-2426-9E01842BAA87}"/>
              </a:ext>
            </a:extLst>
          </p:cNvPr>
          <p:cNvGrpSpPr/>
          <p:nvPr/>
        </p:nvGrpSpPr>
        <p:grpSpPr>
          <a:xfrm>
            <a:off x="391596" y="4953667"/>
            <a:ext cx="144000" cy="886384"/>
            <a:chOff x="391596" y="4595477"/>
            <a:chExt cx="144000" cy="886384"/>
          </a:xfrm>
        </p:grpSpPr>
        <p:pic>
          <p:nvPicPr>
            <p:cNvPr id="180" name="그림 179">
              <a:extLst>
                <a:ext uri="{FF2B5EF4-FFF2-40B4-BE49-F238E27FC236}">
                  <a16:creationId xmlns:a16="http://schemas.microsoft.com/office/drawing/2014/main" id="{E40B7B88-598C-0099-36B7-8FFC11C90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1596" y="4595477"/>
              <a:ext cx="144000" cy="14400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81" name="그림 180">
              <a:extLst>
                <a:ext uri="{FF2B5EF4-FFF2-40B4-BE49-F238E27FC236}">
                  <a16:creationId xmlns:a16="http://schemas.microsoft.com/office/drawing/2014/main" id="{8EDC08C2-1A98-E811-4796-4047A4D04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1596" y="4839921"/>
              <a:ext cx="144000" cy="14400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82" name="그림 181">
              <a:extLst>
                <a:ext uri="{FF2B5EF4-FFF2-40B4-BE49-F238E27FC236}">
                  <a16:creationId xmlns:a16="http://schemas.microsoft.com/office/drawing/2014/main" id="{E183373F-39CC-ECE1-51F9-8741B0287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1596" y="5084365"/>
              <a:ext cx="144000" cy="14400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83" name="그림 182">
              <a:extLst>
                <a:ext uri="{FF2B5EF4-FFF2-40B4-BE49-F238E27FC236}">
                  <a16:creationId xmlns:a16="http://schemas.microsoft.com/office/drawing/2014/main" id="{873B4C42-813D-2DE3-A803-7E258D7E9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91596" y="5337861"/>
              <a:ext cx="144000" cy="144000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ADB7AF6D-D87E-948B-7957-554FBA58C320}"/>
              </a:ext>
            </a:extLst>
          </p:cNvPr>
          <p:cNvSpPr txBox="1"/>
          <p:nvPr/>
        </p:nvSpPr>
        <p:spPr>
          <a:xfrm>
            <a:off x="2017053" y="1567937"/>
            <a:ext cx="4792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>
                <a:latin typeface="+mn-ea"/>
              </a:rPr>
              <a:t>신청부점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 *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FEADF7E9-AFC9-D2D6-49DF-92C89118950B}"/>
              </a:ext>
            </a:extLst>
          </p:cNvPr>
          <p:cNvGrpSpPr/>
          <p:nvPr/>
        </p:nvGrpSpPr>
        <p:grpSpPr>
          <a:xfrm>
            <a:off x="3950372" y="1537866"/>
            <a:ext cx="900000" cy="198000"/>
            <a:chOff x="7701143" y="1163217"/>
            <a:chExt cx="900000" cy="198000"/>
          </a:xfrm>
        </p:grpSpPr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065A9838-219D-0342-09D6-B8AF7213BCC9}"/>
                </a:ext>
              </a:extLst>
            </p:cNvPr>
            <p:cNvSpPr/>
            <p:nvPr/>
          </p:nvSpPr>
          <p:spPr bwMode="auto">
            <a:xfrm>
              <a:off x="7701143" y="1163217"/>
              <a:ext cx="900000" cy="198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일반</a:t>
              </a:r>
            </a:p>
          </p:txBody>
        </p:sp>
        <p:pic>
          <p:nvPicPr>
            <p:cNvPr id="165" name="그림 164">
              <a:extLst>
                <a:ext uri="{FF2B5EF4-FFF2-40B4-BE49-F238E27FC236}">
                  <a16:creationId xmlns:a16="http://schemas.microsoft.com/office/drawing/2014/main" id="{74F3AB9D-E965-0E6B-771E-F67CD60230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6070" y="1214225"/>
              <a:ext cx="90000" cy="90000"/>
            </a:xfrm>
            <a:prstGeom prst="rect">
              <a:avLst/>
            </a:prstGeom>
          </p:spPr>
        </p:pic>
      </p:grp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072FF0FD-164C-E701-868B-855ADCB17CBE}"/>
              </a:ext>
            </a:extLst>
          </p:cNvPr>
          <p:cNvSpPr/>
          <p:nvPr/>
        </p:nvSpPr>
        <p:spPr bwMode="auto">
          <a:xfrm>
            <a:off x="2558968" y="1537866"/>
            <a:ext cx="1316034" cy="198000"/>
          </a:xfrm>
          <a:prstGeom prst="rect">
            <a:avLst/>
          </a:prstGeom>
          <a:solidFill>
            <a:srgbClr val="FFFFCC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bIns="54000" rtlCol="0" anchor="ctr"/>
          <a:lstStyle/>
          <a:p>
            <a:r>
              <a:rPr lang="en-US" altLang="ko-KR" sz="800">
                <a:solidFill>
                  <a:schemeClr val="tx1">
                    <a:lumMod val="85000"/>
                    <a:lumOff val="15000"/>
                  </a:schemeClr>
                </a:solidFill>
              </a:rPr>
              <a:t>[0034] </a:t>
            </a:r>
            <a:r>
              <a:rPr lang="ko-KR" altLang="en-US" sz="800">
                <a:solidFill>
                  <a:schemeClr val="tx1">
                    <a:lumMod val="85000"/>
                    <a:lumOff val="15000"/>
                  </a:schemeClr>
                </a:solidFill>
              </a:rPr>
              <a:t>을지로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A476AC2E-D2B6-7267-B3A2-BD74FA687735}"/>
              </a:ext>
            </a:extLst>
          </p:cNvPr>
          <p:cNvSpPr>
            <a:spLocks noChangeAspect="1"/>
          </p:cNvSpPr>
          <p:nvPr/>
        </p:nvSpPr>
        <p:spPr>
          <a:xfrm>
            <a:off x="5966810" y="5010024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>
                <a:solidFill>
                  <a:prstClr val="white"/>
                </a:solidFill>
              </a:rPr>
              <a:t>1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52C0D54D-1B89-510A-AC69-060ADFC364FA}"/>
              </a:ext>
            </a:extLst>
          </p:cNvPr>
          <p:cNvSpPr/>
          <p:nvPr/>
        </p:nvSpPr>
        <p:spPr>
          <a:xfrm>
            <a:off x="9039648" y="6224084"/>
            <a:ext cx="540000" cy="198000"/>
          </a:xfrm>
          <a:prstGeom prst="roundRect">
            <a:avLst>
              <a:gd name="adj" fmla="val 5826"/>
            </a:avLst>
          </a:prstGeom>
          <a:solidFill>
            <a:schemeClr val="tx1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  <a:latin typeface="+mn-ea"/>
              </a:rPr>
              <a:t>결재요청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210" name="사각형: 둥근 모서리 209">
            <a:extLst>
              <a:ext uri="{FF2B5EF4-FFF2-40B4-BE49-F238E27FC236}">
                <a16:creationId xmlns:a16="http://schemas.microsoft.com/office/drawing/2014/main" id="{AA44884F-8D1D-308D-037E-3AD8B3F06195}"/>
              </a:ext>
            </a:extLst>
          </p:cNvPr>
          <p:cNvSpPr/>
          <p:nvPr/>
        </p:nvSpPr>
        <p:spPr>
          <a:xfrm>
            <a:off x="7499679" y="6225846"/>
            <a:ext cx="727763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인수증출력</a:t>
            </a:r>
          </a:p>
        </p:txBody>
      </p:sp>
      <p:sp>
        <p:nvSpPr>
          <p:cNvPr id="211" name="사각형: 둥근 모서리 210">
            <a:extLst>
              <a:ext uri="{FF2B5EF4-FFF2-40B4-BE49-F238E27FC236}">
                <a16:creationId xmlns:a16="http://schemas.microsoft.com/office/drawing/2014/main" id="{D2803C44-5285-FFA5-685B-5A21D4E2970F}"/>
              </a:ext>
            </a:extLst>
          </p:cNvPr>
          <p:cNvSpPr/>
          <p:nvPr/>
        </p:nvSpPr>
        <p:spPr>
          <a:xfrm>
            <a:off x="8272463" y="6224084"/>
            <a:ext cx="727762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65000"/>
                  </a:schemeClr>
                </a:solidFill>
                <a:latin typeface="+mn-ea"/>
              </a:rPr>
              <a:t>수정결재요청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A9CF26E5-D43C-2BC9-CDC0-7C5855D0D361}"/>
              </a:ext>
            </a:extLst>
          </p:cNvPr>
          <p:cNvSpPr/>
          <p:nvPr/>
        </p:nvSpPr>
        <p:spPr bwMode="auto">
          <a:xfrm>
            <a:off x="5069649" y="5165351"/>
            <a:ext cx="846390" cy="19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bIns="54000"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42784A92-02D7-DB8D-51F9-E36615F3414D}"/>
              </a:ext>
            </a:extLst>
          </p:cNvPr>
          <p:cNvSpPr/>
          <p:nvPr/>
        </p:nvSpPr>
        <p:spPr bwMode="auto">
          <a:xfrm>
            <a:off x="5069649" y="5418570"/>
            <a:ext cx="846390" cy="19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bIns="54000"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663CEED7-85B2-B037-7546-74C419886C77}"/>
              </a:ext>
            </a:extLst>
          </p:cNvPr>
          <p:cNvSpPr/>
          <p:nvPr/>
        </p:nvSpPr>
        <p:spPr bwMode="auto">
          <a:xfrm>
            <a:off x="5069649" y="5667606"/>
            <a:ext cx="846390" cy="19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bIns="54000"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D94379E-4EB3-297B-2DC2-B0A3E71E0230}"/>
              </a:ext>
            </a:extLst>
          </p:cNvPr>
          <p:cNvGrpSpPr/>
          <p:nvPr/>
        </p:nvGrpSpPr>
        <p:grpSpPr>
          <a:xfrm>
            <a:off x="8097519" y="4632939"/>
            <a:ext cx="864000" cy="198000"/>
            <a:chOff x="8003382" y="4274749"/>
            <a:chExt cx="864000" cy="198000"/>
          </a:xfrm>
        </p:grpSpPr>
        <p:sp>
          <p:nvSpPr>
            <p:cNvPr id="218" name="사각형: 둥근 모서리 217">
              <a:extLst>
                <a:ext uri="{FF2B5EF4-FFF2-40B4-BE49-F238E27FC236}">
                  <a16:creationId xmlns:a16="http://schemas.microsoft.com/office/drawing/2014/main" id="{BA9602BC-7519-4B02-23DB-C42DB0F7F254}"/>
                </a:ext>
              </a:extLst>
            </p:cNvPr>
            <p:cNvSpPr/>
            <p:nvPr/>
          </p:nvSpPr>
          <p:spPr>
            <a:xfrm>
              <a:off x="8003382" y="4274749"/>
              <a:ext cx="864000" cy="198000"/>
            </a:xfrm>
            <a:prstGeom prst="roundRect">
              <a:avLst>
                <a:gd name="adj" fmla="val 5826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7200" rtlCol="0" anchor="ctr"/>
            <a:lstStyle/>
            <a:p>
              <a:pPr algn="ctr"/>
              <a:r>
                <a:rPr lang="ko-KR" altLang="en-US" sz="800" b="0" spc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     배송주소양식</a:t>
              </a:r>
              <a:endParaRPr lang="ko-KR" altLang="en-US" sz="800" b="0" spc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31F423E1-C790-A90E-50AB-D662AC60AC92}"/>
                </a:ext>
              </a:extLst>
            </p:cNvPr>
            <p:cNvGrpSpPr/>
            <p:nvPr/>
          </p:nvGrpSpPr>
          <p:grpSpPr>
            <a:xfrm>
              <a:off x="8043699" y="4302043"/>
              <a:ext cx="164322" cy="143999"/>
              <a:chOff x="8039217" y="4302043"/>
              <a:chExt cx="164322" cy="143999"/>
            </a:xfrm>
          </p:grpSpPr>
          <p:pic>
            <p:nvPicPr>
              <p:cNvPr id="220" name="Picture 4" descr="C:\Users\SUYEON\Desktop\icon\office-exel.png">
                <a:extLst>
                  <a:ext uri="{FF2B5EF4-FFF2-40B4-BE49-F238E27FC236}">
                    <a16:creationId xmlns:a16="http://schemas.microsoft.com/office/drawing/2014/main" id="{CE46A48E-44E6-873E-AF8F-6606FEFEEA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39217" y="4302043"/>
                <a:ext cx="144333" cy="136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1" name="아래쪽 화살표 232">
                <a:extLst>
                  <a:ext uri="{FF2B5EF4-FFF2-40B4-BE49-F238E27FC236}">
                    <a16:creationId xmlns:a16="http://schemas.microsoft.com/office/drawing/2014/main" id="{48189100-BC1C-1356-5113-3D1F7DC51BA7}"/>
                  </a:ext>
                </a:extLst>
              </p:cNvPr>
              <p:cNvSpPr/>
              <p:nvPr/>
            </p:nvSpPr>
            <p:spPr bwMode="auto">
              <a:xfrm>
                <a:off x="8136411" y="4371520"/>
                <a:ext cx="67128" cy="74522"/>
              </a:xfrm>
              <a:prstGeom prst="downArrow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691F962F-7459-E37A-472F-3D8939FC4CD3}"/>
              </a:ext>
            </a:extLst>
          </p:cNvPr>
          <p:cNvSpPr/>
          <p:nvPr/>
        </p:nvSpPr>
        <p:spPr bwMode="auto">
          <a:xfrm>
            <a:off x="2551331" y="5165351"/>
            <a:ext cx="2448000" cy="19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bIns="54000"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0B697CB7-0C00-9470-491A-F1C9B3FE5132}"/>
              </a:ext>
            </a:extLst>
          </p:cNvPr>
          <p:cNvSpPr/>
          <p:nvPr/>
        </p:nvSpPr>
        <p:spPr bwMode="auto">
          <a:xfrm>
            <a:off x="2551331" y="5418570"/>
            <a:ext cx="2448000" cy="19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bIns="54000"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79EB90FB-FB4B-3FAF-A595-F63CF8C6EB21}"/>
              </a:ext>
            </a:extLst>
          </p:cNvPr>
          <p:cNvSpPr/>
          <p:nvPr/>
        </p:nvSpPr>
        <p:spPr bwMode="auto">
          <a:xfrm>
            <a:off x="2551331" y="5667606"/>
            <a:ext cx="2448000" cy="19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bIns="54000"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E68239CA-6038-0D41-E90B-6939F9FDFC78}"/>
              </a:ext>
            </a:extLst>
          </p:cNvPr>
          <p:cNvSpPr/>
          <p:nvPr/>
        </p:nvSpPr>
        <p:spPr bwMode="auto">
          <a:xfrm>
            <a:off x="1864260" y="5165351"/>
            <a:ext cx="619200" cy="19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bIns="54000"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DEBC0137-BEEB-345A-1D47-E7B75AD671AA}"/>
              </a:ext>
            </a:extLst>
          </p:cNvPr>
          <p:cNvSpPr/>
          <p:nvPr/>
        </p:nvSpPr>
        <p:spPr bwMode="auto">
          <a:xfrm>
            <a:off x="1864260" y="5418570"/>
            <a:ext cx="619200" cy="19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bIns="54000"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520D3604-8155-6E53-2112-F5FA4B8F125D}"/>
              </a:ext>
            </a:extLst>
          </p:cNvPr>
          <p:cNvSpPr/>
          <p:nvPr/>
        </p:nvSpPr>
        <p:spPr bwMode="auto">
          <a:xfrm>
            <a:off x="1864260" y="5667606"/>
            <a:ext cx="619200" cy="19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bIns="54000"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37" name="그룹 236">
            <a:extLst>
              <a:ext uri="{FF2B5EF4-FFF2-40B4-BE49-F238E27FC236}">
                <a16:creationId xmlns:a16="http://schemas.microsoft.com/office/drawing/2014/main" id="{89226F98-340A-CCEC-5841-2100BFBA0C51}"/>
              </a:ext>
            </a:extLst>
          </p:cNvPr>
          <p:cNvGrpSpPr/>
          <p:nvPr/>
        </p:nvGrpSpPr>
        <p:grpSpPr>
          <a:xfrm>
            <a:off x="5348476" y="4634774"/>
            <a:ext cx="900000" cy="198000"/>
            <a:chOff x="7701143" y="1163217"/>
            <a:chExt cx="900000" cy="198000"/>
          </a:xfrm>
        </p:grpSpPr>
        <p:sp>
          <p:nvSpPr>
            <p:cNvPr id="238" name="직사각형 237">
              <a:extLst>
                <a:ext uri="{FF2B5EF4-FFF2-40B4-BE49-F238E27FC236}">
                  <a16:creationId xmlns:a16="http://schemas.microsoft.com/office/drawing/2014/main" id="{30BC9418-8B8A-F539-A122-D47E1C9CF517}"/>
                </a:ext>
              </a:extLst>
            </p:cNvPr>
            <p:cNvSpPr/>
            <p:nvPr/>
          </p:nvSpPr>
          <p:spPr bwMode="auto">
            <a:xfrm>
              <a:off x="7701143" y="1163217"/>
              <a:ext cx="900000" cy="19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ko-KR" altLang="en-US" sz="8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달력전체</a:t>
              </a:r>
              <a:endPara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239" name="그림 238">
              <a:extLst>
                <a:ext uri="{FF2B5EF4-FFF2-40B4-BE49-F238E27FC236}">
                  <a16:creationId xmlns:a16="http://schemas.microsoft.com/office/drawing/2014/main" id="{FF54CECE-69F2-CC25-03F5-0EF524332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6070" y="1214225"/>
              <a:ext cx="90000" cy="90000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FD364A9-EEBA-AF09-DE72-FC7E2DCE8061}"/>
              </a:ext>
            </a:extLst>
          </p:cNvPr>
          <p:cNvSpPr txBox="1"/>
          <p:nvPr/>
        </p:nvSpPr>
        <p:spPr>
          <a:xfrm>
            <a:off x="189473" y="4621296"/>
            <a:ext cx="13982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/>
              <a:t>● 고객배송정보입력</a:t>
            </a:r>
            <a:endParaRPr lang="ko-KR" altLang="en-US" sz="900" b="1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A617DA58-B2DB-4F5B-557F-032C964FFDCA}"/>
              </a:ext>
            </a:extLst>
          </p:cNvPr>
          <p:cNvGrpSpPr/>
          <p:nvPr/>
        </p:nvGrpSpPr>
        <p:grpSpPr>
          <a:xfrm>
            <a:off x="1382180" y="4671273"/>
            <a:ext cx="144000" cy="144000"/>
            <a:chOff x="9149889" y="3483806"/>
            <a:chExt cx="144000" cy="144000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B435CC3B-66DF-4E3B-8C58-EDA4562FB24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149889" y="3483806"/>
              <a:ext cx="144000" cy="14400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2E814299-61AB-5F3B-4DB9-E7D678CC691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189101" y="3527192"/>
              <a:ext cx="76800" cy="57600"/>
            </a:xfrm>
            <a:prstGeom prst="rect">
              <a:avLst/>
            </a:prstGeom>
          </p:spPr>
        </p:pic>
      </p:grpSp>
      <p:pic>
        <p:nvPicPr>
          <p:cNvPr id="42" name="Picture 6">
            <a:extLst>
              <a:ext uri="{FF2B5EF4-FFF2-40B4-BE49-F238E27FC236}">
                <a16:creationId xmlns:a16="http://schemas.microsoft.com/office/drawing/2014/main" id="{79B01A42-D762-1AF1-FB17-89C0A698F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95" y="5186301"/>
            <a:ext cx="152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6">
            <a:extLst>
              <a:ext uri="{FF2B5EF4-FFF2-40B4-BE49-F238E27FC236}">
                <a16:creationId xmlns:a16="http://schemas.microsoft.com/office/drawing/2014/main" id="{AE674845-2BAE-0B05-88D4-B093F24F1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95" y="5439798"/>
            <a:ext cx="152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6">
            <a:extLst>
              <a:ext uri="{FF2B5EF4-FFF2-40B4-BE49-F238E27FC236}">
                <a16:creationId xmlns:a16="http://schemas.microsoft.com/office/drawing/2014/main" id="{5CBBC9C3-20CE-B2AD-33C9-64767F2A2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95" y="5693295"/>
            <a:ext cx="152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93A1C0F9-2121-AF5A-0B52-E57B3E165870}"/>
              </a:ext>
            </a:extLst>
          </p:cNvPr>
          <p:cNvSpPr/>
          <p:nvPr/>
        </p:nvSpPr>
        <p:spPr>
          <a:xfrm>
            <a:off x="8534131" y="1903023"/>
            <a:ext cx="1044000" cy="198000"/>
          </a:xfrm>
          <a:prstGeom prst="roundRect">
            <a:avLst>
              <a:gd name="adj" fmla="val 582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b="0" spc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연도별배송수량참고</a:t>
            </a:r>
            <a:endParaRPr lang="ko-KR" altLang="en-US" sz="800" b="0" spc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FDAB7AC-6B1F-F731-2BB9-B3419970DD75}"/>
              </a:ext>
            </a:extLst>
          </p:cNvPr>
          <p:cNvSpPr/>
          <p:nvPr/>
        </p:nvSpPr>
        <p:spPr bwMode="auto">
          <a:xfrm>
            <a:off x="6339847" y="2189139"/>
            <a:ext cx="1224000" cy="198000"/>
          </a:xfrm>
          <a:prstGeom prst="rect">
            <a:avLst/>
          </a:prstGeom>
          <a:solidFill>
            <a:srgbClr val="FFFFCC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bIns="54000" rtlCol="0" anchor="ctr"/>
          <a:lstStyle/>
          <a:p>
            <a:r>
              <a:rPr lang="en-US" altLang="ko-KR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(02)1122-3456~9 [000]</a:t>
            </a:r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48A2171-FFC0-A044-AC7C-6A8BB96552FD}"/>
              </a:ext>
            </a:extLst>
          </p:cNvPr>
          <p:cNvSpPr/>
          <p:nvPr/>
        </p:nvSpPr>
        <p:spPr>
          <a:xfrm>
            <a:off x="7571391" y="2174831"/>
            <a:ext cx="2143263" cy="216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90488" indent="-90488">
              <a:buFont typeface="Arial" panose="020B0604020202020204" pitchFamily="34" charset="0"/>
              <a:buChar char="•"/>
              <a:defRPr/>
            </a:pPr>
            <a:r>
              <a:rPr kumimoji="0" lang="ko-KR" altLang="en-US" sz="80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우편물 수령 시 </a:t>
            </a:r>
            <a:r>
              <a:rPr kumimoji="0" lang="ko-KR" altLang="en-US" sz="8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연락 </a:t>
            </a:r>
            <a:r>
              <a:rPr kumimoji="0" lang="ko-KR" altLang="en-US" sz="80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가능한 전화번호</a:t>
            </a:r>
            <a:endParaRPr kumimoji="0" lang="ko-KR" altLang="en-US" sz="8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D0BAF04C-997B-DA42-1681-0B877D425C74}"/>
              </a:ext>
            </a:extLst>
          </p:cNvPr>
          <p:cNvGrpSpPr/>
          <p:nvPr/>
        </p:nvGrpSpPr>
        <p:grpSpPr>
          <a:xfrm>
            <a:off x="9234159" y="3004078"/>
            <a:ext cx="358443" cy="143999"/>
            <a:chOff x="4437926" y="1748205"/>
            <a:chExt cx="358443" cy="143999"/>
          </a:xfrm>
        </p:grpSpPr>
        <p:pic>
          <p:nvPicPr>
            <p:cNvPr id="64" name="Picture 4" descr="C:\Users\SUYEON\Desktop\icon\office-exel.png">
              <a:extLst>
                <a:ext uri="{FF2B5EF4-FFF2-40B4-BE49-F238E27FC236}">
                  <a16:creationId xmlns:a16="http://schemas.microsoft.com/office/drawing/2014/main" id="{E3CCC7C1-F5D3-B78E-1288-DB724C87E2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926" y="1748205"/>
              <a:ext cx="144333" cy="136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아래쪽 화살표 232">
              <a:extLst>
                <a:ext uri="{FF2B5EF4-FFF2-40B4-BE49-F238E27FC236}">
                  <a16:creationId xmlns:a16="http://schemas.microsoft.com/office/drawing/2014/main" id="{B5596494-AD15-7256-5A0C-0DFD6ED0364E}"/>
                </a:ext>
              </a:extLst>
            </p:cNvPr>
            <p:cNvSpPr/>
            <p:nvPr/>
          </p:nvSpPr>
          <p:spPr bwMode="auto">
            <a:xfrm>
              <a:off x="4535120" y="1817682"/>
              <a:ext cx="67128" cy="74522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79D7DB80-1798-B82B-B806-8A209D658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6135" y="1763446"/>
              <a:ext cx="130234" cy="127463"/>
            </a:xfrm>
            <a:prstGeom prst="rect">
              <a:avLst/>
            </a:prstGeom>
          </p:spPr>
        </p:pic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742B4E1C-544C-966E-4707-5FD0ABC938BC}"/>
              </a:ext>
            </a:extLst>
          </p:cNvPr>
          <p:cNvSpPr txBox="1"/>
          <p:nvPr/>
        </p:nvSpPr>
        <p:spPr>
          <a:xfrm>
            <a:off x="4856260" y="2952006"/>
            <a:ext cx="28644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● 신청수량</a:t>
            </a: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4E339F1-5793-F127-1F3F-AF402F8EE9ED}"/>
              </a:ext>
            </a:extLst>
          </p:cNvPr>
          <p:cNvGrpSpPr/>
          <p:nvPr/>
        </p:nvGrpSpPr>
        <p:grpSpPr>
          <a:xfrm>
            <a:off x="282496" y="3220823"/>
            <a:ext cx="4532379" cy="1260000"/>
            <a:chOff x="5050762" y="4733309"/>
            <a:chExt cx="4532379" cy="1260000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877166BE-2E6F-21B8-BE91-C091E37D3221}"/>
                </a:ext>
              </a:extLst>
            </p:cNvPr>
            <p:cNvGrpSpPr/>
            <p:nvPr/>
          </p:nvGrpSpPr>
          <p:grpSpPr>
            <a:xfrm>
              <a:off x="5050762" y="4733309"/>
              <a:ext cx="4532379" cy="1260000"/>
              <a:chOff x="5083998" y="4733309"/>
              <a:chExt cx="4499143" cy="1260000"/>
            </a:xfrm>
          </p:grpSpPr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536F5D70-E3B6-D6A2-F592-130712D14409}"/>
                  </a:ext>
                </a:extLst>
              </p:cNvPr>
              <p:cNvSpPr/>
              <p:nvPr/>
            </p:nvSpPr>
            <p:spPr bwMode="auto">
              <a:xfrm>
                <a:off x="5086762" y="4733310"/>
                <a:ext cx="4488037" cy="1259999"/>
              </a:xfrm>
              <a:prstGeom prst="roundRect">
                <a:avLst>
                  <a:gd name="adj" fmla="val 0"/>
                </a:avLst>
              </a:prstGeom>
              <a:solidFill>
                <a:srgbClr val="F7F7F7"/>
              </a:solidFill>
              <a:ln w="3175">
                <a:solidFill>
                  <a:schemeClr val="bg1">
                    <a:lumMod val="6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00000" tIns="0" rIns="36000" bIns="0" rtlCol="0" anchor="ctr"/>
              <a:lstStyle/>
              <a:p>
                <a:pPr algn="l"/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endParaRPr>
              </a:p>
            </p:txBody>
          </p: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532D03BB-A382-49B8-58BC-DE282662B3E8}"/>
                  </a:ext>
                </a:extLst>
              </p:cNvPr>
              <p:cNvCxnSpPr/>
              <p:nvPr/>
            </p:nvCxnSpPr>
            <p:spPr>
              <a:xfrm flipH="1">
                <a:off x="5086762" y="4733310"/>
                <a:ext cx="4485273" cy="1259999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C8430554-E862-11EA-0E02-6FCCFF3B4B02}"/>
                  </a:ext>
                </a:extLst>
              </p:cNvPr>
              <p:cNvCxnSpPr/>
              <p:nvPr/>
            </p:nvCxnSpPr>
            <p:spPr>
              <a:xfrm>
                <a:off x="5083998" y="4733309"/>
                <a:ext cx="4499143" cy="1253041"/>
              </a:xfrm>
              <a:prstGeom prst="line">
                <a:avLst/>
              </a:prstGeom>
              <a:ln>
                <a:solidFill>
                  <a:schemeClr val="bg1">
                    <a:lumMod val="85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02D7A38-5195-7220-C67B-0A3800A4B758}"/>
                </a:ext>
              </a:extLst>
            </p:cNvPr>
            <p:cNvSpPr txBox="1"/>
            <p:nvPr/>
          </p:nvSpPr>
          <p:spPr>
            <a:xfrm>
              <a:off x="6434337" y="5209421"/>
              <a:ext cx="1765227" cy="307777"/>
            </a:xfrm>
            <a:prstGeom prst="rect">
              <a:avLst/>
            </a:prstGeom>
            <a:solidFill>
              <a:srgbClr val="F7F7F7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/>
                <a:t>신청기간일 경우 해당 공지 노출</a:t>
              </a:r>
              <a:br>
                <a:rPr lang="en-US" altLang="ko-KR" sz="700"/>
              </a:br>
              <a:r>
                <a:rPr lang="ko-KR" altLang="en-US" sz="700"/>
                <a:t>신청기간 아닐경우 업무관련 이미지 노출</a:t>
              </a:r>
            </a:p>
          </p:txBody>
        </p:sp>
      </p:grp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DF6F7312-D04D-3953-A47E-7DBE9CA91EEF}"/>
              </a:ext>
            </a:extLst>
          </p:cNvPr>
          <p:cNvSpPr/>
          <p:nvPr/>
        </p:nvSpPr>
        <p:spPr>
          <a:xfrm>
            <a:off x="291648" y="6225846"/>
            <a:ext cx="540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공지사항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A16E3490-61C5-B85A-C1EE-8B3C3EBBEDEE}"/>
              </a:ext>
            </a:extLst>
          </p:cNvPr>
          <p:cNvSpPr/>
          <p:nvPr/>
        </p:nvSpPr>
        <p:spPr>
          <a:xfrm>
            <a:off x="865479" y="6225846"/>
            <a:ext cx="864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  <a:latin typeface="+mn-ea"/>
              </a:rPr>
              <a:t>공지이미지관리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B00D3358-9C23-9AE1-3E6E-3B0FAE605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115423"/>
              </p:ext>
            </p:extLst>
          </p:nvPr>
        </p:nvGraphicFramePr>
        <p:xfrm>
          <a:off x="273541" y="2161289"/>
          <a:ext cx="9309600" cy="75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39843398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193349913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4244535380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938135883"/>
                    </a:ext>
                  </a:extLst>
                </a:gridCol>
                <a:gridCol w="3297600">
                  <a:extLst>
                    <a:ext uri="{9D8B030D-6E8A-4147-A177-3AD203B41FA5}">
                      <a16:colId xmlns:a16="http://schemas.microsoft.com/office/drawing/2014/main" val="243009198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신청부점 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[0092]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부산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신청자 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[000001]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김영희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전화번호 </a:t>
                      </a:r>
                      <a:r>
                        <a:rPr lang="en-US" altLang="ko-KR" sz="800" b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45817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진행상태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신청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신청일자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2025-05-22</a:t>
                      </a:r>
                      <a:endParaRPr lang="en-US" altLang="ko-KR" sz="800" b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신청기간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2025-05-01 ~2025-05-30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8837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배송지정보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배송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직전월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기준 점포명세상의 주소지로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배송됩니다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93049"/>
                  </a:ext>
                </a:extLst>
              </a:tr>
            </a:tbl>
          </a:graphicData>
        </a:graphic>
      </p:graphicFrame>
      <p:grpSp>
        <p:nvGrpSpPr>
          <p:cNvPr id="22" name="그룹 21">
            <a:extLst>
              <a:ext uri="{FF2B5EF4-FFF2-40B4-BE49-F238E27FC236}">
                <a16:creationId xmlns:a16="http://schemas.microsoft.com/office/drawing/2014/main" id="{EDC1A90A-4DB4-D411-5C39-75849ECBE955}"/>
              </a:ext>
            </a:extLst>
          </p:cNvPr>
          <p:cNvGrpSpPr/>
          <p:nvPr/>
        </p:nvGrpSpPr>
        <p:grpSpPr>
          <a:xfrm>
            <a:off x="1468245" y="946194"/>
            <a:ext cx="6925111" cy="374237"/>
            <a:chOff x="1468245" y="946194"/>
            <a:chExt cx="6925111" cy="374237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86CF5DE3-1797-AEA1-5AAB-04E377852139}"/>
                </a:ext>
              </a:extLst>
            </p:cNvPr>
            <p:cNvCxnSpPr>
              <a:cxnSpLocks/>
            </p:cNvCxnSpPr>
            <p:nvPr/>
          </p:nvCxnSpPr>
          <p:spPr>
            <a:xfrm>
              <a:off x="1703271" y="1235831"/>
              <a:ext cx="637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8202199C-3033-CA84-EDBC-29ACD67CF76B}"/>
                </a:ext>
              </a:extLst>
            </p:cNvPr>
            <p:cNvGrpSpPr/>
            <p:nvPr/>
          </p:nvGrpSpPr>
          <p:grpSpPr>
            <a:xfrm>
              <a:off x="1468245" y="946194"/>
              <a:ext cx="6925111" cy="374237"/>
              <a:chOff x="2320929" y="946194"/>
              <a:chExt cx="6925111" cy="374237"/>
            </a:xfrm>
          </p:grpSpPr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C7423F9D-E2EF-AA37-057D-48E89964920C}"/>
                  </a:ext>
                </a:extLst>
              </p:cNvPr>
              <p:cNvGrpSpPr/>
              <p:nvPr/>
            </p:nvGrpSpPr>
            <p:grpSpPr>
              <a:xfrm>
                <a:off x="4044032" y="946194"/>
                <a:ext cx="1940334" cy="356237"/>
                <a:chOff x="3219169" y="1078524"/>
                <a:chExt cx="1940334" cy="356237"/>
              </a:xfrm>
            </p:grpSpPr>
            <p:pic>
              <p:nvPicPr>
                <p:cNvPr id="46" name="그림 45">
                  <a:extLst>
                    <a:ext uri="{FF2B5EF4-FFF2-40B4-BE49-F238E27FC236}">
                      <a16:creationId xmlns:a16="http://schemas.microsoft.com/office/drawing/2014/main" id="{483876CF-7026-1FC5-9BD9-B07F508989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4818802" y="1301561"/>
                  <a:ext cx="133200" cy="133200"/>
                </a:xfrm>
                <a:prstGeom prst="rect">
                  <a:avLst/>
                </a:prstGeom>
              </p:spPr>
            </p:pic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29A5CD4F-2262-7FF8-EC62-3A9515EB4781}"/>
                    </a:ext>
                  </a:extLst>
                </p:cNvPr>
                <p:cNvSpPr/>
                <p:nvPr/>
              </p:nvSpPr>
              <p:spPr bwMode="auto">
                <a:xfrm>
                  <a:off x="4611301" y="1078524"/>
                  <a:ext cx="548202" cy="174795"/>
                </a:xfrm>
                <a:prstGeom prst="roundRect">
                  <a:avLst>
                    <a:gd name="adj" fmla="val 8969"/>
                  </a:avLst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21600" rIns="72000" bIns="21600" rtlCol="0" anchor="ctr">
                  <a:spAutoFit/>
                </a:bodyPr>
                <a:lstStyle/>
                <a:p>
                  <a:pPr algn="ctr"/>
                  <a:r>
                    <a:rPr lang="ko-KR" altLang="en-US" sz="8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</a:rPr>
                    <a:t>결재승인</a:t>
                  </a:r>
                  <a:endParaRPr lang="ko-KR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endParaRPr>
                </a:p>
              </p:txBody>
            </p:sp>
            <p:pic>
              <p:nvPicPr>
                <p:cNvPr id="50" name="그림 49">
                  <a:extLst>
                    <a:ext uri="{FF2B5EF4-FFF2-40B4-BE49-F238E27FC236}">
                      <a16:creationId xmlns:a16="http://schemas.microsoft.com/office/drawing/2014/main" id="{425A5F07-6AB8-0DBB-9746-53318CB1AF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3219169" y="1301561"/>
                  <a:ext cx="133200" cy="133200"/>
                </a:xfrm>
                <a:prstGeom prst="rect">
                  <a:avLst/>
                </a:prstGeom>
              </p:spPr>
            </p:pic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C3DFE2AF-BB98-34D2-7A62-079BE6DD25AC}"/>
                  </a:ext>
                </a:extLst>
              </p:cNvPr>
              <p:cNvGrpSpPr/>
              <p:nvPr/>
            </p:nvGrpSpPr>
            <p:grpSpPr>
              <a:xfrm>
                <a:off x="7139181" y="946194"/>
                <a:ext cx="452144" cy="356237"/>
                <a:chOff x="6314318" y="1078524"/>
                <a:chExt cx="452144" cy="356237"/>
              </a:xfrm>
            </p:grpSpPr>
            <p:pic>
              <p:nvPicPr>
                <p:cNvPr id="36" name="그림 35">
                  <a:extLst>
                    <a:ext uri="{FF2B5EF4-FFF2-40B4-BE49-F238E27FC236}">
                      <a16:creationId xmlns:a16="http://schemas.microsoft.com/office/drawing/2014/main" id="{C50CCE00-B5DF-A30C-6189-3B2B77D881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6473790" y="1301561"/>
                  <a:ext cx="133200" cy="133200"/>
                </a:xfrm>
                <a:prstGeom prst="rect">
                  <a:avLst/>
                </a:prstGeom>
              </p:spPr>
            </p:pic>
            <p:sp>
              <p:nvSpPr>
                <p:cNvPr id="38" name="사각형: 둥근 모서리 37">
                  <a:extLst>
                    <a:ext uri="{FF2B5EF4-FFF2-40B4-BE49-F238E27FC236}">
                      <a16:creationId xmlns:a16="http://schemas.microsoft.com/office/drawing/2014/main" id="{D807E71B-5257-977E-3DB0-1A06D7F31B5B}"/>
                    </a:ext>
                  </a:extLst>
                </p:cNvPr>
                <p:cNvSpPr/>
                <p:nvPr/>
              </p:nvSpPr>
              <p:spPr bwMode="auto">
                <a:xfrm>
                  <a:off x="6314318" y="1078524"/>
                  <a:ext cx="452144" cy="174795"/>
                </a:xfrm>
                <a:prstGeom prst="roundRect">
                  <a:avLst>
                    <a:gd name="adj" fmla="val 8969"/>
                  </a:avLst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21600" rIns="72000" bIns="21600" rtlCol="0" anchor="ctr">
                  <a:spAutoFit/>
                </a:bodyPr>
                <a:lstStyle/>
                <a:p>
                  <a:pPr algn="ctr"/>
                  <a:r>
                    <a:rPr lang="ko-KR" altLang="en-US" sz="8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</a:rPr>
                    <a:t>배송중</a:t>
                  </a:r>
                  <a:endParaRPr lang="ko-KR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endParaRPr>
                </a:p>
              </p:txBody>
            </p:sp>
          </p:grpSp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7496710F-2E14-294D-2F41-BBAFE2606FAF}"/>
                  </a:ext>
                </a:extLst>
              </p:cNvPr>
              <p:cNvSpPr/>
              <p:nvPr/>
            </p:nvSpPr>
            <p:spPr bwMode="auto">
              <a:xfrm>
                <a:off x="3829205" y="946194"/>
                <a:ext cx="548202" cy="174795"/>
              </a:xfrm>
              <a:prstGeom prst="roundRect">
                <a:avLst>
                  <a:gd name="adj" fmla="val 8969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72000" tIns="21600" rIns="72000" bIns="21600" rtlCol="0" anchor="ctr">
                <a:spAutoFit/>
              </a:bodyPr>
              <a:lstStyle/>
              <a:p>
                <a:pPr algn="ctr"/>
                <a:r>
                  <a:rPr lang="ko-KR" altLang="en-US" sz="8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rPr>
                  <a:t>결재요청</a:t>
                </a:r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</a:endParaRP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17075EB6-ADA1-902D-C1D6-CDC41313EBEB}"/>
                  </a:ext>
                </a:extLst>
              </p:cNvPr>
              <p:cNvGrpSpPr/>
              <p:nvPr/>
            </p:nvGrpSpPr>
            <p:grpSpPr>
              <a:xfrm>
                <a:off x="2320929" y="946194"/>
                <a:ext cx="350836" cy="356237"/>
                <a:chOff x="1496066" y="1078524"/>
                <a:chExt cx="350836" cy="356237"/>
              </a:xfrm>
            </p:grpSpPr>
            <p:pic>
              <p:nvPicPr>
                <p:cNvPr id="34" name="그림 33">
                  <a:extLst>
                    <a:ext uri="{FF2B5EF4-FFF2-40B4-BE49-F238E27FC236}">
                      <a16:creationId xmlns:a16="http://schemas.microsoft.com/office/drawing/2014/main" id="{D9AA240F-6357-E4F8-55FF-1226D427D5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1604884" y="1301561"/>
                  <a:ext cx="133200" cy="133200"/>
                </a:xfrm>
                <a:prstGeom prst="rect">
                  <a:avLst/>
                </a:prstGeom>
              </p:spPr>
            </p:pic>
            <p:sp>
              <p:nvSpPr>
                <p:cNvPr id="35" name="사각형: 둥근 모서리 34">
                  <a:extLst>
                    <a:ext uri="{FF2B5EF4-FFF2-40B4-BE49-F238E27FC236}">
                      <a16:creationId xmlns:a16="http://schemas.microsoft.com/office/drawing/2014/main" id="{0E646176-AEFF-9EF3-850D-5E848F7C3D7F}"/>
                    </a:ext>
                  </a:extLst>
                </p:cNvPr>
                <p:cNvSpPr/>
                <p:nvPr/>
              </p:nvSpPr>
              <p:spPr bwMode="auto">
                <a:xfrm>
                  <a:off x="1496066" y="1078524"/>
                  <a:ext cx="350836" cy="174795"/>
                </a:xfrm>
                <a:prstGeom prst="roundRect">
                  <a:avLst>
                    <a:gd name="adj" fmla="val 8969"/>
                  </a:avLst>
                </a:prstGeom>
                <a:solidFill>
                  <a:srgbClr val="0088FC"/>
                </a:solidFill>
                <a:ln w="3175">
                  <a:solidFill>
                    <a:srgbClr val="0088FC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21600" rIns="72000" bIns="21600" rtlCol="0" anchor="ctr">
                  <a:spAutoFit/>
                </a:bodyPr>
                <a:lstStyle/>
                <a:p>
                  <a:pPr algn="ctr"/>
                  <a:r>
                    <a:rPr lang="ko-KR" altLang="en-US" sz="800">
                      <a:solidFill>
                        <a:schemeClr val="bg1"/>
                      </a:solidFill>
                      <a:latin typeface="맑은 고딕" panose="020B0503020000020004" pitchFamily="50" charset="-127"/>
                    </a:rPr>
                    <a:t>신청</a:t>
                  </a:r>
                  <a:endParaRPr lang="ko-KR" altLang="en-US" sz="800" dirty="0">
                    <a:solidFill>
                      <a:schemeClr val="bg1"/>
                    </a:solidFill>
                    <a:latin typeface="맑은 고딕" panose="020B0503020000020004" pitchFamily="50" charset="-127"/>
                  </a:endParaRPr>
                </a:p>
              </p:txBody>
            </p:sp>
          </p:grpSp>
          <p:pic>
            <p:nvPicPr>
              <p:cNvPr id="30" name="그림 29">
                <a:extLst>
                  <a:ext uri="{FF2B5EF4-FFF2-40B4-BE49-F238E27FC236}">
                    <a16:creationId xmlns:a16="http://schemas.microsoft.com/office/drawing/2014/main" id="{B987EAFA-41A5-44C5-2F2D-64EDEC98F4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405609" y="1151231"/>
                <a:ext cx="169200" cy="169200"/>
              </a:xfrm>
              <a:prstGeom prst="rect">
                <a:avLst/>
              </a:prstGeom>
            </p:spPr>
          </p:pic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D1E2C914-2BED-A967-6666-1697BB944233}"/>
                  </a:ext>
                </a:extLst>
              </p:cNvPr>
              <p:cNvGrpSpPr/>
              <p:nvPr/>
            </p:nvGrpSpPr>
            <p:grpSpPr>
              <a:xfrm>
                <a:off x="8697838" y="946194"/>
                <a:ext cx="548202" cy="356237"/>
                <a:chOff x="4611301" y="1078524"/>
                <a:chExt cx="548202" cy="356237"/>
              </a:xfrm>
            </p:grpSpPr>
            <p:pic>
              <p:nvPicPr>
                <p:cNvPr id="32" name="그림 31">
                  <a:extLst>
                    <a:ext uri="{FF2B5EF4-FFF2-40B4-BE49-F238E27FC236}">
                      <a16:creationId xmlns:a16="http://schemas.microsoft.com/office/drawing/2014/main" id="{8AD423BD-D8E5-FBE6-BBB5-A2AB1ABE39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4818802" y="1301561"/>
                  <a:ext cx="133200" cy="133200"/>
                </a:xfrm>
                <a:prstGeom prst="rect">
                  <a:avLst/>
                </a:prstGeom>
              </p:spPr>
            </p:pic>
            <p:sp>
              <p:nvSpPr>
                <p:cNvPr id="33" name="사각형: 둥근 모서리 32">
                  <a:extLst>
                    <a:ext uri="{FF2B5EF4-FFF2-40B4-BE49-F238E27FC236}">
                      <a16:creationId xmlns:a16="http://schemas.microsoft.com/office/drawing/2014/main" id="{148D5927-4241-0C0E-ACE6-B079E086265D}"/>
                    </a:ext>
                  </a:extLst>
                </p:cNvPr>
                <p:cNvSpPr/>
                <p:nvPr/>
              </p:nvSpPr>
              <p:spPr bwMode="auto">
                <a:xfrm>
                  <a:off x="4611301" y="1078524"/>
                  <a:ext cx="548202" cy="174795"/>
                </a:xfrm>
                <a:prstGeom prst="roundRect">
                  <a:avLst>
                    <a:gd name="adj" fmla="val 8969"/>
                  </a:avLst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72000" tIns="21600" rIns="72000" bIns="21600" rtlCol="0" anchor="ctr">
                  <a:spAutoFit/>
                </a:bodyPr>
                <a:lstStyle/>
                <a:p>
                  <a:pPr algn="ctr"/>
                  <a:r>
                    <a:rPr lang="ko-KR" altLang="en-US" sz="8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맑은 고딕" panose="020B0503020000020004" pitchFamily="50" charset="-127"/>
                    </a:rPr>
                    <a:t>인수완료</a:t>
                  </a:r>
                  <a:endParaRPr lang="ko-KR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</a:endParaRPr>
                </a:p>
              </p:txBody>
            </p:sp>
          </p:grpSp>
        </p:grpSp>
      </p:grpSp>
      <p:sp>
        <p:nvSpPr>
          <p:cNvPr id="51" name="타원 50">
            <a:extLst>
              <a:ext uri="{FF2B5EF4-FFF2-40B4-BE49-F238E27FC236}">
                <a16:creationId xmlns:a16="http://schemas.microsoft.com/office/drawing/2014/main" id="{A1C97E9F-F501-C452-363C-C3EB860DEF4A}"/>
              </a:ext>
            </a:extLst>
          </p:cNvPr>
          <p:cNvSpPr>
            <a:spLocks noChangeAspect="1"/>
          </p:cNvSpPr>
          <p:nvPr/>
        </p:nvSpPr>
        <p:spPr>
          <a:xfrm>
            <a:off x="7860589" y="3396358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>
                <a:solidFill>
                  <a:prstClr val="white"/>
                </a:solidFill>
              </a:rPr>
              <a:t>1-2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8B54530A-AE04-36FE-0368-3DADC2145E11}"/>
              </a:ext>
            </a:extLst>
          </p:cNvPr>
          <p:cNvSpPr>
            <a:spLocks noChangeAspect="1"/>
          </p:cNvSpPr>
          <p:nvPr/>
        </p:nvSpPr>
        <p:spPr>
          <a:xfrm>
            <a:off x="8746708" y="3396358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>
                <a:solidFill>
                  <a:prstClr val="white"/>
                </a:solidFill>
              </a:rPr>
              <a:t>1-1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108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779264A-10EE-43AF-9295-705B3F4324BD}"/>
              </a:ext>
            </a:extLst>
          </p:cNvPr>
          <p:cNvSpPr/>
          <p:nvPr/>
        </p:nvSpPr>
        <p:spPr bwMode="auto">
          <a:xfrm>
            <a:off x="811850" y="2305554"/>
            <a:ext cx="2581082" cy="504000"/>
          </a:xfrm>
          <a:prstGeom prst="roundRect">
            <a:avLst>
              <a:gd name="adj" fmla="val 8997"/>
            </a:avLst>
          </a:prstGeom>
          <a:solidFill>
            <a:schemeClr val="tx1"/>
          </a:solidFill>
          <a:ln w="3175" algn="ctr">
            <a:noFill/>
            <a:round/>
            <a:headEnd/>
            <a:tailEnd/>
          </a:ln>
        </p:spPr>
        <p:txBody>
          <a:bodyPr wrap="none" lIns="89984" tIns="46792" rIns="89984" bIns="46792" rtlCol="0" anchor="ctr"/>
          <a:lstStyle/>
          <a:p>
            <a:pPr algn="ctr" defTabSz="1276350" latinLnBrk="0">
              <a:spcBef>
                <a:spcPct val="50000"/>
              </a:spcBef>
            </a:pPr>
            <a:endParaRPr lang="ko-KR" altLang="en-US" sz="700" b="0" kern="0" dirty="0">
              <a:ln>
                <a:solidFill>
                  <a:srgbClr val="C0C0C0">
                    <a:alpha val="0"/>
                  </a:srgbClr>
                </a:solidFill>
              </a:ln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텍스트 개체 틀 19">
            <a:extLst>
              <a:ext uri="{FF2B5EF4-FFF2-40B4-BE49-F238E27FC236}">
                <a16:creationId xmlns:a16="http://schemas.microsoft.com/office/drawing/2014/main" id="{4498D83C-2B3D-42EF-8501-C346C88D3B2C}"/>
              </a:ext>
            </a:extLst>
          </p:cNvPr>
          <p:cNvSpPr txBox="1">
            <a:spLocks/>
          </p:cNvSpPr>
          <p:nvPr/>
        </p:nvSpPr>
        <p:spPr>
          <a:xfrm>
            <a:off x="811850" y="1367452"/>
            <a:ext cx="8643938" cy="508000"/>
          </a:xfrm>
          <a:prstGeom prst="rect">
            <a:avLst/>
          </a:prstGeom>
        </p:spPr>
        <p:txBody>
          <a:bodyPr/>
          <a:lstStyle>
            <a:lvl1pPr marL="185738" indent="-185738" algn="l" defTabSz="742950" rtl="0" eaLnBrk="1" latinLnBrk="1" hangingPunct="1">
              <a:lnSpc>
                <a:spcPct val="9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b="1">
                <a:latin typeface="+mn-ea"/>
              </a:rPr>
              <a:t>5. </a:t>
            </a:r>
            <a:r>
              <a:rPr lang="ko-KR" altLang="en-US" sz="2800" b="1">
                <a:latin typeface="+mn-ea"/>
              </a:rPr>
              <a:t>캘린더신청</a:t>
            </a:r>
            <a:endParaRPr lang="en-US" altLang="ko-KR" sz="2800" b="1" dirty="0">
              <a:latin typeface="+mn-ea"/>
            </a:endParaRPr>
          </a:p>
        </p:txBody>
      </p:sp>
      <p:sp>
        <p:nvSpPr>
          <p:cNvPr id="4" name="텍스트 개체 틀 34">
            <a:extLst>
              <a:ext uri="{FF2B5EF4-FFF2-40B4-BE49-F238E27FC236}">
                <a16:creationId xmlns:a16="http://schemas.microsoft.com/office/drawing/2014/main" id="{21D0908B-A381-4DCC-9815-9CAA754F391D}"/>
              </a:ext>
            </a:extLst>
          </p:cNvPr>
          <p:cNvSpPr txBox="1">
            <a:spLocks/>
          </p:cNvSpPr>
          <p:nvPr/>
        </p:nvSpPr>
        <p:spPr>
          <a:xfrm>
            <a:off x="743482" y="2267110"/>
            <a:ext cx="8643938" cy="2168158"/>
          </a:xfrm>
          <a:prstGeom prst="rect">
            <a:avLst/>
          </a:prstGeom>
        </p:spPr>
        <p:txBody>
          <a:bodyPr>
            <a:spAutoFit/>
          </a:bodyPr>
          <a:lstStyle>
            <a:lvl1pPr marL="185738" indent="-185738" algn="l" defTabSz="742950" rtl="0" eaLnBrk="1" latinLnBrk="1" hangingPunct="1">
              <a:lnSpc>
                <a:spcPct val="9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indent="-180975">
              <a:lnSpc>
                <a:spcPct val="150000"/>
              </a:lnSpc>
              <a:buClr>
                <a:schemeClr val="bg1"/>
              </a:buClr>
              <a:buNone/>
            </a:pPr>
            <a:r>
              <a:rPr lang="en-US" altLang="ko-KR" sz="1800">
                <a:solidFill>
                  <a:schemeClr val="bg1"/>
                </a:solidFill>
                <a:latin typeface="+mn-ea"/>
              </a:rPr>
              <a:t>5.1. </a:t>
            </a:r>
            <a:r>
              <a:rPr lang="ko-KR" altLang="en-US" sz="1800" dirty="0">
                <a:solidFill>
                  <a:schemeClr val="bg1"/>
                </a:solidFill>
                <a:latin typeface="+mn-ea"/>
              </a:rPr>
              <a:t>신청기간관리</a:t>
            </a:r>
            <a:endParaRPr lang="en-US" altLang="ko-KR" sz="1800" dirty="0">
              <a:solidFill>
                <a:schemeClr val="bg1"/>
              </a:solidFill>
              <a:latin typeface="+mn-ea"/>
            </a:endParaRPr>
          </a:p>
          <a:p>
            <a:pPr marL="360000" indent="-180975">
              <a:lnSpc>
                <a:spcPct val="150000"/>
              </a:lnSpc>
              <a:buClr>
                <a:schemeClr val="bg1"/>
              </a:buClr>
              <a:buNone/>
            </a:pPr>
            <a:r>
              <a:rPr lang="en-US" altLang="ko-KR" sz="1400">
                <a:solidFill>
                  <a:schemeClr val="bg1">
                    <a:lumMod val="50000"/>
                  </a:schemeClr>
                </a:solidFill>
                <a:latin typeface="+mn-ea"/>
              </a:rPr>
              <a:t>5.2. 1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  <a:latin typeface="+mn-ea"/>
              </a:rPr>
              <a:t>차신청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360000" indent="-180975">
              <a:lnSpc>
                <a:spcPct val="150000"/>
              </a:lnSpc>
              <a:buClr>
                <a:schemeClr val="bg1"/>
              </a:buClr>
              <a:buNone/>
            </a:pPr>
            <a:r>
              <a:rPr lang="en-US" altLang="ko-KR" sz="1400">
                <a:solidFill>
                  <a:schemeClr val="bg1">
                    <a:lumMod val="50000"/>
                  </a:schemeClr>
                </a:solidFill>
                <a:latin typeface="+mn-ea"/>
              </a:rPr>
              <a:t>5.3. 2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  <a:latin typeface="+mn-ea"/>
              </a:rPr>
              <a:t>차신청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360000" indent="-180975">
              <a:lnSpc>
                <a:spcPct val="150000"/>
              </a:lnSpc>
              <a:buClr>
                <a:schemeClr val="bg1"/>
              </a:buClr>
              <a:buNone/>
            </a:pPr>
            <a:r>
              <a:rPr lang="en-US" altLang="ko-KR" sz="1400">
                <a:solidFill>
                  <a:schemeClr val="bg1">
                    <a:lumMod val="50000"/>
                  </a:schemeClr>
                </a:solidFill>
                <a:latin typeface="+mn-ea"/>
              </a:rPr>
              <a:t>5.4.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신청내역조회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360000" indent="-180975">
              <a:lnSpc>
                <a:spcPct val="150000"/>
              </a:lnSpc>
              <a:buClr>
                <a:schemeClr val="bg1"/>
              </a:buClr>
              <a:buNone/>
            </a:pPr>
            <a:r>
              <a:rPr lang="en-US" altLang="ko-KR" sz="1400">
                <a:solidFill>
                  <a:schemeClr val="bg1">
                    <a:lumMod val="50000"/>
                  </a:schemeClr>
                </a:solidFill>
                <a:latin typeface="+mn-ea"/>
              </a:rPr>
              <a:t>5.5.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배부수량관리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8EB0C5-17EF-4D9B-AF81-205E375B4AC5}"/>
              </a:ext>
            </a:extLst>
          </p:cNvPr>
          <p:cNvSpPr txBox="1"/>
          <p:nvPr/>
        </p:nvSpPr>
        <p:spPr>
          <a:xfrm>
            <a:off x="66840" y="125573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1400" dirty="0">
                <a:solidFill>
                  <a:prstClr val="black"/>
                </a:solidFill>
                <a:latin typeface="함초롬돋움"/>
                <a:ea typeface="함초롬돋움"/>
              </a:rPr>
              <a:t>영업지원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2669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D03FE-6A31-6603-C6DE-DFC8B439D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6BCDB2E1-D8C7-2238-8862-078DB8A55DC9}"/>
              </a:ext>
            </a:extLst>
          </p:cNvPr>
          <p:cNvSpPr txBox="1"/>
          <p:nvPr/>
        </p:nvSpPr>
        <p:spPr>
          <a:xfrm>
            <a:off x="10245609" y="688967"/>
            <a:ext cx="1800000" cy="200055"/>
          </a:xfrm>
          <a:prstGeom prst="rect">
            <a:avLst/>
          </a:prstGeom>
        </p:spPr>
        <p:txBody>
          <a:bodyPr wrap="square" lIns="36000" rIns="3600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endParaRPr kumimoji="0" lang="ko-KR" altLang="ko-KR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D493AD7-D2D0-2EA2-D981-6A44FFD39AB6}"/>
              </a:ext>
            </a:extLst>
          </p:cNvPr>
          <p:cNvSpPr txBox="1"/>
          <p:nvPr/>
        </p:nvSpPr>
        <p:spPr>
          <a:xfrm>
            <a:off x="10245609" y="497547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>
              <a:defRPr/>
            </a:pPr>
            <a:r>
              <a:rPr lang="en-US" altLang="ko-KR" sz="700">
                <a:solidFill>
                  <a:srgbClr val="202124"/>
                </a:solidFill>
                <a:latin typeface="+mn-ea"/>
              </a:rPr>
              <a:t>2</a:t>
            </a:r>
            <a:r>
              <a:rPr lang="ko-KR" altLang="en-US" sz="700">
                <a:solidFill>
                  <a:srgbClr val="202124"/>
                </a:solidFill>
                <a:latin typeface="+mn-ea"/>
              </a:rPr>
              <a:t>차신청 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202124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CB89B93-9791-C2FF-0BF2-516629C9A47C}"/>
              </a:ext>
            </a:extLst>
          </p:cNvPr>
          <p:cNvSpPr txBox="1"/>
          <p:nvPr/>
        </p:nvSpPr>
        <p:spPr>
          <a:xfrm>
            <a:off x="10245609" y="863833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endParaRPr kumimoji="0" lang="ko-KR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057B48F-EC0B-9704-83B7-1AAC718237BF}"/>
              </a:ext>
            </a:extLst>
          </p:cNvPr>
          <p:cNvSpPr txBox="1"/>
          <p:nvPr/>
        </p:nvSpPr>
        <p:spPr>
          <a:xfrm>
            <a:off x="66840" y="125573"/>
            <a:ext cx="3970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1400">
                <a:solidFill>
                  <a:prstClr val="black"/>
                </a:solidFill>
                <a:latin typeface="함초롬돋움"/>
                <a:ea typeface="함초롬돋움"/>
              </a:rPr>
              <a:t>캘린더신청 </a:t>
            </a:r>
            <a:r>
              <a:rPr lang="en-US" altLang="ko-KR" sz="1400">
                <a:solidFill>
                  <a:prstClr val="black"/>
                </a:solidFill>
                <a:latin typeface="함초롬돋움"/>
                <a:ea typeface="함초롬돋움"/>
              </a:rPr>
              <a:t>&gt; 2</a:t>
            </a:r>
            <a:r>
              <a:rPr lang="ko-KR" altLang="en-US" sz="1400">
                <a:solidFill>
                  <a:prstClr val="black"/>
                </a:solidFill>
                <a:latin typeface="함초롬돋움"/>
                <a:ea typeface="함초롬돋움"/>
              </a:rPr>
              <a:t>차신청</a:t>
            </a:r>
            <a:r>
              <a:rPr lang="en-US" altLang="ko-KR" sz="1400">
                <a:solidFill>
                  <a:prstClr val="black"/>
                </a:solidFill>
                <a:latin typeface="함초롬돋움"/>
                <a:ea typeface="함초롬돋움"/>
              </a:rPr>
              <a:t>_</a:t>
            </a:r>
            <a:r>
              <a:rPr lang="ko-KR" altLang="en-US" sz="1400">
                <a:solidFill>
                  <a:prstClr val="black"/>
                </a:solidFill>
                <a:latin typeface="함초롬돋움"/>
                <a:ea typeface="함초롬돋움"/>
              </a:rPr>
              <a:t>연도별배송수량참고 팝업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B8D2B57-8F5E-4D3C-3573-A0BBD3F3D159}"/>
              </a:ext>
            </a:extLst>
          </p:cNvPr>
          <p:cNvSpPr txBox="1"/>
          <p:nvPr/>
        </p:nvSpPr>
        <p:spPr>
          <a:xfrm>
            <a:off x="10245609" y="1118146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lvl="0"/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홈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영업지원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캘린더신청 </a:t>
            </a:r>
            <a:r>
              <a:rPr lang="en-US" altLang="ko-KR" sz="700">
                <a:solidFill>
                  <a:srgbClr val="202124"/>
                </a:solidFill>
                <a:latin typeface="+mn-ea"/>
              </a:rPr>
              <a:t>&gt; 2</a:t>
            </a:r>
            <a:r>
              <a:rPr lang="ko-KR" altLang="en-US" sz="700">
                <a:solidFill>
                  <a:srgbClr val="202124"/>
                </a:solidFill>
                <a:latin typeface="+mn-ea"/>
              </a:rPr>
              <a:t>차신청 </a:t>
            </a:r>
            <a:endParaRPr lang="ko-KR" altLang="en-US" sz="700" dirty="0">
              <a:solidFill>
                <a:srgbClr val="202124"/>
              </a:solidFill>
              <a:latin typeface="+mn-ea"/>
            </a:endParaRPr>
          </a:p>
        </p:txBody>
      </p:sp>
      <p:graphicFrame>
        <p:nvGraphicFramePr>
          <p:cNvPr id="2" name="Group 974">
            <a:extLst>
              <a:ext uri="{FF2B5EF4-FFF2-40B4-BE49-F238E27FC236}">
                <a16:creationId xmlns:a16="http://schemas.microsoft.com/office/drawing/2014/main" id="{E5073D94-977A-F051-3FA6-C1FD9DCE5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76007"/>
              </p:ext>
            </p:extLst>
          </p:nvPr>
        </p:nvGraphicFramePr>
        <p:xfrm>
          <a:off x="9697291" y="1625308"/>
          <a:ext cx="2340000" cy="1191360"/>
        </p:xfrm>
        <a:graphic>
          <a:graphicData uri="http://schemas.openxmlformats.org/drawingml/2006/table">
            <a:tbl>
              <a:tblPr/>
              <a:tblGrid>
                <a:gridCol w="2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800">
                          <a:solidFill>
                            <a:prstClr val="black"/>
                          </a:solidFill>
                          <a:latin typeface="+mn-lt"/>
                          <a:ea typeface="+mn-ea"/>
                        </a:rPr>
                        <a:t>연도별배송수량참고 팝업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614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배송정보 리스트</a:t>
                      </a:r>
                      <a:b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당해 배송된 상세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정보 노출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1-1)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고객배송 건수 클릭 시 고객배송정보 팝업 노출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218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 버튼</a:t>
                      </a:r>
                      <a:b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클릭 시 창 닫힘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969145"/>
                  </a:ext>
                </a:extLst>
              </a:tr>
            </a:tbl>
          </a:graphicData>
        </a:graphic>
      </p:graphicFrame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29EFCEF3-1CA0-DB78-9FE4-9A8707FF0EE1}"/>
              </a:ext>
            </a:extLst>
          </p:cNvPr>
          <p:cNvSpPr/>
          <p:nvPr/>
        </p:nvSpPr>
        <p:spPr>
          <a:xfrm>
            <a:off x="949023" y="576273"/>
            <a:ext cx="5289030" cy="216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ko-KR" altLang="en-US" sz="600">
                <a:solidFill>
                  <a:srgbClr val="7F7F7F"/>
                </a:solidFill>
                <a:latin typeface="함초롬돋움"/>
                <a:ea typeface="함초롬돋움"/>
              </a:rPr>
              <a:t>홈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lang="ko-KR" altLang="en-US" sz="600" dirty="0">
                <a:solidFill>
                  <a:srgbClr val="7F7F7F"/>
                </a:solidFill>
                <a:latin typeface="함초롬돋움"/>
                <a:ea typeface="함초롬돋움"/>
              </a:rPr>
              <a:t>영업지원 </a:t>
            </a:r>
            <a:r>
              <a:rPr lang="en-US" altLang="ko-KR" sz="600" dirty="0">
                <a:solidFill>
                  <a:srgbClr val="7F7F7F"/>
                </a:solidFill>
                <a:latin typeface="함초롬돋움"/>
                <a:ea typeface="함초롬돋움"/>
              </a:rPr>
              <a:t>&gt; </a:t>
            </a:r>
            <a:r>
              <a:rPr kumimoji="0" lang="ko-KR" altLang="en-US" sz="6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캘린더신청 </a:t>
            </a:r>
            <a:r>
              <a:rPr kumimoji="0" lang="en-US" altLang="ko-KR" sz="6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en-US" altLang="ko-KR" sz="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2</a:t>
            </a:r>
            <a:r>
              <a:rPr kumimoji="0" lang="ko-KR" altLang="en-US" sz="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차신청 </a:t>
            </a:r>
            <a:endParaRPr kumimoji="0" lang="ko-KR" altLang="en-US" sz="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B52F8BF5-4560-B284-809A-B18C2B9A682F}"/>
              </a:ext>
            </a:extLst>
          </p:cNvPr>
          <p:cNvGrpSpPr/>
          <p:nvPr/>
        </p:nvGrpSpPr>
        <p:grpSpPr>
          <a:xfrm>
            <a:off x="287839" y="540930"/>
            <a:ext cx="728883" cy="246221"/>
            <a:chOff x="287839" y="540930"/>
            <a:chExt cx="728883" cy="246221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67B4E84C-6CD1-EC2F-F1B6-2F814C2AE38A}"/>
                </a:ext>
              </a:extLst>
            </p:cNvPr>
            <p:cNvSpPr txBox="1"/>
            <p:nvPr/>
          </p:nvSpPr>
          <p:spPr>
            <a:xfrm>
              <a:off x="386421" y="540930"/>
              <a:ext cx="63030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ko-KR" sz="1000" b="1">
                  <a:solidFill>
                    <a:prstClr val="black"/>
                  </a:solidFill>
                  <a:latin typeface="함초롬돋움"/>
                  <a:ea typeface="함초롬돋움"/>
                </a:rPr>
                <a:t>2</a:t>
              </a:r>
              <a:r>
                <a:rPr lang="ko-KR" altLang="en-US" sz="1000" b="1">
                  <a:solidFill>
                    <a:prstClr val="black"/>
                  </a:solidFill>
                  <a:latin typeface="함초롬돋움"/>
                  <a:ea typeface="함초롬돋움"/>
                </a:rPr>
                <a:t>차신청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endParaRPr>
            </a:p>
          </p:txBody>
        </p:sp>
        <p:pic>
          <p:nvPicPr>
            <p:cNvPr id="135" name="그림 134" descr="스케치, 블랙, 화이트이(가) 표시된 사진&#10;&#10;자동 생성된 설명">
              <a:extLst>
                <a:ext uri="{FF2B5EF4-FFF2-40B4-BE49-F238E27FC236}">
                  <a16:creationId xmlns:a16="http://schemas.microsoft.com/office/drawing/2014/main" id="{597CB899-0E73-ACA0-B46B-4F4B24480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839" y="604119"/>
              <a:ext cx="133200" cy="133200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62409D9B-400F-EE84-5585-449005ACE5BE}"/>
              </a:ext>
            </a:extLst>
          </p:cNvPr>
          <p:cNvGrpSpPr/>
          <p:nvPr/>
        </p:nvGrpSpPr>
        <p:grpSpPr>
          <a:xfrm>
            <a:off x="342829" y="1138921"/>
            <a:ext cx="9144358" cy="3312000"/>
            <a:chOff x="2042041" y="1634440"/>
            <a:chExt cx="9144358" cy="3453800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EBF6474D-5535-CA10-68B3-F5C88EEDF3E4}"/>
                </a:ext>
              </a:extLst>
            </p:cNvPr>
            <p:cNvSpPr/>
            <p:nvPr/>
          </p:nvSpPr>
          <p:spPr>
            <a:xfrm>
              <a:off x="2042041" y="1634440"/>
              <a:ext cx="9144000" cy="34538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7999045-9EC1-C7F2-530B-8E178F3FEBB0}"/>
                </a:ext>
              </a:extLst>
            </p:cNvPr>
            <p:cNvSpPr txBox="1"/>
            <p:nvPr/>
          </p:nvSpPr>
          <p:spPr>
            <a:xfrm>
              <a:off x="2147668" y="1710128"/>
              <a:ext cx="1309974" cy="256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/>
                <a:t>연도별배송수량참고</a:t>
              </a:r>
              <a:endParaRPr lang="ko-KR" altLang="en-US" sz="1000" b="1" dirty="0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45CBFE3E-EF65-28DA-6D8D-61F36B1494E0}"/>
                </a:ext>
              </a:extLst>
            </p:cNvPr>
            <p:cNvCxnSpPr>
              <a:cxnSpLocks/>
            </p:cNvCxnSpPr>
            <p:nvPr/>
          </p:nvCxnSpPr>
          <p:spPr>
            <a:xfrm>
              <a:off x="2042399" y="2033386"/>
              <a:ext cx="9144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2D6C91B-4E78-B7E8-0AB6-3B7C966B229E}"/>
              </a:ext>
            </a:extLst>
          </p:cNvPr>
          <p:cNvSpPr/>
          <p:nvPr/>
        </p:nvSpPr>
        <p:spPr>
          <a:xfrm>
            <a:off x="8959540" y="4095118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tx1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  <a:latin typeface="+mn-ea"/>
              </a:rPr>
              <a:t>확인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69" name="십자형 68">
            <a:extLst>
              <a:ext uri="{FF2B5EF4-FFF2-40B4-BE49-F238E27FC236}">
                <a16:creationId xmlns:a16="http://schemas.microsoft.com/office/drawing/2014/main" id="{4661D0C8-D4F6-C214-F6AE-F84A7AC50C8D}"/>
              </a:ext>
            </a:extLst>
          </p:cNvPr>
          <p:cNvSpPr/>
          <p:nvPr/>
        </p:nvSpPr>
        <p:spPr>
          <a:xfrm rot="2700000">
            <a:off x="9213447" y="1270745"/>
            <a:ext cx="142272" cy="144000"/>
          </a:xfrm>
          <a:prstGeom prst="plus">
            <a:avLst>
              <a:gd name="adj" fmla="val 446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280AD8C-13CD-FC4D-3032-F2776CA85F94}"/>
              </a:ext>
            </a:extLst>
          </p:cNvPr>
          <p:cNvSpPr txBox="1"/>
          <p:nvPr/>
        </p:nvSpPr>
        <p:spPr>
          <a:xfrm>
            <a:off x="8246555" y="1658817"/>
            <a:ext cx="7486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전체 </a:t>
            </a:r>
            <a:r>
              <a:rPr lang="en-US" altLang="ko-KR" sz="700" b="1">
                <a:solidFill>
                  <a:schemeClr val="accent2"/>
                </a:solidFill>
              </a:rPr>
              <a:t>00</a:t>
            </a: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건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4382CF25-DF60-A651-E078-EEED694EE968}"/>
              </a:ext>
            </a:extLst>
          </p:cNvPr>
          <p:cNvGrpSpPr/>
          <p:nvPr/>
        </p:nvGrpSpPr>
        <p:grpSpPr>
          <a:xfrm>
            <a:off x="8995101" y="1678916"/>
            <a:ext cx="358443" cy="143999"/>
            <a:chOff x="4437926" y="1748205"/>
            <a:chExt cx="358443" cy="143999"/>
          </a:xfrm>
        </p:grpSpPr>
        <p:pic>
          <p:nvPicPr>
            <p:cNvPr id="106" name="Picture 4" descr="C:\Users\SUYEON\Desktop\icon\office-exel.png">
              <a:extLst>
                <a:ext uri="{FF2B5EF4-FFF2-40B4-BE49-F238E27FC236}">
                  <a16:creationId xmlns:a16="http://schemas.microsoft.com/office/drawing/2014/main" id="{0A1056DE-0720-8EFA-B787-977143CEDC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926" y="1748205"/>
              <a:ext cx="144333" cy="136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" name="아래쪽 화살표 232">
              <a:extLst>
                <a:ext uri="{FF2B5EF4-FFF2-40B4-BE49-F238E27FC236}">
                  <a16:creationId xmlns:a16="http://schemas.microsoft.com/office/drawing/2014/main" id="{7E15E2CD-6512-0694-2E7E-D3DD4752E43A}"/>
                </a:ext>
              </a:extLst>
            </p:cNvPr>
            <p:cNvSpPr/>
            <p:nvPr/>
          </p:nvSpPr>
          <p:spPr bwMode="auto">
            <a:xfrm>
              <a:off x="4535120" y="1817682"/>
              <a:ext cx="67128" cy="74522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08" name="그림 107">
              <a:extLst>
                <a:ext uri="{FF2B5EF4-FFF2-40B4-BE49-F238E27FC236}">
                  <a16:creationId xmlns:a16="http://schemas.microsoft.com/office/drawing/2014/main" id="{AAE62679-5B1C-748F-C838-8569B0D95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6135" y="1763446"/>
              <a:ext cx="130234" cy="127463"/>
            </a:xfrm>
            <a:prstGeom prst="rect">
              <a:avLst/>
            </a:prstGeom>
          </p:spPr>
        </p:pic>
      </p:grpSp>
      <p:sp>
        <p:nvSpPr>
          <p:cNvPr id="28" name="타원 27">
            <a:extLst>
              <a:ext uri="{FF2B5EF4-FFF2-40B4-BE49-F238E27FC236}">
                <a16:creationId xmlns:a16="http://schemas.microsoft.com/office/drawing/2014/main" id="{F7E62A1A-9052-A81B-B41F-D97DB6D4A772}"/>
              </a:ext>
            </a:extLst>
          </p:cNvPr>
          <p:cNvSpPr>
            <a:spLocks noChangeAspect="1"/>
          </p:cNvSpPr>
          <p:nvPr/>
        </p:nvSpPr>
        <p:spPr>
          <a:xfrm>
            <a:off x="9065611" y="4319165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2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graphicFrame>
        <p:nvGraphicFramePr>
          <p:cNvPr id="11" name="표 3">
            <a:extLst>
              <a:ext uri="{FF2B5EF4-FFF2-40B4-BE49-F238E27FC236}">
                <a16:creationId xmlns:a16="http://schemas.microsoft.com/office/drawing/2014/main" id="{37CE8E15-8169-8B14-48A0-646AEA4F0A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73155"/>
              </p:ext>
            </p:extLst>
          </p:nvPr>
        </p:nvGraphicFramePr>
        <p:xfrm>
          <a:off x="497544" y="1902445"/>
          <a:ext cx="8856000" cy="68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295528587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19107435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09761958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593093310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70506206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418226641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2663210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849449839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67516295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8772514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848129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07488004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562354220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939224788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3880386834"/>
                    </a:ext>
                  </a:extLst>
                </a:gridCol>
              </a:tblGrid>
              <a:tr h="216000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신청연도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배부수량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800" b="1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차신청수량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800" b="1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차신청수량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달력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신청부점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소속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결재상태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신청자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신청일자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최종인수일자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81706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영업점배송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고객배송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벽걸이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effectLst/>
                        </a:rPr>
                        <a:t>(3</a:t>
                      </a:r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단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벽걸이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일반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탁상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부점코드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부점명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직원번호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직원명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7445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2025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1,000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700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550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 u="sng">
                          <a:solidFill>
                            <a:schemeClr val="tx1"/>
                          </a:solidFill>
                          <a:effectLst/>
                        </a:rPr>
                        <a:t>150</a:t>
                      </a:r>
                      <a:endParaRPr lang="en-US" altLang="ko-KR" sz="800" b="0" u="sn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0034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</a:rPr>
                        <a:t>을지로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결재승인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A11111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effectLst/>
                        </a:rPr>
                        <a:t>홍을지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2025-10-25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2024-12-20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105584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83589C3-02E7-B51F-8E92-A267B20B7AEF}"/>
              </a:ext>
            </a:extLst>
          </p:cNvPr>
          <p:cNvSpPr txBox="1"/>
          <p:nvPr/>
        </p:nvSpPr>
        <p:spPr>
          <a:xfrm>
            <a:off x="396789" y="1637328"/>
            <a:ext cx="36823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/>
              <a:t>● 연도별배송내역</a:t>
            </a:r>
            <a:endParaRPr lang="ko-KR" altLang="en-US" sz="9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CBD8F9C-99B5-0A4E-A592-85F0FCFF7484}"/>
              </a:ext>
            </a:extLst>
          </p:cNvPr>
          <p:cNvSpPr/>
          <p:nvPr/>
        </p:nvSpPr>
        <p:spPr bwMode="auto">
          <a:xfrm>
            <a:off x="489996" y="1898044"/>
            <a:ext cx="8863548" cy="204926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D978B9C-D513-3F09-33EE-67384B9BAE73}"/>
              </a:ext>
            </a:extLst>
          </p:cNvPr>
          <p:cNvSpPr>
            <a:spLocks noChangeAspect="1"/>
          </p:cNvSpPr>
          <p:nvPr/>
        </p:nvSpPr>
        <p:spPr>
          <a:xfrm>
            <a:off x="2916843" y="2369702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>
                <a:solidFill>
                  <a:prstClr val="white"/>
                </a:solidFill>
              </a:rPr>
              <a:t>1-1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212A12B-2414-4C14-324B-204DB699A25D}"/>
              </a:ext>
            </a:extLst>
          </p:cNvPr>
          <p:cNvSpPr>
            <a:spLocks noChangeAspect="1"/>
          </p:cNvSpPr>
          <p:nvPr/>
        </p:nvSpPr>
        <p:spPr>
          <a:xfrm>
            <a:off x="394770" y="1884999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1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223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6D103-E2A0-3A7D-69AA-371CD3E14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831E5589-C498-7DF4-8356-9366903A1E3D}"/>
              </a:ext>
            </a:extLst>
          </p:cNvPr>
          <p:cNvSpPr txBox="1"/>
          <p:nvPr/>
        </p:nvSpPr>
        <p:spPr>
          <a:xfrm>
            <a:off x="10245609" y="688967"/>
            <a:ext cx="1800000" cy="200055"/>
          </a:xfrm>
          <a:prstGeom prst="rect">
            <a:avLst/>
          </a:prstGeom>
        </p:spPr>
        <p:txBody>
          <a:bodyPr wrap="square" lIns="36000" rIns="3600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endParaRPr kumimoji="0" lang="ko-KR" altLang="ko-KR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8138B63-2B5F-29E8-7F3A-5174D9E2E121}"/>
              </a:ext>
            </a:extLst>
          </p:cNvPr>
          <p:cNvSpPr txBox="1"/>
          <p:nvPr/>
        </p:nvSpPr>
        <p:spPr>
          <a:xfrm>
            <a:off x="10245609" y="497547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>
              <a:defRPr/>
            </a:pPr>
            <a:r>
              <a:rPr lang="en-US" altLang="ko-KR" sz="700">
                <a:solidFill>
                  <a:srgbClr val="202124"/>
                </a:solidFill>
                <a:latin typeface="+mn-ea"/>
              </a:rPr>
              <a:t>2</a:t>
            </a:r>
            <a:r>
              <a:rPr lang="ko-KR" altLang="en-US" sz="700">
                <a:solidFill>
                  <a:srgbClr val="202124"/>
                </a:solidFill>
                <a:latin typeface="+mn-ea"/>
              </a:rPr>
              <a:t>차신청 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202124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6A215C4-DC5A-004F-EE3F-DC9FB8A72E10}"/>
              </a:ext>
            </a:extLst>
          </p:cNvPr>
          <p:cNvSpPr txBox="1"/>
          <p:nvPr/>
        </p:nvSpPr>
        <p:spPr>
          <a:xfrm>
            <a:off x="10245609" y="863833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endParaRPr kumimoji="0" lang="ko-KR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2552FD-D0E0-EA02-42BF-EF2D8438A599}"/>
              </a:ext>
            </a:extLst>
          </p:cNvPr>
          <p:cNvSpPr txBox="1"/>
          <p:nvPr/>
        </p:nvSpPr>
        <p:spPr>
          <a:xfrm>
            <a:off x="66840" y="125573"/>
            <a:ext cx="5694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1400" dirty="0">
                <a:solidFill>
                  <a:prstClr val="black"/>
                </a:solidFill>
                <a:latin typeface="함초롬돋움"/>
                <a:ea typeface="함초롬돋움"/>
              </a:rPr>
              <a:t>캘린더신청 </a:t>
            </a:r>
            <a:r>
              <a:rPr lang="en-US" altLang="ko-KR" sz="1400">
                <a:solidFill>
                  <a:prstClr val="black"/>
                </a:solidFill>
                <a:latin typeface="함초롬돋움"/>
                <a:ea typeface="함초롬돋움"/>
              </a:rPr>
              <a:t>&gt; 2</a:t>
            </a:r>
            <a:r>
              <a:rPr lang="ko-KR" altLang="en-US" sz="1400">
                <a:solidFill>
                  <a:prstClr val="black"/>
                </a:solidFill>
                <a:latin typeface="함초롬돋움"/>
                <a:ea typeface="함초롬돋움"/>
              </a:rPr>
              <a:t>차신청</a:t>
            </a:r>
            <a:r>
              <a:rPr lang="en-US" altLang="ko-KR" sz="1400">
                <a:solidFill>
                  <a:prstClr val="black"/>
                </a:solidFill>
                <a:latin typeface="함초롬돋움"/>
                <a:ea typeface="함초롬돋움"/>
              </a:rPr>
              <a:t>_</a:t>
            </a:r>
            <a:r>
              <a:rPr lang="ko-KR" altLang="en-US" sz="1400">
                <a:solidFill>
                  <a:prstClr val="black"/>
                </a:solidFill>
                <a:latin typeface="함초롬돋움"/>
                <a:ea typeface="함초롬돋움"/>
              </a:rPr>
              <a:t>연도별배송수량참고 팝업 </a:t>
            </a:r>
            <a:r>
              <a:rPr lang="en-US" altLang="ko-KR" sz="1400">
                <a:solidFill>
                  <a:prstClr val="black"/>
                </a:solidFill>
                <a:latin typeface="함초롬돋움"/>
                <a:ea typeface="함초롬돋움"/>
              </a:rPr>
              <a:t>&gt; </a:t>
            </a:r>
            <a:r>
              <a:rPr lang="ko-KR" altLang="en-US" sz="1400">
                <a:solidFill>
                  <a:prstClr val="black"/>
                </a:solidFill>
                <a:latin typeface="함초롬돋움"/>
                <a:ea typeface="함초롬돋움"/>
              </a:rPr>
              <a:t>고객배송정보 </a:t>
            </a:r>
            <a:r>
              <a:rPr lang="ko-KR" altLang="en-US" sz="1400" dirty="0">
                <a:solidFill>
                  <a:prstClr val="black"/>
                </a:solidFill>
                <a:latin typeface="함초롬돋움"/>
                <a:ea typeface="함초롬돋움"/>
              </a:rPr>
              <a:t>팝업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BDE49F-922F-F588-220C-513BCF3DDE89}"/>
              </a:ext>
            </a:extLst>
          </p:cNvPr>
          <p:cNvSpPr txBox="1"/>
          <p:nvPr/>
        </p:nvSpPr>
        <p:spPr>
          <a:xfrm>
            <a:off x="10245609" y="1118146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lvl="0"/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홈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영업지원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캘린더신청 </a:t>
            </a:r>
            <a:r>
              <a:rPr lang="en-US" altLang="ko-KR" sz="700">
                <a:solidFill>
                  <a:srgbClr val="202124"/>
                </a:solidFill>
                <a:latin typeface="+mn-ea"/>
              </a:rPr>
              <a:t>&gt; 2</a:t>
            </a:r>
            <a:r>
              <a:rPr lang="ko-KR" altLang="en-US" sz="700">
                <a:solidFill>
                  <a:srgbClr val="202124"/>
                </a:solidFill>
                <a:latin typeface="+mn-ea"/>
              </a:rPr>
              <a:t>차신청 </a:t>
            </a:r>
            <a:endParaRPr lang="ko-KR" altLang="en-US" sz="700" dirty="0">
              <a:solidFill>
                <a:srgbClr val="202124"/>
              </a:solidFill>
              <a:latin typeface="+mn-ea"/>
            </a:endParaRPr>
          </a:p>
        </p:txBody>
      </p:sp>
      <p:graphicFrame>
        <p:nvGraphicFramePr>
          <p:cNvPr id="2" name="Group 974">
            <a:extLst>
              <a:ext uri="{FF2B5EF4-FFF2-40B4-BE49-F238E27FC236}">
                <a16:creationId xmlns:a16="http://schemas.microsoft.com/office/drawing/2014/main" id="{5F1F877F-9793-CEFE-6D03-3407ACEA0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284184"/>
              </p:ext>
            </p:extLst>
          </p:nvPr>
        </p:nvGraphicFramePr>
        <p:xfrm>
          <a:off x="9697291" y="1625308"/>
          <a:ext cx="2340000" cy="825600"/>
        </p:xfrm>
        <a:graphic>
          <a:graphicData uri="http://schemas.openxmlformats.org/drawingml/2006/table">
            <a:tbl>
              <a:tblPr/>
              <a:tblGrid>
                <a:gridCol w="2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고객배송정보팝업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614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고객배송정보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리스트</a:t>
                      </a:r>
                      <a:b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당해 배송된 상세 정보 노출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218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 버튼</a:t>
                      </a:r>
                      <a:b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클릭 시 창 닫힘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969145"/>
                  </a:ext>
                </a:extLst>
              </a:tr>
            </a:tbl>
          </a:graphicData>
        </a:graphic>
      </p:graphicFrame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D6453C79-6363-4D3D-A566-583992ADB506}"/>
              </a:ext>
            </a:extLst>
          </p:cNvPr>
          <p:cNvSpPr/>
          <p:nvPr/>
        </p:nvSpPr>
        <p:spPr>
          <a:xfrm>
            <a:off x="949023" y="576273"/>
            <a:ext cx="5289030" cy="216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ko-KR" altLang="en-US" sz="600">
                <a:solidFill>
                  <a:srgbClr val="7F7F7F"/>
                </a:solidFill>
                <a:latin typeface="함초롬돋움"/>
                <a:ea typeface="함초롬돋움"/>
              </a:rPr>
              <a:t>홈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lang="ko-KR" altLang="en-US" sz="600" dirty="0">
                <a:solidFill>
                  <a:srgbClr val="7F7F7F"/>
                </a:solidFill>
                <a:latin typeface="함초롬돋움"/>
                <a:ea typeface="함초롬돋움"/>
              </a:rPr>
              <a:t>영업지원 </a:t>
            </a:r>
            <a:r>
              <a:rPr lang="en-US" altLang="ko-KR" sz="600" dirty="0">
                <a:solidFill>
                  <a:srgbClr val="7F7F7F"/>
                </a:solidFill>
                <a:latin typeface="함초롬돋움"/>
                <a:ea typeface="함초롬돋움"/>
              </a:rPr>
              <a:t>&gt; </a:t>
            </a:r>
            <a:r>
              <a:rPr kumimoji="0" lang="ko-KR" altLang="en-US" sz="6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캘린더신청 </a:t>
            </a:r>
            <a:r>
              <a:rPr kumimoji="0" lang="en-US" altLang="ko-KR" sz="6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en-US" altLang="ko-KR" sz="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2</a:t>
            </a:r>
            <a:r>
              <a:rPr kumimoji="0" lang="ko-KR" altLang="en-US" sz="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차신청 </a:t>
            </a:r>
            <a:endParaRPr kumimoji="0" lang="ko-KR" altLang="en-US" sz="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1FA2F48F-B7B3-44E2-BAB2-058FC19FFF4D}"/>
              </a:ext>
            </a:extLst>
          </p:cNvPr>
          <p:cNvGrpSpPr/>
          <p:nvPr/>
        </p:nvGrpSpPr>
        <p:grpSpPr>
          <a:xfrm>
            <a:off x="287839" y="540930"/>
            <a:ext cx="728883" cy="246221"/>
            <a:chOff x="287839" y="540930"/>
            <a:chExt cx="728883" cy="246221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5E00F50-EA2B-49C6-A382-E34F756FDA26}"/>
                </a:ext>
              </a:extLst>
            </p:cNvPr>
            <p:cNvSpPr txBox="1"/>
            <p:nvPr/>
          </p:nvSpPr>
          <p:spPr>
            <a:xfrm>
              <a:off x="386421" y="540930"/>
              <a:ext cx="63030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ko-KR" sz="1000" b="1">
                  <a:solidFill>
                    <a:prstClr val="black"/>
                  </a:solidFill>
                  <a:latin typeface="함초롬돋움"/>
                  <a:ea typeface="함초롬돋움"/>
                </a:rPr>
                <a:t>2</a:t>
              </a:r>
              <a:r>
                <a:rPr lang="ko-KR" altLang="en-US" sz="1000" b="1">
                  <a:solidFill>
                    <a:prstClr val="black"/>
                  </a:solidFill>
                  <a:latin typeface="함초롬돋움"/>
                  <a:ea typeface="함초롬돋움"/>
                </a:rPr>
                <a:t>차신청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endParaRPr>
            </a:p>
          </p:txBody>
        </p:sp>
        <p:pic>
          <p:nvPicPr>
            <p:cNvPr id="135" name="그림 134" descr="스케치, 블랙, 화이트이(가) 표시된 사진&#10;&#10;자동 생성된 설명">
              <a:extLst>
                <a:ext uri="{FF2B5EF4-FFF2-40B4-BE49-F238E27FC236}">
                  <a16:creationId xmlns:a16="http://schemas.microsoft.com/office/drawing/2014/main" id="{68812FA2-79DE-45D0-B68F-5BDA7C7AC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839" y="604119"/>
              <a:ext cx="133200" cy="133200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9D48C0A9-E98B-46E7-BAA5-8791F9696DA3}"/>
              </a:ext>
            </a:extLst>
          </p:cNvPr>
          <p:cNvGrpSpPr/>
          <p:nvPr/>
        </p:nvGrpSpPr>
        <p:grpSpPr>
          <a:xfrm>
            <a:off x="796142" y="1138921"/>
            <a:ext cx="8262358" cy="4824000"/>
            <a:chOff x="2042041" y="1634440"/>
            <a:chExt cx="8262358" cy="5030522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D9F784FE-5AF3-4395-9F37-20AA71236CA9}"/>
                </a:ext>
              </a:extLst>
            </p:cNvPr>
            <p:cNvSpPr/>
            <p:nvPr/>
          </p:nvSpPr>
          <p:spPr>
            <a:xfrm>
              <a:off x="2042041" y="1634440"/>
              <a:ext cx="8262000" cy="503052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140488-B541-4E7E-AFA8-CD03DACACEE4}"/>
                </a:ext>
              </a:extLst>
            </p:cNvPr>
            <p:cNvSpPr txBox="1"/>
            <p:nvPr/>
          </p:nvSpPr>
          <p:spPr>
            <a:xfrm>
              <a:off x="2147668" y="1710129"/>
              <a:ext cx="938077" cy="2567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/>
                <a:t>고객배송정보</a:t>
              </a:r>
              <a:endParaRPr lang="ko-KR" altLang="en-US" sz="1000" b="1" dirty="0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DFD63011-79DE-47AC-BF97-1B9EE4F642FD}"/>
                </a:ext>
              </a:extLst>
            </p:cNvPr>
            <p:cNvCxnSpPr>
              <a:cxnSpLocks/>
            </p:cNvCxnSpPr>
            <p:nvPr/>
          </p:nvCxnSpPr>
          <p:spPr>
            <a:xfrm>
              <a:off x="2042399" y="2033386"/>
              <a:ext cx="826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4DFA227-9618-4434-9EC4-0CD47BB366BD}"/>
              </a:ext>
            </a:extLst>
          </p:cNvPr>
          <p:cNvSpPr/>
          <p:nvPr/>
        </p:nvSpPr>
        <p:spPr>
          <a:xfrm>
            <a:off x="8535328" y="5588880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tx1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  <a:latin typeface="+mn-ea"/>
              </a:rPr>
              <a:t>확인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69" name="십자형 68">
            <a:extLst>
              <a:ext uri="{FF2B5EF4-FFF2-40B4-BE49-F238E27FC236}">
                <a16:creationId xmlns:a16="http://schemas.microsoft.com/office/drawing/2014/main" id="{FDA4782A-AD12-E9FD-E520-B81695064C3B}"/>
              </a:ext>
            </a:extLst>
          </p:cNvPr>
          <p:cNvSpPr/>
          <p:nvPr/>
        </p:nvSpPr>
        <p:spPr>
          <a:xfrm rot="2700000">
            <a:off x="8789526" y="1270745"/>
            <a:ext cx="142272" cy="144000"/>
          </a:xfrm>
          <a:prstGeom prst="plus">
            <a:avLst>
              <a:gd name="adj" fmla="val 446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9472B85-7A38-4899-9E6C-CE34FFEEFEBF}"/>
              </a:ext>
            </a:extLst>
          </p:cNvPr>
          <p:cNvSpPr txBox="1"/>
          <p:nvPr/>
        </p:nvSpPr>
        <p:spPr>
          <a:xfrm>
            <a:off x="838099" y="1637328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/>
              <a:t>배송내역</a:t>
            </a:r>
            <a:endParaRPr lang="ko-KR" altLang="en-US" sz="900" b="1" dirty="0"/>
          </a:p>
        </p:txBody>
      </p:sp>
      <p:graphicFrame>
        <p:nvGraphicFramePr>
          <p:cNvPr id="74" name="표 3">
            <a:extLst>
              <a:ext uri="{FF2B5EF4-FFF2-40B4-BE49-F238E27FC236}">
                <a16:creationId xmlns:a16="http://schemas.microsoft.com/office/drawing/2014/main" id="{594865EE-D2AE-44F2-B8CF-789470E38F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442554"/>
              </p:ext>
            </p:extLst>
          </p:nvPr>
        </p:nvGraphicFramePr>
        <p:xfrm>
          <a:off x="939328" y="1907971"/>
          <a:ext cx="7992000" cy="3590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15806904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314290285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505372369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351900413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863962562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704339699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898465784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999924597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376895609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순번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수취인명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우편번호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배송주소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전화번호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벽걸이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effectLst/>
                        </a:rPr>
                        <a:t>(3</a:t>
                      </a:r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단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벽결이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일반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탁상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소계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817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이익준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00000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서울 종로구 종로 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104, 2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층 ㈜기업명</a:t>
                      </a:r>
                      <a:endParaRPr lang="en-US" altLang="ko-KR" sz="8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02-1234-5678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56303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안정원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00000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경기 안양시 동안구 시민대로 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373, 10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층 ㈜기업명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031-1234-5678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838074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김준완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00000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경기 용인시 수지구 신수로 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799, 13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층 ㈜기업명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031-1234-5678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708808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양석형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00000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경기 용인시 수지구 상현동 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1220 3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층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㈜기업명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031-1234-5678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478668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채송화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00000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경기 성남시 분당구 황새울로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360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번길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층 ㈜기업명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031-1234-5678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322052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장겨울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00000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서울 송파구 방이동 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65, 1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층 ㈜기업명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02-1234-5678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34498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김건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00000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서울 종로구 종로 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104, 2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층 ㈜기업명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02-1234-5678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484271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송수빈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00000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경기 용인시 수지구 상현동 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1220 3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층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㈜기업명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031-1234-5678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191228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최세훈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00000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경기 성남시 분당구 황새울로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360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번길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층 ㈜기업명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031-1234-5678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765183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김재환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00000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서울 송파구 방이동 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65, 1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층 ㈜기업명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02-1234-5678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144514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이영하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00000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서울 종로구 종로 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104, 2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층 ㈜기업명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02-1234-5678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39523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박해성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00000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경기 용인시 수지구 상현동 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1220 3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층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㈜기업명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031-1234-5678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0868578"/>
                  </a:ext>
                </a:extLst>
              </a:tr>
              <a:tr h="252000">
                <a:tc gridSpan="5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050530"/>
                  </a:ext>
                </a:extLst>
              </a:tr>
            </a:tbl>
          </a:graphicData>
        </a:graphic>
      </p:graphicFrame>
      <p:sp>
        <p:nvSpPr>
          <p:cNvPr id="99" name="TextBox 98">
            <a:extLst>
              <a:ext uri="{FF2B5EF4-FFF2-40B4-BE49-F238E27FC236}">
                <a16:creationId xmlns:a16="http://schemas.microsoft.com/office/drawing/2014/main" id="{AE228462-90BD-49E7-95A5-8FA5CFEE60FD}"/>
              </a:ext>
            </a:extLst>
          </p:cNvPr>
          <p:cNvSpPr txBox="1"/>
          <p:nvPr/>
        </p:nvSpPr>
        <p:spPr>
          <a:xfrm>
            <a:off x="7809854" y="1658817"/>
            <a:ext cx="7486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전체 </a:t>
            </a:r>
            <a:r>
              <a:rPr lang="en-US" altLang="ko-KR" sz="700" b="1">
                <a:solidFill>
                  <a:schemeClr val="accent2"/>
                </a:solidFill>
              </a:rPr>
              <a:t>00</a:t>
            </a: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건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23B7990A-83F8-4AA0-A1CC-C9BB49013525}"/>
              </a:ext>
            </a:extLst>
          </p:cNvPr>
          <p:cNvGrpSpPr/>
          <p:nvPr/>
        </p:nvGrpSpPr>
        <p:grpSpPr>
          <a:xfrm>
            <a:off x="8558400" y="1678916"/>
            <a:ext cx="358443" cy="143999"/>
            <a:chOff x="4437926" y="1748205"/>
            <a:chExt cx="358443" cy="143999"/>
          </a:xfrm>
        </p:grpSpPr>
        <p:pic>
          <p:nvPicPr>
            <p:cNvPr id="106" name="Picture 4" descr="C:\Users\SUYEON\Desktop\icon\office-exel.png">
              <a:extLst>
                <a:ext uri="{FF2B5EF4-FFF2-40B4-BE49-F238E27FC236}">
                  <a16:creationId xmlns:a16="http://schemas.microsoft.com/office/drawing/2014/main" id="{5193B7EB-D2F6-4A95-8805-405A6F57C9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926" y="1748205"/>
              <a:ext cx="144333" cy="136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" name="아래쪽 화살표 232">
              <a:extLst>
                <a:ext uri="{FF2B5EF4-FFF2-40B4-BE49-F238E27FC236}">
                  <a16:creationId xmlns:a16="http://schemas.microsoft.com/office/drawing/2014/main" id="{5A6ECBAB-D21A-4A29-883B-ED3188C8E6E9}"/>
                </a:ext>
              </a:extLst>
            </p:cNvPr>
            <p:cNvSpPr/>
            <p:nvPr/>
          </p:nvSpPr>
          <p:spPr bwMode="auto">
            <a:xfrm>
              <a:off x="4535120" y="1817682"/>
              <a:ext cx="67128" cy="74522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08" name="그림 107">
              <a:extLst>
                <a:ext uri="{FF2B5EF4-FFF2-40B4-BE49-F238E27FC236}">
                  <a16:creationId xmlns:a16="http://schemas.microsoft.com/office/drawing/2014/main" id="{4E11027D-74C6-427A-8E3D-E7BEA8B3C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6135" y="1763446"/>
              <a:ext cx="130234" cy="127463"/>
            </a:xfrm>
            <a:prstGeom prst="rect">
              <a:avLst/>
            </a:prstGeom>
          </p:spPr>
        </p:pic>
      </p:grpSp>
      <p:sp>
        <p:nvSpPr>
          <p:cNvPr id="27" name="타원 26">
            <a:extLst>
              <a:ext uri="{FF2B5EF4-FFF2-40B4-BE49-F238E27FC236}">
                <a16:creationId xmlns:a16="http://schemas.microsoft.com/office/drawing/2014/main" id="{1197CE7A-0798-4DF4-ABEC-F91860D9A1AF}"/>
              </a:ext>
            </a:extLst>
          </p:cNvPr>
          <p:cNvSpPr>
            <a:spLocks noChangeAspect="1"/>
          </p:cNvSpPr>
          <p:nvPr/>
        </p:nvSpPr>
        <p:spPr>
          <a:xfrm>
            <a:off x="774001" y="1838582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1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29BEA0F-B374-4386-926A-E483435DC6AB}"/>
              </a:ext>
            </a:extLst>
          </p:cNvPr>
          <p:cNvSpPr>
            <a:spLocks noChangeAspect="1"/>
          </p:cNvSpPr>
          <p:nvPr/>
        </p:nvSpPr>
        <p:spPr>
          <a:xfrm>
            <a:off x="8641399" y="5812927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2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986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2110E8-4C14-3BD7-0972-3BC951485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633B6A9A-B320-C9BD-F3C7-0C0C8F81211C}"/>
              </a:ext>
            </a:extLst>
          </p:cNvPr>
          <p:cNvSpPr txBox="1"/>
          <p:nvPr/>
        </p:nvSpPr>
        <p:spPr>
          <a:xfrm>
            <a:off x="10245609" y="688967"/>
            <a:ext cx="1800000" cy="200055"/>
          </a:xfrm>
          <a:prstGeom prst="rect">
            <a:avLst/>
          </a:prstGeom>
        </p:spPr>
        <p:txBody>
          <a:bodyPr wrap="square" lIns="36000" rIns="3600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endParaRPr kumimoji="0" lang="ko-KR" altLang="ko-KR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4BB01A8-F760-CFAC-0749-8321CA9B69B6}"/>
              </a:ext>
            </a:extLst>
          </p:cNvPr>
          <p:cNvSpPr txBox="1"/>
          <p:nvPr/>
        </p:nvSpPr>
        <p:spPr>
          <a:xfrm>
            <a:off x="10245609" y="863833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endParaRPr kumimoji="0" lang="ko-KR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CCC1CD6-BE8D-0E7D-2EED-CA1BC1AC7A25}"/>
              </a:ext>
            </a:extLst>
          </p:cNvPr>
          <p:cNvSpPr txBox="1"/>
          <p:nvPr/>
        </p:nvSpPr>
        <p:spPr>
          <a:xfrm>
            <a:off x="66839" y="125573"/>
            <a:ext cx="39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400" dirty="0">
                <a:solidFill>
                  <a:prstClr val="black"/>
                </a:solidFill>
                <a:latin typeface="함초롬돋움"/>
                <a:ea typeface="함초롬돋움"/>
              </a:rPr>
              <a:t>캘린더신청 </a:t>
            </a:r>
            <a:r>
              <a:rPr lang="en-US" altLang="ko-KR" sz="1400">
                <a:solidFill>
                  <a:prstClr val="black"/>
                </a:solidFill>
                <a:latin typeface="함초롬돋움"/>
                <a:ea typeface="함초롬돋움"/>
              </a:rPr>
              <a:t>&gt; 2</a:t>
            </a:r>
            <a:r>
              <a:rPr lang="ko-KR" altLang="en-US" sz="1400">
                <a:solidFill>
                  <a:prstClr val="black"/>
                </a:solidFill>
                <a:latin typeface="함초롬돋움"/>
                <a:ea typeface="함초롬돋움"/>
              </a:rPr>
              <a:t>차신청</a:t>
            </a:r>
            <a:r>
              <a:rPr lang="en-US" altLang="ko-KR" sz="1400">
                <a:solidFill>
                  <a:prstClr val="black"/>
                </a:solidFill>
                <a:latin typeface="함초롬돋움"/>
                <a:ea typeface="함초롬돋움"/>
              </a:rPr>
              <a:t>_</a:t>
            </a:r>
            <a:r>
              <a:rPr lang="ko-KR" altLang="en-US" sz="1400">
                <a:solidFill>
                  <a:prstClr val="black"/>
                </a:solidFill>
                <a:latin typeface="함초롬돋움"/>
                <a:ea typeface="함초롬돋움"/>
              </a:rPr>
              <a:t>고객배송정보 엑셀업드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graphicFrame>
        <p:nvGraphicFramePr>
          <p:cNvPr id="134" name="Group 974">
            <a:extLst>
              <a:ext uri="{FF2B5EF4-FFF2-40B4-BE49-F238E27FC236}">
                <a16:creationId xmlns:a16="http://schemas.microsoft.com/office/drawing/2014/main" id="{B1439FE2-6003-8E64-FCAA-ABE5B53CD44F}"/>
              </a:ext>
            </a:extLst>
          </p:cNvPr>
          <p:cNvGraphicFramePr>
            <a:graphicFrameLocks noGrp="1"/>
          </p:cNvGraphicFramePr>
          <p:nvPr/>
        </p:nvGraphicFramePr>
        <p:xfrm>
          <a:off x="9697291" y="1639863"/>
          <a:ext cx="2340000" cy="193920"/>
        </p:xfrm>
        <a:graphic>
          <a:graphicData uri="http://schemas.openxmlformats.org/drawingml/2006/table">
            <a:tbl>
              <a:tblPr/>
              <a:tblGrid>
                <a:gridCol w="2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엑셀업로드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공통 팝업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614370"/>
                  </a:ext>
                </a:extLst>
              </a:tr>
            </a:tbl>
          </a:graphicData>
        </a:graphic>
      </p:graphicFrame>
      <p:sp>
        <p:nvSpPr>
          <p:cNvPr id="25" name="모서리가 둥근 직사각형 50">
            <a:extLst>
              <a:ext uri="{FF2B5EF4-FFF2-40B4-BE49-F238E27FC236}">
                <a16:creationId xmlns:a16="http://schemas.microsoft.com/office/drawing/2014/main" id="{86EB2DE2-4D5D-A595-1E16-4E5A14193410}"/>
              </a:ext>
            </a:extLst>
          </p:cNvPr>
          <p:cNvSpPr/>
          <p:nvPr/>
        </p:nvSpPr>
        <p:spPr>
          <a:xfrm>
            <a:off x="354734" y="931869"/>
            <a:ext cx="5674591" cy="288000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err="1"/>
              <a:t>엑셀업로드</a:t>
            </a:r>
            <a:endParaRPr lang="ko-KR" altLang="en-US" sz="1000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A70AFEE-9AF0-6BD3-1285-9DB1AC488089}"/>
              </a:ext>
            </a:extLst>
          </p:cNvPr>
          <p:cNvSpPr/>
          <p:nvPr/>
        </p:nvSpPr>
        <p:spPr bwMode="auto">
          <a:xfrm>
            <a:off x="462694" y="1538077"/>
            <a:ext cx="4284000" cy="19638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bIns="0" rtlCol="0" anchor="ctr"/>
          <a:lstStyle/>
          <a:p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0E6DBA-B5C8-5672-009B-02F1C50FF91D}"/>
              </a:ext>
            </a:extLst>
          </p:cNvPr>
          <p:cNvSpPr txBox="1"/>
          <p:nvPr/>
        </p:nvSpPr>
        <p:spPr>
          <a:xfrm>
            <a:off x="462694" y="1843670"/>
            <a:ext cx="1705595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ko-KR" altLang="en-US" sz="8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Tahoma" pitchFamily="34" charset="0"/>
              </a:rPr>
              <a:t>첨부파일의 </a:t>
            </a:r>
            <a:r>
              <a:rPr lang="ko-KR" altLang="en-US" sz="80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Tahoma" pitchFamily="34" charset="0"/>
              </a:rPr>
              <a:t>용량은 </a:t>
            </a:r>
            <a:r>
              <a:rPr lang="en-US" altLang="ko-KR" sz="80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Tahoma" pitchFamily="34" charset="0"/>
              </a:rPr>
              <a:t>10MB</a:t>
            </a:r>
            <a:r>
              <a:rPr lang="ko-KR" altLang="en-US" sz="8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Tahoma" pitchFamily="34" charset="0"/>
              </a:rPr>
              <a:t>이하입니다</a:t>
            </a:r>
            <a:r>
              <a:rPr lang="en-US" altLang="ko-KR" sz="80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Tahoma" pitchFamily="34" charset="0"/>
              </a:rPr>
              <a:t>.  </a:t>
            </a:r>
            <a:endParaRPr lang="en-US" altLang="ko-KR" sz="800" dirty="0">
              <a:solidFill>
                <a:prstClr val="black">
                  <a:lumMod val="85000"/>
                  <a:lumOff val="15000"/>
                </a:prstClr>
              </a:solidFill>
              <a:latin typeface="+mn-ea"/>
              <a:cs typeface="Tahoma" pitchFamily="34" charset="0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43563F32-206D-C47E-744C-44801917C60A}"/>
              </a:ext>
            </a:extLst>
          </p:cNvPr>
          <p:cNvSpPr/>
          <p:nvPr/>
        </p:nvSpPr>
        <p:spPr>
          <a:xfrm>
            <a:off x="4813370" y="1536462"/>
            <a:ext cx="540000" cy="198000"/>
          </a:xfrm>
          <a:prstGeom prst="roundRect">
            <a:avLst>
              <a:gd name="adj" fmla="val 5826"/>
            </a:avLst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파일선택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84BFB51-4D6A-AAEA-2AB9-1538763B1A6C}"/>
              </a:ext>
            </a:extLst>
          </p:cNvPr>
          <p:cNvSpPr/>
          <p:nvPr/>
        </p:nvSpPr>
        <p:spPr>
          <a:xfrm>
            <a:off x="5383740" y="1536462"/>
            <a:ext cx="540000" cy="198000"/>
          </a:xfrm>
          <a:prstGeom prst="roundRect">
            <a:avLst>
              <a:gd name="adj" fmla="val 5826"/>
            </a:avLst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파일삭제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모서리가 둥근 직사각형 50">
            <a:extLst>
              <a:ext uri="{FF2B5EF4-FFF2-40B4-BE49-F238E27FC236}">
                <a16:creationId xmlns:a16="http://schemas.microsoft.com/office/drawing/2014/main" id="{533D8C6A-EEE5-7AD7-5D76-F470DD62EDC8}"/>
              </a:ext>
            </a:extLst>
          </p:cNvPr>
          <p:cNvSpPr/>
          <p:nvPr/>
        </p:nvSpPr>
        <p:spPr>
          <a:xfrm>
            <a:off x="354734" y="1213880"/>
            <a:ext cx="5674591" cy="5076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십자형 30">
            <a:extLst>
              <a:ext uri="{FF2B5EF4-FFF2-40B4-BE49-F238E27FC236}">
                <a16:creationId xmlns:a16="http://schemas.microsoft.com/office/drawing/2014/main" id="{47DC48FF-F6AB-3BB8-4F5D-91348447B099}"/>
              </a:ext>
            </a:extLst>
          </p:cNvPr>
          <p:cNvSpPr/>
          <p:nvPr/>
        </p:nvSpPr>
        <p:spPr>
          <a:xfrm rot="2700000">
            <a:off x="5755816" y="1009421"/>
            <a:ext cx="142272" cy="144000"/>
          </a:xfrm>
          <a:prstGeom prst="plus">
            <a:avLst>
              <a:gd name="adj" fmla="val 4460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B1D3D48E-1F7E-F856-3849-586772B8786C}"/>
              </a:ext>
            </a:extLst>
          </p:cNvPr>
          <p:cNvSpPr/>
          <p:nvPr/>
        </p:nvSpPr>
        <p:spPr>
          <a:xfrm>
            <a:off x="5527740" y="5957174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tx1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  <a:latin typeface="+mn-ea"/>
              </a:rPr>
              <a:t>저장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E9C94726-75E2-F668-C385-7DE89619E5AA}"/>
              </a:ext>
            </a:extLst>
          </p:cNvPr>
          <p:cNvSpPr/>
          <p:nvPr/>
        </p:nvSpPr>
        <p:spPr>
          <a:xfrm>
            <a:off x="5093312" y="5957174"/>
            <a:ext cx="401459" cy="198000"/>
          </a:xfrm>
          <a:prstGeom prst="roundRect">
            <a:avLst>
              <a:gd name="adj" fmla="val 5826"/>
            </a:avLst>
          </a:prstGeom>
          <a:solidFill>
            <a:schemeClr val="bg1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취소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88C9DD1-7201-66A1-2E05-62AC1BB74D4D}"/>
              </a:ext>
            </a:extLst>
          </p:cNvPr>
          <p:cNvSpPr/>
          <p:nvPr/>
        </p:nvSpPr>
        <p:spPr>
          <a:xfrm>
            <a:off x="5527740" y="2022237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검증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AE133B-F261-EE8D-96A7-41791A9FB4A3}"/>
              </a:ext>
            </a:extLst>
          </p:cNvPr>
          <p:cNvSpPr txBox="1"/>
          <p:nvPr/>
        </p:nvSpPr>
        <p:spPr>
          <a:xfrm>
            <a:off x="462694" y="2074101"/>
            <a:ext cx="448841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ko-KR" altLang="en-US" sz="900" b="1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Tahoma" pitchFamily="34" charset="0"/>
              </a:rPr>
              <a:t>상세정보</a:t>
            </a:r>
            <a:endParaRPr lang="en-US" altLang="ko-KR" sz="900" b="1" dirty="0">
              <a:solidFill>
                <a:prstClr val="black">
                  <a:lumMod val="85000"/>
                  <a:lumOff val="15000"/>
                </a:prstClr>
              </a:solidFill>
              <a:latin typeface="+mn-ea"/>
              <a:cs typeface="Tahoma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337B06-FB99-DDA9-1102-2DD5CC2A3F6F}"/>
              </a:ext>
            </a:extLst>
          </p:cNvPr>
          <p:cNvSpPr txBox="1"/>
          <p:nvPr/>
        </p:nvSpPr>
        <p:spPr>
          <a:xfrm>
            <a:off x="462694" y="1350201"/>
            <a:ext cx="448841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ko-KR" altLang="en-US" sz="900" b="1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Tahoma" pitchFamily="34" charset="0"/>
              </a:rPr>
              <a:t>엑셀파일</a:t>
            </a:r>
            <a:endParaRPr lang="en-US" altLang="ko-KR" sz="900" b="1" dirty="0">
              <a:solidFill>
                <a:prstClr val="black">
                  <a:lumMod val="85000"/>
                  <a:lumOff val="15000"/>
                </a:prstClr>
              </a:solidFill>
              <a:latin typeface="+mn-ea"/>
              <a:cs typeface="Tahoma" pitchFamily="34" charset="0"/>
            </a:endParaRPr>
          </a:p>
        </p:txBody>
      </p:sp>
      <p:graphicFrame>
        <p:nvGraphicFramePr>
          <p:cNvPr id="8" name="표 3">
            <a:extLst>
              <a:ext uri="{FF2B5EF4-FFF2-40B4-BE49-F238E27FC236}">
                <a16:creationId xmlns:a16="http://schemas.microsoft.com/office/drawing/2014/main" id="{1F20197D-7EBD-E60D-CCFE-E972A763E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061453"/>
              </p:ext>
            </p:extLst>
          </p:nvPr>
        </p:nvGraphicFramePr>
        <p:xfrm>
          <a:off x="453553" y="2279446"/>
          <a:ext cx="7308000" cy="35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15806904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314290285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505372369"/>
                    </a:ext>
                  </a:extLst>
                </a:gridCol>
                <a:gridCol w="2412000">
                  <a:extLst>
                    <a:ext uri="{9D8B030D-6E8A-4147-A177-3AD203B41FA5}">
                      <a16:colId xmlns:a16="http://schemas.microsoft.com/office/drawing/2014/main" val="351900413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86396256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704339699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898465784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99992459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76895609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순번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수취인명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우편번호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배송주소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전화번호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벽걸이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effectLst/>
                        </a:rPr>
                        <a:t>(3</a:t>
                      </a:r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단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벽결이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일반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탁상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소계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817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이익준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00000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서울 종로구 종로 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104, 2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층 ㈜기업명</a:t>
                      </a:r>
                      <a:endParaRPr lang="en-US" altLang="ko-KR" sz="8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02-1234-5678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56303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안정원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00000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경기 안양시 동안구 시민대로 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373, 10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층 ㈜기업명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031-1234-5678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38074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김준완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00000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경기 용인시 수지구 신수로 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799, 13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층 ㈜기업명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031-1234-5678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08808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양석형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00000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경기 용인시 수지구 상현동 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1220 3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층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㈜기업명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031-1234-5678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78668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채송화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00000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경기 성남시 분당구 황새울로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360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번길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층 ㈜기업명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031-1234-5678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22052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장겨울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00000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서울 송파구 방이동 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65, 1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층 ㈜기업명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02-1234-5678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4498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김건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00000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서울 종로구 종로 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104, 2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층 ㈜기업명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02-1234-5678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84271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송수빈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00000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경기 용인시 수지구 상현동 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1220 3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층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㈜기업명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031-1234-5678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191228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최세훈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00000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경기 성남시 분당구 황새울로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360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번길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층 ㈜기업명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031-1234-5678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65183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김재환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00000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서울 송파구 방이동 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65, 1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층 ㈜기업명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02-1234-5678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44514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이영하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00000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서울 종로구 종로 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104, 2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층 ㈜기업명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02-1234-5678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9523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박해성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00000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경기 용인시 수지구 상현동 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1220 3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층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㈜기업명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031-1234-5678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868578"/>
                  </a:ext>
                </a:extLst>
              </a:tr>
              <a:tr h="252000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합계</a:t>
                      </a:r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05053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887C4FE-D271-460A-D404-706762DFC090}"/>
              </a:ext>
            </a:extLst>
          </p:cNvPr>
          <p:cNvSpPr txBox="1"/>
          <p:nvPr/>
        </p:nvSpPr>
        <p:spPr>
          <a:xfrm>
            <a:off x="10245609" y="497547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>
              <a:defRPr/>
            </a:pPr>
            <a:r>
              <a:rPr lang="en-US" altLang="ko-KR" sz="700">
                <a:solidFill>
                  <a:srgbClr val="202124"/>
                </a:solidFill>
                <a:latin typeface="+mn-ea"/>
              </a:rPr>
              <a:t>2</a:t>
            </a:r>
            <a:r>
              <a:rPr lang="ko-KR" altLang="en-US" sz="700">
                <a:solidFill>
                  <a:srgbClr val="202124"/>
                </a:solidFill>
                <a:latin typeface="+mn-ea"/>
              </a:rPr>
              <a:t>차신청 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202124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0EBD86-4EBD-D52D-D1A6-524239E8E8E7}"/>
              </a:ext>
            </a:extLst>
          </p:cNvPr>
          <p:cNvSpPr txBox="1"/>
          <p:nvPr/>
        </p:nvSpPr>
        <p:spPr>
          <a:xfrm>
            <a:off x="10245609" y="1118146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lvl="0"/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홈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영업지원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캘린더신청 </a:t>
            </a:r>
            <a:r>
              <a:rPr lang="en-US" altLang="ko-KR" sz="700">
                <a:solidFill>
                  <a:srgbClr val="202124"/>
                </a:solidFill>
                <a:latin typeface="+mn-ea"/>
              </a:rPr>
              <a:t>&gt; 2</a:t>
            </a:r>
            <a:r>
              <a:rPr lang="ko-KR" altLang="en-US" sz="700">
                <a:solidFill>
                  <a:srgbClr val="202124"/>
                </a:solidFill>
                <a:latin typeface="+mn-ea"/>
              </a:rPr>
              <a:t>차신청 </a:t>
            </a:r>
            <a:endParaRPr lang="ko-KR" altLang="en-US" sz="700" dirty="0">
              <a:solidFill>
                <a:srgbClr val="202124"/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6D16658-A517-C40E-7645-1EFE6105DBFB}"/>
              </a:ext>
            </a:extLst>
          </p:cNvPr>
          <p:cNvSpPr/>
          <p:nvPr/>
        </p:nvSpPr>
        <p:spPr>
          <a:xfrm>
            <a:off x="949023" y="576273"/>
            <a:ext cx="5289030" cy="216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ko-KR" altLang="en-US" sz="600">
                <a:solidFill>
                  <a:srgbClr val="7F7F7F"/>
                </a:solidFill>
                <a:latin typeface="함초롬돋움"/>
                <a:ea typeface="함초롬돋움"/>
              </a:rPr>
              <a:t>홈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lang="ko-KR" altLang="en-US" sz="600" dirty="0">
                <a:solidFill>
                  <a:srgbClr val="7F7F7F"/>
                </a:solidFill>
                <a:latin typeface="함초롬돋움"/>
                <a:ea typeface="함초롬돋움"/>
              </a:rPr>
              <a:t>영업지원 </a:t>
            </a:r>
            <a:r>
              <a:rPr lang="en-US" altLang="ko-KR" sz="600" dirty="0">
                <a:solidFill>
                  <a:srgbClr val="7F7F7F"/>
                </a:solidFill>
                <a:latin typeface="함초롬돋움"/>
                <a:ea typeface="함초롬돋움"/>
              </a:rPr>
              <a:t>&gt; </a:t>
            </a:r>
            <a:r>
              <a:rPr kumimoji="0" lang="ko-KR" altLang="en-US" sz="6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캘린더신청 </a:t>
            </a:r>
            <a:r>
              <a:rPr kumimoji="0" lang="en-US" altLang="ko-KR" sz="6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en-US" altLang="ko-KR" sz="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2</a:t>
            </a:r>
            <a:r>
              <a:rPr kumimoji="0" lang="ko-KR" altLang="en-US" sz="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차신청 </a:t>
            </a:r>
            <a:endParaRPr kumimoji="0" lang="ko-KR" altLang="en-US" sz="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5872D05-BF4D-E610-1096-46CC681B1A5D}"/>
              </a:ext>
            </a:extLst>
          </p:cNvPr>
          <p:cNvGrpSpPr/>
          <p:nvPr/>
        </p:nvGrpSpPr>
        <p:grpSpPr>
          <a:xfrm>
            <a:off x="287839" y="540930"/>
            <a:ext cx="728883" cy="246221"/>
            <a:chOff x="287839" y="540930"/>
            <a:chExt cx="728883" cy="24622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64140BD-D472-4539-8DFD-4D5D71BA7F37}"/>
                </a:ext>
              </a:extLst>
            </p:cNvPr>
            <p:cNvSpPr txBox="1"/>
            <p:nvPr/>
          </p:nvSpPr>
          <p:spPr>
            <a:xfrm>
              <a:off x="386421" y="540930"/>
              <a:ext cx="63030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ko-KR" sz="1000" b="1">
                  <a:solidFill>
                    <a:prstClr val="black"/>
                  </a:solidFill>
                  <a:latin typeface="함초롬돋움"/>
                  <a:ea typeface="함초롬돋움"/>
                </a:rPr>
                <a:t>2</a:t>
              </a:r>
              <a:r>
                <a:rPr lang="ko-KR" altLang="en-US" sz="1000" b="1">
                  <a:solidFill>
                    <a:prstClr val="black"/>
                  </a:solidFill>
                  <a:latin typeface="함초롬돋움"/>
                  <a:ea typeface="함초롬돋움"/>
                </a:rPr>
                <a:t>차신청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endParaRPr>
            </a:p>
          </p:txBody>
        </p:sp>
        <p:pic>
          <p:nvPicPr>
            <p:cNvPr id="14" name="그림 13" descr="스케치, 블랙, 화이트이(가) 표시된 사진&#10;&#10;자동 생성된 설명">
              <a:extLst>
                <a:ext uri="{FF2B5EF4-FFF2-40B4-BE49-F238E27FC236}">
                  <a16:creationId xmlns:a16="http://schemas.microsoft.com/office/drawing/2014/main" id="{278D1FB8-524E-1439-82F2-9250E83D7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839" y="604119"/>
              <a:ext cx="133200" cy="13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779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042B23-5899-DC74-948F-6CB70A9123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BF940A78-5876-B240-47B0-7C836C77981C}"/>
              </a:ext>
            </a:extLst>
          </p:cNvPr>
          <p:cNvSpPr txBox="1"/>
          <p:nvPr/>
        </p:nvSpPr>
        <p:spPr>
          <a:xfrm>
            <a:off x="10245609" y="688967"/>
            <a:ext cx="1800000" cy="200055"/>
          </a:xfrm>
          <a:prstGeom prst="rect">
            <a:avLst/>
          </a:prstGeom>
        </p:spPr>
        <p:txBody>
          <a:bodyPr wrap="square" lIns="36000" rIns="3600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endParaRPr kumimoji="0" lang="ko-KR" altLang="ko-KR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CC134CD-527D-7105-530D-835F6E7E9DEA}"/>
              </a:ext>
            </a:extLst>
          </p:cNvPr>
          <p:cNvSpPr txBox="1"/>
          <p:nvPr/>
        </p:nvSpPr>
        <p:spPr>
          <a:xfrm>
            <a:off x="10245609" y="497547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>
              <a:defRPr/>
            </a:pPr>
            <a:r>
              <a:rPr lang="en-US" altLang="ko-KR" sz="700">
                <a:solidFill>
                  <a:srgbClr val="202124"/>
                </a:solidFill>
                <a:latin typeface="+mn-ea"/>
              </a:rPr>
              <a:t>2</a:t>
            </a:r>
            <a:r>
              <a:rPr lang="ko-KR" altLang="en-US" sz="700">
                <a:solidFill>
                  <a:srgbClr val="202124"/>
                </a:solidFill>
                <a:latin typeface="+mn-ea"/>
              </a:rPr>
              <a:t>차신청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202124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E99C895-83A0-60C7-1151-1CBE7E736D5D}"/>
              </a:ext>
            </a:extLst>
          </p:cNvPr>
          <p:cNvSpPr txBox="1"/>
          <p:nvPr/>
        </p:nvSpPr>
        <p:spPr>
          <a:xfrm>
            <a:off x="10245609" y="863833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endParaRPr kumimoji="0" lang="ko-KR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F371D6A-21D0-E56C-EB6C-8E7A4B3EACB1}"/>
              </a:ext>
            </a:extLst>
          </p:cNvPr>
          <p:cNvSpPr txBox="1"/>
          <p:nvPr/>
        </p:nvSpPr>
        <p:spPr>
          <a:xfrm>
            <a:off x="66840" y="125573"/>
            <a:ext cx="3446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1400" dirty="0">
                <a:solidFill>
                  <a:prstClr val="black"/>
                </a:solidFill>
                <a:latin typeface="함초롬돋움"/>
                <a:ea typeface="함초롬돋움"/>
              </a:rPr>
              <a:t>캘린더신청 </a:t>
            </a:r>
            <a:r>
              <a:rPr lang="en-US" altLang="ko-KR" sz="1400">
                <a:solidFill>
                  <a:prstClr val="black"/>
                </a:solidFill>
                <a:latin typeface="함초롬돋움"/>
                <a:ea typeface="함초롬돋움"/>
              </a:rPr>
              <a:t>&gt; 2</a:t>
            </a:r>
            <a:r>
              <a:rPr lang="ko-KR" altLang="en-US" sz="1400">
                <a:solidFill>
                  <a:prstClr val="black"/>
                </a:solidFill>
                <a:latin typeface="함초롬돋움"/>
                <a:ea typeface="함초롬돋움"/>
              </a:rPr>
              <a:t>차신청 </a:t>
            </a:r>
            <a:r>
              <a:rPr lang="en-US" altLang="ko-KR" sz="1400" dirty="0">
                <a:solidFill>
                  <a:prstClr val="black"/>
                </a:solidFill>
                <a:latin typeface="함초롬돋움"/>
                <a:ea typeface="함초롬돋움"/>
              </a:rPr>
              <a:t>&gt; </a:t>
            </a:r>
            <a:r>
              <a:rPr lang="ko-KR" altLang="en-US" sz="1400" dirty="0">
                <a:solidFill>
                  <a:prstClr val="black"/>
                </a:solidFill>
                <a:latin typeface="함초롬돋움"/>
                <a:ea typeface="함초롬돋움"/>
              </a:rPr>
              <a:t>인수증출력 팝업</a:t>
            </a:r>
            <a:r>
              <a:rPr lang="en-US" altLang="ko-KR" sz="1400" dirty="0">
                <a:solidFill>
                  <a:prstClr val="black"/>
                </a:solidFill>
                <a:latin typeface="함초롬돋움"/>
                <a:ea typeface="함초롬돋움"/>
              </a:rPr>
              <a:t>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1DE2AF-C52C-AF03-8848-9DE75BBEF922}"/>
              </a:ext>
            </a:extLst>
          </p:cNvPr>
          <p:cNvSpPr txBox="1"/>
          <p:nvPr/>
        </p:nvSpPr>
        <p:spPr>
          <a:xfrm>
            <a:off x="10245609" y="1118146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lvl="0"/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홈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영업지원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캘린더신청 </a:t>
            </a:r>
            <a:r>
              <a:rPr lang="en-US" altLang="ko-KR" sz="700">
                <a:solidFill>
                  <a:srgbClr val="202124"/>
                </a:solidFill>
                <a:latin typeface="+mn-ea"/>
              </a:rPr>
              <a:t>&gt; 2</a:t>
            </a:r>
            <a:r>
              <a:rPr lang="ko-KR" altLang="en-US" sz="700">
                <a:solidFill>
                  <a:srgbClr val="202124"/>
                </a:solidFill>
                <a:latin typeface="+mn-ea"/>
              </a:rPr>
              <a:t>차신청</a:t>
            </a:r>
            <a:endParaRPr lang="ko-KR" altLang="en-US" sz="700" dirty="0">
              <a:solidFill>
                <a:srgbClr val="202124"/>
              </a:solidFill>
              <a:latin typeface="+mn-ea"/>
            </a:endParaRPr>
          </a:p>
        </p:txBody>
      </p:sp>
      <p:graphicFrame>
        <p:nvGraphicFramePr>
          <p:cNvPr id="9" name="Group 974">
            <a:extLst>
              <a:ext uri="{FF2B5EF4-FFF2-40B4-BE49-F238E27FC236}">
                <a16:creationId xmlns:a16="http://schemas.microsoft.com/office/drawing/2014/main" id="{1A74B9E3-7DFE-2B41-9968-2715F0E20424}"/>
              </a:ext>
            </a:extLst>
          </p:cNvPr>
          <p:cNvGraphicFramePr>
            <a:graphicFrameLocks noGrp="1"/>
          </p:cNvGraphicFramePr>
          <p:nvPr/>
        </p:nvGraphicFramePr>
        <p:xfrm>
          <a:off x="9697291" y="1638678"/>
          <a:ext cx="2340000" cy="1141440"/>
        </p:xfrm>
        <a:graphic>
          <a:graphicData uri="http://schemas.openxmlformats.org/drawingml/2006/table">
            <a:tbl>
              <a:tblPr/>
              <a:tblGrid>
                <a:gridCol w="2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인수증출력 팝업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614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신청수량 그리드에서 입력한 수량 자동 호출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969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취소 버튼</a:t>
                      </a:r>
                      <a:b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클릭 시 창 닫힘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8812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출력 버튼</a:t>
                      </a:r>
                      <a:b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클릭 시 캘린더인수내역 팝업 노출</a:t>
                      </a:r>
                      <a:b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출력할 종류 체크박스 선택하여 출력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384974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6177E82-F5E6-9C7A-77B2-F248E91C334B}"/>
              </a:ext>
            </a:extLst>
          </p:cNvPr>
          <p:cNvSpPr txBox="1"/>
          <p:nvPr/>
        </p:nvSpPr>
        <p:spPr>
          <a:xfrm>
            <a:off x="375600" y="749908"/>
            <a:ext cx="13388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/>
              <a:t>부점조회 팝업</a:t>
            </a:r>
            <a:r>
              <a:rPr lang="en-US" altLang="ko-KR" sz="900" b="1"/>
              <a:t>(</a:t>
            </a:r>
            <a:r>
              <a:rPr lang="ko-KR" altLang="en-US" sz="900" b="1"/>
              <a:t>팀 포함</a:t>
            </a:r>
            <a:r>
              <a:rPr lang="en-US" altLang="ko-KR" sz="900" b="1"/>
              <a:t>)</a:t>
            </a:r>
            <a:endParaRPr lang="ko-KR" altLang="en-US" sz="900" b="1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FD24A57-EC22-9D52-3CD5-900FF9D116A5}"/>
              </a:ext>
            </a:extLst>
          </p:cNvPr>
          <p:cNvGrpSpPr/>
          <p:nvPr/>
        </p:nvGrpSpPr>
        <p:grpSpPr>
          <a:xfrm>
            <a:off x="328967" y="688968"/>
            <a:ext cx="4490683" cy="2387608"/>
            <a:chOff x="328967" y="697602"/>
            <a:chExt cx="4490683" cy="238760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151CC974-0416-B29A-9575-8424E6864152}"/>
                </a:ext>
              </a:extLst>
            </p:cNvPr>
            <p:cNvSpPr/>
            <p:nvPr/>
          </p:nvSpPr>
          <p:spPr>
            <a:xfrm>
              <a:off x="328967" y="697602"/>
              <a:ext cx="4490683" cy="2387608"/>
            </a:xfrm>
            <a:prstGeom prst="roundRect">
              <a:avLst>
                <a:gd name="adj" fmla="val 0"/>
              </a:avLst>
            </a:prstGeom>
            <a:noFill/>
            <a:ln w="31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C3E81F8-4DE6-1F16-EA18-389B9B695985}"/>
                </a:ext>
              </a:extLst>
            </p:cNvPr>
            <p:cNvSpPr/>
            <p:nvPr/>
          </p:nvSpPr>
          <p:spPr bwMode="auto">
            <a:xfrm>
              <a:off x="328967" y="697602"/>
              <a:ext cx="4490683" cy="288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36000" bIns="0" rtlCol="0" anchor="ctr"/>
            <a:lstStyle/>
            <a:p>
              <a:r>
                <a:rPr lang="ko-KR" altLang="en-US" sz="900" b="1" dirty="0"/>
                <a:t>인수증출력</a:t>
              </a:r>
            </a:p>
          </p:txBody>
        </p:sp>
        <p:sp>
          <p:nvSpPr>
            <p:cNvPr id="14" name="십자형 13">
              <a:extLst>
                <a:ext uri="{FF2B5EF4-FFF2-40B4-BE49-F238E27FC236}">
                  <a16:creationId xmlns:a16="http://schemas.microsoft.com/office/drawing/2014/main" id="{C1860864-CA96-F181-E995-39B58A9E53CD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4601854" y="785950"/>
              <a:ext cx="126000" cy="126000"/>
            </a:xfrm>
            <a:prstGeom prst="plus">
              <a:avLst>
                <a:gd name="adj" fmla="val 4460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0436DDE-2BAF-71DD-10F7-66493B83798E}"/>
              </a:ext>
            </a:extLst>
          </p:cNvPr>
          <p:cNvSpPr txBox="1"/>
          <p:nvPr/>
        </p:nvSpPr>
        <p:spPr>
          <a:xfrm>
            <a:off x="357042" y="1055664"/>
            <a:ext cx="11345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● 신청수량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1088C2F-5A4E-6084-7EA8-16A503075A78}"/>
              </a:ext>
            </a:extLst>
          </p:cNvPr>
          <p:cNvSpPr/>
          <p:nvPr/>
        </p:nvSpPr>
        <p:spPr>
          <a:xfrm>
            <a:off x="4277908" y="2727920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tx1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출력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32FFE4E-ACC5-BE2E-C5FF-33883F0B8A27}"/>
              </a:ext>
            </a:extLst>
          </p:cNvPr>
          <p:cNvSpPr/>
          <p:nvPr/>
        </p:nvSpPr>
        <p:spPr>
          <a:xfrm>
            <a:off x="3844541" y="2724005"/>
            <a:ext cx="396000" cy="198000"/>
          </a:xfrm>
          <a:prstGeom prst="roundRect">
            <a:avLst>
              <a:gd name="adj" fmla="val 5826"/>
            </a:avLst>
          </a:prstGeom>
          <a:noFill/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  <a:latin typeface="+mn-ea"/>
              </a:rPr>
              <a:t>취소</a:t>
            </a: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8A1F8C4F-0B89-90E0-FA49-04546EBAA317}"/>
              </a:ext>
            </a:extLst>
          </p:cNvPr>
          <p:cNvSpPr>
            <a:spLocks noChangeAspect="1"/>
          </p:cNvSpPr>
          <p:nvPr/>
        </p:nvSpPr>
        <p:spPr>
          <a:xfrm>
            <a:off x="3943541" y="2956053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2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427DB215-D9A5-C5D6-A037-0E28A6FE86E7}"/>
              </a:ext>
            </a:extLst>
          </p:cNvPr>
          <p:cNvSpPr>
            <a:spLocks noChangeAspect="1"/>
          </p:cNvSpPr>
          <p:nvPr/>
        </p:nvSpPr>
        <p:spPr>
          <a:xfrm>
            <a:off x="4376908" y="2956053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3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graphicFrame>
        <p:nvGraphicFramePr>
          <p:cNvPr id="55" name="표 3">
            <a:extLst>
              <a:ext uri="{FF2B5EF4-FFF2-40B4-BE49-F238E27FC236}">
                <a16:creationId xmlns:a16="http://schemas.microsoft.com/office/drawing/2014/main" id="{002D5557-6C5D-D2DF-9045-77DF800A97FA}"/>
              </a:ext>
            </a:extLst>
          </p:cNvPr>
          <p:cNvGraphicFramePr>
            <a:graphicFrameLocks noGrp="1"/>
          </p:cNvGraphicFramePr>
          <p:nvPr/>
        </p:nvGraphicFramePr>
        <p:xfrm>
          <a:off x="470378" y="1318608"/>
          <a:ext cx="4203530" cy="12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095933412"/>
                    </a:ext>
                  </a:extLst>
                </a:gridCol>
                <a:gridCol w="728471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2428235">
                  <a:extLst>
                    <a:ext uri="{9D8B030D-6E8A-4147-A177-3AD203B41FA5}">
                      <a16:colId xmlns:a16="http://schemas.microsoft.com/office/drawing/2014/main" val="2295528587"/>
                    </a:ext>
                  </a:extLst>
                </a:gridCol>
                <a:gridCol w="758824">
                  <a:extLst>
                    <a:ext uri="{9D8B030D-6E8A-4147-A177-3AD203B41FA5}">
                      <a16:colId xmlns:a16="http://schemas.microsoft.com/office/drawing/2014/main" val="2578113877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종류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신청수량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817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effectLst/>
                        </a:rPr>
                        <a:t>벽걸이달력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(3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</a:rPr>
                        <a:t>단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300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56303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effectLst/>
                        </a:rPr>
                        <a:t>벽걸이달력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</a:rPr>
                        <a:t>일반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628655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effectLst/>
                        </a:rPr>
                        <a:t>탁상달력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311810"/>
                  </a:ext>
                </a:extLst>
              </a:tr>
              <a:tr h="252000"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합계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합계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1">
                          <a:solidFill>
                            <a:schemeClr val="tx1"/>
                          </a:solidFill>
                          <a:effectLst/>
                        </a:rPr>
                        <a:t>700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762873"/>
                  </a:ext>
                </a:extLst>
              </a:tr>
            </a:tbl>
          </a:graphicData>
        </a:graphic>
      </p:graphicFrame>
      <p:pic>
        <p:nvPicPr>
          <p:cNvPr id="57" name="그림 56">
            <a:extLst>
              <a:ext uri="{FF2B5EF4-FFF2-40B4-BE49-F238E27FC236}">
                <a16:creationId xmlns:a16="http://schemas.microsoft.com/office/drawing/2014/main" id="{4A7E7023-6D32-4842-9020-E322843F84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5382" y="1372241"/>
            <a:ext cx="144000" cy="144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09401EFA-5D44-C94F-0502-C99D0DA61F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5382" y="1624364"/>
            <a:ext cx="144000" cy="144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2" name="그림 61">
            <a:extLst>
              <a:ext uri="{FF2B5EF4-FFF2-40B4-BE49-F238E27FC236}">
                <a16:creationId xmlns:a16="http://schemas.microsoft.com/office/drawing/2014/main" id="{74B66EE8-7BA3-294A-44AB-21EA29E2FD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5382" y="1879390"/>
            <a:ext cx="144000" cy="144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01345135-05E2-9117-753E-56AE12BAD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5382" y="2134416"/>
            <a:ext cx="144000" cy="144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4" name="타원 63">
            <a:extLst>
              <a:ext uri="{FF2B5EF4-FFF2-40B4-BE49-F238E27FC236}">
                <a16:creationId xmlns:a16="http://schemas.microsoft.com/office/drawing/2014/main" id="{DF4B1FFD-B832-A828-FACB-EB1AF6D87952}"/>
              </a:ext>
            </a:extLst>
          </p:cNvPr>
          <p:cNvSpPr>
            <a:spLocks noChangeAspect="1"/>
          </p:cNvSpPr>
          <p:nvPr/>
        </p:nvSpPr>
        <p:spPr>
          <a:xfrm>
            <a:off x="4200346" y="1153200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1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B49CE654-EB9E-6EE7-A060-A6B22DCEFCE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998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7669" y="1658153"/>
            <a:ext cx="99425" cy="7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7181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779264A-10EE-43AF-9295-705B3F4324BD}"/>
              </a:ext>
            </a:extLst>
          </p:cNvPr>
          <p:cNvSpPr/>
          <p:nvPr/>
        </p:nvSpPr>
        <p:spPr bwMode="auto">
          <a:xfrm>
            <a:off x="811850" y="3550610"/>
            <a:ext cx="2581082" cy="504000"/>
          </a:xfrm>
          <a:prstGeom prst="roundRect">
            <a:avLst>
              <a:gd name="adj" fmla="val 8997"/>
            </a:avLst>
          </a:prstGeom>
          <a:solidFill>
            <a:schemeClr val="tx1"/>
          </a:solidFill>
          <a:ln w="3175" algn="ctr">
            <a:noFill/>
            <a:round/>
            <a:headEnd/>
            <a:tailEnd/>
          </a:ln>
        </p:spPr>
        <p:txBody>
          <a:bodyPr wrap="none" lIns="89984" tIns="46792" rIns="89984" bIns="46792" rtlCol="0" anchor="ctr"/>
          <a:lstStyle/>
          <a:p>
            <a:pPr algn="ctr" defTabSz="1276350" latinLnBrk="0">
              <a:spcBef>
                <a:spcPct val="50000"/>
              </a:spcBef>
            </a:pPr>
            <a:endParaRPr lang="ko-KR" altLang="en-US" sz="700" b="0" kern="0" dirty="0">
              <a:ln>
                <a:solidFill>
                  <a:srgbClr val="C0C0C0">
                    <a:alpha val="0"/>
                  </a:srgbClr>
                </a:solidFill>
              </a:ln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텍스트 개체 틀 19">
            <a:extLst>
              <a:ext uri="{FF2B5EF4-FFF2-40B4-BE49-F238E27FC236}">
                <a16:creationId xmlns:a16="http://schemas.microsoft.com/office/drawing/2014/main" id="{4498D83C-2B3D-42EF-8501-C346C88D3B2C}"/>
              </a:ext>
            </a:extLst>
          </p:cNvPr>
          <p:cNvSpPr txBox="1">
            <a:spLocks/>
          </p:cNvSpPr>
          <p:nvPr/>
        </p:nvSpPr>
        <p:spPr>
          <a:xfrm>
            <a:off x="811850" y="1367452"/>
            <a:ext cx="8643938" cy="508000"/>
          </a:xfrm>
          <a:prstGeom prst="rect">
            <a:avLst/>
          </a:prstGeom>
        </p:spPr>
        <p:txBody>
          <a:bodyPr/>
          <a:lstStyle>
            <a:lvl1pPr marL="185738" indent="-185738" algn="l" defTabSz="742950" rtl="0" eaLnBrk="1" latinLnBrk="1" hangingPunct="1">
              <a:lnSpc>
                <a:spcPct val="9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b="1">
                <a:latin typeface="+mn-ea"/>
              </a:rPr>
              <a:t>5. </a:t>
            </a:r>
            <a:r>
              <a:rPr lang="ko-KR" altLang="en-US" sz="2800" b="1">
                <a:latin typeface="+mn-ea"/>
              </a:rPr>
              <a:t>캘린더신청</a:t>
            </a:r>
            <a:endParaRPr lang="en-US" altLang="ko-KR" sz="2800" b="1" dirty="0">
              <a:latin typeface="+mn-ea"/>
            </a:endParaRPr>
          </a:p>
        </p:txBody>
      </p:sp>
      <p:sp>
        <p:nvSpPr>
          <p:cNvPr id="4" name="텍스트 개체 틀 34">
            <a:extLst>
              <a:ext uri="{FF2B5EF4-FFF2-40B4-BE49-F238E27FC236}">
                <a16:creationId xmlns:a16="http://schemas.microsoft.com/office/drawing/2014/main" id="{21D0908B-A381-4DCC-9815-9CAA754F391D}"/>
              </a:ext>
            </a:extLst>
          </p:cNvPr>
          <p:cNvSpPr txBox="1">
            <a:spLocks/>
          </p:cNvSpPr>
          <p:nvPr/>
        </p:nvSpPr>
        <p:spPr>
          <a:xfrm>
            <a:off x="743482" y="2267110"/>
            <a:ext cx="8643938" cy="2168158"/>
          </a:xfrm>
          <a:prstGeom prst="rect">
            <a:avLst/>
          </a:prstGeom>
        </p:spPr>
        <p:txBody>
          <a:bodyPr>
            <a:spAutoFit/>
          </a:bodyPr>
          <a:lstStyle>
            <a:lvl1pPr marL="185738" indent="-185738" algn="l" defTabSz="742950" rtl="0" eaLnBrk="1" latinLnBrk="1" hangingPunct="1">
              <a:lnSpc>
                <a:spcPct val="9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indent="-180975">
              <a:lnSpc>
                <a:spcPct val="150000"/>
              </a:lnSpc>
              <a:buClr>
                <a:schemeClr val="bg1"/>
              </a:buClr>
              <a:buNone/>
            </a:pPr>
            <a:r>
              <a:rPr lang="en-US" altLang="ko-KR" sz="1400">
                <a:solidFill>
                  <a:schemeClr val="bg1">
                    <a:lumMod val="50000"/>
                  </a:schemeClr>
                </a:solidFill>
                <a:latin typeface="+mn-ea"/>
              </a:rPr>
              <a:t>5.1. 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  <a:latin typeface="+mn-ea"/>
              </a:rPr>
              <a:t>신청기간관리</a:t>
            </a:r>
            <a:endParaRPr lang="en-US" altLang="ko-KR" sz="140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360000" indent="-180975">
              <a:lnSpc>
                <a:spcPct val="150000"/>
              </a:lnSpc>
              <a:buClr>
                <a:schemeClr val="bg1"/>
              </a:buClr>
              <a:buNone/>
            </a:pPr>
            <a:r>
              <a:rPr lang="en-US" altLang="ko-KR" sz="1400">
                <a:solidFill>
                  <a:schemeClr val="bg1">
                    <a:lumMod val="50000"/>
                  </a:schemeClr>
                </a:solidFill>
                <a:latin typeface="+mn-ea"/>
              </a:rPr>
              <a:t>5.2. 1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  <a:latin typeface="+mn-ea"/>
              </a:rPr>
              <a:t>차신청</a:t>
            </a:r>
            <a:endParaRPr lang="en-US" altLang="ko-KR" sz="140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360000" indent="-180975">
              <a:lnSpc>
                <a:spcPct val="150000"/>
              </a:lnSpc>
              <a:buClr>
                <a:schemeClr val="bg1"/>
              </a:buClr>
              <a:buNone/>
            </a:pPr>
            <a:r>
              <a:rPr lang="en-US" altLang="ko-KR" sz="1400">
                <a:solidFill>
                  <a:schemeClr val="bg1">
                    <a:lumMod val="50000"/>
                  </a:schemeClr>
                </a:solidFill>
                <a:latin typeface="+mn-ea"/>
              </a:rPr>
              <a:t>5.3. 2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  <a:latin typeface="+mn-ea"/>
              </a:rPr>
              <a:t>차신청</a:t>
            </a:r>
            <a:endParaRPr lang="en-US" altLang="ko-KR" sz="140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360000" indent="-180975">
              <a:lnSpc>
                <a:spcPct val="150000"/>
              </a:lnSpc>
              <a:buClr>
                <a:schemeClr val="bg1"/>
              </a:buClr>
              <a:buNone/>
            </a:pPr>
            <a:r>
              <a:rPr lang="en-US" altLang="ko-KR" sz="1800">
                <a:solidFill>
                  <a:schemeClr val="bg1"/>
                </a:solidFill>
                <a:latin typeface="+mn-ea"/>
              </a:rPr>
              <a:t>5.4. </a:t>
            </a:r>
            <a:r>
              <a:rPr lang="ko-KR" altLang="en-US" sz="1800">
                <a:solidFill>
                  <a:schemeClr val="bg1"/>
                </a:solidFill>
                <a:latin typeface="+mn-ea"/>
              </a:rPr>
              <a:t>신청내역조회</a:t>
            </a:r>
            <a:endParaRPr lang="en-US" altLang="ko-KR" sz="1800">
              <a:solidFill>
                <a:schemeClr val="bg1"/>
              </a:solidFill>
              <a:latin typeface="+mn-ea"/>
            </a:endParaRPr>
          </a:p>
          <a:p>
            <a:pPr marL="360000" indent="-180975">
              <a:lnSpc>
                <a:spcPct val="150000"/>
              </a:lnSpc>
              <a:buClr>
                <a:schemeClr val="bg1"/>
              </a:buClr>
              <a:buNone/>
            </a:pPr>
            <a:r>
              <a:rPr lang="en-US" altLang="ko-KR" sz="1400">
                <a:solidFill>
                  <a:schemeClr val="bg1">
                    <a:lumMod val="50000"/>
                  </a:schemeClr>
                </a:solidFill>
                <a:latin typeface="+mn-ea"/>
              </a:rPr>
              <a:t>5.5. 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  <a:latin typeface="+mn-ea"/>
              </a:rPr>
              <a:t>배부수량관리</a:t>
            </a:r>
            <a:endParaRPr lang="en-US" altLang="ko-KR" sz="140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8EB0C5-17EF-4D9B-AF81-205E375B4AC5}"/>
              </a:ext>
            </a:extLst>
          </p:cNvPr>
          <p:cNvSpPr txBox="1"/>
          <p:nvPr/>
        </p:nvSpPr>
        <p:spPr>
          <a:xfrm>
            <a:off x="66840" y="125573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1400" dirty="0">
                <a:solidFill>
                  <a:prstClr val="black"/>
                </a:solidFill>
                <a:latin typeface="함초롬돋움"/>
                <a:ea typeface="함초롬돋움"/>
              </a:rPr>
              <a:t>영업지원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137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6D103-E2A0-3A7D-69AA-371CD3E14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사각형: 둥근 위쪽 모서리 138">
            <a:extLst>
              <a:ext uri="{FF2B5EF4-FFF2-40B4-BE49-F238E27FC236}">
                <a16:creationId xmlns:a16="http://schemas.microsoft.com/office/drawing/2014/main" id="{1AB56CCC-E9A5-43F1-BF8D-4B07CCB6F4FD}"/>
              </a:ext>
            </a:extLst>
          </p:cNvPr>
          <p:cNvSpPr/>
          <p:nvPr/>
        </p:nvSpPr>
        <p:spPr bwMode="auto">
          <a:xfrm>
            <a:off x="1399642" y="995254"/>
            <a:ext cx="1080000" cy="216000"/>
          </a:xfrm>
          <a:prstGeom prst="round2SameRect">
            <a:avLst>
              <a:gd name="adj1" fmla="val 13033"/>
              <a:gd name="adj2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b"/>
          <a:lstStyle/>
          <a:p>
            <a:pPr algn="ctr" defTabSz="914342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품목별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1E5589-C498-7DF4-8356-9366903A1E3D}"/>
              </a:ext>
            </a:extLst>
          </p:cNvPr>
          <p:cNvSpPr txBox="1"/>
          <p:nvPr/>
        </p:nvSpPr>
        <p:spPr>
          <a:xfrm>
            <a:off x="10245609" y="688967"/>
            <a:ext cx="1800000" cy="200055"/>
          </a:xfrm>
          <a:prstGeom prst="rect">
            <a:avLst/>
          </a:prstGeom>
        </p:spPr>
        <p:txBody>
          <a:bodyPr wrap="square" lIns="36000" rIns="36000" rtlCol="0">
            <a:spAutoFit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BSSCR0401T, BSSCR0401M</a:t>
            </a:r>
            <a:endParaRPr lang="ko-KR" altLang="ko-KR" sz="700" dirty="0">
              <a:solidFill>
                <a:srgbClr val="202124"/>
              </a:solidFill>
              <a:latin typeface="+mn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8138B63-2B5F-29E8-7F3A-5174D9E2E121}"/>
              </a:ext>
            </a:extLst>
          </p:cNvPr>
          <p:cNvSpPr txBox="1"/>
          <p:nvPr/>
        </p:nvSpPr>
        <p:spPr>
          <a:xfrm>
            <a:off x="10245609" y="497547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>
              <a:defRPr/>
            </a:pP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신청내역조회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202124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6A215C4-DC5A-004F-EE3F-DC9FB8A72E10}"/>
              </a:ext>
            </a:extLst>
          </p:cNvPr>
          <p:cNvSpPr txBox="1"/>
          <p:nvPr/>
        </p:nvSpPr>
        <p:spPr>
          <a:xfrm>
            <a:off x="10245609" y="863833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endParaRPr kumimoji="0" lang="ko-KR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2552FD-D0E0-EA02-42BF-EF2D8438A599}"/>
              </a:ext>
            </a:extLst>
          </p:cNvPr>
          <p:cNvSpPr txBox="1"/>
          <p:nvPr/>
        </p:nvSpPr>
        <p:spPr>
          <a:xfrm>
            <a:off x="66840" y="125573"/>
            <a:ext cx="2943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1400" dirty="0">
                <a:solidFill>
                  <a:prstClr val="black"/>
                </a:solidFill>
                <a:latin typeface="함초롬돋움"/>
                <a:ea typeface="함초롬돋움"/>
              </a:rPr>
              <a:t>캘린더신청 </a:t>
            </a:r>
            <a:r>
              <a:rPr lang="en-US" altLang="ko-KR" sz="1400" dirty="0">
                <a:solidFill>
                  <a:prstClr val="black"/>
                </a:solidFill>
                <a:latin typeface="함초롬돋움"/>
                <a:ea typeface="함초롬돋움"/>
              </a:rPr>
              <a:t>&gt; </a:t>
            </a:r>
            <a:r>
              <a:rPr lang="ko-KR" altLang="en-US" sz="1400" dirty="0">
                <a:solidFill>
                  <a:prstClr val="black"/>
                </a:solidFill>
                <a:latin typeface="함초롬돋움"/>
                <a:ea typeface="함초롬돋움"/>
              </a:rPr>
              <a:t>신청내역조회</a:t>
            </a:r>
            <a:r>
              <a:rPr lang="en-US" altLang="ko-KR" sz="1400" dirty="0">
                <a:solidFill>
                  <a:prstClr val="black"/>
                </a:solidFill>
                <a:latin typeface="함초롬돋움"/>
                <a:ea typeface="함초롬돋움"/>
              </a:rPr>
              <a:t>_</a:t>
            </a:r>
            <a:r>
              <a:rPr lang="ko-KR" altLang="en-US" sz="1400" dirty="0" err="1">
                <a:solidFill>
                  <a:prstClr val="black"/>
                </a:solidFill>
                <a:latin typeface="함초롬돋움"/>
                <a:ea typeface="함초롬돋움"/>
              </a:rPr>
              <a:t>부점별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BDE49F-922F-F588-220C-513BCF3DDE89}"/>
              </a:ext>
            </a:extLst>
          </p:cNvPr>
          <p:cNvSpPr txBox="1"/>
          <p:nvPr/>
        </p:nvSpPr>
        <p:spPr>
          <a:xfrm>
            <a:off x="10245609" y="1118146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lvl="0"/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홈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영업지원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캘린더신청 </a:t>
            </a:r>
            <a:r>
              <a:rPr lang="en-US" altLang="ko-KR" sz="70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>
                <a:solidFill>
                  <a:srgbClr val="202124"/>
                </a:solidFill>
                <a:latin typeface="+mn-ea"/>
              </a:rPr>
              <a:t>신청내역조회</a:t>
            </a:r>
            <a:endParaRPr lang="ko-KR" altLang="en-US" sz="700" dirty="0">
              <a:solidFill>
                <a:srgbClr val="202124"/>
              </a:solidFill>
              <a:latin typeface="+mn-ea"/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C75B356D-41D9-4C64-87DF-35B0C31F7032}"/>
              </a:ext>
            </a:extLst>
          </p:cNvPr>
          <p:cNvGrpSpPr/>
          <p:nvPr/>
        </p:nvGrpSpPr>
        <p:grpSpPr>
          <a:xfrm>
            <a:off x="287839" y="540930"/>
            <a:ext cx="1033453" cy="246221"/>
            <a:chOff x="287839" y="540930"/>
            <a:chExt cx="1033453" cy="246221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38433F7-3C4C-4CEF-AD07-DCCCB76913D0}"/>
                </a:ext>
              </a:extLst>
            </p:cNvPr>
            <p:cNvSpPr txBox="1"/>
            <p:nvPr/>
          </p:nvSpPr>
          <p:spPr>
            <a:xfrm>
              <a:off x="386421" y="540930"/>
              <a:ext cx="9348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ko-KR" altLang="en-US" sz="1000" b="1" dirty="0">
                  <a:solidFill>
                    <a:prstClr val="black"/>
                  </a:solidFill>
                  <a:latin typeface="함초롬돋움"/>
                  <a:ea typeface="함초롬돋움"/>
                </a:rPr>
                <a:t>신청내역조회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endParaRPr>
            </a:p>
          </p:txBody>
        </p:sp>
        <p:pic>
          <p:nvPicPr>
            <p:cNvPr id="83" name="그림 82" descr="스케치, 블랙, 화이트이(가) 표시된 사진&#10;&#10;자동 생성된 설명">
              <a:extLst>
                <a:ext uri="{FF2B5EF4-FFF2-40B4-BE49-F238E27FC236}">
                  <a16:creationId xmlns:a16="http://schemas.microsoft.com/office/drawing/2014/main" id="{63DA5903-D1CD-4549-ADDC-B9CE0DC78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839" y="604119"/>
              <a:ext cx="133200" cy="133200"/>
            </a:xfrm>
            <a:prstGeom prst="rect">
              <a:avLst/>
            </a:prstGeom>
          </p:spPr>
        </p:pic>
      </p:grp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3C7CCBB-4B28-4E9D-B21A-3904BFA4FA7C}"/>
              </a:ext>
            </a:extLst>
          </p:cNvPr>
          <p:cNvSpPr/>
          <p:nvPr/>
        </p:nvSpPr>
        <p:spPr>
          <a:xfrm>
            <a:off x="1200693" y="576273"/>
            <a:ext cx="5289030" cy="216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ko-KR" altLang="en-US" sz="600" dirty="0">
                <a:solidFill>
                  <a:srgbClr val="7F7F7F"/>
                </a:solidFill>
                <a:latin typeface="함초롬돋움"/>
                <a:ea typeface="함초롬돋움"/>
              </a:rPr>
              <a:t>홈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lang="ko-KR" altLang="en-US" sz="600" dirty="0">
                <a:solidFill>
                  <a:srgbClr val="7F7F7F"/>
                </a:solidFill>
                <a:latin typeface="함초롬돋움"/>
                <a:ea typeface="함초롬돋움"/>
              </a:rPr>
              <a:t>영업지원 </a:t>
            </a:r>
            <a:r>
              <a:rPr lang="en-US" altLang="ko-KR" sz="600" dirty="0">
                <a:solidFill>
                  <a:srgbClr val="7F7F7F"/>
                </a:solidFill>
                <a:latin typeface="함초롬돋움"/>
                <a:ea typeface="함초롬돋움"/>
              </a:rPr>
              <a:t>&gt; 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캘린더신청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en-US" altLang="ko-KR" sz="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(691530) </a:t>
            </a:r>
            <a:r>
              <a:rPr kumimoji="0" lang="ko-KR" altLang="en-US" sz="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신청내역조회 </a:t>
            </a:r>
          </a:p>
        </p:txBody>
      </p:sp>
      <p:graphicFrame>
        <p:nvGraphicFramePr>
          <p:cNvPr id="134" name="Group 974">
            <a:extLst>
              <a:ext uri="{FF2B5EF4-FFF2-40B4-BE49-F238E27FC236}">
                <a16:creationId xmlns:a16="http://schemas.microsoft.com/office/drawing/2014/main" id="{400B4283-30F4-4068-AEA5-5DE4E35F72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462979"/>
              </p:ext>
            </p:extLst>
          </p:nvPr>
        </p:nvGraphicFramePr>
        <p:xfrm>
          <a:off x="9697291" y="1639863"/>
          <a:ext cx="2340000" cy="3020160"/>
        </p:xfrm>
        <a:graphic>
          <a:graphicData uri="http://schemas.openxmlformats.org/drawingml/2006/table">
            <a:tbl>
              <a:tblPr/>
              <a:tblGrid>
                <a:gridCol w="2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8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614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부점별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리스트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부점별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신청내역 노출</a:t>
                      </a:r>
                      <a:endParaRPr lang="en-US" altLang="ko-KR" sz="8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218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조회 영역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신청연도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드롭박스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디폴트 해당연도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2022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년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2023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년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2024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년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주관부서코드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명 인풋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디폴트 공란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공통 조회조건 입력박스에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한글자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이상 입력 시 자동완성 기능 적용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'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을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'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입력 시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'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을지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가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', '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을지로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'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등 노출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품목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드롭다운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디폴트 전체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벽걸이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(3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단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벽걸이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일반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탁상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결재상태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드롭박스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디폴트 전체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결재승인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결재진행</a:t>
                      </a:r>
                      <a:b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b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신청구분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드롭박스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다폴트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전체</a:t>
                      </a:r>
                      <a:b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정기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배송</a:t>
                      </a:r>
                      <a:b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b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인수구분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드롭박스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디폴트 전체</a:t>
                      </a:r>
                      <a:b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Y, N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969145"/>
                  </a:ext>
                </a:extLst>
              </a:tr>
            </a:tbl>
          </a:graphicData>
        </a:graphic>
      </p:graphicFrame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04CDD269-BF6E-4A07-9AB8-80DE07ACA5CA}"/>
              </a:ext>
            </a:extLst>
          </p:cNvPr>
          <p:cNvSpPr>
            <a:spLocks/>
          </p:cNvSpPr>
          <p:nvPr/>
        </p:nvSpPr>
        <p:spPr bwMode="auto">
          <a:xfrm>
            <a:off x="284035" y="1347012"/>
            <a:ext cx="9288000" cy="662764"/>
          </a:xfrm>
          <a:prstGeom prst="roundRect">
            <a:avLst>
              <a:gd name="adj" fmla="val 0"/>
            </a:avLst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914342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1FBF47AC-741E-465C-804B-F1F2B1D49782}"/>
              </a:ext>
            </a:extLst>
          </p:cNvPr>
          <p:cNvSpPr/>
          <p:nvPr/>
        </p:nvSpPr>
        <p:spPr>
          <a:xfrm>
            <a:off x="9070039" y="1719699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조회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D2CA096-AB99-47E9-9DD3-63E63BBEFC9B}"/>
              </a:ext>
            </a:extLst>
          </p:cNvPr>
          <p:cNvSpPr txBox="1"/>
          <p:nvPr/>
        </p:nvSpPr>
        <p:spPr>
          <a:xfrm>
            <a:off x="395947" y="1753702"/>
            <a:ext cx="50975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>
                <a:latin typeface="+mn-ea"/>
              </a:rPr>
              <a:t>결재상태</a:t>
            </a:r>
            <a:r>
              <a:rPr lang="en-US" altLang="ko-KR" sz="800" b="1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*</a:t>
            </a:r>
            <a:r>
              <a:rPr lang="en-US" altLang="ko-KR" sz="800" b="1" dirty="0">
                <a:latin typeface="+mn-ea"/>
              </a:rPr>
              <a:t> 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0F418EC2-3BB7-4BA7-9D0F-A7ECA345EFAE}"/>
              </a:ext>
            </a:extLst>
          </p:cNvPr>
          <p:cNvGrpSpPr/>
          <p:nvPr/>
        </p:nvGrpSpPr>
        <p:grpSpPr>
          <a:xfrm>
            <a:off x="1146058" y="1723631"/>
            <a:ext cx="678071" cy="198000"/>
            <a:chOff x="4400076" y="1232835"/>
            <a:chExt cx="678071" cy="198000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A63A5127-CC15-46AE-90DB-F0BD5F517073}"/>
                </a:ext>
              </a:extLst>
            </p:cNvPr>
            <p:cNvSpPr/>
            <p:nvPr/>
          </p:nvSpPr>
          <p:spPr bwMode="auto">
            <a:xfrm>
              <a:off x="4400076" y="1232835"/>
              <a:ext cx="678071" cy="198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전체</a:t>
              </a:r>
            </a:p>
          </p:txBody>
        </p:sp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id="{9A1D747C-3BA0-4FE2-9262-03AEDD155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5278" y="1283843"/>
              <a:ext cx="90000" cy="90000"/>
            </a:xfrm>
            <a:prstGeom prst="rect">
              <a:avLst/>
            </a:prstGeom>
          </p:spPr>
        </p:pic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6DE3D9C8-6594-4F9B-9261-A334DECFE230}"/>
              </a:ext>
            </a:extLst>
          </p:cNvPr>
          <p:cNvGrpSpPr/>
          <p:nvPr/>
        </p:nvGrpSpPr>
        <p:grpSpPr>
          <a:xfrm>
            <a:off x="397692" y="1434983"/>
            <a:ext cx="1352897" cy="198000"/>
            <a:chOff x="397692" y="1460215"/>
            <a:chExt cx="1352897" cy="198000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9C671D2-113E-47FA-921B-EB1B7719FF53}"/>
                </a:ext>
              </a:extLst>
            </p:cNvPr>
            <p:cNvSpPr txBox="1"/>
            <p:nvPr/>
          </p:nvSpPr>
          <p:spPr>
            <a:xfrm>
              <a:off x="397692" y="1490286"/>
              <a:ext cx="50975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b="1" dirty="0">
                  <a:latin typeface="+mn-ea"/>
                </a:rPr>
                <a:t>신청연도</a:t>
              </a:r>
              <a:r>
                <a:rPr lang="en-US" altLang="ko-KR" sz="800" b="1" dirty="0">
                  <a:solidFill>
                    <a:srgbClr val="FF0000"/>
                  </a:solidFill>
                  <a:latin typeface="+mn-ea"/>
                </a:rPr>
                <a:t> *</a:t>
              </a:r>
              <a:r>
                <a:rPr lang="en-US" altLang="ko-KR" sz="800" b="1" dirty="0">
                  <a:latin typeface="+mn-ea"/>
                </a:rPr>
                <a:t> </a:t>
              </a:r>
              <a:endParaRPr lang="ko-KR" altLang="en-US" sz="800" b="1" dirty="0">
                <a:latin typeface="+mn-ea"/>
              </a:endParaRPr>
            </a:p>
          </p:txBody>
        </p: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B0023AC3-D38F-4FBC-BF45-3316CBB80E6D}"/>
                </a:ext>
              </a:extLst>
            </p:cNvPr>
            <p:cNvGrpSpPr/>
            <p:nvPr/>
          </p:nvGrpSpPr>
          <p:grpSpPr>
            <a:xfrm>
              <a:off x="1146492" y="1460215"/>
              <a:ext cx="604097" cy="198000"/>
              <a:chOff x="4398765" y="1232835"/>
              <a:chExt cx="604097" cy="198000"/>
            </a:xfrm>
          </p:grpSpPr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EADE6ACC-4B8E-4EEE-B0C8-87168A08747D}"/>
                  </a:ext>
                </a:extLst>
              </p:cNvPr>
              <p:cNvSpPr/>
              <p:nvPr/>
            </p:nvSpPr>
            <p:spPr bwMode="auto">
              <a:xfrm>
                <a:off x="4398765" y="1232835"/>
                <a:ext cx="604097" cy="198000"/>
              </a:xfrm>
              <a:prstGeom prst="rect">
                <a:avLst/>
              </a:prstGeom>
              <a:solidFill>
                <a:srgbClr val="FFFFCC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bIns="54000" rtlCol="0" anchor="ctr"/>
              <a:lstStyle/>
              <a:p>
                <a:r>
                  <a:rPr lang="en-US" altLang="ko-KR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2025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년</a:t>
                </a:r>
              </a:p>
            </p:txBody>
          </p:sp>
          <p:pic>
            <p:nvPicPr>
              <p:cNvPr id="101" name="그림 100">
                <a:extLst>
                  <a:ext uri="{FF2B5EF4-FFF2-40B4-BE49-F238E27FC236}">
                    <a16:creationId xmlns:a16="http://schemas.microsoft.com/office/drawing/2014/main" id="{AFA58488-CAAE-4085-9FBA-AC3894E2D0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1752" y="1283843"/>
                <a:ext cx="90000" cy="90000"/>
              </a:xfrm>
              <a:prstGeom prst="rect">
                <a:avLst/>
              </a:prstGeom>
            </p:spPr>
          </p:pic>
        </p:grp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EF64BD74-D690-4E0F-9D77-CA31366BCD57}"/>
              </a:ext>
            </a:extLst>
          </p:cNvPr>
          <p:cNvSpPr txBox="1"/>
          <p:nvPr/>
        </p:nvSpPr>
        <p:spPr>
          <a:xfrm>
            <a:off x="5781196" y="1463992"/>
            <a:ext cx="50975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>
                <a:latin typeface="+mn-ea"/>
              </a:rPr>
              <a:t>신청구분 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*</a:t>
            </a:r>
            <a:r>
              <a:rPr lang="en-US" altLang="ko-KR" sz="800" b="1" dirty="0">
                <a:latin typeface="+mn-ea"/>
              </a:rPr>
              <a:t> 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2F88CEFA-90D3-4ACB-9E84-BE72A287595A}"/>
              </a:ext>
            </a:extLst>
          </p:cNvPr>
          <p:cNvGrpSpPr/>
          <p:nvPr/>
        </p:nvGrpSpPr>
        <p:grpSpPr>
          <a:xfrm>
            <a:off x="6531307" y="1433921"/>
            <a:ext cx="678071" cy="198000"/>
            <a:chOff x="4400076" y="1232835"/>
            <a:chExt cx="678071" cy="198000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03A54816-F17B-4ACF-8C45-0FCBC0B696BB}"/>
                </a:ext>
              </a:extLst>
            </p:cNvPr>
            <p:cNvSpPr/>
            <p:nvPr/>
          </p:nvSpPr>
          <p:spPr bwMode="auto">
            <a:xfrm>
              <a:off x="4400076" y="1232835"/>
              <a:ext cx="678071" cy="198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전체</a:t>
              </a:r>
            </a:p>
          </p:txBody>
        </p:sp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id="{0C362523-1A6A-4D67-8CC5-5109F75BC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5278" y="1283843"/>
              <a:ext cx="90000" cy="90000"/>
            </a:xfrm>
            <a:prstGeom prst="rect">
              <a:avLst/>
            </a:prstGeom>
          </p:spPr>
        </p:pic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0C30CF92-4E40-44BB-843D-D4C2AFD5F268}"/>
              </a:ext>
            </a:extLst>
          </p:cNvPr>
          <p:cNvGrpSpPr/>
          <p:nvPr/>
        </p:nvGrpSpPr>
        <p:grpSpPr>
          <a:xfrm>
            <a:off x="284098" y="996850"/>
            <a:ext cx="1080000" cy="216000"/>
            <a:chOff x="284098" y="5053601"/>
            <a:chExt cx="1080000" cy="216000"/>
          </a:xfrm>
        </p:grpSpPr>
        <p:sp>
          <p:nvSpPr>
            <p:cNvPr id="125" name="사각형: 둥근 위쪽 모서리 124">
              <a:extLst>
                <a:ext uri="{FF2B5EF4-FFF2-40B4-BE49-F238E27FC236}">
                  <a16:creationId xmlns:a16="http://schemas.microsoft.com/office/drawing/2014/main" id="{7B2E19AA-15F2-4DE7-8D76-AF4421458260}"/>
                </a:ext>
              </a:extLst>
            </p:cNvPr>
            <p:cNvSpPr/>
            <p:nvPr/>
          </p:nvSpPr>
          <p:spPr bwMode="auto">
            <a:xfrm>
              <a:off x="284098" y="5053601"/>
              <a:ext cx="1080000" cy="216000"/>
            </a:xfrm>
            <a:prstGeom prst="round2SameRect">
              <a:avLst>
                <a:gd name="adj1" fmla="val 13033"/>
                <a:gd name="adj2" fmla="val 0"/>
              </a:avLst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36000" rIns="36000" rtlCol="0" anchor="b"/>
            <a:lstStyle/>
            <a:p>
              <a:pPr algn="ctr" defTabSz="914342"/>
              <a:r>
                <a:rPr lang="ko-KR" altLang="en-US" sz="800" b="1" dirty="0" err="1">
                  <a:solidFill>
                    <a:schemeClr val="tx1"/>
                  </a:solidFill>
                </a:rPr>
                <a:t>부점별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6A08CAA1-F0EA-42D3-A346-57D407F5766F}"/>
                </a:ext>
              </a:extLst>
            </p:cNvPr>
            <p:cNvCxnSpPr>
              <a:cxnSpLocks/>
            </p:cNvCxnSpPr>
            <p:nvPr/>
          </p:nvCxnSpPr>
          <p:spPr>
            <a:xfrm>
              <a:off x="284098" y="5269601"/>
              <a:ext cx="1080000" cy="0"/>
            </a:xfrm>
            <a:prstGeom prst="line">
              <a:avLst/>
            </a:prstGeom>
            <a:ln w="12700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사각형: 둥근 위쪽 모서리 126">
            <a:extLst>
              <a:ext uri="{FF2B5EF4-FFF2-40B4-BE49-F238E27FC236}">
                <a16:creationId xmlns:a16="http://schemas.microsoft.com/office/drawing/2014/main" id="{84DDCE7B-B7E1-4F0D-B1FC-81BF158E3C70}"/>
              </a:ext>
            </a:extLst>
          </p:cNvPr>
          <p:cNvSpPr/>
          <p:nvPr/>
        </p:nvSpPr>
        <p:spPr bwMode="auto">
          <a:xfrm>
            <a:off x="2513768" y="996850"/>
            <a:ext cx="1080000" cy="216000"/>
          </a:xfrm>
          <a:prstGeom prst="round2SameRect">
            <a:avLst>
              <a:gd name="adj1" fmla="val 13033"/>
              <a:gd name="adj2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b"/>
          <a:lstStyle/>
          <a:p>
            <a:pPr algn="ctr" defTabSz="914342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신청확인</a:t>
            </a:r>
          </a:p>
        </p:txBody>
      </p:sp>
      <p:sp>
        <p:nvSpPr>
          <p:cNvPr id="135" name="사각형: 둥근 위쪽 모서리 134">
            <a:extLst>
              <a:ext uri="{FF2B5EF4-FFF2-40B4-BE49-F238E27FC236}">
                <a16:creationId xmlns:a16="http://schemas.microsoft.com/office/drawing/2014/main" id="{E71B16A0-EAB3-4570-B767-B5B1DA0F52C8}"/>
              </a:ext>
            </a:extLst>
          </p:cNvPr>
          <p:cNvSpPr/>
          <p:nvPr/>
        </p:nvSpPr>
        <p:spPr bwMode="auto">
          <a:xfrm>
            <a:off x="3636932" y="996850"/>
            <a:ext cx="1080000" cy="216000"/>
          </a:xfrm>
          <a:prstGeom prst="round2SameRect">
            <a:avLst>
              <a:gd name="adj1" fmla="val 13033"/>
              <a:gd name="adj2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b"/>
          <a:lstStyle/>
          <a:p>
            <a:pPr algn="ctr" defTabSz="914342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신청 및 수정내역</a:t>
            </a:r>
          </a:p>
        </p:txBody>
      </p: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80B16A08-B76F-49C2-A768-49D8F2C59BC2}"/>
              </a:ext>
            </a:extLst>
          </p:cNvPr>
          <p:cNvCxnSpPr>
            <a:cxnSpLocks/>
          </p:cNvCxnSpPr>
          <p:nvPr/>
        </p:nvCxnSpPr>
        <p:spPr>
          <a:xfrm>
            <a:off x="284098" y="1210945"/>
            <a:ext cx="9287937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37E2818C-FA84-4FC3-9810-766423D4812A}"/>
              </a:ext>
            </a:extLst>
          </p:cNvPr>
          <p:cNvCxnSpPr>
            <a:cxnSpLocks/>
          </p:cNvCxnSpPr>
          <p:nvPr/>
        </p:nvCxnSpPr>
        <p:spPr>
          <a:xfrm>
            <a:off x="280923" y="1211254"/>
            <a:ext cx="1080000" cy="0"/>
          </a:xfrm>
          <a:prstGeom prst="line">
            <a:avLst/>
          </a:prstGeom>
          <a:ln w="12700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타원 140">
            <a:extLst>
              <a:ext uri="{FF2B5EF4-FFF2-40B4-BE49-F238E27FC236}">
                <a16:creationId xmlns:a16="http://schemas.microsoft.com/office/drawing/2014/main" id="{48B9BA75-0E29-4683-A3FA-E82686D376FD}"/>
              </a:ext>
            </a:extLst>
          </p:cNvPr>
          <p:cNvSpPr>
            <a:spLocks noChangeAspect="1"/>
          </p:cNvSpPr>
          <p:nvPr/>
        </p:nvSpPr>
        <p:spPr>
          <a:xfrm>
            <a:off x="258571" y="925043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1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graphicFrame>
        <p:nvGraphicFramePr>
          <p:cNvPr id="146" name="표 3">
            <a:extLst>
              <a:ext uri="{FF2B5EF4-FFF2-40B4-BE49-F238E27FC236}">
                <a16:creationId xmlns:a16="http://schemas.microsoft.com/office/drawing/2014/main" id="{FD3F5DDF-F265-4EC2-B529-7721052350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668095"/>
              </p:ext>
            </p:extLst>
          </p:nvPr>
        </p:nvGraphicFramePr>
        <p:xfrm>
          <a:off x="284097" y="2360108"/>
          <a:ext cx="9122460" cy="68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239901612"/>
                    </a:ext>
                  </a:extLst>
                </a:gridCol>
                <a:gridCol w="495862">
                  <a:extLst>
                    <a:ext uri="{9D8B030D-6E8A-4147-A177-3AD203B41FA5}">
                      <a16:colId xmlns:a16="http://schemas.microsoft.com/office/drawing/2014/main" val="2295528587"/>
                    </a:ext>
                  </a:extLst>
                </a:gridCol>
                <a:gridCol w="495862">
                  <a:extLst>
                    <a:ext uri="{9D8B030D-6E8A-4147-A177-3AD203B41FA5}">
                      <a16:colId xmlns:a16="http://schemas.microsoft.com/office/drawing/2014/main" val="270506206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37205113"/>
                    </a:ext>
                  </a:extLst>
                </a:gridCol>
                <a:gridCol w="299012">
                  <a:extLst>
                    <a:ext uri="{9D8B030D-6E8A-4147-A177-3AD203B41FA5}">
                      <a16:colId xmlns:a16="http://schemas.microsoft.com/office/drawing/2014/main" val="226632100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012107461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1483227307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3694107375"/>
                    </a:ext>
                  </a:extLst>
                </a:gridCol>
                <a:gridCol w="495862">
                  <a:extLst>
                    <a:ext uri="{9D8B030D-6E8A-4147-A177-3AD203B41FA5}">
                      <a16:colId xmlns:a16="http://schemas.microsoft.com/office/drawing/2014/main" val="2400561666"/>
                    </a:ext>
                  </a:extLst>
                </a:gridCol>
                <a:gridCol w="495862">
                  <a:extLst>
                    <a:ext uri="{9D8B030D-6E8A-4147-A177-3AD203B41FA5}">
                      <a16:colId xmlns:a16="http://schemas.microsoft.com/office/drawing/2014/main" val="58784359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46823302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754614104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66786198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82846651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073046545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497505390"/>
                    </a:ext>
                  </a:extLst>
                </a:gridCol>
              </a:tblGrid>
              <a:tr h="216000">
                <a:tc rowSpan="2">
                  <a:txBody>
                    <a:bodyPr/>
                    <a:lstStyle/>
                    <a:p>
                      <a:pPr algn="ctr"/>
                      <a:endParaRPr lang="ko-KR" altLang="en-US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순번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신청연도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신청부점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7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소속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신청수량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신청상태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결재상태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신청자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신청일자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인수구분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7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7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81706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부점코드</a:t>
                      </a:r>
                      <a:endParaRPr lang="ko-KR" altLang="en-US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부점명</a:t>
                      </a:r>
                      <a:endParaRPr lang="ko-KR" altLang="en-US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총신청수량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영업점배송수량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고객배송수량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직원번호</a:t>
                      </a:r>
                      <a:endParaRPr lang="ko-KR" altLang="en-US"/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직원명</a:t>
                      </a:r>
                      <a:endParaRPr lang="ko-KR" altLang="en-US"/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벽걸이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effectLst/>
                        </a:rPr>
                        <a:t>(3</a:t>
                      </a:r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단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ko-KR" altLang="en-US"/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벽걸이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일반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ko-KR" altLang="en-US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탁상</a:t>
                      </a:r>
                      <a:endParaRPr lang="ko-KR" altLang="en-US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7737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2025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0711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IT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</a:rPr>
                        <a:t>금융개발부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</a:rPr>
                        <a:t>일반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700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550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 u="sng">
                          <a:solidFill>
                            <a:schemeClr val="tx1"/>
                          </a:solidFill>
                          <a:effectLst/>
                        </a:rPr>
                        <a:t>150</a:t>
                      </a:r>
                      <a:endParaRPr lang="en-US" altLang="ko-KR" sz="800" b="0" u="sn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신청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</a:rPr>
                        <a:t>결재승인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000000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2024-10-25</a:t>
                      </a: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742950" rtl="0" eaLnBrk="1" latinLnBrk="1" hangingPunct="1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742950" rtl="0" eaLnBrk="1" latinLnBrk="1" hangingPunct="1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977557"/>
                  </a:ext>
                </a:extLst>
              </a:tr>
            </a:tbl>
          </a:graphicData>
        </a:graphic>
      </p:graphicFrame>
      <p:sp>
        <p:nvSpPr>
          <p:cNvPr id="76" name="직사각형 75">
            <a:extLst>
              <a:ext uri="{FF2B5EF4-FFF2-40B4-BE49-F238E27FC236}">
                <a16:creationId xmlns:a16="http://schemas.microsoft.com/office/drawing/2014/main" id="{090DFCE7-0673-4719-9D12-2C1C5A3033C8}"/>
              </a:ext>
            </a:extLst>
          </p:cNvPr>
          <p:cNvSpPr/>
          <p:nvPr/>
        </p:nvSpPr>
        <p:spPr bwMode="auto">
          <a:xfrm>
            <a:off x="284034" y="2358755"/>
            <a:ext cx="9287999" cy="3829593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4B31DCA7-DDEA-444E-8B72-63406DDB6683}"/>
              </a:ext>
            </a:extLst>
          </p:cNvPr>
          <p:cNvSpPr>
            <a:spLocks noChangeAspect="1"/>
          </p:cNvSpPr>
          <p:nvPr/>
        </p:nvSpPr>
        <p:spPr>
          <a:xfrm>
            <a:off x="2288794" y="1725894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2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4772847D-623F-4E5A-ADB7-955BB51D99E3}"/>
              </a:ext>
            </a:extLst>
          </p:cNvPr>
          <p:cNvSpPr txBox="1"/>
          <p:nvPr/>
        </p:nvSpPr>
        <p:spPr>
          <a:xfrm>
            <a:off x="2483027" y="1464146"/>
            <a:ext cx="50975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>
                <a:latin typeface="+mn-ea"/>
              </a:rPr>
              <a:t>신청부점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 *</a:t>
            </a:r>
            <a:r>
              <a:rPr lang="en-US" altLang="ko-KR" sz="800" b="1" dirty="0">
                <a:latin typeface="+mn-ea"/>
              </a:rPr>
              <a:t> 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65FDFDAB-C5CC-4A28-AB71-19333F15CEDA}"/>
              </a:ext>
            </a:extLst>
          </p:cNvPr>
          <p:cNvGrpSpPr/>
          <p:nvPr/>
        </p:nvGrpSpPr>
        <p:grpSpPr>
          <a:xfrm>
            <a:off x="4448946" y="1436696"/>
            <a:ext cx="900000" cy="198000"/>
            <a:chOff x="7701143" y="1163217"/>
            <a:chExt cx="900000" cy="198000"/>
          </a:xfrm>
        </p:grpSpPr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AB8F3F0C-EE9C-4C66-A1EB-0E2328AC7ABB}"/>
                </a:ext>
              </a:extLst>
            </p:cNvPr>
            <p:cNvSpPr/>
            <p:nvPr/>
          </p:nvSpPr>
          <p:spPr bwMode="auto">
            <a:xfrm>
              <a:off x="7701143" y="1163217"/>
              <a:ext cx="900000" cy="198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endPara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165" name="그림 164">
              <a:extLst>
                <a:ext uri="{FF2B5EF4-FFF2-40B4-BE49-F238E27FC236}">
                  <a16:creationId xmlns:a16="http://schemas.microsoft.com/office/drawing/2014/main" id="{3FB30D14-FB53-4282-B766-956E7E485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6070" y="1214225"/>
              <a:ext cx="90000" cy="90000"/>
            </a:xfrm>
            <a:prstGeom prst="rect">
              <a:avLst/>
            </a:prstGeom>
          </p:spPr>
        </p:pic>
      </p:grp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8B33A169-7C03-4ED5-8A09-4363CCCF6BCB}"/>
              </a:ext>
            </a:extLst>
          </p:cNvPr>
          <p:cNvSpPr/>
          <p:nvPr/>
        </p:nvSpPr>
        <p:spPr bwMode="auto">
          <a:xfrm>
            <a:off x="3057542" y="1436696"/>
            <a:ext cx="1316034" cy="198000"/>
          </a:xfrm>
          <a:prstGeom prst="rect">
            <a:avLst/>
          </a:prstGeom>
          <a:solidFill>
            <a:srgbClr val="FFFFCC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bIns="54000" rtlCol="0" anchor="ctr"/>
          <a:lstStyle/>
          <a:p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9261DADD-5304-4C7A-BB4F-28169FB34CE4}"/>
              </a:ext>
            </a:extLst>
          </p:cNvPr>
          <p:cNvSpPr txBox="1"/>
          <p:nvPr/>
        </p:nvSpPr>
        <p:spPr>
          <a:xfrm>
            <a:off x="2487883" y="1755965"/>
            <a:ext cx="31098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>
                <a:latin typeface="+mn-ea"/>
              </a:rPr>
              <a:t>품목</a:t>
            </a:r>
            <a:r>
              <a:rPr lang="en-US" altLang="ko-KR" sz="800" b="1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*</a:t>
            </a:r>
            <a:r>
              <a:rPr lang="en-US" altLang="ko-KR" sz="800" b="1" dirty="0">
                <a:latin typeface="+mn-ea"/>
              </a:rPr>
              <a:t> 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A60C91EA-FBB1-456B-B6B9-B85428CFBA4F}"/>
              </a:ext>
            </a:extLst>
          </p:cNvPr>
          <p:cNvGrpSpPr/>
          <p:nvPr/>
        </p:nvGrpSpPr>
        <p:grpSpPr>
          <a:xfrm>
            <a:off x="3058976" y="1725894"/>
            <a:ext cx="1046020" cy="198000"/>
            <a:chOff x="4904901" y="1232835"/>
            <a:chExt cx="1046020" cy="198000"/>
          </a:xfrm>
        </p:grpSpPr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F25E503B-5BA5-4BCB-A170-6B0244664B6E}"/>
                </a:ext>
              </a:extLst>
            </p:cNvPr>
            <p:cNvSpPr/>
            <p:nvPr/>
          </p:nvSpPr>
          <p:spPr bwMode="auto">
            <a:xfrm>
              <a:off x="4904901" y="1232835"/>
              <a:ext cx="1046020" cy="198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전체</a:t>
              </a:r>
            </a:p>
          </p:txBody>
        </p:sp>
        <p:pic>
          <p:nvPicPr>
            <p:cNvPr id="170" name="그림 169">
              <a:extLst>
                <a:ext uri="{FF2B5EF4-FFF2-40B4-BE49-F238E27FC236}">
                  <a16:creationId xmlns:a16="http://schemas.microsoft.com/office/drawing/2014/main" id="{61DEA4D4-FC47-4D16-8612-A084C5BF2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2053" y="1283843"/>
              <a:ext cx="90000" cy="90000"/>
            </a:xfrm>
            <a:prstGeom prst="rect">
              <a:avLst/>
            </a:prstGeom>
          </p:spPr>
        </p:pic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A7CE8E77-E937-4F1E-AA5E-4556695C4C6B}"/>
              </a:ext>
            </a:extLst>
          </p:cNvPr>
          <p:cNvSpPr txBox="1"/>
          <p:nvPr/>
        </p:nvSpPr>
        <p:spPr>
          <a:xfrm>
            <a:off x="190893" y="2115174"/>
            <a:ext cx="36823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● </a:t>
            </a:r>
            <a:r>
              <a:rPr lang="ko-KR" altLang="en-US" sz="900" b="1" dirty="0" err="1"/>
              <a:t>부점별</a:t>
            </a:r>
            <a:r>
              <a:rPr lang="ko-KR" altLang="en-US" sz="900" b="1" dirty="0"/>
              <a:t> 신청내역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9D70F08-EA36-4D98-92EB-8403F5AE4990}"/>
              </a:ext>
            </a:extLst>
          </p:cNvPr>
          <p:cNvGrpSpPr/>
          <p:nvPr/>
        </p:nvGrpSpPr>
        <p:grpSpPr>
          <a:xfrm>
            <a:off x="9213592" y="2157133"/>
            <a:ext cx="358443" cy="143999"/>
            <a:chOff x="4437926" y="1748205"/>
            <a:chExt cx="358443" cy="143999"/>
          </a:xfrm>
        </p:grpSpPr>
        <p:pic>
          <p:nvPicPr>
            <p:cNvPr id="55" name="Picture 4" descr="C:\Users\SUYEON\Desktop\icon\office-exel.png">
              <a:extLst>
                <a:ext uri="{FF2B5EF4-FFF2-40B4-BE49-F238E27FC236}">
                  <a16:creationId xmlns:a16="http://schemas.microsoft.com/office/drawing/2014/main" id="{4EC4D766-1A51-45B6-857C-2318A93856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926" y="1748205"/>
              <a:ext cx="144333" cy="136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아래쪽 화살표 232">
              <a:extLst>
                <a:ext uri="{FF2B5EF4-FFF2-40B4-BE49-F238E27FC236}">
                  <a16:creationId xmlns:a16="http://schemas.microsoft.com/office/drawing/2014/main" id="{B288D8BD-2F1E-4A19-92DD-86A960A83D50}"/>
                </a:ext>
              </a:extLst>
            </p:cNvPr>
            <p:cNvSpPr/>
            <p:nvPr/>
          </p:nvSpPr>
          <p:spPr bwMode="auto">
            <a:xfrm>
              <a:off x="4535120" y="1817682"/>
              <a:ext cx="67128" cy="74522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682FE0F7-89B7-4E8F-B793-33DA339DD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6135" y="1763446"/>
              <a:ext cx="130234" cy="127463"/>
            </a:xfrm>
            <a:prstGeom prst="rect">
              <a:avLst/>
            </a:prstGeom>
          </p:spPr>
        </p:pic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941F4B9E-F0D5-4F51-8500-218335233B4B}"/>
              </a:ext>
            </a:extLst>
          </p:cNvPr>
          <p:cNvSpPr txBox="1"/>
          <p:nvPr/>
        </p:nvSpPr>
        <p:spPr>
          <a:xfrm>
            <a:off x="8478037" y="2136077"/>
            <a:ext cx="7486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전체 </a:t>
            </a:r>
            <a:r>
              <a:rPr lang="en-US" altLang="ko-KR" sz="700" b="1" dirty="0">
                <a:solidFill>
                  <a:schemeClr val="accent2"/>
                </a:solidFill>
              </a:rPr>
              <a:t>00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건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A7E802-C1AA-43FA-AFEB-20F11B8F076F}"/>
              </a:ext>
            </a:extLst>
          </p:cNvPr>
          <p:cNvSpPr txBox="1"/>
          <p:nvPr/>
        </p:nvSpPr>
        <p:spPr>
          <a:xfrm>
            <a:off x="5781196" y="1755965"/>
            <a:ext cx="50975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>
                <a:latin typeface="+mn-ea"/>
              </a:rPr>
              <a:t>인수구분 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*</a:t>
            </a:r>
            <a:r>
              <a:rPr lang="en-US" altLang="ko-KR" sz="800" b="1" dirty="0">
                <a:latin typeface="+mn-ea"/>
              </a:rPr>
              <a:t> 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EF761747-EA63-409B-BE05-D1D8375BC07F}"/>
              </a:ext>
            </a:extLst>
          </p:cNvPr>
          <p:cNvGrpSpPr/>
          <p:nvPr/>
        </p:nvGrpSpPr>
        <p:grpSpPr>
          <a:xfrm>
            <a:off x="6531307" y="1725894"/>
            <a:ext cx="678071" cy="198000"/>
            <a:chOff x="4400076" y="1232835"/>
            <a:chExt cx="678071" cy="198000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C6FE52D-4B63-49C2-B5BC-8EC235B4D366}"/>
                </a:ext>
              </a:extLst>
            </p:cNvPr>
            <p:cNvSpPr/>
            <p:nvPr/>
          </p:nvSpPr>
          <p:spPr bwMode="auto">
            <a:xfrm>
              <a:off x="4400076" y="1232835"/>
              <a:ext cx="678071" cy="198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전체</a:t>
              </a:r>
            </a:p>
          </p:txBody>
        </p:sp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DCCEE8E3-9B4C-4A99-A766-8408F620F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5278" y="1283843"/>
              <a:ext cx="90000" cy="90000"/>
            </a:xfrm>
            <a:prstGeom prst="rect">
              <a:avLst/>
            </a:prstGeom>
          </p:spPr>
        </p:pic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4F78E81-8B21-44FE-82F0-4DBF46545136}"/>
              </a:ext>
            </a:extLst>
          </p:cNvPr>
          <p:cNvSpPr/>
          <p:nvPr/>
        </p:nvSpPr>
        <p:spPr>
          <a:xfrm>
            <a:off x="9308370" y="2346006"/>
            <a:ext cx="271707" cy="16202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54000" rtlCol="0" anchor="ctr"/>
          <a:lstStyle/>
          <a:p>
            <a:pPr marL="0" marR="0" lvl="0" indent="0" algn="ctr" defTabSz="914400" rtl="0" eaLnBrk="1" fontAlgn="auto" latinLnBrk="1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  <a:cs typeface="KoPubWorld돋움체_Pro Light" panose="00000300000000000000" pitchFamily="50" charset="-127"/>
              </a:rPr>
              <a:t>다음페이지 계속</a:t>
            </a:r>
            <a:endParaRPr lang="en-US" altLang="ko-KR" sz="800" dirty="0">
              <a:solidFill>
                <a:schemeClr val="bg1">
                  <a:lumMod val="95000"/>
                </a:schemeClr>
              </a:solidFill>
              <a:latin typeface="+mn-ea"/>
              <a:ea typeface="+mn-ea"/>
              <a:cs typeface="KoPubWorld돋움체_Pro Light" panose="0000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1597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6D103-E2A0-3A7D-69AA-371CD3E14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사각형: 둥근 위쪽 모서리 138">
            <a:extLst>
              <a:ext uri="{FF2B5EF4-FFF2-40B4-BE49-F238E27FC236}">
                <a16:creationId xmlns:a16="http://schemas.microsoft.com/office/drawing/2014/main" id="{1AB56CCC-E9A5-43F1-BF8D-4B07CCB6F4FD}"/>
              </a:ext>
            </a:extLst>
          </p:cNvPr>
          <p:cNvSpPr/>
          <p:nvPr/>
        </p:nvSpPr>
        <p:spPr bwMode="auto">
          <a:xfrm>
            <a:off x="1399642" y="995254"/>
            <a:ext cx="1080000" cy="216000"/>
          </a:xfrm>
          <a:prstGeom prst="round2SameRect">
            <a:avLst>
              <a:gd name="adj1" fmla="val 13033"/>
              <a:gd name="adj2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b"/>
          <a:lstStyle/>
          <a:p>
            <a:pPr algn="ctr" defTabSz="914342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품목별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31E5589-C498-7DF4-8356-9366903A1E3D}"/>
              </a:ext>
            </a:extLst>
          </p:cNvPr>
          <p:cNvSpPr txBox="1"/>
          <p:nvPr/>
        </p:nvSpPr>
        <p:spPr>
          <a:xfrm>
            <a:off x="10245609" y="688967"/>
            <a:ext cx="1800000" cy="200055"/>
          </a:xfrm>
          <a:prstGeom prst="rect">
            <a:avLst/>
          </a:prstGeom>
        </p:spPr>
        <p:txBody>
          <a:bodyPr wrap="square" lIns="36000" rIns="36000" rtlCol="0">
            <a:spAutoFit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BSSCR0401T, BSSCR0401M</a:t>
            </a:r>
            <a:endParaRPr lang="ko-KR" altLang="ko-KR" sz="700" dirty="0">
              <a:solidFill>
                <a:srgbClr val="202124"/>
              </a:solidFill>
              <a:latin typeface="+mn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8138B63-2B5F-29E8-7F3A-5174D9E2E121}"/>
              </a:ext>
            </a:extLst>
          </p:cNvPr>
          <p:cNvSpPr txBox="1"/>
          <p:nvPr/>
        </p:nvSpPr>
        <p:spPr>
          <a:xfrm>
            <a:off x="10245609" y="497547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>
              <a:defRPr/>
            </a:pP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신청내역조회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202124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6A215C4-DC5A-004F-EE3F-DC9FB8A72E10}"/>
              </a:ext>
            </a:extLst>
          </p:cNvPr>
          <p:cNvSpPr txBox="1"/>
          <p:nvPr/>
        </p:nvSpPr>
        <p:spPr>
          <a:xfrm>
            <a:off x="10245609" y="863833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endParaRPr kumimoji="0" lang="ko-KR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2552FD-D0E0-EA02-42BF-EF2D8438A599}"/>
              </a:ext>
            </a:extLst>
          </p:cNvPr>
          <p:cNvSpPr txBox="1"/>
          <p:nvPr/>
        </p:nvSpPr>
        <p:spPr>
          <a:xfrm>
            <a:off x="66840" y="125573"/>
            <a:ext cx="2943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1400" dirty="0">
                <a:solidFill>
                  <a:prstClr val="black"/>
                </a:solidFill>
                <a:latin typeface="함초롬돋움"/>
                <a:ea typeface="함초롬돋움"/>
              </a:rPr>
              <a:t>캘린더신청 </a:t>
            </a:r>
            <a:r>
              <a:rPr lang="en-US" altLang="ko-KR" sz="1400" dirty="0">
                <a:solidFill>
                  <a:prstClr val="black"/>
                </a:solidFill>
                <a:latin typeface="함초롬돋움"/>
                <a:ea typeface="함초롬돋움"/>
              </a:rPr>
              <a:t>&gt; </a:t>
            </a:r>
            <a:r>
              <a:rPr lang="ko-KR" altLang="en-US" sz="1400" dirty="0">
                <a:solidFill>
                  <a:prstClr val="black"/>
                </a:solidFill>
                <a:latin typeface="함초롬돋움"/>
                <a:ea typeface="함초롬돋움"/>
              </a:rPr>
              <a:t>신청내역조회</a:t>
            </a:r>
            <a:r>
              <a:rPr lang="en-US" altLang="ko-KR" sz="1400" dirty="0">
                <a:solidFill>
                  <a:prstClr val="black"/>
                </a:solidFill>
                <a:latin typeface="함초롬돋움"/>
                <a:ea typeface="함초롬돋움"/>
              </a:rPr>
              <a:t>_</a:t>
            </a:r>
            <a:r>
              <a:rPr lang="ko-KR" altLang="en-US" sz="1400" dirty="0" err="1">
                <a:solidFill>
                  <a:prstClr val="black"/>
                </a:solidFill>
                <a:latin typeface="함초롬돋움"/>
                <a:ea typeface="함초롬돋움"/>
              </a:rPr>
              <a:t>부점별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BDE49F-922F-F588-220C-513BCF3DDE89}"/>
              </a:ext>
            </a:extLst>
          </p:cNvPr>
          <p:cNvSpPr txBox="1"/>
          <p:nvPr/>
        </p:nvSpPr>
        <p:spPr>
          <a:xfrm>
            <a:off x="10245609" y="1118146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lvl="0"/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홈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영업지원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캘린더신청 </a:t>
            </a:r>
            <a:r>
              <a:rPr lang="en-US" altLang="ko-KR" sz="70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>
                <a:solidFill>
                  <a:srgbClr val="202124"/>
                </a:solidFill>
                <a:latin typeface="+mn-ea"/>
              </a:rPr>
              <a:t>신청내역조회</a:t>
            </a:r>
            <a:endParaRPr lang="ko-KR" altLang="en-US" sz="700" dirty="0">
              <a:solidFill>
                <a:srgbClr val="202124"/>
              </a:solidFill>
              <a:latin typeface="+mn-ea"/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C75B356D-41D9-4C64-87DF-35B0C31F7032}"/>
              </a:ext>
            </a:extLst>
          </p:cNvPr>
          <p:cNvGrpSpPr/>
          <p:nvPr/>
        </p:nvGrpSpPr>
        <p:grpSpPr>
          <a:xfrm>
            <a:off x="287839" y="540930"/>
            <a:ext cx="1033453" cy="246221"/>
            <a:chOff x="287839" y="540930"/>
            <a:chExt cx="1033453" cy="246221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38433F7-3C4C-4CEF-AD07-DCCCB76913D0}"/>
                </a:ext>
              </a:extLst>
            </p:cNvPr>
            <p:cNvSpPr txBox="1"/>
            <p:nvPr/>
          </p:nvSpPr>
          <p:spPr>
            <a:xfrm>
              <a:off x="386421" y="540930"/>
              <a:ext cx="9348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ko-KR" altLang="en-US" sz="1000" b="1" dirty="0">
                  <a:solidFill>
                    <a:prstClr val="black"/>
                  </a:solidFill>
                  <a:latin typeface="함초롬돋움"/>
                  <a:ea typeface="함초롬돋움"/>
                </a:rPr>
                <a:t>신청내역조회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endParaRPr>
            </a:p>
          </p:txBody>
        </p:sp>
        <p:pic>
          <p:nvPicPr>
            <p:cNvPr id="83" name="그림 82" descr="스케치, 블랙, 화이트이(가) 표시된 사진&#10;&#10;자동 생성된 설명">
              <a:extLst>
                <a:ext uri="{FF2B5EF4-FFF2-40B4-BE49-F238E27FC236}">
                  <a16:creationId xmlns:a16="http://schemas.microsoft.com/office/drawing/2014/main" id="{63DA5903-D1CD-4549-ADDC-B9CE0DC78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839" y="604119"/>
              <a:ext cx="133200" cy="133200"/>
            </a:xfrm>
            <a:prstGeom prst="rect">
              <a:avLst/>
            </a:prstGeom>
          </p:spPr>
        </p:pic>
      </p:grp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3C7CCBB-4B28-4E9D-B21A-3904BFA4FA7C}"/>
              </a:ext>
            </a:extLst>
          </p:cNvPr>
          <p:cNvSpPr/>
          <p:nvPr/>
        </p:nvSpPr>
        <p:spPr>
          <a:xfrm>
            <a:off x="1200693" y="576273"/>
            <a:ext cx="5289030" cy="216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ko-KR" altLang="en-US" sz="600" dirty="0">
                <a:solidFill>
                  <a:srgbClr val="7F7F7F"/>
                </a:solidFill>
                <a:latin typeface="함초롬돋움"/>
                <a:ea typeface="함초롬돋움"/>
              </a:rPr>
              <a:t>홈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lang="ko-KR" altLang="en-US" sz="600" dirty="0">
                <a:solidFill>
                  <a:srgbClr val="7F7F7F"/>
                </a:solidFill>
                <a:latin typeface="함초롬돋움"/>
                <a:ea typeface="함초롬돋움"/>
              </a:rPr>
              <a:t>영업지원 </a:t>
            </a:r>
            <a:r>
              <a:rPr lang="en-US" altLang="ko-KR" sz="600" dirty="0">
                <a:solidFill>
                  <a:srgbClr val="7F7F7F"/>
                </a:solidFill>
                <a:latin typeface="함초롬돋움"/>
                <a:ea typeface="함초롬돋움"/>
              </a:rPr>
              <a:t>&gt; 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캘린더신청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en-US" altLang="ko-KR" sz="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(691530) </a:t>
            </a:r>
            <a:r>
              <a:rPr kumimoji="0" lang="ko-KR" altLang="en-US" sz="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신청내역조회 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04CDD269-BF6E-4A07-9AB8-80DE07ACA5CA}"/>
              </a:ext>
            </a:extLst>
          </p:cNvPr>
          <p:cNvSpPr>
            <a:spLocks/>
          </p:cNvSpPr>
          <p:nvPr/>
        </p:nvSpPr>
        <p:spPr bwMode="auto">
          <a:xfrm>
            <a:off x="284035" y="1347012"/>
            <a:ext cx="9288000" cy="662764"/>
          </a:xfrm>
          <a:prstGeom prst="roundRect">
            <a:avLst>
              <a:gd name="adj" fmla="val 0"/>
            </a:avLst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914342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1FBF47AC-741E-465C-804B-F1F2B1D49782}"/>
              </a:ext>
            </a:extLst>
          </p:cNvPr>
          <p:cNvSpPr/>
          <p:nvPr/>
        </p:nvSpPr>
        <p:spPr>
          <a:xfrm>
            <a:off x="9070039" y="1719699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조회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D2CA096-AB99-47E9-9DD3-63E63BBEFC9B}"/>
              </a:ext>
            </a:extLst>
          </p:cNvPr>
          <p:cNvSpPr txBox="1"/>
          <p:nvPr/>
        </p:nvSpPr>
        <p:spPr>
          <a:xfrm>
            <a:off x="395947" y="1753702"/>
            <a:ext cx="50975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>
                <a:latin typeface="+mn-ea"/>
              </a:rPr>
              <a:t>결재상태</a:t>
            </a:r>
            <a:r>
              <a:rPr lang="en-US" altLang="ko-KR" sz="800" b="1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*</a:t>
            </a:r>
            <a:r>
              <a:rPr lang="en-US" altLang="ko-KR" sz="800" b="1" dirty="0">
                <a:latin typeface="+mn-ea"/>
              </a:rPr>
              <a:t> 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0F418EC2-3BB7-4BA7-9D0F-A7ECA345EFAE}"/>
              </a:ext>
            </a:extLst>
          </p:cNvPr>
          <p:cNvGrpSpPr/>
          <p:nvPr/>
        </p:nvGrpSpPr>
        <p:grpSpPr>
          <a:xfrm>
            <a:off x="1146058" y="1723631"/>
            <a:ext cx="678071" cy="198000"/>
            <a:chOff x="4400076" y="1232835"/>
            <a:chExt cx="678071" cy="198000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A63A5127-CC15-46AE-90DB-F0BD5F517073}"/>
                </a:ext>
              </a:extLst>
            </p:cNvPr>
            <p:cNvSpPr/>
            <p:nvPr/>
          </p:nvSpPr>
          <p:spPr bwMode="auto">
            <a:xfrm>
              <a:off x="4400076" y="1232835"/>
              <a:ext cx="678071" cy="198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전체</a:t>
              </a:r>
            </a:p>
          </p:txBody>
        </p:sp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id="{9A1D747C-3BA0-4FE2-9262-03AEDD155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5278" y="1283843"/>
              <a:ext cx="90000" cy="90000"/>
            </a:xfrm>
            <a:prstGeom prst="rect">
              <a:avLst/>
            </a:prstGeom>
          </p:spPr>
        </p:pic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6DE3D9C8-6594-4F9B-9261-A334DECFE230}"/>
              </a:ext>
            </a:extLst>
          </p:cNvPr>
          <p:cNvGrpSpPr/>
          <p:nvPr/>
        </p:nvGrpSpPr>
        <p:grpSpPr>
          <a:xfrm>
            <a:off x="397692" y="1434983"/>
            <a:ext cx="1352897" cy="198000"/>
            <a:chOff x="397692" y="1460215"/>
            <a:chExt cx="1352897" cy="198000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9C671D2-113E-47FA-921B-EB1B7719FF53}"/>
                </a:ext>
              </a:extLst>
            </p:cNvPr>
            <p:cNvSpPr txBox="1"/>
            <p:nvPr/>
          </p:nvSpPr>
          <p:spPr>
            <a:xfrm>
              <a:off x="397692" y="1490286"/>
              <a:ext cx="50975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b="1" dirty="0">
                  <a:latin typeface="+mn-ea"/>
                </a:rPr>
                <a:t>신청연도</a:t>
              </a:r>
              <a:r>
                <a:rPr lang="en-US" altLang="ko-KR" sz="800" b="1" dirty="0">
                  <a:solidFill>
                    <a:srgbClr val="FF0000"/>
                  </a:solidFill>
                  <a:latin typeface="+mn-ea"/>
                </a:rPr>
                <a:t> *</a:t>
              </a:r>
              <a:r>
                <a:rPr lang="en-US" altLang="ko-KR" sz="800" b="1" dirty="0">
                  <a:latin typeface="+mn-ea"/>
                </a:rPr>
                <a:t> </a:t>
              </a:r>
              <a:endParaRPr lang="ko-KR" altLang="en-US" sz="800" b="1" dirty="0">
                <a:latin typeface="+mn-ea"/>
              </a:endParaRPr>
            </a:p>
          </p:txBody>
        </p: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B0023AC3-D38F-4FBC-BF45-3316CBB80E6D}"/>
                </a:ext>
              </a:extLst>
            </p:cNvPr>
            <p:cNvGrpSpPr/>
            <p:nvPr/>
          </p:nvGrpSpPr>
          <p:grpSpPr>
            <a:xfrm>
              <a:off x="1146492" y="1460215"/>
              <a:ext cx="604097" cy="198000"/>
              <a:chOff x="4398765" y="1232835"/>
              <a:chExt cx="604097" cy="198000"/>
            </a:xfrm>
          </p:grpSpPr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EADE6ACC-4B8E-4EEE-B0C8-87168A08747D}"/>
                  </a:ext>
                </a:extLst>
              </p:cNvPr>
              <p:cNvSpPr/>
              <p:nvPr/>
            </p:nvSpPr>
            <p:spPr bwMode="auto">
              <a:xfrm>
                <a:off x="4398765" y="1232835"/>
                <a:ext cx="604097" cy="198000"/>
              </a:xfrm>
              <a:prstGeom prst="rect">
                <a:avLst/>
              </a:prstGeom>
              <a:solidFill>
                <a:srgbClr val="FFFFCC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bIns="54000" rtlCol="0" anchor="ctr"/>
              <a:lstStyle/>
              <a:p>
                <a:r>
                  <a:rPr lang="en-US" altLang="ko-KR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2025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년</a:t>
                </a:r>
              </a:p>
            </p:txBody>
          </p:sp>
          <p:pic>
            <p:nvPicPr>
              <p:cNvPr id="101" name="그림 100">
                <a:extLst>
                  <a:ext uri="{FF2B5EF4-FFF2-40B4-BE49-F238E27FC236}">
                    <a16:creationId xmlns:a16="http://schemas.microsoft.com/office/drawing/2014/main" id="{AFA58488-CAAE-4085-9FBA-AC3894E2D0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1752" y="1283843"/>
                <a:ext cx="90000" cy="90000"/>
              </a:xfrm>
              <a:prstGeom prst="rect">
                <a:avLst/>
              </a:prstGeom>
            </p:spPr>
          </p:pic>
        </p:grp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EF64BD74-D690-4E0F-9D77-CA31366BCD57}"/>
              </a:ext>
            </a:extLst>
          </p:cNvPr>
          <p:cNvSpPr txBox="1"/>
          <p:nvPr/>
        </p:nvSpPr>
        <p:spPr>
          <a:xfrm>
            <a:off x="5781196" y="1463992"/>
            <a:ext cx="50975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>
                <a:latin typeface="+mn-ea"/>
              </a:rPr>
              <a:t>신청구분 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*</a:t>
            </a:r>
            <a:r>
              <a:rPr lang="en-US" altLang="ko-KR" sz="800" b="1" dirty="0">
                <a:latin typeface="+mn-ea"/>
              </a:rPr>
              <a:t> 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2F88CEFA-90D3-4ACB-9E84-BE72A287595A}"/>
              </a:ext>
            </a:extLst>
          </p:cNvPr>
          <p:cNvGrpSpPr/>
          <p:nvPr/>
        </p:nvGrpSpPr>
        <p:grpSpPr>
          <a:xfrm>
            <a:off x="6531307" y="1433921"/>
            <a:ext cx="678071" cy="198000"/>
            <a:chOff x="4400076" y="1232835"/>
            <a:chExt cx="678071" cy="198000"/>
          </a:xfrm>
        </p:grpSpPr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03A54816-F17B-4ACF-8C45-0FCBC0B696BB}"/>
                </a:ext>
              </a:extLst>
            </p:cNvPr>
            <p:cNvSpPr/>
            <p:nvPr/>
          </p:nvSpPr>
          <p:spPr bwMode="auto">
            <a:xfrm>
              <a:off x="4400076" y="1232835"/>
              <a:ext cx="678071" cy="198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전체</a:t>
              </a:r>
            </a:p>
          </p:txBody>
        </p:sp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id="{0C362523-1A6A-4D67-8CC5-5109F75BC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5278" y="1283843"/>
              <a:ext cx="90000" cy="90000"/>
            </a:xfrm>
            <a:prstGeom prst="rect">
              <a:avLst/>
            </a:prstGeom>
          </p:spPr>
        </p:pic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0C30CF92-4E40-44BB-843D-D4C2AFD5F268}"/>
              </a:ext>
            </a:extLst>
          </p:cNvPr>
          <p:cNvGrpSpPr/>
          <p:nvPr/>
        </p:nvGrpSpPr>
        <p:grpSpPr>
          <a:xfrm>
            <a:off x="284098" y="996850"/>
            <a:ext cx="1080000" cy="216000"/>
            <a:chOff x="284098" y="5053601"/>
            <a:chExt cx="1080000" cy="216000"/>
          </a:xfrm>
        </p:grpSpPr>
        <p:sp>
          <p:nvSpPr>
            <p:cNvPr id="125" name="사각형: 둥근 위쪽 모서리 124">
              <a:extLst>
                <a:ext uri="{FF2B5EF4-FFF2-40B4-BE49-F238E27FC236}">
                  <a16:creationId xmlns:a16="http://schemas.microsoft.com/office/drawing/2014/main" id="{7B2E19AA-15F2-4DE7-8D76-AF4421458260}"/>
                </a:ext>
              </a:extLst>
            </p:cNvPr>
            <p:cNvSpPr/>
            <p:nvPr/>
          </p:nvSpPr>
          <p:spPr bwMode="auto">
            <a:xfrm>
              <a:off x="284098" y="5053601"/>
              <a:ext cx="1080000" cy="216000"/>
            </a:xfrm>
            <a:prstGeom prst="round2SameRect">
              <a:avLst>
                <a:gd name="adj1" fmla="val 13033"/>
                <a:gd name="adj2" fmla="val 0"/>
              </a:avLst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36000" rIns="36000" rtlCol="0" anchor="b"/>
            <a:lstStyle/>
            <a:p>
              <a:pPr algn="ctr" defTabSz="914342"/>
              <a:r>
                <a:rPr lang="ko-KR" altLang="en-US" sz="800" b="1" dirty="0" err="1">
                  <a:solidFill>
                    <a:schemeClr val="tx1"/>
                  </a:solidFill>
                </a:rPr>
                <a:t>부점별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6A08CAA1-F0EA-42D3-A346-57D407F5766F}"/>
                </a:ext>
              </a:extLst>
            </p:cNvPr>
            <p:cNvCxnSpPr>
              <a:cxnSpLocks/>
            </p:cNvCxnSpPr>
            <p:nvPr/>
          </p:nvCxnSpPr>
          <p:spPr>
            <a:xfrm>
              <a:off x="284098" y="5269601"/>
              <a:ext cx="1080000" cy="0"/>
            </a:xfrm>
            <a:prstGeom prst="line">
              <a:avLst/>
            </a:prstGeom>
            <a:ln w="12700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사각형: 둥근 위쪽 모서리 126">
            <a:extLst>
              <a:ext uri="{FF2B5EF4-FFF2-40B4-BE49-F238E27FC236}">
                <a16:creationId xmlns:a16="http://schemas.microsoft.com/office/drawing/2014/main" id="{84DDCE7B-B7E1-4F0D-B1FC-81BF158E3C70}"/>
              </a:ext>
            </a:extLst>
          </p:cNvPr>
          <p:cNvSpPr/>
          <p:nvPr/>
        </p:nvSpPr>
        <p:spPr bwMode="auto">
          <a:xfrm>
            <a:off x="2513768" y="996850"/>
            <a:ext cx="1080000" cy="216000"/>
          </a:xfrm>
          <a:prstGeom prst="round2SameRect">
            <a:avLst>
              <a:gd name="adj1" fmla="val 13033"/>
              <a:gd name="adj2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b"/>
          <a:lstStyle/>
          <a:p>
            <a:pPr algn="ctr" defTabSz="914342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신청확인</a:t>
            </a:r>
          </a:p>
        </p:txBody>
      </p:sp>
      <p:sp>
        <p:nvSpPr>
          <p:cNvPr id="135" name="사각형: 둥근 위쪽 모서리 134">
            <a:extLst>
              <a:ext uri="{FF2B5EF4-FFF2-40B4-BE49-F238E27FC236}">
                <a16:creationId xmlns:a16="http://schemas.microsoft.com/office/drawing/2014/main" id="{E71B16A0-EAB3-4570-B767-B5B1DA0F52C8}"/>
              </a:ext>
            </a:extLst>
          </p:cNvPr>
          <p:cNvSpPr/>
          <p:nvPr/>
        </p:nvSpPr>
        <p:spPr bwMode="auto">
          <a:xfrm>
            <a:off x="3636932" y="996850"/>
            <a:ext cx="1080000" cy="216000"/>
          </a:xfrm>
          <a:prstGeom prst="round2SameRect">
            <a:avLst>
              <a:gd name="adj1" fmla="val 13033"/>
              <a:gd name="adj2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b"/>
          <a:lstStyle/>
          <a:p>
            <a:pPr algn="ctr" defTabSz="914342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신청 및 수정내역</a:t>
            </a:r>
          </a:p>
        </p:txBody>
      </p: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80B16A08-B76F-49C2-A768-49D8F2C59BC2}"/>
              </a:ext>
            </a:extLst>
          </p:cNvPr>
          <p:cNvCxnSpPr>
            <a:cxnSpLocks/>
          </p:cNvCxnSpPr>
          <p:nvPr/>
        </p:nvCxnSpPr>
        <p:spPr>
          <a:xfrm>
            <a:off x="284098" y="1210945"/>
            <a:ext cx="9287937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37E2818C-FA84-4FC3-9810-766423D4812A}"/>
              </a:ext>
            </a:extLst>
          </p:cNvPr>
          <p:cNvCxnSpPr>
            <a:cxnSpLocks/>
          </p:cNvCxnSpPr>
          <p:nvPr/>
        </p:nvCxnSpPr>
        <p:spPr>
          <a:xfrm>
            <a:off x="280923" y="1211254"/>
            <a:ext cx="1080000" cy="0"/>
          </a:xfrm>
          <a:prstGeom prst="line">
            <a:avLst/>
          </a:prstGeom>
          <a:ln w="12700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6" name="표 3">
            <a:extLst>
              <a:ext uri="{FF2B5EF4-FFF2-40B4-BE49-F238E27FC236}">
                <a16:creationId xmlns:a16="http://schemas.microsoft.com/office/drawing/2014/main" id="{FD3F5DDF-F265-4EC2-B529-7721052350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718812"/>
              </p:ext>
            </p:extLst>
          </p:nvPr>
        </p:nvGraphicFramePr>
        <p:xfrm>
          <a:off x="284097" y="2360108"/>
          <a:ext cx="6725118" cy="68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>
                  <a:extLst>
                    <a:ext uri="{9D8B030D-6E8A-4147-A177-3AD203B41FA5}">
                      <a16:colId xmlns:a16="http://schemas.microsoft.com/office/drawing/2014/main" val="3401660227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630857940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773894087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67079394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696348783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1137103548"/>
                    </a:ext>
                  </a:extLst>
                </a:gridCol>
                <a:gridCol w="1865118">
                  <a:extLst>
                    <a:ext uri="{9D8B030D-6E8A-4147-A177-3AD203B41FA5}">
                      <a16:colId xmlns:a16="http://schemas.microsoft.com/office/drawing/2014/main" val="994303523"/>
                    </a:ext>
                  </a:extLst>
                </a:gridCol>
              </a:tblGrid>
              <a:tr h="216000"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달력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7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7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최종인수일자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배송지정보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817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벽걸이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effectLst/>
                        </a:rPr>
                        <a:t>(3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단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벽걸이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일반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탁상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altLang="ko-KR" sz="6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전화번호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우편번호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배송지주소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55098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150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75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____ - __ - __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02-123-1234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01012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</a:rPr>
                        <a:t>서울특별시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977557"/>
                  </a:ext>
                </a:extLst>
              </a:tr>
            </a:tbl>
          </a:graphicData>
        </a:graphic>
      </p:graphicFrame>
      <p:sp>
        <p:nvSpPr>
          <p:cNvPr id="76" name="직사각형 75">
            <a:extLst>
              <a:ext uri="{FF2B5EF4-FFF2-40B4-BE49-F238E27FC236}">
                <a16:creationId xmlns:a16="http://schemas.microsoft.com/office/drawing/2014/main" id="{090DFCE7-0673-4719-9D12-2C1C5A3033C8}"/>
              </a:ext>
            </a:extLst>
          </p:cNvPr>
          <p:cNvSpPr/>
          <p:nvPr/>
        </p:nvSpPr>
        <p:spPr bwMode="auto">
          <a:xfrm>
            <a:off x="284034" y="2358755"/>
            <a:ext cx="9287999" cy="3829593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4772847D-623F-4E5A-ADB7-955BB51D99E3}"/>
              </a:ext>
            </a:extLst>
          </p:cNvPr>
          <p:cNvSpPr txBox="1"/>
          <p:nvPr/>
        </p:nvSpPr>
        <p:spPr>
          <a:xfrm>
            <a:off x="2483027" y="1464146"/>
            <a:ext cx="50975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>
                <a:latin typeface="+mn-ea"/>
              </a:rPr>
              <a:t>신청부점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 *</a:t>
            </a:r>
            <a:r>
              <a:rPr lang="en-US" altLang="ko-KR" sz="800" b="1" dirty="0">
                <a:latin typeface="+mn-ea"/>
              </a:rPr>
              <a:t> 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65FDFDAB-C5CC-4A28-AB71-19333F15CEDA}"/>
              </a:ext>
            </a:extLst>
          </p:cNvPr>
          <p:cNvGrpSpPr/>
          <p:nvPr/>
        </p:nvGrpSpPr>
        <p:grpSpPr>
          <a:xfrm>
            <a:off x="4448946" y="1436696"/>
            <a:ext cx="900000" cy="198000"/>
            <a:chOff x="7701143" y="1163217"/>
            <a:chExt cx="900000" cy="198000"/>
          </a:xfrm>
        </p:grpSpPr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AB8F3F0C-EE9C-4C66-A1EB-0E2328AC7ABB}"/>
                </a:ext>
              </a:extLst>
            </p:cNvPr>
            <p:cNvSpPr/>
            <p:nvPr/>
          </p:nvSpPr>
          <p:spPr bwMode="auto">
            <a:xfrm>
              <a:off x="7701143" y="1163217"/>
              <a:ext cx="900000" cy="198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endPara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165" name="그림 164">
              <a:extLst>
                <a:ext uri="{FF2B5EF4-FFF2-40B4-BE49-F238E27FC236}">
                  <a16:creationId xmlns:a16="http://schemas.microsoft.com/office/drawing/2014/main" id="{3FB30D14-FB53-4282-B766-956E7E485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6070" y="1214225"/>
              <a:ext cx="90000" cy="90000"/>
            </a:xfrm>
            <a:prstGeom prst="rect">
              <a:avLst/>
            </a:prstGeom>
          </p:spPr>
        </p:pic>
      </p:grp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8B33A169-7C03-4ED5-8A09-4363CCCF6BCB}"/>
              </a:ext>
            </a:extLst>
          </p:cNvPr>
          <p:cNvSpPr/>
          <p:nvPr/>
        </p:nvSpPr>
        <p:spPr bwMode="auto">
          <a:xfrm>
            <a:off x="3057542" y="1436696"/>
            <a:ext cx="1316034" cy="198000"/>
          </a:xfrm>
          <a:prstGeom prst="rect">
            <a:avLst/>
          </a:prstGeom>
          <a:solidFill>
            <a:srgbClr val="FFFFCC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bIns="54000" rtlCol="0" anchor="ctr"/>
          <a:lstStyle/>
          <a:p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9261DADD-5304-4C7A-BB4F-28169FB34CE4}"/>
              </a:ext>
            </a:extLst>
          </p:cNvPr>
          <p:cNvSpPr txBox="1"/>
          <p:nvPr/>
        </p:nvSpPr>
        <p:spPr>
          <a:xfrm>
            <a:off x="2487883" y="1755965"/>
            <a:ext cx="31098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>
                <a:latin typeface="+mn-ea"/>
              </a:rPr>
              <a:t>품목</a:t>
            </a:r>
            <a:r>
              <a:rPr lang="en-US" altLang="ko-KR" sz="800" b="1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*</a:t>
            </a:r>
            <a:r>
              <a:rPr lang="en-US" altLang="ko-KR" sz="800" b="1" dirty="0">
                <a:latin typeface="+mn-ea"/>
              </a:rPr>
              <a:t> 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A60C91EA-FBB1-456B-B6B9-B85428CFBA4F}"/>
              </a:ext>
            </a:extLst>
          </p:cNvPr>
          <p:cNvGrpSpPr/>
          <p:nvPr/>
        </p:nvGrpSpPr>
        <p:grpSpPr>
          <a:xfrm>
            <a:off x="3058976" y="1725894"/>
            <a:ext cx="1046020" cy="198000"/>
            <a:chOff x="4904901" y="1232835"/>
            <a:chExt cx="1046020" cy="198000"/>
          </a:xfrm>
        </p:grpSpPr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F25E503B-5BA5-4BCB-A170-6B0244664B6E}"/>
                </a:ext>
              </a:extLst>
            </p:cNvPr>
            <p:cNvSpPr/>
            <p:nvPr/>
          </p:nvSpPr>
          <p:spPr bwMode="auto">
            <a:xfrm>
              <a:off x="4904901" y="1232835"/>
              <a:ext cx="1046020" cy="198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전체</a:t>
              </a:r>
            </a:p>
          </p:txBody>
        </p:sp>
        <p:pic>
          <p:nvPicPr>
            <p:cNvPr id="170" name="그림 169">
              <a:extLst>
                <a:ext uri="{FF2B5EF4-FFF2-40B4-BE49-F238E27FC236}">
                  <a16:creationId xmlns:a16="http://schemas.microsoft.com/office/drawing/2014/main" id="{61DEA4D4-FC47-4D16-8612-A084C5BF2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2053" y="1283843"/>
              <a:ext cx="90000" cy="90000"/>
            </a:xfrm>
            <a:prstGeom prst="rect">
              <a:avLst/>
            </a:prstGeom>
          </p:spPr>
        </p:pic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A7CE8E77-E937-4F1E-AA5E-4556695C4C6B}"/>
              </a:ext>
            </a:extLst>
          </p:cNvPr>
          <p:cNvSpPr txBox="1"/>
          <p:nvPr/>
        </p:nvSpPr>
        <p:spPr>
          <a:xfrm>
            <a:off x="190893" y="2115174"/>
            <a:ext cx="36823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● </a:t>
            </a:r>
            <a:r>
              <a:rPr lang="ko-KR" altLang="en-US" sz="900" b="1" dirty="0" err="1"/>
              <a:t>부점별</a:t>
            </a:r>
            <a:r>
              <a:rPr lang="ko-KR" altLang="en-US" sz="900" b="1" dirty="0"/>
              <a:t> 신청내역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9D70F08-EA36-4D98-92EB-8403F5AE4990}"/>
              </a:ext>
            </a:extLst>
          </p:cNvPr>
          <p:cNvGrpSpPr/>
          <p:nvPr/>
        </p:nvGrpSpPr>
        <p:grpSpPr>
          <a:xfrm>
            <a:off x="9213592" y="2157133"/>
            <a:ext cx="358443" cy="143999"/>
            <a:chOff x="4437926" y="1748205"/>
            <a:chExt cx="358443" cy="143999"/>
          </a:xfrm>
        </p:grpSpPr>
        <p:pic>
          <p:nvPicPr>
            <p:cNvPr id="55" name="Picture 4" descr="C:\Users\SUYEON\Desktop\icon\office-exel.png">
              <a:extLst>
                <a:ext uri="{FF2B5EF4-FFF2-40B4-BE49-F238E27FC236}">
                  <a16:creationId xmlns:a16="http://schemas.microsoft.com/office/drawing/2014/main" id="{4EC4D766-1A51-45B6-857C-2318A93856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926" y="1748205"/>
              <a:ext cx="144333" cy="136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아래쪽 화살표 232">
              <a:extLst>
                <a:ext uri="{FF2B5EF4-FFF2-40B4-BE49-F238E27FC236}">
                  <a16:creationId xmlns:a16="http://schemas.microsoft.com/office/drawing/2014/main" id="{B288D8BD-2F1E-4A19-92DD-86A960A83D50}"/>
                </a:ext>
              </a:extLst>
            </p:cNvPr>
            <p:cNvSpPr/>
            <p:nvPr/>
          </p:nvSpPr>
          <p:spPr bwMode="auto">
            <a:xfrm>
              <a:off x="4535120" y="1817682"/>
              <a:ext cx="67128" cy="74522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682FE0F7-89B7-4E8F-B793-33DA339DD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6135" y="1763446"/>
              <a:ext cx="130234" cy="127463"/>
            </a:xfrm>
            <a:prstGeom prst="rect">
              <a:avLst/>
            </a:prstGeom>
          </p:spPr>
        </p:pic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941F4B9E-F0D5-4F51-8500-218335233B4B}"/>
              </a:ext>
            </a:extLst>
          </p:cNvPr>
          <p:cNvSpPr txBox="1"/>
          <p:nvPr/>
        </p:nvSpPr>
        <p:spPr>
          <a:xfrm>
            <a:off x="8478037" y="2136077"/>
            <a:ext cx="7486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전체 </a:t>
            </a:r>
            <a:r>
              <a:rPr lang="en-US" altLang="ko-KR" sz="700" b="1" dirty="0">
                <a:solidFill>
                  <a:schemeClr val="accent2"/>
                </a:solidFill>
              </a:rPr>
              <a:t>00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건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A7E802-C1AA-43FA-AFEB-20F11B8F076F}"/>
              </a:ext>
            </a:extLst>
          </p:cNvPr>
          <p:cNvSpPr txBox="1"/>
          <p:nvPr/>
        </p:nvSpPr>
        <p:spPr>
          <a:xfrm>
            <a:off x="5781196" y="1755965"/>
            <a:ext cx="50975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>
                <a:latin typeface="+mn-ea"/>
              </a:rPr>
              <a:t>인수구분 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*</a:t>
            </a:r>
            <a:r>
              <a:rPr lang="en-US" altLang="ko-KR" sz="800" b="1" dirty="0">
                <a:latin typeface="+mn-ea"/>
              </a:rPr>
              <a:t> 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EF761747-EA63-409B-BE05-D1D8375BC07F}"/>
              </a:ext>
            </a:extLst>
          </p:cNvPr>
          <p:cNvGrpSpPr/>
          <p:nvPr/>
        </p:nvGrpSpPr>
        <p:grpSpPr>
          <a:xfrm>
            <a:off x="6531307" y="1725894"/>
            <a:ext cx="678071" cy="198000"/>
            <a:chOff x="4400076" y="1232835"/>
            <a:chExt cx="678071" cy="198000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C6FE52D-4B63-49C2-B5BC-8EC235B4D366}"/>
                </a:ext>
              </a:extLst>
            </p:cNvPr>
            <p:cNvSpPr/>
            <p:nvPr/>
          </p:nvSpPr>
          <p:spPr bwMode="auto">
            <a:xfrm>
              <a:off x="4400076" y="1232835"/>
              <a:ext cx="678071" cy="198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전체</a:t>
              </a:r>
            </a:p>
          </p:txBody>
        </p:sp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DCCEE8E3-9B4C-4A99-A766-8408F620F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5278" y="1283843"/>
              <a:ext cx="90000" cy="9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5438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2B71B9-9FD9-74D8-9E9E-A3E71B275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E78F9848-9975-1D43-9ED3-53DF77FBECD5}"/>
              </a:ext>
            </a:extLst>
          </p:cNvPr>
          <p:cNvSpPr txBox="1"/>
          <p:nvPr/>
        </p:nvSpPr>
        <p:spPr>
          <a:xfrm>
            <a:off x="66840" y="125573"/>
            <a:ext cx="3172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1400" dirty="0">
                <a:solidFill>
                  <a:prstClr val="black"/>
                </a:solidFill>
                <a:latin typeface="함초롬돋움"/>
                <a:ea typeface="함초롬돋움"/>
              </a:rPr>
              <a:t>캘린더신청 </a:t>
            </a:r>
            <a:r>
              <a:rPr lang="en-US" altLang="ko-KR" sz="1400">
                <a:solidFill>
                  <a:prstClr val="black"/>
                </a:solidFill>
                <a:latin typeface="함초롬돋움"/>
                <a:ea typeface="함초롬돋움"/>
              </a:rPr>
              <a:t>&gt; 1</a:t>
            </a:r>
            <a:r>
              <a:rPr lang="ko-KR" altLang="en-US" sz="1400">
                <a:solidFill>
                  <a:prstClr val="black"/>
                </a:solidFill>
                <a:latin typeface="함초롬돋움"/>
                <a:ea typeface="함초롬돋움"/>
              </a:rPr>
              <a:t>차신청</a:t>
            </a:r>
            <a:r>
              <a:rPr lang="en-US" altLang="ko-KR" sz="1400">
                <a:solidFill>
                  <a:prstClr val="black"/>
                </a:solidFill>
                <a:latin typeface="함초롬돋움"/>
                <a:ea typeface="함초롬돋움"/>
              </a:rPr>
              <a:t>_</a:t>
            </a:r>
            <a:r>
              <a:rPr lang="ko-KR" altLang="en-US" sz="1400" dirty="0">
                <a:solidFill>
                  <a:prstClr val="black"/>
                </a:solidFill>
                <a:latin typeface="함초롬돋움"/>
                <a:ea typeface="함초롬돋움"/>
              </a:rPr>
              <a:t>배송건수 팝업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408F283-1F74-3BD9-1C74-FFC6866C238E}"/>
              </a:ext>
            </a:extLst>
          </p:cNvPr>
          <p:cNvGrpSpPr/>
          <p:nvPr/>
        </p:nvGrpSpPr>
        <p:grpSpPr>
          <a:xfrm>
            <a:off x="796142" y="1138921"/>
            <a:ext cx="8262358" cy="4824000"/>
            <a:chOff x="2042041" y="1634440"/>
            <a:chExt cx="8262358" cy="5030522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0458E580-AD0A-3767-1158-4BCD96A3005C}"/>
                </a:ext>
              </a:extLst>
            </p:cNvPr>
            <p:cNvSpPr/>
            <p:nvPr/>
          </p:nvSpPr>
          <p:spPr>
            <a:xfrm>
              <a:off x="2042041" y="1634440"/>
              <a:ext cx="8262000" cy="5030522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 cap="flat" cmpd="sng" algn="ctr">
              <a:solidFill>
                <a:srgbClr val="595959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FA9AEC8-26BC-319B-474F-760FEA573D0A}"/>
                </a:ext>
              </a:extLst>
            </p:cNvPr>
            <p:cNvSpPr txBox="1"/>
            <p:nvPr/>
          </p:nvSpPr>
          <p:spPr>
            <a:xfrm>
              <a:off x="2147668" y="1710129"/>
              <a:ext cx="938077" cy="2567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/>
                <a:t>고객배송정보</a:t>
              </a:r>
              <a:endParaRPr lang="ko-KR" altLang="en-US" sz="1000" b="1" dirty="0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7C24C593-A071-A1AA-4983-65D43D822AD6}"/>
                </a:ext>
              </a:extLst>
            </p:cNvPr>
            <p:cNvCxnSpPr>
              <a:cxnSpLocks/>
            </p:cNvCxnSpPr>
            <p:nvPr/>
          </p:nvCxnSpPr>
          <p:spPr>
            <a:xfrm>
              <a:off x="2042399" y="2033386"/>
              <a:ext cx="826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olid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1499527-FC1D-CA59-B33B-BF22439C48C1}"/>
              </a:ext>
            </a:extLst>
          </p:cNvPr>
          <p:cNvSpPr/>
          <p:nvPr/>
        </p:nvSpPr>
        <p:spPr>
          <a:xfrm>
            <a:off x="8535328" y="5588880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tx1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  <a:latin typeface="+mn-ea"/>
              </a:rPr>
              <a:t>확인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69" name="십자형 68">
            <a:extLst>
              <a:ext uri="{FF2B5EF4-FFF2-40B4-BE49-F238E27FC236}">
                <a16:creationId xmlns:a16="http://schemas.microsoft.com/office/drawing/2014/main" id="{F5154348-DC35-AE05-0AF7-4B2FA2A41FDE}"/>
              </a:ext>
            </a:extLst>
          </p:cNvPr>
          <p:cNvSpPr/>
          <p:nvPr/>
        </p:nvSpPr>
        <p:spPr>
          <a:xfrm rot="2700000">
            <a:off x="8789526" y="1270745"/>
            <a:ext cx="142272" cy="144000"/>
          </a:xfrm>
          <a:prstGeom prst="plus">
            <a:avLst>
              <a:gd name="adj" fmla="val 446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657A8E5-B435-BBCB-C609-A79C5CDF1877}"/>
              </a:ext>
            </a:extLst>
          </p:cNvPr>
          <p:cNvSpPr txBox="1"/>
          <p:nvPr/>
        </p:nvSpPr>
        <p:spPr>
          <a:xfrm>
            <a:off x="838099" y="1637328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/>
              <a:t>배송내역</a:t>
            </a:r>
            <a:endParaRPr lang="ko-KR" altLang="en-US" sz="900" b="1" dirty="0"/>
          </a:p>
        </p:txBody>
      </p:sp>
      <p:graphicFrame>
        <p:nvGraphicFramePr>
          <p:cNvPr id="74" name="표 3">
            <a:extLst>
              <a:ext uri="{FF2B5EF4-FFF2-40B4-BE49-F238E27FC236}">
                <a16:creationId xmlns:a16="http://schemas.microsoft.com/office/drawing/2014/main" id="{9D49CBFB-9D40-DA7D-E674-89DF1A3FCD3B}"/>
              </a:ext>
            </a:extLst>
          </p:cNvPr>
          <p:cNvGraphicFramePr>
            <a:graphicFrameLocks noGrp="1"/>
          </p:cNvGraphicFramePr>
          <p:nvPr/>
        </p:nvGraphicFramePr>
        <p:xfrm>
          <a:off x="939328" y="1907971"/>
          <a:ext cx="7992000" cy="35903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15806904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314290285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505372369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351900413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863962562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704339699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898465784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999924597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376895609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순번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수취인명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우편번호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배송주소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전화번호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벽걸이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effectLst/>
                        </a:rPr>
                        <a:t>(3</a:t>
                      </a:r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단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벽결이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일반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탁상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소계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817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이익준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00000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서울 종로구 종로 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104, 2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층 ㈜기업명</a:t>
                      </a:r>
                      <a:endParaRPr lang="en-US" altLang="ko-KR" sz="8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02-1234-5678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56303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안정원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00000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경기 안양시 동안구 시민대로 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373, 10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층 ㈜기업명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031-1234-5678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838074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김준완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00000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경기 용인시 수지구 신수로 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799, 13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층 ㈜기업명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031-1234-5678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708808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양석형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00000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경기 용인시 수지구 상현동 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1220 3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층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㈜기업명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031-1234-5678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478668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채송화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00000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경기 성남시 분당구 황새울로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360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번길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층 ㈜기업명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031-1234-5678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322052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장겨울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00000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서울 송파구 방이동 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65, 1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층 ㈜기업명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02-1234-5678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34498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김건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00000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서울 종로구 종로 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104, 2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층 ㈜기업명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02-1234-5678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484271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송수빈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00000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경기 용인시 수지구 상현동 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1220 3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층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㈜기업명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031-1234-5678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191228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최세훈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00000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경기 성남시 분당구 황새울로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360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번길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층 ㈜기업명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031-1234-5678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765183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김재환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00000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서울 송파구 방이동 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65, 1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층 ㈜기업명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02-1234-5678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144514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이영하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00000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서울 종로구 종로 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104, 2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층 ㈜기업명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02-1234-5678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39523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박해성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00000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경기 용인시 수지구 상현동 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1220 3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층</a:t>
                      </a:r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㈜기업명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031-1234-5678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0868578"/>
                  </a:ext>
                </a:extLst>
              </a:tr>
              <a:tr h="252000">
                <a:tc gridSpan="5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050530"/>
                  </a:ext>
                </a:extLst>
              </a:tr>
            </a:tbl>
          </a:graphicData>
        </a:graphic>
      </p:graphicFrame>
      <p:sp>
        <p:nvSpPr>
          <p:cNvPr id="99" name="TextBox 98">
            <a:extLst>
              <a:ext uri="{FF2B5EF4-FFF2-40B4-BE49-F238E27FC236}">
                <a16:creationId xmlns:a16="http://schemas.microsoft.com/office/drawing/2014/main" id="{8440ADFB-13DE-088F-4F01-15D4304B7D14}"/>
              </a:ext>
            </a:extLst>
          </p:cNvPr>
          <p:cNvSpPr txBox="1"/>
          <p:nvPr/>
        </p:nvSpPr>
        <p:spPr>
          <a:xfrm>
            <a:off x="7809854" y="1658817"/>
            <a:ext cx="7486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전체 </a:t>
            </a:r>
            <a:r>
              <a:rPr lang="en-US" altLang="ko-KR" sz="700" b="1">
                <a:solidFill>
                  <a:schemeClr val="accent2"/>
                </a:solidFill>
              </a:rPr>
              <a:t>00</a:t>
            </a: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건</a:t>
            </a:r>
            <a:endParaRPr lang="ko-KR" altLang="en-US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8632D1C9-E895-81BE-F122-465C26599F1B}"/>
              </a:ext>
            </a:extLst>
          </p:cNvPr>
          <p:cNvGrpSpPr/>
          <p:nvPr/>
        </p:nvGrpSpPr>
        <p:grpSpPr>
          <a:xfrm>
            <a:off x="8558400" y="1678916"/>
            <a:ext cx="358443" cy="143999"/>
            <a:chOff x="4437926" y="1748205"/>
            <a:chExt cx="358443" cy="143999"/>
          </a:xfrm>
        </p:grpSpPr>
        <p:pic>
          <p:nvPicPr>
            <p:cNvPr id="106" name="Picture 4" descr="C:\Users\SUYEON\Desktop\icon\office-exel.png">
              <a:extLst>
                <a:ext uri="{FF2B5EF4-FFF2-40B4-BE49-F238E27FC236}">
                  <a16:creationId xmlns:a16="http://schemas.microsoft.com/office/drawing/2014/main" id="{A69AB573-515A-768F-ECE4-465F4A802A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926" y="1748205"/>
              <a:ext cx="144333" cy="136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" name="아래쪽 화살표 232">
              <a:extLst>
                <a:ext uri="{FF2B5EF4-FFF2-40B4-BE49-F238E27FC236}">
                  <a16:creationId xmlns:a16="http://schemas.microsoft.com/office/drawing/2014/main" id="{959E4A11-0C53-C5B9-0BE4-E9BF425597CD}"/>
                </a:ext>
              </a:extLst>
            </p:cNvPr>
            <p:cNvSpPr/>
            <p:nvPr/>
          </p:nvSpPr>
          <p:spPr bwMode="auto">
            <a:xfrm>
              <a:off x="4535120" y="1817682"/>
              <a:ext cx="67128" cy="74522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108" name="그림 107">
              <a:extLst>
                <a:ext uri="{FF2B5EF4-FFF2-40B4-BE49-F238E27FC236}">
                  <a16:creationId xmlns:a16="http://schemas.microsoft.com/office/drawing/2014/main" id="{BCC484B8-E978-619F-F5D2-5DE06F789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6135" y="1763446"/>
              <a:ext cx="130234" cy="127463"/>
            </a:xfrm>
            <a:prstGeom prst="rect">
              <a:avLst/>
            </a:prstGeom>
          </p:spPr>
        </p:pic>
      </p:grpSp>
      <p:sp>
        <p:nvSpPr>
          <p:cNvPr id="27" name="타원 26">
            <a:extLst>
              <a:ext uri="{FF2B5EF4-FFF2-40B4-BE49-F238E27FC236}">
                <a16:creationId xmlns:a16="http://schemas.microsoft.com/office/drawing/2014/main" id="{B2AA164F-36B5-A1B6-B368-DD7F763C24FB}"/>
              </a:ext>
            </a:extLst>
          </p:cNvPr>
          <p:cNvSpPr>
            <a:spLocks noChangeAspect="1"/>
          </p:cNvSpPr>
          <p:nvPr/>
        </p:nvSpPr>
        <p:spPr>
          <a:xfrm>
            <a:off x="774001" y="1838582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1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434981E-6D46-FB59-75D4-320B67B1BF05}"/>
              </a:ext>
            </a:extLst>
          </p:cNvPr>
          <p:cNvSpPr>
            <a:spLocks noChangeAspect="1"/>
          </p:cNvSpPr>
          <p:nvPr/>
        </p:nvSpPr>
        <p:spPr>
          <a:xfrm>
            <a:off x="8641399" y="5812927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2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9FBE92-8150-0D3D-FC23-36F5244DF74D}"/>
              </a:ext>
            </a:extLst>
          </p:cNvPr>
          <p:cNvSpPr txBox="1"/>
          <p:nvPr/>
        </p:nvSpPr>
        <p:spPr>
          <a:xfrm>
            <a:off x="10245609" y="688967"/>
            <a:ext cx="1800000" cy="200055"/>
          </a:xfrm>
          <a:prstGeom prst="rect">
            <a:avLst/>
          </a:prstGeom>
        </p:spPr>
        <p:txBody>
          <a:bodyPr wrap="square" lIns="36000" rIns="36000" rtlCol="0">
            <a:spAutoFit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BSSCR0401T, BSSCR0401M</a:t>
            </a:r>
            <a:endParaRPr lang="ko-KR" altLang="ko-KR" sz="700" dirty="0">
              <a:solidFill>
                <a:srgbClr val="202124"/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E60F0F-A210-D2CF-B1D9-7232EE89380C}"/>
              </a:ext>
            </a:extLst>
          </p:cNvPr>
          <p:cNvSpPr txBox="1"/>
          <p:nvPr/>
        </p:nvSpPr>
        <p:spPr>
          <a:xfrm>
            <a:off x="10245609" y="497547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>
              <a:defRPr/>
            </a:pP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신청내역조회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202124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E539F9-D211-5461-A9A7-D22882B791AE}"/>
              </a:ext>
            </a:extLst>
          </p:cNvPr>
          <p:cNvSpPr txBox="1"/>
          <p:nvPr/>
        </p:nvSpPr>
        <p:spPr>
          <a:xfrm>
            <a:off x="10245609" y="863833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endParaRPr kumimoji="0" lang="ko-KR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DF2E7A-2BEE-050F-AC7B-A2437143332C}"/>
              </a:ext>
            </a:extLst>
          </p:cNvPr>
          <p:cNvSpPr txBox="1"/>
          <p:nvPr/>
        </p:nvSpPr>
        <p:spPr>
          <a:xfrm>
            <a:off x="10245609" y="1118146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lvl="0"/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홈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영업지원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캘린더신청 </a:t>
            </a:r>
            <a:r>
              <a:rPr lang="en-US" altLang="ko-KR" sz="70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>
                <a:solidFill>
                  <a:srgbClr val="202124"/>
                </a:solidFill>
                <a:latin typeface="+mn-ea"/>
              </a:rPr>
              <a:t>신청내역조회</a:t>
            </a:r>
            <a:endParaRPr lang="ko-KR" altLang="en-US" sz="700" dirty="0">
              <a:solidFill>
                <a:srgbClr val="202124"/>
              </a:solidFill>
              <a:latin typeface="+mn-ea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E7B8497-4308-C5A4-5506-E911D205AE49}"/>
              </a:ext>
            </a:extLst>
          </p:cNvPr>
          <p:cNvGrpSpPr/>
          <p:nvPr/>
        </p:nvGrpSpPr>
        <p:grpSpPr>
          <a:xfrm>
            <a:off x="287839" y="540930"/>
            <a:ext cx="1033453" cy="246221"/>
            <a:chOff x="287839" y="540930"/>
            <a:chExt cx="1033453" cy="24622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950DAF8-FDF5-8975-7418-813ED68708A9}"/>
                </a:ext>
              </a:extLst>
            </p:cNvPr>
            <p:cNvSpPr txBox="1"/>
            <p:nvPr/>
          </p:nvSpPr>
          <p:spPr>
            <a:xfrm>
              <a:off x="386421" y="540930"/>
              <a:ext cx="9348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ko-KR" altLang="en-US" sz="1000" b="1" dirty="0">
                  <a:solidFill>
                    <a:prstClr val="black"/>
                  </a:solidFill>
                  <a:latin typeface="함초롬돋움"/>
                  <a:ea typeface="함초롬돋움"/>
                </a:rPr>
                <a:t>신청내역조회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endParaRPr>
            </a:p>
          </p:txBody>
        </p:sp>
        <p:pic>
          <p:nvPicPr>
            <p:cNvPr id="14" name="그림 13" descr="스케치, 블랙, 화이트이(가) 표시된 사진&#10;&#10;자동 생성된 설명">
              <a:extLst>
                <a:ext uri="{FF2B5EF4-FFF2-40B4-BE49-F238E27FC236}">
                  <a16:creationId xmlns:a16="http://schemas.microsoft.com/office/drawing/2014/main" id="{EE649838-7B9B-FFBF-BAC0-B0F65F4CA9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839" y="604119"/>
              <a:ext cx="133200" cy="133200"/>
            </a:xfrm>
            <a:prstGeom prst="rect">
              <a:avLst/>
            </a:prstGeom>
          </p:spPr>
        </p:pic>
      </p:grpSp>
      <p:graphicFrame>
        <p:nvGraphicFramePr>
          <p:cNvPr id="16" name="Group 974">
            <a:extLst>
              <a:ext uri="{FF2B5EF4-FFF2-40B4-BE49-F238E27FC236}">
                <a16:creationId xmlns:a16="http://schemas.microsoft.com/office/drawing/2014/main" id="{72215867-02CD-F887-9E43-7EDD19174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526314"/>
              </p:ext>
            </p:extLst>
          </p:nvPr>
        </p:nvGraphicFramePr>
        <p:xfrm>
          <a:off x="9697291" y="1625308"/>
          <a:ext cx="2340000" cy="825600"/>
        </p:xfrm>
        <a:graphic>
          <a:graphicData uri="http://schemas.openxmlformats.org/drawingml/2006/table">
            <a:tbl>
              <a:tblPr/>
              <a:tblGrid>
                <a:gridCol w="2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ü"/>
                      </a:pP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614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배송정보 리스트</a:t>
                      </a:r>
                      <a:b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당해 배송된 상세 정보 노출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218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 버튼</a:t>
                      </a:r>
                      <a:b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클릭 시 창 닫힘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969145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195A6706-7425-7742-EC8F-731C74751FD0}"/>
              </a:ext>
            </a:extLst>
          </p:cNvPr>
          <p:cNvSpPr/>
          <p:nvPr/>
        </p:nvSpPr>
        <p:spPr>
          <a:xfrm>
            <a:off x="1200693" y="576273"/>
            <a:ext cx="5289030" cy="216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ko-KR" altLang="en-US" sz="600" dirty="0">
                <a:solidFill>
                  <a:srgbClr val="7F7F7F"/>
                </a:solidFill>
                <a:latin typeface="함초롬돋움"/>
                <a:ea typeface="함초롬돋움"/>
              </a:rPr>
              <a:t>홈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lang="ko-KR" altLang="en-US" sz="600" dirty="0">
                <a:solidFill>
                  <a:srgbClr val="7F7F7F"/>
                </a:solidFill>
                <a:latin typeface="함초롬돋움"/>
                <a:ea typeface="함초롬돋움"/>
              </a:rPr>
              <a:t>영업지원 </a:t>
            </a:r>
            <a:r>
              <a:rPr lang="en-US" altLang="ko-KR" sz="600" dirty="0">
                <a:solidFill>
                  <a:srgbClr val="7F7F7F"/>
                </a:solidFill>
                <a:latin typeface="함초롬돋움"/>
                <a:ea typeface="함초롬돋움"/>
              </a:rPr>
              <a:t>&gt; 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캘린더신청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en-US" altLang="ko-KR" sz="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(691530) </a:t>
            </a:r>
            <a:r>
              <a:rPr kumimoji="0" lang="ko-KR" altLang="en-US" sz="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신청내역조회 </a:t>
            </a:r>
          </a:p>
        </p:txBody>
      </p:sp>
    </p:spTree>
    <p:extLst>
      <p:ext uri="{BB962C8B-B14F-4D97-AF65-F5344CB8AC3E}">
        <p14:creationId xmlns:p14="http://schemas.microsoft.com/office/powerpoint/2010/main" val="2083423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6D103-E2A0-3A7D-69AA-371CD3E14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위쪽 모서리 4">
            <a:extLst>
              <a:ext uri="{FF2B5EF4-FFF2-40B4-BE49-F238E27FC236}">
                <a16:creationId xmlns:a16="http://schemas.microsoft.com/office/drawing/2014/main" id="{5895D28D-0014-47AE-751F-D3C66A79B45C}"/>
              </a:ext>
            </a:extLst>
          </p:cNvPr>
          <p:cNvSpPr/>
          <p:nvPr/>
        </p:nvSpPr>
        <p:spPr bwMode="auto">
          <a:xfrm>
            <a:off x="284098" y="996850"/>
            <a:ext cx="1080000" cy="216000"/>
          </a:xfrm>
          <a:prstGeom prst="round2SameRect">
            <a:avLst>
              <a:gd name="adj1" fmla="val 13033"/>
              <a:gd name="adj2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b"/>
          <a:lstStyle/>
          <a:p>
            <a:pPr algn="ctr" defTabSz="914342"/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</a:rPr>
              <a:t>부점별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8138B63-2B5F-29E8-7F3A-5174D9E2E121}"/>
              </a:ext>
            </a:extLst>
          </p:cNvPr>
          <p:cNvSpPr txBox="1"/>
          <p:nvPr/>
        </p:nvSpPr>
        <p:spPr>
          <a:xfrm>
            <a:off x="10245609" y="497547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>
              <a:defRPr/>
            </a:pP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신청내역조회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202124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6A215C4-DC5A-004F-EE3F-DC9FB8A72E10}"/>
              </a:ext>
            </a:extLst>
          </p:cNvPr>
          <p:cNvSpPr txBox="1"/>
          <p:nvPr/>
        </p:nvSpPr>
        <p:spPr>
          <a:xfrm>
            <a:off x="10245609" y="863833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endParaRPr kumimoji="0" lang="ko-KR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2552FD-D0E0-EA02-42BF-EF2D8438A599}"/>
              </a:ext>
            </a:extLst>
          </p:cNvPr>
          <p:cNvSpPr txBox="1"/>
          <p:nvPr/>
        </p:nvSpPr>
        <p:spPr>
          <a:xfrm>
            <a:off x="66840" y="125573"/>
            <a:ext cx="2943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1400" dirty="0">
                <a:solidFill>
                  <a:prstClr val="black"/>
                </a:solidFill>
                <a:latin typeface="함초롬돋움"/>
                <a:ea typeface="함초롬돋움"/>
              </a:rPr>
              <a:t>캘린더신청 </a:t>
            </a:r>
            <a:r>
              <a:rPr lang="en-US" altLang="ko-KR" sz="1400" dirty="0">
                <a:solidFill>
                  <a:prstClr val="black"/>
                </a:solidFill>
                <a:latin typeface="함초롬돋움"/>
                <a:ea typeface="함초롬돋움"/>
              </a:rPr>
              <a:t>&gt; </a:t>
            </a:r>
            <a:r>
              <a:rPr lang="ko-KR" altLang="en-US" sz="1400" dirty="0">
                <a:solidFill>
                  <a:prstClr val="black"/>
                </a:solidFill>
                <a:latin typeface="함초롬돋움"/>
                <a:ea typeface="함초롬돋움"/>
              </a:rPr>
              <a:t>신청내역조회</a:t>
            </a:r>
            <a:r>
              <a:rPr lang="en-US" altLang="ko-KR" sz="1400" dirty="0">
                <a:solidFill>
                  <a:prstClr val="black"/>
                </a:solidFill>
                <a:latin typeface="함초롬돋움"/>
                <a:ea typeface="함초롬돋움"/>
              </a:rPr>
              <a:t>_</a:t>
            </a:r>
            <a:r>
              <a:rPr lang="ko-KR" altLang="en-US" sz="1400" dirty="0">
                <a:solidFill>
                  <a:prstClr val="black"/>
                </a:solidFill>
                <a:latin typeface="함초롬돋움"/>
                <a:ea typeface="함초롬돋움"/>
              </a:rPr>
              <a:t>품목별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BDE49F-922F-F588-220C-513BCF3DDE89}"/>
              </a:ext>
            </a:extLst>
          </p:cNvPr>
          <p:cNvSpPr txBox="1"/>
          <p:nvPr/>
        </p:nvSpPr>
        <p:spPr>
          <a:xfrm>
            <a:off x="10245609" y="1118146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lvl="0"/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홈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영업지원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캘린더신청 </a:t>
            </a:r>
            <a:r>
              <a:rPr lang="en-US" altLang="ko-KR" sz="70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>
                <a:solidFill>
                  <a:srgbClr val="202124"/>
                </a:solidFill>
                <a:latin typeface="+mn-ea"/>
              </a:rPr>
              <a:t>신청내역조회</a:t>
            </a:r>
            <a:endParaRPr lang="ko-KR" altLang="en-US" sz="700" dirty="0">
              <a:solidFill>
                <a:srgbClr val="202124"/>
              </a:solidFill>
              <a:latin typeface="+mn-ea"/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C75B356D-41D9-4C64-87DF-35B0C31F7032}"/>
              </a:ext>
            </a:extLst>
          </p:cNvPr>
          <p:cNvGrpSpPr/>
          <p:nvPr/>
        </p:nvGrpSpPr>
        <p:grpSpPr>
          <a:xfrm>
            <a:off x="287839" y="540930"/>
            <a:ext cx="1033453" cy="246221"/>
            <a:chOff x="287839" y="540930"/>
            <a:chExt cx="1033453" cy="246221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38433F7-3C4C-4CEF-AD07-DCCCB76913D0}"/>
                </a:ext>
              </a:extLst>
            </p:cNvPr>
            <p:cNvSpPr txBox="1"/>
            <p:nvPr/>
          </p:nvSpPr>
          <p:spPr>
            <a:xfrm>
              <a:off x="386421" y="540930"/>
              <a:ext cx="9348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ko-KR" altLang="en-US" sz="1000" b="1" dirty="0">
                  <a:solidFill>
                    <a:prstClr val="black"/>
                  </a:solidFill>
                  <a:latin typeface="함초롬돋움"/>
                  <a:ea typeface="함초롬돋움"/>
                </a:rPr>
                <a:t>신청내역조회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endParaRPr>
            </a:p>
          </p:txBody>
        </p:sp>
        <p:pic>
          <p:nvPicPr>
            <p:cNvPr id="83" name="그림 82" descr="스케치, 블랙, 화이트이(가) 표시된 사진&#10;&#10;자동 생성된 설명">
              <a:extLst>
                <a:ext uri="{FF2B5EF4-FFF2-40B4-BE49-F238E27FC236}">
                  <a16:creationId xmlns:a16="http://schemas.microsoft.com/office/drawing/2014/main" id="{63DA5903-D1CD-4549-ADDC-B9CE0DC78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839" y="604119"/>
              <a:ext cx="133200" cy="133200"/>
            </a:xfrm>
            <a:prstGeom prst="rect">
              <a:avLst/>
            </a:prstGeom>
          </p:spPr>
        </p:pic>
      </p:grp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3C7CCBB-4B28-4E9D-B21A-3904BFA4FA7C}"/>
              </a:ext>
            </a:extLst>
          </p:cNvPr>
          <p:cNvSpPr/>
          <p:nvPr/>
        </p:nvSpPr>
        <p:spPr>
          <a:xfrm>
            <a:off x="1200693" y="576273"/>
            <a:ext cx="5289030" cy="216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ko-KR" altLang="en-US" sz="600" dirty="0">
                <a:solidFill>
                  <a:srgbClr val="7F7F7F"/>
                </a:solidFill>
                <a:latin typeface="함초롬돋움"/>
                <a:ea typeface="함초롬돋움"/>
              </a:rPr>
              <a:t>홈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lang="ko-KR" altLang="en-US" sz="600" dirty="0">
                <a:solidFill>
                  <a:srgbClr val="7F7F7F"/>
                </a:solidFill>
                <a:latin typeface="함초롬돋움"/>
                <a:ea typeface="함초롬돋움"/>
              </a:rPr>
              <a:t>영업지원 </a:t>
            </a:r>
            <a:r>
              <a:rPr lang="en-US" altLang="ko-KR" sz="600" dirty="0">
                <a:solidFill>
                  <a:srgbClr val="7F7F7F"/>
                </a:solidFill>
                <a:latin typeface="함초롬돋움"/>
                <a:ea typeface="함초롬돋움"/>
              </a:rPr>
              <a:t>&gt; 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캘린더신청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en-US" altLang="ko-KR" sz="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(691530) </a:t>
            </a:r>
            <a:r>
              <a:rPr kumimoji="0" lang="ko-KR" altLang="en-US" sz="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신청내역조회 </a:t>
            </a: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B6D6ABAB-F276-4197-A64D-19A6D8AA47A9}"/>
              </a:ext>
            </a:extLst>
          </p:cNvPr>
          <p:cNvSpPr>
            <a:spLocks/>
          </p:cNvSpPr>
          <p:nvPr/>
        </p:nvSpPr>
        <p:spPr bwMode="auto">
          <a:xfrm>
            <a:off x="284035" y="1347012"/>
            <a:ext cx="9288000" cy="662764"/>
          </a:xfrm>
          <a:prstGeom prst="roundRect">
            <a:avLst>
              <a:gd name="adj" fmla="val 0"/>
            </a:avLst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914342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28B5E8AE-526C-4FB8-B008-A64E9A0D3498}"/>
              </a:ext>
            </a:extLst>
          </p:cNvPr>
          <p:cNvSpPr/>
          <p:nvPr/>
        </p:nvSpPr>
        <p:spPr>
          <a:xfrm>
            <a:off x="9070039" y="1719699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조회</a:t>
            </a: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E40CC4F8-4C09-4DBD-BBEC-C597232A22B3}"/>
              </a:ext>
            </a:extLst>
          </p:cNvPr>
          <p:cNvSpPr>
            <a:spLocks noChangeAspect="1"/>
          </p:cNvSpPr>
          <p:nvPr/>
        </p:nvSpPr>
        <p:spPr>
          <a:xfrm>
            <a:off x="2288794" y="1725894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2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BFB1FBE-2D3B-4A65-AFF8-9A87B2258DA7}"/>
              </a:ext>
            </a:extLst>
          </p:cNvPr>
          <p:cNvSpPr txBox="1"/>
          <p:nvPr/>
        </p:nvSpPr>
        <p:spPr>
          <a:xfrm>
            <a:off x="395947" y="1753702"/>
            <a:ext cx="50975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>
                <a:latin typeface="+mn-ea"/>
              </a:rPr>
              <a:t>결재상태</a:t>
            </a:r>
            <a:r>
              <a:rPr lang="en-US" altLang="ko-KR" sz="800" b="1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*</a:t>
            </a:r>
            <a:r>
              <a:rPr lang="en-US" altLang="ko-KR" sz="800" b="1" dirty="0">
                <a:latin typeface="+mn-ea"/>
              </a:rPr>
              <a:t> 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5AE989AA-624B-4864-8278-279A90AEC350}"/>
              </a:ext>
            </a:extLst>
          </p:cNvPr>
          <p:cNvGrpSpPr/>
          <p:nvPr/>
        </p:nvGrpSpPr>
        <p:grpSpPr>
          <a:xfrm>
            <a:off x="1146058" y="1723631"/>
            <a:ext cx="678071" cy="198000"/>
            <a:chOff x="4400076" y="1232835"/>
            <a:chExt cx="678071" cy="198000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44CDC920-55F6-43B2-B394-2E44A8DB8741}"/>
                </a:ext>
              </a:extLst>
            </p:cNvPr>
            <p:cNvSpPr/>
            <p:nvPr/>
          </p:nvSpPr>
          <p:spPr bwMode="auto">
            <a:xfrm>
              <a:off x="4400076" y="1232835"/>
              <a:ext cx="678071" cy="198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전체</a:t>
              </a:r>
            </a:p>
          </p:txBody>
        </p:sp>
        <p:pic>
          <p:nvPicPr>
            <p:cNvPr id="102" name="그림 101">
              <a:extLst>
                <a:ext uri="{FF2B5EF4-FFF2-40B4-BE49-F238E27FC236}">
                  <a16:creationId xmlns:a16="http://schemas.microsoft.com/office/drawing/2014/main" id="{1C10D332-D5A1-4112-91E2-CEE8B60C5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5278" y="1283843"/>
              <a:ext cx="90000" cy="90000"/>
            </a:xfrm>
            <a:prstGeom prst="rect">
              <a:avLst/>
            </a:prstGeom>
          </p:spPr>
        </p:pic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BBD76575-2365-40FC-87D2-55F6A8E61263}"/>
              </a:ext>
            </a:extLst>
          </p:cNvPr>
          <p:cNvSpPr txBox="1"/>
          <p:nvPr/>
        </p:nvSpPr>
        <p:spPr>
          <a:xfrm>
            <a:off x="2483027" y="1464146"/>
            <a:ext cx="50975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>
                <a:latin typeface="+mn-ea"/>
              </a:rPr>
              <a:t>신청부점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 *</a:t>
            </a:r>
            <a:r>
              <a:rPr lang="en-US" altLang="ko-KR" sz="800" b="1" dirty="0">
                <a:latin typeface="+mn-ea"/>
              </a:rPr>
              <a:t> 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0E0E7CF1-A20D-4E53-9640-A0B44D80B5F3}"/>
              </a:ext>
            </a:extLst>
          </p:cNvPr>
          <p:cNvGrpSpPr/>
          <p:nvPr/>
        </p:nvGrpSpPr>
        <p:grpSpPr>
          <a:xfrm>
            <a:off x="4448946" y="1436696"/>
            <a:ext cx="900000" cy="198000"/>
            <a:chOff x="7701143" y="1163217"/>
            <a:chExt cx="900000" cy="198000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68BDE425-E172-421A-9CAF-479150A0A0DB}"/>
                </a:ext>
              </a:extLst>
            </p:cNvPr>
            <p:cNvSpPr/>
            <p:nvPr/>
          </p:nvSpPr>
          <p:spPr bwMode="auto">
            <a:xfrm>
              <a:off x="7701143" y="1163217"/>
              <a:ext cx="900000" cy="198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endPara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id="{AA0FD95C-F18C-409E-B649-08E9A4149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6070" y="1214225"/>
              <a:ext cx="90000" cy="90000"/>
            </a:xfrm>
            <a:prstGeom prst="rect">
              <a:avLst/>
            </a:prstGeom>
          </p:spPr>
        </p:pic>
      </p:grp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0D2666E-7734-41B6-9717-0F20D42E0C60}"/>
              </a:ext>
            </a:extLst>
          </p:cNvPr>
          <p:cNvSpPr/>
          <p:nvPr/>
        </p:nvSpPr>
        <p:spPr bwMode="auto">
          <a:xfrm>
            <a:off x="3057542" y="1436696"/>
            <a:ext cx="1316034" cy="198000"/>
          </a:xfrm>
          <a:prstGeom prst="rect">
            <a:avLst/>
          </a:prstGeom>
          <a:solidFill>
            <a:srgbClr val="FFFFCC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bIns="54000" rtlCol="0" anchor="ctr"/>
          <a:lstStyle/>
          <a:p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72B78DD7-BC43-4791-9CFB-5CBB9CEC4BA5}"/>
              </a:ext>
            </a:extLst>
          </p:cNvPr>
          <p:cNvGrpSpPr/>
          <p:nvPr/>
        </p:nvGrpSpPr>
        <p:grpSpPr>
          <a:xfrm>
            <a:off x="397692" y="1434983"/>
            <a:ext cx="1352897" cy="198000"/>
            <a:chOff x="397692" y="1460215"/>
            <a:chExt cx="1352897" cy="198000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2B2EDD8-2C9B-415E-B3C4-934EF925B420}"/>
                </a:ext>
              </a:extLst>
            </p:cNvPr>
            <p:cNvSpPr txBox="1"/>
            <p:nvPr/>
          </p:nvSpPr>
          <p:spPr>
            <a:xfrm>
              <a:off x="397692" y="1490286"/>
              <a:ext cx="50975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b="1" dirty="0">
                  <a:latin typeface="+mn-ea"/>
                </a:rPr>
                <a:t>신청연도</a:t>
              </a:r>
              <a:r>
                <a:rPr lang="en-US" altLang="ko-KR" sz="800" b="1" dirty="0">
                  <a:solidFill>
                    <a:srgbClr val="FF0000"/>
                  </a:solidFill>
                  <a:latin typeface="+mn-ea"/>
                </a:rPr>
                <a:t> *</a:t>
              </a:r>
              <a:r>
                <a:rPr lang="en-US" altLang="ko-KR" sz="800" b="1" dirty="0">
                  <a:latin typeface="+mn-ea"/>
                </a:rPr>
                <a:t> </a:t>
              </a:r>
              <a:endParaRPr lang="ko-KR" altLang="en-US" sz="800" b="1" dirty="0">
                <a:latin typeface="+mn-ea"/>
              </a:endParaRPr>
            </a:p>
          </p:txBody>
        </p: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80382695-57BC-4D67-B8FE-CB7CF4DC5DC6}"/>
                </a:ext>
              </a:extLst>
            </p:cNvPr>
            <p:cNvGrpSpPr/>
            <p:nvPr/>
          </p:nvGrpSpPr>
          <p:grpSpPr>
            <a:xfrm>
              <a:off x="1146492" y="1460215"/>
              <a:ext cx="604097" cy="198000"/>
              <a:chOff x="4398765" y="1232835"/>
              <a:chExt cx="604097" cy="198000"/>
            </a:xfrm>
          </p:grpSpPr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E0719F0D-0450-433D-9A2F-34D54260C2AA}"/>
                  </a:ext>
                </a:extLst>
              </p:cNvPr>
              <p:cNvSpPr/>
              <p:nvPr/>
            </p:nvSpPr>
            <p:spPr bwMode="auto">
              <a:xfrm>
                <a:off x="4398765" y="1232835"/>
                <a:ext cx="604097" cy="198000"/>
              </a:xfrm>
              <a:prstGeom prst="rect">
                <a:avLst/>
              </a:prstGeom>
              <a:solidFill>
                <a:srgbClr val="FFFFCC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bIns="54000" rtlCol="0" anchor="ctr"/>
              <a:lstStyle/>
              <a:p>
                <a:r>
                  <a:rPr lang="en-US" altLang="ko-KR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2025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년</a:t>
                </a:r>
              </a:p>
            </p:txBody>
          </p:sp>
          <p:pic>
            <p:nvPicPr>
              <p:cNvPr id="113" name="그림 112">
                <a:extLst>
                  <a:ext uri="{FF2B5EF4-FFF2-40B4-BE49-F238E27FC236}">
                    <a16:creationId xmlns:a16="http://schemas.microsoft.com/office/drawing/2014/main" id="{73F739C0-736D-4A61-8F42-BA9D58E904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1752" y="1283843"/>
                <a:ext cx="90000" cy="90000"/>
              </a:xfrm>
              <a:prstGeom prst="rect">
                <a:avLst/>
              </a:prstGeom>
            </p:spPr>
          </p:pic>
        </p:grp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9E2CA5CA-78AE-45A6-B3BB-66E055C3DFBB}"/>
              </a:ext>
            </a:extLst>
          </p:cNvPr>
          <p:cNvSpPr txBox="1"/>
          <p:nvPr/>
        </p:nvSpPr>
        <p:spPr>
          <a:xfrm>
            <a:off x="2487883" y="1755965"/>
            <a:ext cx="31098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>
                <a:latin typeface="+mn-ea"/>
              </a:rPr>
              <a:t>품목</a:t>
            </a:r>
            <a:r>
              <a:rPr lang="en-US" altLang="ko-KR" sz="800" b="1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*</a:t>
            </a:r>
            <a:r>
              <a:rPr lang="en-US" altLang="ko-KR" sz="800" b="1" dirty="0">
                <a:latin typeface="+mn-ea"/>
              </a:rPr>
              <a:t> 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54556456-613F-4F93-A2D1-A8B6227F06B0}"/>
              </a:ext>
            </a:extLst>
          </p:cNvPr>
          <p:cNvGrpSpPr/>
          <p:nvPr/>
        </p:nvGrpSpPr>
        <p:grpSpPr>
          <a:xfrm>
            <a:off x="3058976" y="1725894"/>
            <a:ext cx="1046020" cy="198000"/>
            <a:chOff x="4904901" y="1232835"/>
            <a:chExt cx="1046020" cy="198000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CE6A07A1-FBD0-4FDA-BCEC-7FDCF37EA5BF}"/>
                </a:ext>
              </a:extLst>
            </p:cNvPr>
            <p:cNvSpPr/>
            <p:nvPr/>
          </p:nvSpPr>
          <p:spPr bwMode="auto">
            <a:xfrm>
              <a:off x="4904901" y="1232835"/>
              <a:ext cx="1046020" cy="198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전체</a:t>
              </a:r>
            </a:p>
          </p:txBody>
        </p:sp>
        <p:pic>
          <p:nvPicPr>
            <p:cNvPr id="119" name="그림 118">
              <a:extLst>
                <a:ext uri="{FF2B5EF4-FFF2-40B4-BE49-F238E27FC236}">
                  <a16:creationId xmlns:a16="http://schemas.microsoft.com/office/drawing/2014/main" id="{B6CCEA53-D29E-4F85-B251-2E6901CEB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2053" y="1283843"/>
              <a:ext cx="90000" cy="90000"/>
            </a:xfrm>
            <a:prstGeom prst="rect">
              <a:avLst/>
            </a:prstGeom>
          </p:spPr>
        </p:pic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836E6DDB-0DE2-49D0-84B3-8C467EDADBC1}"/>
              </a:ext>
            </a:extLst>
          </p:cNvPr>
          <p:cNvSpPr txBox="1"/>
          <p:nvPr/>
        </p:nvSpPr>
        <p:spPr>
          <a:xfrm>
            <a:off x="5781196" y="1463992"/>
            <a:ext cx="50975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>
                <a:latin typeface="+mn-ea"/>
              </a:rPr>
              <a:t>신청구분 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*</a:t>
            </a:r>
            <a:r>
              <a:rPr lang="en-US" altLang="ko-KR" sz="800" b="1" dirty="0">
                <a:latin typeface="+mn-ea"/>
              </a:rPr>
              <a:t> 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072ADA24-5FA4-4387-A27C-4ED1CC0484B8}"/>
              </a:ext>
            </a:extLst>
          </p:cNvPr>
          <p:cNvGrpSpPr/>
          <p:nvPr/>
        </p:nvGrpSpPr>
        <p:grpSpPr>
          <a:xfrm>
            <a:off x="6531307" y="1433921"/>
            <a:ext cx="678071" cy="198000"/>
            <a:chOff x="4400076" y="1232835"/>
            <a:chExt cx="678071" cy="198000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41657B09-9322-4EFB-8A8D-A58285184D2F}"/>
                </a:ext>
              </a:extLst>
            </p:cNvPr>
            <p:cNvSpPr/>
            <p:nvPr/>
          </p:nvSpPr>
          <p:spPr bwMode="auto">
            <a:xfrm>
              <a:off x="4400076" y="1232835"/>
              <a:ext cx="678071" cy="198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전체</a:t>
              </a:r>
            </a:p>
          </p:txBody>
        </p:sp>
        <p:pic>
          <p:nvPicPr>
            <p:cNvPr id="123" name="그림 122">
              <a:extLst>
                <a:ext uri="{FF2B5EF4-FFF2-40B4-BE49-F238E27FC236}">
                  <a16:creationId xmlns:a16="http://schemas.microsoft.com/office/drawing/2014/main" id="{C59AAFEC-6297-4D8B-B34A-8212A3AC0D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5278" y="1283843"/>
              <a:ext cx="90000" cy="90000"/>
            </a:xfrm>
            <a:prstGeom prst="rect">
              <a:avLst/>
            </a:prstGeom>
          </p:spPr>
        </p:pic>
      </p:grpSp>
      <p:graphicFrame>
        <p:nvGraphicFramePr>
          <p:cNvPr id="124" name="Group 974">
            <a:extLst>
              <a:ext uri="{FF2B5EF4-FFF2-40B4-BE49-F238E27FC236}">
                <a16:creationId xmlns:a16="http://schemas.microsoft.com/office/drawing/2014/main" id="{F2BE8E53-1D12-466C-BEA5-39BC22006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449815"/>
              </p:ext>
            </p:extLst>
          </p:nvPr>
        </p:nvGraphicFramePr>
        <p:xfrm>
          <a:off x="9697291" y="1638678"/>
          <a:ext cx="2340000" cy="1069440"/>
        </p:xfrm>
        <a:graphic>
          <a:graphicData uri="http://schemas.openxmlformats.org/drawingml/2006/table">
            <a:tbl>
              <a:tblPr/>
              <a:tblGrid>
                <a:gridCol w="2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614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품목별 탭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품목별 신청내역 노출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218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조회영역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품목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드롭박스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디폴트 전체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벽걸이달력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(3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단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벽걸이달력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일반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탁상달력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969145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33648BB2-9D6F-4819-88CF-A04552518BBA}"/>
              </a:ext>
            </a:extLst>
          </p:cNvPr>
          <p:cNvSpPr txBox="1"/>
          <p:nvPr/>
        </p:nvSpPr>
        <p:spPr>
          <a:xfrm>
            <a:off x="190893" y="2115174"/>
            <a:ext cx="36823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/>
              <a:t>● 품목별 신청내역</a:t>
            </a:r>
            <a:endParaRPr lang="ko-KR" altLang="en-US" sz="900" b="1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96E5E25-D8C2-4DA8-B94E-DFCB4BA619B3}"/>
              </a:ext>
            </a:extLst>
          </p:cNvPr>
          <p:cNvGrpSpPr/>
          <p:nvPr/>
        </p:nvGrpSpPr>
        <p:grpSpPr>
          <a:xfrm>
            <a:off x="9213592" y="2157133"/>
            <a:ext cx="358443" cy="143999"/>
            <a:chOff x="4437926" y="1748205"/>
            <a:chExt cx="358443" cy="143999"/>
          </a:xfrm>
        </p:grpSpPr>
        <p:pic>
          <p:nvPicPr>
            <p:cNvPr id="57" name="Picture 4" descr="C:\Users\SUYEON\Desktop\icon\office-exel.png">
              <a:extLst>
                <a:ext uri="{FF2B5EF4-FFF2-40B4-BE49-F238E27FC236}">
                  <a16:creationId xmlns:a16="http://schemas.microsoft.com/office/drawing/2014/main" id="{2B01FB37-27FA-4852-94AE-B542597E08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926" y="1748205"/>
              <a:ext cx="144333" cy="136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아래쪽 화살표 232">
              <a:extLst>
                <a:ext uri="{FF2B5EF4-FFF2-40B4-BE49-F238E27FC236}">
                  <a16:creationId xmlns:a16="http://schemas.microsoft.com/office/drawing/2014/main" id="{888AE814-7B90-4BCD-B732-CB46406F782F}"/>
                </a:ext>
              </a:extLst>
            </p:cNvPr>
            <p:cNvSpPr/>
            <p:nvPr/>
          </p:nvSpPr>
          <p:spPr bwMode="auto">
            <a:xfrm>
              <a:off x="4535120" y="1817682"/>
              <a:ext cx="67128" cy="74522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3EFAC338-F21E-4629-868A-59317F7CC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6135" y="1763446"/>
              <a:ext cx="130234" cy="127463"/>
            </a:xfrm>
            <a:prstGeom prst="rect">
              <a:avLst/>
            </a:prstGeom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A5F6DFB6-12D4-4C18-9202-F21600BB6068}"/>
              </a:ext>
            </a:extLst>
          </p:cNvPr>
          <p:cNvSpPr txBox="1"/>
          <p:nvPr/>
        </p:nvSpPr>
        <p:spPr>
          <a:xfrm>
            <a:off x="8478037" y="2136077"/>
            <a:ext cx="7486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전체 </a:t>
            </a:r>
            <a:r>
              <a:rPr lang="en-US" altLang="ko-KR" sz="700" b="1" dirty="0">
                <a:solidFill>
                  <a:schemeClr val="accent2"/>
                </a:solidFill>
              </a:rPr>
              <a:t>00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건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AD12B4-DC48-4AD2-9A84-91A13A3A363F}"/>
              </a:ext>
            </a:extLst>
          </p:cNvPr>
          <p:cNvSpPr txBox="1"/>
          <p:nvPr/>
        </p:nvSpPr>
        <p:spPr>
          <a:xfrm>
            <a:off x="10245609" y="688967"/>
            <a:ext cx="1800000" cy="200055"/>
          </a:xfrm>
          <a:prstGeom prst="rect">
            <a:avLst/>
          </a:prstGeom>
        </p:spPr>
        <p:txBody>
          <a:bodyPr wrap="square" lIns="36000" rIns="36000" rtlCol="0">
            <a:spAutoFit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BSSCR0402M </a:t>
            </a:r>
            <a:endParaRPr lang="ko-KR" altLang="ko-KR" sz="700" dirty="0">
              <a:solidFill>
                <a:srgbClr val="202124"/>
              </a:solidFill>
              <a:latin typeface="+mn-ea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1C426399-7A03-1B37-3223-A388EA3479BC}"/>
              </a:ext>
            </a:extLst>
          </p:cNvPr>
          <p:cNvSpPr/>
          <p:nvPr/>
        </p:nvSpPr>
        <p:spPr bwMode="auto">
          <a:xfrm>
            <a:off x="1399642" y="995254"/>
            <a:ext cx="1080000" cy="216000"/>
          </a:xfrm>
          <a:prstGeom prst="round2SameRect">
            <a:avLst>
              <a:gd name="adj1" fmla="val 13033"/>
              <a:gd name="adj2" fmla="val 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36000" rIns="36000" rtlCol="0" anchor="b"/>
          <a:lstStyle/>
          <a:p>
            <a:pPr algn="ctr" defTabSz="914342"/>
            <a:r>
              <a:rPr lang="ko-KR" altLang="en-US" sz="800" b="1" dirty="0">
                <a:solidFill>
                  <a:schemeClr val="tx1"/>
                </a:solidFill>
              </a:rPr>
              <a:t>품목별</a:t>
            </a:r>
          </a:p>
        </p:txBody>
      </p:sp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5A2CF67C-6180-64F9-176C-80E8F7C5976F}"/>
              </a:ext>
            </a:extLst>
          </p:cNvPr>
          <p:cNvSpPr/>
          <p:nvPr/>
        </p:nvSpPr>
        <p:spPr bwMode="auto">
          <a:xfrm>
            <a:off x="2513768" y="996850"/>
            <a:ext cx="1080000" cy="216000"/>
          </a:xfrm>
          <a:prstGeom prst="round2SameRect">
            <a:avLst>
              <a:gd name="adj1" fmla="val 13033"/>
              <a:gd name="adj2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b"/>
          <a:lstStyle/>
          <a:p>
            <a:pPr algn="ctr" defTabSz="914342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신청확인</a:t>
            </a:r>
          </a:p>
        </p:txBody>
      </p:sp>
      <p:sp>
        <p:nvSpPr>
          <p:cNvPr id="8" name="사각형: 둥근 위쪽 모서리 7">
            <a:extLst>
              <a:ext uri="{FF2B5EF4-FFF2-40B4-BE49-F238E27FC236}">
                <a16:creationId xmlns:a16="http://schemas.microsoft.com/office/drawing/2014/main" id="{1C237291-4DA1-2E95-BC76-345EB0F70B98}"/>
              </a:ext>
            </a:extLst>
          </p:cNvPr>
          <p:cNvSpPr/>
          <p:nvPr/>
        </p:nvSpPr>
        <p:spPr bwMode="auto">
          <a:xfrm>
            <a:off x="3636932" y="996850"/>
            <a:ext cx="1080000" cy="216000"/>
          </a:xfrm>
          <a:prstGeom prst="round2SameRect">
            <a:avLst>
              <a:gd name="adj1" fmla="val 13033"/>
              <a:gd name="adj2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b"/>
          <a:lstStyle/>
          <a:p>
            <a:pPr algn="ctr" defTabSz="914342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신청 및 수정내역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4A1BC9A-5EBE-E029-D0D4-AAE97E785BAE}"/>
              </a:ext>
            </a:extLst>
          </p:cNvPr>
          <p:cNvSpPr>
            <a:spLocks noChangeAspect="1"/>
          </p:cNvSpPr>
          <p:nvPr/>
        </p:nvSpPr>
        <p:spPr>
          <a:xfrm>
            <a:off x="1377591" y="925043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1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D8791E1-9DFD-456A-43EE-CE3C7510F324}"/>
              </a:ext>
            </a:extLst>
          </p:cNvPr>
          <p:cNvCxnSpPr>
            <a:cxnSpLocks/>
          </p:cNvCxnSpPr>
          <p:nvPr/>
        </p:nvCxnSpPr>
        <p:spPr>
          <a:xfrm>
            <a:off x="284098" y="1212850"/>
            <a:ext cx="1080000" cy="0"/>
          </a:xfrm>
          <a:prstGeom prst="line">
            <a:avLst/>
          </a:prstGeom>
          <a:ln w="12700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B7F6169B-9D15-497C-B664-0950D1C5BAAB}"/>
              </a:ext>
            </a:extLst>
          </p:cNvPr>
          <p:cNvCxnSpPr>
            <a:cxnSpLocks/>
          </p:cNvCxnSpPr>
          <p:nvPr/>
        </p:nvCxnSpPr>
        <p:spPr>
          <a:xfrm>
            <a:off x="284098" y="1210945"/>
            <a:ext cx="9287937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6D1E38D-E50F-F63C-FE7B-1431AC16F9A6}"/>
              </a:ext>
            </a:extLst>
          </p:cNvPr>
          <p:cNvCxnSpPr>
            <a:cxnSpLocks/>
          </p:cNvCxnSpPr>
          <p:nvPr/>
        </p:nvCxnSpPr>
        <p:spPr>
          <a:xfrm>
            <a:off x="1398523" y="1212850"/>
            <a:ext cx="1080000" cy="0"/>
          </a:xfrm>
          <a:prstGeom prst="line">
            <a:avLst/>
          </a:prstGeom>
          <a:ln w="12700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표 3">
            <a:extLst>
              <a:ext uri="{FF2B5EF4-FFF2-40B4-BE49-F238E27FC236}">
                <a16:creationId xmlns:a16="http://schemas.microsoft.com/office/drawing/2014/main" id="{32FC6722-3B74-2DAD-8761-30201881CF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281477"/>
              </p:ext>
            </p:extLst>
          </p:nvPr>
        </p:nvGraphicFramePr>
        <p:xfrm>
          <a:off x="284097" y="2360108"/>
          <a:ext cx="9296614" cy="11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675156">
                  <a:extLst>
                    <a:ext uri="{9D8B030D-6E8A-4147-A177-3AD203B41FA5}">
                      <a16:colId xmlns:a16="http://schemas.microsoft.com/office/drawing/2014/main" val="1900624406"/>
                    </a:ext>
                  </a:extLst>
                </a:gridCol>
                <a:gridCol w="652651">
                  <a:extLst>
                    <a:ext uri="{9D8B030D-6E8A-4147-A177-3AD203B41FA5}">
                      <a16:colId xmlns:a16="http://schemas.microsoft.com/office/drawing/2014/main" val="2705062062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1934742302"/>
                    </a:ext>
                  </a:extLst>
                </a:gridCol>
                <a:gridCol w="765177">
                  <a:extLst>
                    <a:ext uri="{9D8B030D-6E8A-4147-A177-3AD203B41FA5}">
                      <a16:colId xmlns:a16="http://schemas.microsoft.com/office/drawing/2014/main" val="226632100"/>
                    </a:ext>
                  </a:extLst>
                </a:gridCol>
                <a:gridCol w="765177">
                  <a:extLst>
                    <a:ext uri="{9D8B030D-6E8A-4147-A177-3AD203B41FA5}">
                      <a16:colId xmlns:a16="http://schemas.microsoft.com/office/drawing/2014/main" val="4130129827"/>
                    </a:ext>
                  </a:extLst>
                </a:gridCol>
                <a:gridCol w="765177">
                  <a:extLst>
                    <a:ext uri="{9D8B030D-6E8A-4147-A177-3AD203B41FA5}">
                      <a16:colId xmlns:a16="http://schemas.microsoft.com/office/drawing/2014/main" val="3012107461"/>
                    </a:ext>
                  </a:extLst>
                </a:gridCol>
                <a:gridCol w="855197">
                  <a:extLst>
                    <a:ext uri="{9D8B030D-6E8A-4147-A177-3AD203B41FA5}">
                      <a16:colId xmlns:a16="http://schemas.microsoft.com/office/drawing/2014/main" val="4058824980"/>
                    </a:ext>
                  </a:extLst>
                </a:gridCol>
                <a:gridCol w="855197">
                  <a:extLst>
                    <a:ext uri="{9D8B030D-6E8A-4147-A177-3AD203B41FA5}">
                      <a16:colId xmlns:a16="http://schemas.microsoft.com/office/drawing/2014/main" val="3689146620"/>
                    </a:ext>
                  </a:extLst>
                </a:gridCol>
                <a:gridCol w="1253581">
                  <a:extLst>
                    <a:ext uri="{9D8B030D-6E8A-4147-A177-3AD203B41FA5}">
                      <a16:colId xmlns:a16="http://schemas.microsoft.com/office/drawing/2014/main" val="2468233020"/>
                    </a:ext>
                  </a:extLst>
                </a:gridCol>
                <a:gridCol w="1305301">
                  <a:extLst>
                    <a:ext uri="{9D8B030D-6E8A-4147-A177-3AD203B41FA5}">
                      <a16:colId xmlns:a16="http://schemas.microsoft.com/office/drawing/2014/main" val="927376813"/>
                    </a:ext>
                  </a:extLst>
                </a:gridCol>
              </a:tblGrid>
              <a:tr h="216000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순번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신청연도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신청부점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소속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신청상태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결재상태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신청자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신청일자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품목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81706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effectLst/>
                        </a:rPr>
                        <a:t>부점코드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effectLst/>
                        </a:rPr>
                        <a:t>부점명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직원번호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직원명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56138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2025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0711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IT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</a:rPr>
                        <a:t>금융개발부</a:t>
                      </a:r>
                      <a:endParaRPr lang="ko-KR" altLang="en-US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</a:rPr>
                        <a:t>일반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</a:rPr>
                        <a:t>신청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</a:rPr>
                        <a:t>결재승인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039139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</a:rPr>
                        <a:t>홍길동</a:t>
                      </a:r>
                      <a:endParaRPr lang="ko-KR" altLang="en-US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2024-06-11</a:t>
                      </a: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effectLst/>
                        </a:rPr>
                        <a:t>벽걸이달력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(3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</a:rPr>
                        <a:t>단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97755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2025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0711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IT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금융개발부</a:t>
                      </a:r>
                      <a:endParaRPr lang="ko-KR" altLang="en-US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</a:rPr>
                        <a:t>일반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신청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결재승인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039139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홍길동</a:t>
                      </a:r>
                      <a:endParaRPr lang="ko-KR" altLang="en-US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2024-06-11</a:t>
                      </a: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effectLst/>
                        </a:rPr>
                        <a:t>벽걸이달력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</a:rPr>
                        <a:t>일반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694232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2025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0711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IT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금융개발부</a:t>
                      </a:r>
                      <a:endParaRPr lang="ko-KR" altLang="en-US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</a:rPr>
                        <a:t>일반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신청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결재승인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039139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홍길동</a:t>
                      </a:r>
                      <a:endParaRPr lang="ko-KR" altLang="en-US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2024-06-11</a:t>
                      </a: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effectLst/>
                        </a:rPr>
                        <a:t>탁상달력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5263292"/>
                  </a:ext>
                </a:extLst>
              </a:tr>
            </a:tbl>
          </a:graphicData>
        </a:graphic>
      </p:graphicFrame>
      <p:sp>
        <p:nvSpPr>
          <p:cNvPr id="54" name="직사각형 53">
            <a:extLst>
              <a:ext uri="{FF2B5EF4-FFF2-40B4-BE49-F238E27FC236}">
                <a16:creationId xmlns:a16="http://schemas.microsoft.com/office/drawing/2014/main" id="{591349D6-6A18-453F-8926-541A3E61659E}"/>
              </a:ext>
            </a:extLst>
          </p:cNvPr>
          <p:cNvSpPr/>
          <p:nvPr/>
        </p:nvSpPr>
        <p:spPr bwMode="auto">
          <a:xfrm>
            <a:off x="284034" y="2358755"/>
            <a:ext cx="9287999" cy="3829593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05356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6D103-E2A0-3A7D-69AA-371CD3E14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D8138B63-2B5F-29E8-7F3A-5174D9E2E121}"/>
              </a:ext>
            </a:extLst>
          </p:cNvPr>
          <p:cNvSpPr txBox="1"/>
          <p:nvPr/>
        </p:nvSpPr>
        <p:spPr>
          <a:xfrm>
            <a:off x="10245609" y="497547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>
              <a:defRPr/>
            </a:pP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신청내역조회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202124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6A215C4-DC5A-004F-EE3F-DC9FB8A72E10}"/>
              </a:ext>
            </a:extLst>
          </p:cNvPr>
          <p:cNvSpPr txBox="1"/>
          <p:nvPr/>
        </p:nvSpPr>
        <p:spPr>
          <a:xfrm>
            <a:off x="10245609" y="863833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endParaRPr kumimoji="0" lang="ko-KR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2552FD-D0E0-EA02-42BF-EF2D8438A599}"/>
              </a:ext>
            </a:extLst>
          </p:cNvPr>
          <p:cNvSpPr txBox="1"/>
          <p:nvPr/>
        </p:nvSpPr>
        <p:spPr>
          <a:xfrm>
            <a:off x="66840" y="125573"/>
            <a:ext cx="3118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1400" dirty="0">
                <a:solidFill>
                  <a:prstClr val="black"/>
                </a:solidFill>
                <a:latin typeface="함초롬돋움"/>
                <a:ea typeface="함초롬돋움"/>
              </a:rPr>
              <a:t>캘린더신청 </a:t>
            </a:r>
            <a:r>
              <a:rPr lang="en-US" altLang="ko-KR" sz="1400" dirty="0">
                <a:solidFill>
                  <a:prstClr val="black"/>
                </a:solidFill>
                <a:latin typeface="함초롬돋움"/>
                <a:ea typeface="함초롬돋움"/>
              </a:rPr>
              <a:t>&gt; </a:t>
            </a:r>
            <a:r>
              <a:rPr lang="ko-KR" altLang="en-US" sz="1400" dirty="0">
                <a:solidFill>
                  <a:prstClr val="black"/>
                </a:solidFill>
                <a:latin typeface="함초롬돋움"/>
                <a:ea typeface="함초롬돋움"/>
              </a:rPr>
              <a:t>신청내역조회</a:t>
            </a:r>
            <a:r>
              <a:rPr lang="en-US" altLang="ko-KR" sz="1400" dirty="0">
                <a:solidFill>
                  <a:prstClr val="black"/>
                </a:solidFill>
                <a:latin typeface="함초롬돋움"/>
                <a:ea typeface="함초롬돋움"/>
              </a:rPr>
              <a:t>_</a:t>
            </a:r>
            <a:r>
              <a:rPr lang="ko-KR" altLang="en-US" sz="1400" dirty="0">
                <a:solidFill>
                  <a:prstClr val="black"/>
                </a:solidFill>
                <a:latin typeface="함초롬돋움"/>
                <a:ea typeface="함초롬돋움"/>
              </a:rPr>
              <a:t>신청확인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BDE49F-922F-F588-220C-513BCF3DDE89}"/>
              </a:ext>
            </a:extLst>
          </p:cNvPr>
          <p:cNvSpPr txBox="1"/>
          <p:nvPr/>
        </p:nvSpPr>
        <p:spPr>
          <a:xfrm>
            <a:off x="10245609" y="1118146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lvl="0"/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홈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영업지원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캘린더신청 </a:t>
            </a:r>
            <a:r>
              <a:rPr lang="en-US" altLang="ko-KR" sz="70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>
                <a:solidFill>
                  <a:srgbClr val="202124"/>
                </a:solidFill>
                <a:latin typeface="+mn-ea"/>
              </a:rPr>
              <a:t>신청내역조회</a:t>
            </a:r>
            <a:endParaRPr lang="ko-KR" altLang="en-US" sz="700" dirty="0">
              <a:solidFill>
                <a:srgbClr val="202124"/>
              </a:solidFill>
              <a:latin typeface="+mn-ea"/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C75B356D-41D9-4C64-87DF-35B0C31F7032}"/>
              </a:ext>
            </a:extLst>
          </p:cNvPr>
          <p:cNvGrpSpPr/>
          <p:nvPr/>
        </p:nvGrpSpPr>
        <p:grpSpPr>
          <a:xfrm>
            <a:off x="287839" y="540930"/>
            <a:ext cx="1033453" cy="246221"/>
            <a:chOff x="287839" y="540930"/>
            <a:chExt cx="1033453" cy="246221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38433F7-3C4C-4CEF-AD07-DCCCB76913D0}"/>
                </a:ext>
              </a:extLst>
            </p:cNvPr>
            <p:cNvSpPr txBox="1"/>
            <p:nvPr/>
          </p:nvSpPr>
          <p:spPr>
            <a:xfrm>
              <a:off x="386421" y="540930"/>
              <a:ext cx="9348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ko-KR" altLang="en-US" sz="1000" b="1" dirty="0">
                  <a:solidFill>
                    <a:prstClr val="black"/>
                  </a:solidFill>
                  <a:latin typeface="함초롬돋움"/>
                  <a:ea typeface="함초롬돋움"/>
                </a:rPr>
                <a:t>신청내역조회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endParaRPr>
            </a:p>
          </p:txBody>
        </p:sp>
        <p:pic>
          <p:nvPicPr>
            <p:cNvPr id="83" name="그림 82" descr="스케치, 블랙, 화이트이(가) 표시된 사진&#10;&#10;자동 생성된 설명">
              <a:extLst>
                <a:ext uri="{FF2B5EF4-FFF2-40B4-BE49-F238E27FC236}">
                  <a16:creationId xmlns:a16="http://schemas.microsoft.com/office/drawing/2014/main" id="{63DA5903-D1CD-4549-ADDC-B9CE0DC78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839" y="604119"/>
              <a:ext cx="133200" cy="133200"/>
            </a:xfrm>
            <a:prstGeom prst="rect">
              <a:avLst/>
            </a:prstGeom>
          </p:spPr>
        </p:pic>
      </p:grpSp>
      <p:graphicFrame>
        <p:nvGraphicFramePr>
          <p:cNvPr id="134" name="Group 974">
            <a:extLst>
              <a:ext uri="{FF2B5EF4-FFF2-40B4-BE49-F238E27FC236}">
                <a16:creationId xmlns:a16="http://schemas.microsoft.com/office/drawing/2014/main" id="{400B4283-30F4-4068-AEA5-5DE4E35F72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685968"/>
              </p:ext>
            </p:extLst>
          </p:nvPr>
        </p:nvGraphicFramePr>
        <p:xfrm>
          <a:off x="9697291" y="1638678"/>
          <a:ext cx="2340000" cy="1385280"/>
        </p:xfrm>
        <a:graphic>
          <a:graphicData uri="http://schemas.openxmlformats.org/drawingml/2006/table">
            <a:tbl>
              <a:tblPr/>
              <a:tblGrid>
                <a:gridCol w="2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ü"/>
                      </a:pP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614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신청확인 탭</a:t>
                      </a:r>
                      <a:endParaRPr lang="en-US" altLang="ko-KR" sz="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부점</a:t>
                      </a:r>
                      <a:r>
                        <a:rPr lang="ko-KR" altLang="en-US" sz="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전체의 신청내역 노출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218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조회영역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신청여부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드롭박스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디폴트 전체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미신청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969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알림발송 </a:t>
                      </a:r>
                      <a:r>
                        <a:rPr lang="ko-KR" altLang="en-US" sz="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버튼</a:t>
                      </a:r>
                      <a:br>
                        <a:rPr lang="en-US" altLang="ko-KR" sz="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클릭 </a:t>
                      </a:r>
                      <a:r>
                        <a:rPr lang="ko-KR" altLang="en-US" sz="8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시 알림발송 팝업 노출</a:t>
                      </a:r>
                      <a:br>
                        <a:rPr lang="en-US" altLang="ko-KR" sz="8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8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미신청</a:t>
                      </a:r>
                      <a:r>
                        <a:rPr lang="en-US" altLang="ko-KR" sz="8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미결재 알림발송</a:t>
                      </a:r>
                      <a:endParaRPr lang="ko-KR" altLang="en-US" sz="8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8071555"/>
                  </a:ext>
                </a:extLst>
              </a:tr>
            </a:tbl>
          </a:graphicData>
        </a:graphic>
      </p:graphicFrame>
      <p:sp>
        <p:nvSpPr>
          <p:cNvPr id="89" name="직사각형 88">
            <a:extLst>
              <a:ext uri="{FF2B5EF4-FFF2-40B4-BE49-F238E27FC236}">
                <a16:creationId xmlns:a16="http://schemas.microsoft.com/office/drawing/2014/main" id="{AF80B18C-678B-4F22-A08F-BBD40D0DEE5B}"/>
              </a:ext>
            </a:extLst>
          </p:cNvPr>
          <p:cNvSpPr/>
          <p:nvPr/>
        </p:nvSpPr>
        <p:spPr>
          <a:xfrm>
            <a:off x="1200693" y="576273"/>
            <a:ext cx="5289030" cy="216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ko-KR" altLang="en-US" sz="600" dirty="0">
                <a:solidFill>
                  <a:srgbClr val="7F7F7F"/>
                </a:solidFill>
                <a:latin typeface="함초롬돋움"/>
                <a:ea typeface="함초롬돋움"/>
              </a:rPr>
              <a:t>홈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lang="ko-KR" altLang="en-US" sz="600" dirty="0">
                <a:solidFill>
                  <a:srgbClr val="7F7F7F"/>
                </a:solidFill>
                <a:latin typeface="함초롬돋움"/>
                <a:ea typeface="함초롬돋움"/>
              </a:rPr>
              <a:t>영업지원 </a:t>
            </a:r>
            <a:r>
              <a:rPr lang="en-US" altLang="ko-KR" sz="600" dirty="0">
                <a:solidFill>
                  <a:srgbClr val="7F7F7F"/>
                </a:solidFill>
                <a:latin typeface="함초롬돋움"/>
                <a:ea typeface="함초롬돋움"/>
              </a:rPr>
              <a:t>&gt; 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캘린더신청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en-US" altLang="ko-KR" sz="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(691530) </a:t>
            </a:r>
            <a:r>
              <a:rPr kumimoji="0" lang="ko-KR" altLang="en-US" sz="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신청내역조회 </a:t>
            </a:r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1A554A33-F1E5-4D1B-A0BA-78CFF6AF566E}"/>
              </a:ext>
            </a:extLst>
          </p:cNvPr>
          <p:cNvSpPr>
            <a:spLocks/>
          </p:cNvSpPr>
          <p:nvPr/>
        </p:nvSpPr>
        <p:spPr bwMode="auto">
          <a:xfrm>
            <a:off x="284035" y="1347012"/>
            <a:ext cx="9288000" cy="662764"/>
          </a:xfrm>
          <a:prstGeom prst="roundRect">
            <a:avLst>
              <a:gd name="adj" fmla="val 0"/>
            </a:avLst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914342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6420191B-3E08-4F5C-B002-2048A1FF15F1}"/>
              </a:ext>
            </a:extLst>
          </p:cNvPr>
          <p:cNvSpPr/>
          <p:nvPr/>
        </p:nvSpPr>
        <p:spPr>
          <a:xfrm>
            <a:off x="9070039" y="1719699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조회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9609B23-E637-4C33-8B7F-EB9F37613B00}"/>
              </a:ext>
            </a:extLst>
          </p:cNvPr>
          <p:cNvSpPr txBox="1"/>
          <p:nvPr/>
        </p:nvSpPr>
        <p:spPr>
          <a:xfrm>
            <a:off x="395947" y="1753702"/>
            <a:ext cx="50975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>
                <a:latin typeface="+mn-ea"/>
              </a:rPr>
              <a:t>결재상태</a:t>
            </a:r>
            <a:r>
              <a:rPr lang="en-US" altLang="ko-KR" sz="800" b="1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*</a:t>
            </a:r>
            <a:r>
              <a:rPr lang="en-US" altLang="ko-KR" sz="800" b="1" dirty="0">
                <a:latin typeface="+mn-ea"/>
              </a:rPr>
              <a:t> 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34D28F14-7885-41A4-AC47-04371B47CC90}"/>
              </a:ext>
            </a:extLst>
          </p:cNvPr>
          <p:cNvGrpSpPr/>
          <p:nvPr/>
        </p:nvGrpSpPr>
        <p:grpSpPr>
          <a:xfrm>
            <a:off x="1146058" y="1723631"/>
            <a:ext cx="678071" cy="198000"/>
            <a:chOff x="4400076" y="1232835"/>
            <a:chExt cx="678071" cy="198000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9780F187-F607-477B-B34C-B9A539D7F2F9}"/>
                </a:ext>
              </a:extLst>
            </p:cNvPr>
            <p:cNvSpPr/>
            <p:nvPr/>
          </p:nvSpPr>
          <p:spPr bwMode="auto">
            <a:xfrm>
              <a:off x="4400076" y="1232835"/>
              <a:ext cx="678071" cy="198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전체</a:t>
              </a:r>
            </a:p>
          </p:txBody>
        </p:sp>
        <p:pic>
          <p:nvPicPr>
            <p:cNvPr id="121" name="그림 120">
              <a:extLst>
                <a:ext uri="{FF2B5EF4-FFF2-40B4-BE49-F238E27FC236}">
                  <a16:creationId xmlns:a16="http://schemas.microsoft.com/office/drawing/2014/main" id="{52CA24D9-6E35-4A21-9284-A92B8BEBA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5278" y="1283843"/>
              <a:ext cx="90000" cy="90000"/>
            </a:xfrm>
            <a:prstGeom prst="rect">
              <a:avLst/>
            </a:prstGeom>
          </p:spPr>
        </p:pic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397D122C-F29C-401E-9955-0D6FFAB238EF}"/>
              </a:ext>
            </a:extLst>
          </p:cNvPr>
          <p:cNvGrpSpPr/>
          <p:nvPr/>
        </p:nvGrpSpPr>
        <p:grpSpPr>
          <a:xfrm>
            <a:off x="397692" y="1434983"/>
            <a:ext cx="1352897" cy="198000"/>
            <a:chOff x="397692" y="1460215"/>
            <a:chExt cx="1352897" cy="198000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2BDDBE77-A707-4A1D-A006-D8F419AE91D7}"/>
                </a:ext>
              </a:extLst>
            </p:cNvPr>
            <p:cNvSpPr txBox="1"/>
            <p:nvPr/>
          </p:nvSpPr>
          <p:spPr>
            <a:xfrm>
              <a:off x="397692" y="1490286"/>
              <a:ext cx="50975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b="1" dirty="0">
                  <a:latin typeface="+mn-ea"/>
                </a:rPr>
                <a:t>신청연도</a:t>
              </a:r>
              <a:r>
                <a:rPr lang="en-US" altLang="ko-KR" sz="800" b="1" dirty="0">
                  <a:solidFill>
                    <a:srgbClr val="FF0000"/>
                  </a:solidFill>
                  <a:latin typeface="+mn-ea"/>
                </a:rPr>
                <a:t> *</a:t>
              </a:r>
              <a:r>
                <a:rPr lang="en-US" altLang="ko-KR" sz="800" b="1" dirty="0">
                  <a:latin typeface="+mn-ea"/>
                </a:rPr>
                <a:t> </a:t>
              </a:r>
              <a:endParaRPr lang="ko-KR" altLang="en-US" sz="800" b="1" dirty="0">
                <a:latin typeface="+mn-ea"/>
              </a:endParaRPr>
            </a:p>
          </p:txBody>
        </p: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1EC0FFB7-61B5-44E3-BBE9-D8141A6C301E}"/>
                </a:ext>
              </a:extLst>
            </p:cNvPr>
            <p:cNvGrpSpPr/>
            <p:nvPr/>
          </p:nvGrpSpPr>
          <p:grpSpPr>
            <a:xfrm>
              <a:off x="1146492" y="1460215"/>
              <a:ext cx="604097" cy="198000"/>
              <a:chOff x="4398765" y="1232835"/>
              <a:chExt cx="604097" cy="198000"/>
            </a:xfrm>
          </p:grpSpPr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180DFC14-6C08-4427-ACFA-88300FEFD387}"/>
                  </a:ext>
                </a:extLst>
              </p:cNvPr>
              <p:cNvSpPr/>
              <p:nvPr/>
            </p:nvSpPr>
            <p:spPr bwMode="auto">
              <a:xfrm>
                <a:off x="4398765" y="1232835"/>
                <a:ext cx="604097" cy="198000"/>
              </a:xfrm>
              <a:prstGeom prst="rect">
                <a:avLst/>
              </a:prstGeom>
              <a:solidFill>
                <a:srgbClr val="FFFFCC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bIns="54000" rtlCol="0" anchor="ctr"/>
              <a:lstStyle/>
              <a:p>
                <a:r>
                  <a:rPr lang="en-US" altLang="ko-KR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2025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년</a:t>
                </a:r>
              </a:p>
            </p:txBody>
          </p:sp>
          <p:pic>
            <p:nvPicPr>
              <p:cNvPr id="139" name="그림 138">
                <a:extLst>
                  <a:ext uri="{FF2B5EF4-FFF2-40B4-BE49-F238E27FC236}">
                    <a16:creationId xmlns:a16="http://schemas.microsoft.com/office/drawing/2014/main" id="{BFB59541-3977-45F1-9C7F-B3AF6381AB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1752" y="1283843"/>
                <a:ext cx="90000" cy="90000"/>
              </a:xfrm>
              <a:prstGeom prst="rect">
                <a:avLst/>
              </a:prstGeom>
            </p:spPr>
          </p:pic>
        </p:grp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20F93E23-42A5-47D4-A14C-620246A2098E}"/>
              </a:ext>
            </a:extLst>
          </p:cNvPr>
          <p:cNvSpPr txBox="1"/>
          <p:nvPr/>
        </p:nvSpPr>
        <p:spPr>
          <a:xfrm>
            <a:off x="5781196" y="1463992"/>
            <a:ext cx="50975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>
                <a:latin typeface="+mn-ea"/>
              </a:rPr>
              <a:t>신청구분 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*</a:t>
            </a:r>
            <a:r>
              <a:rPr lang="en-US" altLang="ko-KR" sz="800" b="1" dirty="0">
                <a:latin typeface="+mn-ea"/>
              </a:rPr>
              <a:t> 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81250A3A-F4F0-4211-9AA4-C7CC0F0537F0}"/>
              </a:ext>
            </a:extLst>
          </p:cNvPr>
          <p:cNvGrpSpPr/>
          <p:nvPr/>
        </p:nvGrpSpPr>
        <p:grpSpPr>
          <a:xfrm>
            <a:off x="6531307" y="1433921"/>
            <a:ext cx="678071" cy="198000"/>
            <a:chOff x="4400076" y="1232835"/>
            <a:chExt cx="678071" cy="198000"/>
          </a:xfrm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71BE6270-F6E9-430E-B735-6DE1E58DFC44}"/>
                </a:ext>
              </a:extLst>
            </p:cNvPr>
            <p:cNvSpPr/>
            <p:nvPr/>
          </p:nvSpPr>
          <p:spPr bwMode="auto">
            <a:xfrm>
              <a:off x="4400076" y="1232835"/>
              <a:ext cx="678071" cy="198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전체</a:t>
              </a:r>
            </a:p>
          </p:txBody>
        </p:sp>
        <p:pic>
          <p:nvPicPr>
            <p:cNvPr id="149" name="그림 148">
              <a:extLst>
                <a:ext uri="{FF2B5EF4-FFF2-40B4-BE49-F238E27FC236}">
                  <a16:creationId xmlns:a16="http://schemas.microsoft.com/office/drawing/2014/main" id="{D5584F27-71DC-42F9-9FDC-319FBCCAD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5278" y="1283843"/>
              <a:ext cx="90000" cy="90000"/>
            </a:xfrm>
            <a:prstGeom prst="rect">
              <a:avLst/>
            </a:prstGeom>
          </p:spPr>
        </p:pic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3E0309E0-814B-4C27-AF54-6E70B29B4A01}"/>
              </a:ext>
            </a:extLst>
          </p:cNvPr>
          <p:cNvSpPr txBox="1"/>
          <p:nvPr/>
        </p:nvSpPr>
        <p:spPr>
          <a:xfrm>
            <a:off x="2483027" y="1464146"/>
            <a:ext cx="50975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>
                <a:latin typeface="+mn-ea"/>
              </a:rPr>
              <a:t>신청부점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 *</a:t>
            </a:r>
            <a:r>
              <a:rPr lang="en-US" altLang="ko-KR" sz="800" b="1" dirty="0">
                <a:latin typeface="+mn-ea"/>
              </a:rPr>
              <a:t> 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94DBD14D-3F35-4102-AAA5-977B568851AD}"/>
              </a:ext>
            </a:extLst>
          </p:cNvPr>
          <p:cNvGrpSpPr/>
          <p:nvPr/>
        </p:nvGrpSpPr>
        <p:grpSpPr>
          <a:xfrm>
            <a:off x="4448946" y="1436696"/>
            <a:ext cx="900000" cy="198000"/>
            <a:chOff x="7701143" y="1163217"/>
            <a:chExt cx="900000" cy="198000"/>
          </a:xfrm>
        </p:grpSpPr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7EA724B9-F3C6-4AAA-9D2F-B411CFCD4807}"/>
                </a:ext>
              </a:extLst>
            </p:cNvPr>
            <p:cNvSpPr/>
            <p:nvPr/>
          </p:nvSpPr>
          <p:spPr bwMode="auto">
            <a:xfrm>
              <a:off x="7701143" y="1163217"/>
              <a:ext cx="900000" cy="198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endPara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154" name="그림 153">
              <a:extLst>
                <a:ext uri="{FF2B5EF4-FFF2-40B4-BE49-F238E27FC236}">
                  <a16:creationId xmlns:a16="http://schemas.microsoft.com/office/drawing/2014/main" id="{3D11224D-023D-4CD1-A2A1-26DE64F54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6070" y="1214225"/>
              <a:ext cx="90000" cy="90000"/>
            </a:xfrm>
            <a:prstGeom prst="rect">
              <a:avLst/>
            </a:prstGeom>
          </p:spPr>
        </p:pic>
      </p:grp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17A97242-80ED-4E10-9E9C-C8E27DF509F7}"/>
              </a:ext>
            </a:extLst>
          </p:cNvPr>
          <p:cNvSpPr/>
          <p:nvPr/>
        </p:nvSpPr>
        <p:spPr bwMode="auto">
          <a:xfrm>
            <a:off x="3057542" y="1436696"/>
            <a:ext cx="1316034" cy="198000"/>
          </a:xfrm>
          <a:prstGeom prst="rect">
            <a:avLst/>
          </a:prstGeom>
          <a:solidFill>
            <a:srgbClr val="FFFFCC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bIns="54000" rtlCol="0" anchor="ctr"/>
          <a:lstStyle/>
          <a:p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B3A4EEE-E048-4EC0-8F5E-F2F3C0E9B946}"/>
              </a:ext>
            </a:extLst>
          </p:cNvPr>
          <p:cNvSpPr txBox="1"/>
          <p:nvPr/>
        </p:nvSpPr>
        <p:spPr>
          <a:xfrm>
            <a:off x="2487883" y="1755965"/>
            <a:ext cx="31098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>
                <a:latin typeface="+mn-ea"/>
              </a:rPr>
              <a:t>품목</a:t>
            </a:r>
            <a:r>
              <a:rPr lang="en-US" altLang="ko-KR" sz="800" b="1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*</a:t>
            </a:r>
            <a:r>
              <a:rPr lang="en-US" altLang="ko-KR" sz="800" b="1" dirty="0">
                <a:latin typeface="+mn-ea"/>
              </a:rPr>
              <a:t> 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AB46DFA0-3BCA-4FAD-BFA5-1BA2AD102E58}"/>
              </a:ext>
            </a:extLst>
          </p:cNvPr>
          <p:cNvGrpSpPr/>
          <p:nvPr/>
        </p:nvGrpSpPr>
        <p:grpSpPr>
          <a:xfrm>
            <a:off x="3058976" y="1725894"/>
            <a:ext cx="1046020" cy="198000"/>
            <a:chOff x="4904901" y="1232835"/>
            <a:chExt cx="1046020" cy="198000"/>
          </a:xfrm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D663E4C4-5DF6-40D3-915B-9576DAE7C3DF}"/>
                </a:ext>
              </a:extLst>
            </p:cNvPr>
            <p:cNvSpPr/>
            <p:nvPr/>
          </p:nvSpPr>
          <p:spPr bwMode="auto">
            <a:xfrm>
              <a:off x="4904901" y="1232835"/>
              <a:ext cx="1046020" cy="198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ko-KR" altLang="en-US" sz="8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전체</a:t>
              </a:r>
            </a:p>
          </p:txBody>
        </p:sp>
        <p:pic>
          <p:nvPicPr>
            <p:cNvPr id="159" name="그림 158">
              <a:extLst>
                <a:ext uri="{FF2B5EF4-FFF2-40B4-BE49-F238E27FC236}">
                  <a16:creationId xmlns:a16="http://schemas.microsoft.com/office/drawing/2014/main" id="{5AE2F981-0B39-4859-A393-CCC246221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2053" y="1283843"/>
              <a:ext cx="90000" cy="90000"/>
            </a:xfrm>
            <a:prstGeom prst="rect">
              <a:avLst/>
            </a:prstGeom>
          </p:spPr>
        </p:pic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7647FD57-1D1B-4FDA-B999-7D1615BECF62}"/>
              </a:ext>
            </a:extLst>
          </p:cNvPr>
          <p:cNvSpPr txBox="1"/>
          <p:nvPr/>
        </p:nvSpPr>
        <p:spPr>
          <a:xfrm>
            <a:off x="4760096" y="3766657"/>
            <a:ext cx="290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·</a:t>
            </a: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·</a:t>
            </a: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·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19D820AA-FA2E-431A-825D-ECAD25CF5804}"/>
              </a:ext>
            </a:extLst>
          </p:cNvPr>
          <p:cNvGrpSpPr/>
          <p:nvPr/>
        </p:nvGrpSpPr>
        <p:grpSpPr>
          <a:xfrm>
            <a:off x="4430253" y="4785024"/>
            <a:ext cx="898088" cy="455037"/>
            <a:chOff x="8966638" y="632307"/>
            <a:chExt cx="898088" cy="455037"/>
          </a:xfrm>
        </p:grpSpPr>
        <p:sp>
          <p:nvSpPr>
            <p:cNvPr id="163" name="사각형: 둥근 모서리 162">
              <a:extLst>
                <a:ext uri="{FF2B5EF4-FFF2-40B4-BE49-F238E27FC236}">
                  <a16:creationId xmlns:a16="http://schemas.microsoft.com/office/drawing/2014/main" id="{CF77CA14-5335-4810-AA98-A6EFE0EE09DF}"/>
                </a:ext>
              </a:extLst>
            </p:cNvPr>
            <p:cNvSpPr/>
            <p:nvPr/>
          </p:nvSpPr>
          <p:spPr bwMode="auto">
            <a:xfrm>
              <a:off x="8966638" y="727344"/>
              <a:ext cx="898088" cy="360000"/>
            </a:xfrm>
            <a:prstGeom prst="roundRect">
              <a:avLst>
                <a:gd name="adj" fmla="val 12700"/>
              </a:avLst>
            </a:prstGeom>
            <a:solidFill>
              <a:schemeClr val="tx1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46800" rtlCol="0" anchor="ctr"/>
            <a:lstStyle/>
            <a:p>
              <a:pPr algn="ctr" latinLnBrk="0"/>
              <a:r>
                <a:rPr lang="ko-KR" altLang="en-US" sz="800" dirty="0">
                  <a:solidFill>
                    <a:schemeClr val="bg1"/>
                  </a:solidFill>
                  <a:latin typeface="+mn-ea"/>
                </a:rPr>
                <a:t>전체 </a:t>
              </a:r>
              <a:r>
                <a:rPr lang="ko-KR" altLang="en-US" sz="800" dirty="0" err="1">
                  <a:solidFill>
                    <a:schemeClr val="bg1"/>
                  </a:solidFill>
                  <a:latin typeface="+mn-ea"/>
                </a:rPr>
                <a:t>부점</a:t>
              </a:r>
              <a:r>
                <a:rPr lang="ko-KR" altLang="en-US" sz="800" dirty="0">
                  <a:solidFill>
                    <a:schemeClr val="bg1"/>
                  </a:solidFill>
                  <a:latin typeface="+mn-ea"/>
                </a:rPr>
                <a:t> 노출</a:t>
              </a:r>
            </a:p>
          </p:txBody>
        </p:sp>
        <p:sp>
          <p:nvSpPr>
            <p:cNvPr id="164" name="이등변 삼각형 163">
              <a:extLst>
                <a:ext uri="{FF2B5EF4-FFF2-40B4-BE49-F238E27FC236}">
                  <a16:creationId xmlns:a16="http://schemas.microsoft.com/office/drawing/2014/main" id="{58EB26CD-710B-469B-A073-FED9B0EEA371}"/>
                </a:ext>
              </a:extLst>
            </p:cNvPr>
            <p:cNvSpPr/>
            <p:nvPr/>
          </p:nvSpPr>
          <p:spPr bwMode="auto">
            <a:xfrm>
              <a:off x="9325682" y="632307"/>
              <a:ext cx="180000" cy="108000"/>
            </a:xfrm>
            <a:prstGeom prst="triangle">
              <a:avLst/>
            </a:prstGeom>
            <a:solidFill>
              <a:schemeClr val="tx1"/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46800" rtlCol="0" anchor="ctr"/>
            <a:lstStyle/>
            <a:p>
              <a:pPr algn="l" latinLnBrk="0"/>
              <a:endParaRPr lang="ko-KR" altLang="en-US" sz="1000" dirty="0">
                <a:latin typeface="+mn-ea"/>
              </a:endParaRPr>
            </a:p>
          </p:txBody>
        </p:sp>
      </p:grpSp>
      <p:graphicFrame>
        <p:nvGraphicFramePr>
          <p:cNvPr id="165" name="표 3">
            <a:extLst>
              <a:ext uri="{FF2B5EF4-FFF2-40B4-BE49-F238E27FC236}">
                <a16:creationId xmlns:a16="http://schemas.microsoft.com/office/drawing/2014/main" id="{560DBD16-8A30-4F73-B871-C3F73B712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899181"/>
              </p:ext>
            </p:extLst>
          </p:nvPr>
        </p:nvGraphicFramePr>
        <p:xfrm>
          <a:off x="284097" y="2360108"/>
          <a:ext cx="9291004" cy="11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3290566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575229">
                  <a:extLst>
                    <a:ext uri="{9D8B030D-6E8A-4147-A177-3AD203B41FA5}">
                      <a16:colId xmlns:a16="http://schemas.microsoft.com/office/drawing/2014/main" val="1900624406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692165227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58586860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882299474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705062062"/>
                    </a:ext>
                  </a:extLst>
                </a:gridCol>
                <a:gridCol w="843668">
                  <a:extLst>
                    <a:ext uri="{9D8B030D-6E8A-4147-A177-3AD203B41FA5}">
                      <a16:colId xmlns:a16="http://schemas.microsoft.com/office/drawing/2014/main" val="1934742302"/>
                    </a:ext>
                  </a:extLst>
                </a:gridCol>
                <a:gridCol w="690273">
                  <a:extLst>
                    <a:ext uri="{9D8B030D-6E8A-4147-A177-3AD203B41FA5}">
                      <a16:colId xmlns:a16="http://schemas.microsoft.com/office/drawing/2014/main" val="226632100"/>
                    </a:ext>
                  </a:extLst>
                </a:gridCol>
                <a:gridCol w="690273">
                  <a:extLst>
                    <a:ext uri="{9D8B030D-6E8A-4147-A177-3AD203B41FA5}">
                      <a16:colId xmlns:a16="http://schemas.microsoft.com/office/drawing/2014/main" val="3012107461"/>
                    </a:ext>
                  </a:extLst>
                </a:gridCol>
                <a:gridCol w="690273">
                  <a:extLst>
                    <a:ext uri="{9D8B030D-6E8A-4147-A177-3AD203B41FA5}">
                      <a16:colId xmlns:a16="http://schemas.microsoft.com/office/drawing/2014/main" val="587843591"/>
                    </a:ext>
                  </a:extLst>
                </a:gridCol>
                <a:gridCol w="728623">
                  <a:extLst>
                    <a:ext uri="{9D8B030D-6E8A-4147-A177-3AD203B41FA5}">
                      <a16:colId xmlns:a16="http://schemas.microsoft.com/office/drawing/2014/main" val="4058824980"/>
                    </a:ext>
                  </a:extLst>
                </a:gridCol>
                <a:gridCol w="728623">
                  <a:extLst>
                    <a:ext uri="{9D8B030D-6E8A-4147-A177-3AD203B41FA5}">
                      <a16:colId xmlns:a16="http://schemas.microsoft.com/office/drawing/2014/main" val="3689146620"/>
                    </a:ext>
                  </a:extLst>
                </a:gridCol>
                <a:gridCol w="1068042">
                  <a:extLst>
                    <a:ext uri="{9D8B030D-6E8A-4147-A177-3AD203B41FA5}">
                      <a16:colId xmlns:a16="http://schemas.microsoft.com/office/drawing/2014/main" val="2468233020"/>
                    </a:ext>
                  </a:extLst>
                </a:gridCol>
              </a:tblGrid>
              <a:tr h="168960">
                <a:tc rowSpan="2">
                  <a:txBody>
                    <a:bodyPr/>
                    <a:lstStyle/>
                    <a:p>
                      <a:pPr algn="ctr"/>
                      <a:endParaRPr lang="ko-KR" altLang="en-US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순번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신청연도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달력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신청부점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소속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신청여부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결재상태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신청자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신청일자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81706"/>
                  </a:ext>
                </a:extLst>
              </a:tr>
              <a:tr h="1689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벽걸이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effectLst/>
                        </a:rPr>
                        <a:t>(3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단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벽걸이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일반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탁상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effectLst/>
                        </a:rPr>
                        <a:t>부점코드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effectLst/>
                        </a:rPr>
                        <a:t>부점명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직원번호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직원명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56138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2025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0001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</a:rPr>
                        <a:t>영업부</a:t>
                      </a:r>
                      <a:endParaRPr lang="ko-KR" altLang="en-US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</a:rPr>
                        <a:t>일반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effectLst/>
                        </a:rPr>
                        <a:t>미신청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____ - __ - __</a:t>
                      </a: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97755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2025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0002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동대문</a:t>
                      </a:r>
                      <a:endParaRPr lang="ko-KR" altLang="en-US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</a:rPr>
                        <a:t>일반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미신청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____ - __ - __</a:t>
                      </a: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694232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2025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0003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상계역</a:t>
                      </a:r>
                      <a:endParaRPr lang="ko-KR" altLang="en-US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</a:rPr>
                        <a:t>일반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미신청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____ - __ - __</a:t>
                      </a: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5263292"/>
                  </a:ext>
                </a:extLst>
              </a:tr>
            </a:tbl>
          </a:graphicData>
        </a:graphic>
      </p:graphicFrame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823F3A56-3F34-4544-9DEA-D69B6FAC5B53}"/>
              </a:ext>
            </a:extLst>
          </p:cNvPr>
          <p:cNvGrpSpPr/>
          <p:nvPr/>
        </p:nvGrpSpPr>
        <p:grpSpPr>
          <a:xfrm>
            <a:off x="5781196" y="1725894"/>
            <a:ext cx="1351278" cy="198000"/>
            <a:chOff x="397692" y="1460215"/>
            <a:chExt cx="1351278" cy="198000"/>
          </a:xfrm>
        </p:grpSpPr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4DBE8099-D8EA-4730-8266-6B745EFF0A50}"/>
                </a:ext>
              </a:extLst>
            </p:cNvPr>
            <p:cNvSpPr txBox="1"/>
            <p:nvPr/>
          </p:nvSpPr>
          <p:spPr>
            <a:xfrm>
              <a:off x="397692" y="1490286"/>
              <a:ext cx="50975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b="1" dirty="0">
                  <a:latin typeface="+mn-ea"/>
                </a:rPr>
                <a:t>신청여부</a:t>
              </a:r>
              <a:r>
                <a:rPr lang="en-US" altLang="ko-KR" sz="800" b="1" dirty="0">
                  <a:solidFill>
                    <a:srgbClr val="FF0000"/>
                  </a:solidFill>
                  <a:latin typeface="+mn-ea"/>
                </a:rPr>
                <a:t> *</a:t>
              </a:r>
              <a:r>
                <a:rPr lang="en-US" altLang="ko-KR" sz="800" b="1" dirty="0">
                  <a:latin typeface="+mn-ea"/>
                </a:rPr>
                <a:t> </a:t>
              </a:r>
              <a:endParaRPr lang="ko-KR" altLang="en-US" sz="800" b="1" dirty="0">
                <a:latin typeface="+mn-ea"/>
              </a:endParaRPr>
            </a:p>
          </p:txBody>
        </p: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A726F761-F257-4322-9369-9B3F59F5D93B}"/>
                </a:ext>
              </a:extLst>
            </p:cNvPr>
            <p:cNvGrpSpPr/>
            <p:nvPr/>
          </p:nvGrpSpPr>
          <p:grpSpPr>
            <a:xfrm>
              <a:off x="1144873" y="1460215"/>
              <a:ext cx="604097" cy="198000"/>
              <a:chOff x="4397146" y="1232835"/>
              <a:chExt cx="604097" cy="198000"/>
            </a:xfrm>
          </p:grpSpPr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787A1161-C535-40B0-8FFC-9AB5323CAFAE}"/>
                  </a:ext>
                </a:extLst>
              </p:cNvPr>
              <p:cNvSpPr/>
              <p:nvPr/>
            </p:nvSpPr>
            <p:spPr bwMode="auto">
              <a:xfrm>
                <a:off x="4397146" y="1232835"/>
                <a:ext cx="604097" cy="198000"/>
              </a:xfrm>
              <a:prstGeom prst="rect">
                <a:avLst/>
              </a:prstGeom>
              <a:solidFill>
                <a:srgbClr val="FFFFCC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bIns="54000" rtlCol="0" anchor="ctr"/>
              <a:lstStyle/>
              <a:p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전체</a:t>
                </a:r>
              </a:p>
            </p:txBody>
          </p:sp>
          <p:pic>
            <p:nvPicPr>
              <p:cNvPr id="170" name="그림 169">
                <a:extLst>
                  <a:ext uri="{FF2B5EF4-FFF2-40B4-BE49-F238E27FC236}">
                    <a16:creationId xmlns:a16="http://schemas.microsoft.com/office/drawing/2014/main" id="{49763E15-0555-4F5D-A9FD-1FEB2A3F15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0133" y="1283843"/>
                <a:ext cx="90000" cy="90000"/>
              </a:xfrm>
              <a:prstGeom prst="rect">
                <a:avLst/>
              </a:prstGeom>
            </p:spPr>
          </p:pic>
        </p:grpSp>
      </p:grpSp>
      <p:sp>
        <p:nvSpPr>
          <p:cNvPr id="171" name="타원 170">
            <a:extLst>
              <a:ext uri="{FF2B5EF4-FFF2-40B4-BE49-F238E27FC236}">
                <a16:creationId xmlns:a16="http://schemas.microsoft.com/office/drawing/2014/main" id="{69DC0165-4108-4319-82A4-BFC71B9184DC}"/>
              </a:ext>
            </a:extLst>
          </p:cNvPr>
          <p:cNvSpPr>
            <a:spLocks noChangeAspect="1"/>
          </p:cNvSpPr>
          <p:nvPr/>
        </p:nvSpPr>
        <p:spPr>
          <a:xfrm>
            <a:off x="5552828" y="1725894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2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BD3C830-FB01-43B8-A0EA-5DE232548228}"/>
              </a:ext>
            </a:extLst>
          </p:cNvPr>
          <p:cNvSpPr/>
          <p:nvPr/>
        </p:nvSpPr>
        <p:spPr bwMode="auto">
          <a:xfrm>
            <a:off x="284034" y="2358755"/>
            <a:ext cx="9287999" cy="3829593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C6C1F5A-AD46-42FF-8E68-179AF4E451F0}"/>
              </a:ext>
            </a:extLst>
          </p:cNvPr>
          <p:cNvSpPr txBox="1"/>
          <p:nvPr/>
        </p:nvSpPr>
        <p:spPr>
          <a:xfrm>
            <a:off x="190893" y="2115174"/>
            <a:ext cx="36823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/>
              <a:t>● 신청내역</a:t>
            </a:r>
            <a:endParaRPr lang="ko-KR" altLang="en-US" sz="900" b="1" dirty="0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4CE7C3F8-E7E0-40AB-9CE1-799FB83C49B1}"/>
              </a:ext>
            </a:extLst>
          </p:cNvPr>
          <p:cNvGrpSpPr/>
          <p:nvPr/>
        </p:nvGrpSpPr>
        <p:grpSpPr>
          <a:xfrm>
            <a:off x="9213592" y="2157133"/>
            <a:ext cx="358443" cy="143999"/>
            <a:chOff x="4437926" y="1748205"/>
            <a:chExt cx="358443" cy="143999"/>
          </a:xfrm>
        </p:grpSpPr>
        <p:pic>
          <p:nvPicPr>
            <p:cNvPr id="64" name="Picture 4" descr="C:\Users\SUYEON\Desktop\icon\office-exel.png">
              <a:extLst>
                <a:ext uri="{FF2B5EF4-FFF2-40B4-BE49-F238E27FC236}">
                  <a16:creationId xmlns:a16="http://schemas.microsoft.com/office/drawing/2014/main" id="{EA5C5092-2F7B-40AB-BFC8-A0BF2EBDCC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926" y="1748205"/>
              <a:ext cx="144333" cy="136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아래쪽 화살표 232">
              <a:extLst>
                <a:ext uri="{FF2B5EF4-FFF2-40B4-BE49-F238E27FC236}">
                  <a16:creationId xmlns:a16="http://schemas.microsoft.com/office/drawing/2014/main" id="{A9F0C431-DCD9-48A3-9E91-1A3B3C78E538}"/>
                </a:ext>
              </a:extLst>
            </p:cNvPr>
            <p:cNvSpPr/>
            <p:nvPr/>
          </p:nvSpPr>
          <p:spPr bwMode="auto">
            <a:xfrm>
              <a:off x="4535120" y="1817682"/>
              <a:ext cx="67128" cy="74522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96F75A6C-B9D6-4CB5-9B88-6AA6557A4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6135" y="1763446"/>
              <a:ext cx="130234" cy="127463"/>
            </a:xfrm>
            <a:prstGeom prst="rect">
              <a:avLst/>
            </a:prstGeom>
          </p:spPr>
        </p:pic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AE65F804-F1A4-4FF8-A1BC-153EB4D74EB8}"/>
              </a:ext>
            </a:extLst>
          </p:cNvPr>
          <p:cNvSpPr txBox="1"/>
          <p:nvPr/>
        </p:nvSpPr>
        <p:spPr>
          <a:xfrm>
            <a:off x="8478037" y="2136077"/>
            <a:ext cx="7486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전체 </a:t>
            </a:r>
            <a:r>
              <a:rPr lang="en-US" altLang="ko-KR" sz="700" b="1" dirty="0">
                <a:solidFill>
                  <a:schemeClr val="accent2"/>
                </a:solidFill>
              </a:rPr>
              <a:t>00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건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B5AE013-6C35-4EDB-A36B-9ADB0E7C1F29}"/>
              </a:ext>
            </a:extLst>
          </p:cNvPr>
          <p:cNvSpPr txBox="1"/>
          <p:nvPr/>
        </p:nvSpPr>
        <p:spPr>
          <a:xfrm>
            <a:off x="10245609" y="688967"/>
            <a:ext cx="1800000" cy="200055"/>
          </a:xfrm>
          <a:prstGeom prst="rect">
            <a:avLst/>
          </a:prstGeom>
        </p:spPr>
        <p:txBody>
          <a:bodyPr wrap="square" lIns="36000" rIns="36000" rtlCol="0">
            <a:spAutoFit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BSSCR0403M </a:t>
            </a:r>
            <a:endParaRPr lang="ko-KR" altLang="ko-KR" sz="700" dirty="0">
              <a:solidFill>
                <a:srgbClr val="202124"/>
              </a:solidFill>
              <a:latin typeface="+mn-ea"/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935BCB9D-C4E4-4C8F-8036-4EB6F2FCFBA6}"/>
              </a:ext>
            </a:extLst>
          </p:cNvPr>
          <p:cNvSpPr/>
          <p:nvPr/>
        </p:nvSpPr>
        <p:spPr>
          <a:xfrm>
            <a:off x="284034" y="6253985"/>
            <a:ext cx="612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  <a:latin typeface="+mn-ea"/>
              </a:rPr>
              <a:t>알림발송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B74EA49-C12D-986C-84B1-AAF197705F07}"/>
              </a:ext>
            </a:extLst>
          </p:cNvPr>
          <p:cNvGrpSpPr/>
          <p:nvPr/>
        </p:nvGrpSpPr>
        <p:grpSpPr>
          <a:xfrm>
            <a:off x="383947" y="2487806"/>
            <a:ext cx="130680" cy="956531"/>
            <a:chOff x="345847" y="2487806"/>
            <a:chExt cx="130680" cy="956531"/>
          </a:xfrm>
        </p:grpSpPr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1A0CC72A-2F23-4A2D-A66A-31B12E2EB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45847" y="2487806"/>
              <a:ext cx="130680" cy="13068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2F93D259-D8F1-41E8-B643-A0A446300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45847" y="2814320"/>
              <a:ext cx="130680" cy="13068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F0BF39DC-1680-49A5-87F9-83A0CFC54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45847" y="3060254"/>
              <a:ext cx="130680" cy="13068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11F0981C-9DC7-4A83-9B17-EC5F9E3C0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45847" y="3313657"/>
              <a:ext cx="130680" cy="130680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77" name="타원 76">
            <a:extLst>
              <a:ext uri="{FF2B5EF4-FFF2-40B4-BE49-F238E27FC236}">
                <a16:creationId xmlns:a16="http://schemas.microsoft.com/office/drawing/2014/main" id="{8EE8A1C5-BD24-4836-AB47-01CE1AB53027}"/>
              </a:ext>
            </a:extLst>
          </p:cNvPr>
          <p:cNvSpPr>
            <a:spLocks noChangeAspect="1"/>
          </p:cNvSpPr>
          <p:nvPr/>
        </p:nvSpPr>
        <p:spPr>
          <a:xfrm>
            <a:off x="954511" y="6051742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3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2" name="사각형: 둥근 위쪽 모서리 1">
            <a:extLst>
              <a:ext uri="{FF2B5EF4-FFF2-40B4-BE49-F238E27FC236}">
                <a16:creationId xmlns:a16="http://schemas.microsoft.com/office/drawing/2014/main" id="{A2816E91-5305-E81A-77B1-2EACB4C25727}"/>
              </a:ext>
            </a:extLst>
          </p:cNvPr>
          <p:cNvSpPr/>
          <p:nvPr/>
        </p:nvSpPr>
        <p:spPr bwMode="auto">
          <a:xfrm>
            <a:off x="284098" y="996850"/>
            <a:ext cx="1080000" cy="216000"/>
          </a:xfrm>
          <a:prstGeom prst="round2SameRect">
            <a:avLst>
              <a:gd name="adj1" fmla="val 13033"/>
              <a:gd name="adj2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b"/>
          <a:lstStyle/>
          <a:p>
            <a:pPr algn="ctr" defTabSz="914342"/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</a:rPr>
              <a:t>부점별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33A4E06C-F4AD-AC1C-700C-041C7D1D48ED}"/>
              </a:ext>
            </a:extLst>
          </p:cNvPr>
          <p:cNvSpPr/>
          <p:nvPr/>
        </p:nvSpPr>
        <p:spPr bwMode="auto">
          <a:xfrm>
            <a:off x="1399642" y="995254"/>
            <a:ext cx="1080000" cy="216000"/>
          </a:xfrm>
          <a:prstGeom prst="round2SameRect">
            <a:avLst>
              <a:gd name="adj1" fmla="val 13033"/>
              <a:gd name="adj2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b"/>
          <a:lstStyle/>
          <a:p>
            <a:pPr algn="ctr" defTabSz="914342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품목별</a:t>
            </a:r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FC1C072F-FF4D-D374-3265-4A45717DDE0A}"/>
              </a:ext>
            </a:extLst>
          </p:cNvPr>
          <p:cNvSpPr/>
          <p:nvPr/>
        </p:nvSpPr>
        <p:spPr bwMode="auto">
          <a:xfrm>
            <a:off x="2513768" y="996850"/>
            <a:ext cx="1080000" cy="216000"/>
          </a:xfrm>
          <a:prstGeom prst="round2SameRect">
            <a:avLst>
              <a:gd name="adj1" fmla="val 13033"/>
              <a:gd name="adj2" fmla="val 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36000" rIns="36000" rtlCol="0" anchor="b"/>
          <a:lstStyle/>
          <a:p>
            <a:pPr algn="ctr" defTabSz="914342"/>
            <a:r>
              <a:rPr lang="ko-KR" altLang="en-US" sz="800" b="1" dirty="0">
                <a:solidFill>
                  <a:schemeClr val="tx1"/>
                </a:solidFill>
              </a:rPr>
              <a:t>신청확인</a:t>
            </a:r>
          </a:p>
        </p:txBody>
      </p:sp>
      <p:sp>
        <p:nvSpPr>
          <p:cNvPr id="5" name="사각형: 둥근 위쪽 모서리 4">
            <a:extLst>
              <a:ext uri="{FF2B5EF4-FFF2-40B4-BE49-F238E27FC236}">
                <a16:creationId xmlns:a16="http://schemas.microsoft.com/office/drawing/2014/main" id="{D4CF8A0E-3D5A-49FB-9669-0D7E234B5F3B}"/>
              </a:ext>
            </a:extLst>
          </p:cNvPr>
          <p:cNvSpPr/>
          <p:nvPr/>
        </p:nvSpPr>
        <p:spPr bwMode="auto">
          <a:xfrm>
            <a:off x="3636932" y="996850"/>
            <a:ext cx="1080000" cy="216000"/>
          </a:xfrm>
          <a:prstGeom prst="round2SameRect">
            <a:avLst>
              <a:gd name="adj1" fmla="val 13033"/>
              <a:gd name="adj2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b"/>
          <a:lstStyle/>
          <a:p>
            <a:pPr algn="ctr" defTabSz="914342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신청 및 수정내역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B155CBA-37D1-53FB-8663-D9770F0DF490}"/>
              </a:ext>
            </a:extLst>
          </p:cNvPr>
          <p:cNvSpPr>
            <a:spLocks noChangeAspect="1"/>
          </p:cNvSpPr>
          <p:nvPr/>
        </p:nvSpPr>
        <p:spPr>
          <a:xfrm>
            <a:off x="2487883" y="925043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1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9D2B016-63C4-CD1C-AB88-532929312158}"/>
              </a:ext>
            </a:extLst>
          </p:cNvPr>
          <p:cNvCxnSpPr>
            <a:cxnSpLocks/>
          </p:cNvCxnSpPr>
          <p:nvPr/>
        </p:nvCxnSpPr>
        <p:spPr>
          <a:xfrm>
            <a:off x="284098" y="1212850"/>
            <a:ext cx="1080000" cy="0"/>
          </a:xfrm>
          <a:prstGeom prst="line">
            <a:avLst/>
          </a:prstGeom>
          <a:ln w="12700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D3A55DD-0632-ED45-8849-F5C17D9AA6BD}"/>
              </a:ext>
            </a:extLst>
          </p:cNvPr>
          <p:cNvCxnSpPr>
            <a:cxnSpLocks/>
          </p:cNvCxnSpPr>
          <p:nvPr/>
        </p:nvCxnSpPr>
        <p:spPr>
          <a:xfrm>
            <a:off x="284098" y="1210945"/>
            <a:ext cx="9287937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BF851B0-C515-CF58-DE58-72ED12EDE101}"/>
              </a:ext>
            </a:extLst>
          </p:cNvPr>
          <p:cNvCxnSpPr>
            <a:cxnSpLocks/>
          </p:cNvCxnSpPr>
          <p:nvPr/>
        </p:nvCxnSpPr>
        <p:spPr>
          <a:xfrm>
            <a:off x="2513768" y="1212850"/>
            <a:ext cx="1080000" cy="0"/>
          </a:xfrm>
          <a:prstGeom prst="line">
            <a:avLst/>
          </a:prstGeom>
          <a:ln w="12700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783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6D103-E2A0-3A7D-69AA-371CD3E14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831E5589-C498-7DF4-8356-9366903A1E3D}"/>
              </a:ext>
            </a:extLst>
          </p:cNvPr>
          <p:cNvSpPr txBox="1"/>
          <p:nvPr/>
        </p:nvSpPr>
        <p:spPr>
          <a:xfrm>
            <a:off x="10245609" y="688967"/>
            <a:ext cx="1800000" cy="200055"/>
          </a:xfrm>
          <a:prstGeom prst="rect">
            <a:avLst/>
          </a:prstGeom>
        </p:spPr>
        <p:txBody>
          <a:bodyPr wrap="square" lIns="36000" rIns="36000" rtlCol="0">
            <a:spAutoFit/>
          </a:bodyPr>
          <a:lstStyle/>
          <a:p>
            <a: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BSSCR0101M  </a:t>
            </a:r>
            <a:endParaRPr lang="ko-KR" altLang="ko-KR" sz="700" dirty="0">
              <a:solidFill>
                <a:srgbClr val="202124"/>
              </a:solidFill>
              <a:latin typeface="+mn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8138B63-2B5F-29E8-7F3A-5174D9E2E121}"/>
              </a:ext>
            </a:extLst>
          </p:cNvPr>
          <p:cNvSpPr txBox="1"/>
          <p:nvPr/>
        </p:nvSpPr>
        <p:spPr>
          <a:xfrm>
            <a:off x="10245609" y="497547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>
              <a:defRPr/>
            </a:pPr>
            <a:r>
              <a:rPr lang="ko-KR" altLang="en-US" sz="700">
                <a:solidFill>
                  <a:srgbClr val="202124"/>
                </a:solidFill>
                <a:latin typeface="+mn-ea"/>
              </a:rPr>
              <a:t>신청기간관리 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202124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6A215C4-DC5A-004F-EE3F-DC9FB8A72E10}"/>
              </a:ext>
            </a:extLst>
          </p:cNvPr>
          <p:cNvSpPr txBox="1"/>
          <p:nvPr/>
        </p:nvSpPr>
        <p:spPr>
          <a:xfrm>
            <a:off x="10245609" y="863833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endParaRPr kumimoji="0" lang="ko-KR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2552FD-D0E0-EA02-42BF-EF2D8438A599}"/>
              </a:ext>
            </a:extLst>
          </p:cNvPr>
          <p:cNvSpPr txBox="1"/>
          <p:nvPr/>
        </p:nvSpPr>
        <p:spPr>
          <a:xfrm>
            <a:off x="66840" y="125573"/>
            <a:ext cx="3172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1400" dirty="0">
                <a:solidFill>
                  <a:prstClr val="black"/>
                </a:solidFill>
                <a:latin typeface="함초롬돋움"/>
                <a:ea typeface="함초롬돋움"/>
              </a:rPr>
              <a:t>캘린더신청 </a:t>
            </a:r>
            <a:r>
              <a:rPr lang="en-US" altLang="ko-KR" sz="1400">
                <a:solidFill>
                  <a:prstClr val="black"/>
                </a:solidFill>
                <a:latin typeface="함초롬돋움"/>
                <a:ea typeface="함초롬돋움"/>
              </a:rPr>
              <a:t>&gt; </a:t>
            </a:r>
            <a:r>
              <a:rPr lang="ko-KR" altLang="en-US" sz="1400">
                <a:solidFill>
                  <a:prstClr val="black"/>
                </a:solidFill>
                <a:latin typeface="함초롬돋움"/>
                <a:ea typeface="함초롬돋움"/>
              </a:rPr>
              <a:t>신청기간관리</a:t>
            </a:r>
            <a:r>
              <a:rPr lang="en-US" altLang="ko-KR" sz="1400">
                <a:solidFill>
                  <a:prstClr val="black"/>
                </a:solidFill>
                <a:latin typeface="함초롬돋움"/>
                <a:ea typeface="함초롬돋움"/>
              </a:rPr>
              <a:t>_</a:t>
            </a:r>
            <a:r>
              <a:rPr lang="ko-KR" altLang="en-US" sz="1400" dirty="0">
                <a:solidFill>
                  <a:prstClr val="black"/>
                </a:solidFill>
                <a:latin typeface="함초롬돋움"/>
                <a:ea typeface="함초롬돋움"/>
              </a:rPr>
              <a:t>초기 화면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BDE49F-922F-F588-220C-513BCF3DDE89}"/>
              </a:ext>
            </a:extLst>
          </p:cNvPr>
          <p:cNvSpPr txBox="1"/>
          <p:nvPr/>
        </p:nvSpPr>
        <p:spPr>
          <a:xfrm>
            <a:off x="10245609" y="1118146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lvl="0"/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홈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영업지원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캘린더신청 </a:t>
            </a:r>
            <a:r>
              <a:rPr lang="en-US" altLang="ko-KR" sz="70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>
                <a:solidFill>
                  <a:srgbClr val="202124"/>
                </a:solidFill>
                <a:latin typeface="+mn-ea"/>
              </a:rPr>
              <a:t>신청기간관리</a:t>
            </a:r>
            <a:endParaRPr lang="ko-KR" altLang="en-US" sz="700" dirty="0">
              <a:solidFill>
                <a:srgbClr val="202124"/>
              </a:solidFill>
              <a:latin typeface="+mn-ea"/>
            </a:endParaRPr>
          </a:p>
        </p:txBody>
      </p:sp>
      <p:graphicFrame>
        <p:nvGraphicFramePr>
          <p:cNvPr id="2" name="Group 974">
            <a:extLst>
              <a:ext uri="{FF2B5EF4-FFF2-40B4-BE49-F238E27FC236}">
                <a16:creationId xmlns:a16="http://schemas.microsoft.com/office/drawing/2014/main" id="{5F1F877F-9793-CEFE-6D03-3407ACEA0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512874"/>
              </p:ext>
            </p:extLst>
          </p:nvPr>
        </p:nvGraphicFramePr>
        <p:xfrm>
          <a:off x="9697291" y="1638678"/>
          <a:ext cx="2340000" cy="1872960"/>
        </p:xfrm>
        <a:graphic>
          <a:graphicData uri="http://schemas.openxmlformats.org/drawingml/2006/table">
            <a:tbl>
              <a:tblPr/>
              <a:tblGrid>
                <a:gridCol w="2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차 신청 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품목별 총수량신청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신청등록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신청기간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설정</a:t>
                      </a:r>
                      <a:endParaRPr lang="en-US" altLang="ko-KR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차 신청 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영업점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고객배송 수량 등록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신청등록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배송등록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인수등록 설정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614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신청연도 조회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드롭박스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디폴트 현재연도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현재연도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전연도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218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신청정보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기간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내역 리스트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(3)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차수별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진행단계 폼에서 등록한 캘린더 신청 기간의 정보 노출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969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차수별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진행단계 폼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캘린더 신청 기간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차수생성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’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후 신청등록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신청마감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제작등록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배송등록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인수등록을 처리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모든 항목 비활성화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수정 불가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D6453C79-6363-4D3D-A566-583992ADB506}"/>
              </a:ext>
            </a:extLst>
          </p:cNvPr>
          <p:cNvSpPr/>
          <p:nvPr/>
        </p:nvSpPr>
        <p:spPr>
          <a:xfrm>
            <a:off x="1200693" y="576273"/>
            <a:ext cx="5289030" cy="216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ko-KR" altLang="en-US" sz="600">
                <a:solidFill>
                  <a:srgbClr val="7F7F7F"/>
                </a:solidFill>
                <a:latin typeface="함초롬돋움"/>
                <a:ea typeface="함초롬돋움"/>
              </a:rPr>
              <a:t>홈</a:t>
            </a:r>
            <a:r>
              <a:rPr kumimoji="0" lang="ko-KR" altLang="en-US" sz="6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영업지원 </a:t>
            </a:r>
            <a:r>
              <a:rPr lang="en-US" altLang="ko-KR" sz="600" dirty="0">
                <a:solidFill>
                  <a:srgbClr val="7F7F7F"/>
                </a:solidFill>
                <a:latin typeface="함초롬돋움"/>
                <a:ea typeface="함초롬돋움"/>
              </a:rPr>
              <a:t>&gt; 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캘린더신청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en-US" altLang="ko-KR" sz="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(691511</a:t>
            </a:r>
            <a:r>
              <a:rPr kumimoji="0" lang="en-US" altLang="ko-KR" sz="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) </a:t>
            </a:r>
            <a:r>
              <a:rPr kumimoji="0" lang="ko-KR" altLang="en-US" sz="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신청기간관리 </a:t>
            </a:r>
            <a:endParaRPr kumimoji="0" lang="ko-KR" altLang="en-US" sz="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1FA2F48F-B7B3-44E2-BAB2-058FC19FFF4D}"/>
              </a:ext>
            </a:extLst>
          </p:cNvPr>
          <p:cNvGrpSpPr/>
          <p:nvPr/>
        </p:nvGrpSpPr>
        <p:grpSpPr>
          <a:xfrm>
            <a:off x="287839" y="540930"/>
            <a:ext cx="1033453" cy="246221"/>
            <a:chOff x="287839" y="540930"/>
            <a:chExt cx="1033453" cy="246221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5E00F50-EA2B-49C6-A382-E34F756FDA26}"/>
                </a:ext>
              </a:extLst>
            </p:cNvPr>
            <p:cNvSpPr txBox="1"/>
            <p:nvPr/>
          </p:nvSpPr>
          <p:spPr>
            <a:xfrm>
              <a:off x="386421" y="540930"/>
              <a:ext cx="9348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ko-KR" altLang="en-US" sz="1000" b="1">
                  <a:solidFill>
                    <a:prstClr val="black"/>
                  </a:solidFill>
                  <a:latin typeface="함초롬돋움"/>
                  <a:ea typeface="함초롬돋움"/>
                </a:rPr>
                <a:t>신청기간관리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endParaRPr>
            </a:p>
          </p:txBody>
        </p:sp>
        <p:pic>
          <p:nvPicPr>
            <p:cNvPr id="135" name="그림 134" descr="스케치, 블랙, 화이트이(가) 표시된 사진&#10;&#10;자동 생성된 설명">
              <a:extLst>
                <a:ext uri="{FF2B5EF4-FFF2-40B4-BE49-F238E27FC236}">
                  <a16:creationId xmlns:a16="http://schemas.microsoft.com/office/drawing/2014/main" id="{68812FA2-79DE-45D0-B68F-5BDA7C7AC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839" y="604119"/>
              <a:ext cx="133200" cy="133200"/>
            </a:xfrm>
            <a:prstGeom prst="rect">
              <a:avLst/>
            </a:prstGeom>
          </p:spPr>
        </p:pic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0C51A1D-F231-439A-BBE6-67B17AC028FA}"/>
              </a:ext>
            </a:extLst>
          </p:cNvPr>
          <p:cNvSpPr/>
          <p:nvPr/>
        </p:nvSpPr>
        <p:spPr>
          <a:xfrm>
            <a:off x="1200693" y="576273"/>
            <a:ext cx="5289030" cy="216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kumimoji="0" lang="ko-KR" altLang="en-US" sz="6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홈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영업지원 </a:t>
            </a:r>
            <a:r>
              <a:rPr lang="en-US" altLang="ko-KR" sz="600" dirty="0">
                <a:solidFill>
                  <a:srgbClr val="7F7F7F"/>
                </a:solidFill>
                <a:latin typeface="함초롬돋움"/>
                <a:ea typeface="함초롬돋움"/>
              </a:rPr>
              <a:t>&gt; 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캘린더신청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en-US" altLang="ko-KR" sz="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(691511</a:t>
            </a:r>
            <a:r>
              <a:rPr kumimoji="0" lang="en-US" altLang="ko-KR" sz="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) </a:t>
            </a:r>
            <a:r>
              <a:rPr kumimoji="0" lang="ko-KR" altLang="en-US" sz="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신청기간관리 </a:t>
            </a:r>
            <a:endParaRPr kumimoji="0" lang="ko-KR" altLang="en-US" sz="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E7E92D6B-6908-44D3-B81C-532E8834344D}"/>
              </a:ext>
            </a:extLst>
          </p:cNvPr>
          <p:cNvGrpSpPr/>
          <p:nvPr/>
        </p:nvGrpSpPr>
        <p:grpSpPr>
          <a:xfrm>
            <a:off x="287839" y="540930"/>
            <a:ext cx="1033453" cy="246221"/>
            <a:chOff x="287839" y="540930"/>
            <a:chExt cx="1033453" cy="246221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2D85A65-B8CA-4A77-A070-08745AF296A4}"/>
                </a:ext>
              </a:extLst>
            </p:cNvPr>
            <p:cNvSpPr txBox="1"/>
            <p:nvPr/>
          </p:nvSpPr>
          <p:spPr>
            <a:xfrm>
              <a:off x="386421" y="540930"/>
              <a:ext cx="9348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ko-KR" altLang="en-US" sz="1000" b="1">
                  <a:solidFill>
                    <a:prstClr val="black"/>
                  </a:solidFill>
                  <a:latin typeface="함초롬돋움"/>
                  <a:ea typeface="함초롬돋움"/>
                </a:rPr>
                <a:t>신청기간관리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endParaRPr>
            </a:p>
          </p:txBody>
        </p:sp>
        <p:pic>
          <p:nvPicPr>
            <p:cNvPr id="61" name="그림 60" descr="스케치, 블랙, 화이트이(가) 표시된 사진&#10;&#10;자동 생성된 설명">
              <a:extLst>
                <a:ext uri="{FF2B5EF4-FFF2-40B4-BE49-F238E27FC236}">
                  <a16:creationId xmlns:a16="http://schemas.microsoft.com/office/drawing/2014/main" id="{A7E556A4-ABBB-49F7-959C-64BDAF8FD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839" y="604119"/>
              <a:ext cx="133200" cy="133200"/>
            </a:xfrm>
            <a:prstGeom prst="rect">
              <a:avLst/>
            </a:prstGeom>
          </p:spPr>
        </p:pic>
      </p:grpSp>
      <p:sp>
        <p:nvSpPr>
          <p:cNvPr id="342" name="TextBox 341">
            <a:extLst>
              <a:ext uri="{FF2B5EF4-FFF2-40B4-BE49-F238E27FC236}">
                <a16:creationId xmlns:a16="http://schemas.microsoft.com/office/drawing/2014/main" id="{F3777512-1105-47CF-9F1B-E8A7FD2C799B}"/>
              </a:ext>
            </a:extLst>
          </p:cNvPr>
          <p:cNvSpPr txBox="1"/>
          <p:nvPr/>
        </p:nvSpPr>
        <p:spPr>
          <a:xfrm>
            <a:off x="190893" y="878068"/>
            <a:ext cx="36823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● 신청정보</a:t>
            </a:r>
            <a:r>
              <a:rPr lang="en-US" altLang="ko-KR" sz="900" b="1" dirty="0"/>
              <a:t>(</a:t>
            </a:r>
            <a:r>
              <a:rPr lang="ko-KR" altLang="en-US" sz="900" b="1" dirty="0"/>
              <a:t>기간</a:t>
            </a:r>
            <a:r>
              <a:rPr lang="en-US" altLang="ko-KR" sz="900" b="1" dirty="0"/>
              <a:t>) </a:t>
            </a:r>
            <a:r>
              <a:rPr lang="ko-KR" altLang="en-US" sz="900" b="1" dirty="0"/>
              <a:t>내역</a:t>
            </a:r>
          </a:p>
        </p:txBody>
      </p:sp>
      <p:grpSp>
        <p:nvGrpSpPr>
          <p:cNvPr id="343" name="그룹 342">
            <a:extLst>
              <a:ext uri="{FF2B5EF4-FFF2-40B4-BE49-F238E27FC236}">
                <a16:creationId xmlns:a16="http://schemas.microsoft.com/office/drawing/2014/main" id="{31292A64-0A70-40DA-9678-714AB1581E64}"/>
              </a:ext>
            </a:extLst>
          </p:cNvPr>
          <p:cNvGrpSpPr/>
          <p:nvPr/>
        </p:nvGrpSpPr>
        <p:grpSpPr>
          <a:xfrm>
            <a:off x="8501372" y="901480"/>
            <a:ext cx="1066155" cy="198000"/>
            <a:chOff x="3149475" y="1163217"/>
            <a:chExt cx="1066155" cy="198000"/>
          </a:xfrm>
        </p:grpSpPr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E2F5E4AD-36C8-4A91-A8A5-5CE5D5192EA8}"/>
                </a:ext>
              </a:extLst>
            </p:cNvPr>
            <p:cNvSpPr txBox="1"/>
            <p:nvPr/>
          </p:nvSpPr>
          <p:spPr>
            <a:xfrm>
              <a:off x="3149475" y="1198258"/>
              <a:ext cx="39754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b="1">
                  <a:latin typeface="+mn-ea"/>
                </a:rPr>
                <a:t>신청연도</a:t>
              </a:r>
              <a:endParaRPr lang="ko-KR" altLang="en-US" sz="800" b="1" dirty="0">
                <a:latin typeface="+mn-ea"/>
              </a:endParaRPr>
            </a:p>
          </p:txBody>
        </p:sp>
        <p:grpSp>
          <p:nvGrpSpPr>
            <p:cNvPr id="345" name="그룹 344">
              <a:extLst>
                <a:ext uri="{FF2B5EF4-FFF2-40B4-BE49-F238E27FC236}">
                  <a16:creationId xmlns:a16="http://schemas.microsoft.com/office/drawing/2014/main" id="{F53402F3-6B1E-40BE-8FC9-7000D3051145}"/>
                </a:ext>
              </a:extLst>
            </p:cNvPr>
            <p:cNvGrpSpPr/>
            <p:nvPr/>
          </p:nvGrpSpPr>
          <p:grpSpPr>
            <a:xfrm>
              <a:off x="3627324" y="1163217"/>
              <a:ext cx="588306" cy="198000"/>
              <a:chOff x="4198742" y="1232835"/>
              <a:chExt cx="588306" cy="198000"/>
            </a:xfrm>
          </p:grpSpPr>
          <p:sp>
            <p:nvSpPr>
              <p:cNvPr id="346" name="직사각형 345">
                <a:extLst>
                  <a:ext uri="{FF2B5EF4-FFF2-40B4-BE49-F238E27FC236}">
                    <a16:creationId xmlns:a16="http://schemas.microsoft.com/office/drawing/2014/main" id="{C893B1C5-D09C-4C96-B0F0-84A47268521C}"/>
                  </a:ext>
                </a:extLst>
              </p:cNvPr>
              <p:cNvSpPr/>
              <p:nvPr/>
            </p:nvSpPr>
            <p:spPr bwMode="auto">
              <a:xfrm>
                <a:off x="4198742" y="1232835"/>
                <a:ext cx="588306" cy="19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bIns="54000" rtlCol="0" anchor="ctr"/>
              <a:lstStyle/>
              <a:p>
                <a:r>
                  <a:rPr lang="en-US" altLang="ko-KR" sz="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2025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년</a:t>
                </a:r>
              </a:p>
            </p:txBody>
          </p:sp>
          <p:pic>
            <p:nvPicPr>
              <p:cNvPr id="347" name="그림 346">
                <a:extLst>
                  <a:ext uri="{FF2B5EF4-FFF2-40B4-BE49-F238E27FC236}">
                    <a16:creationId xmlns:a16="http://schemas.microsoft.com/office/drawing/2014/main" id="{37F83FFF-2B3E-48F4-85D8-058E5D3B26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8736" y="1283843"/>
                <a:ext cx="90000" cy="90000"/>
              </a:xfrm>
              <a:prstGeom prst="rect">
                <a:avLst/>
              </a:prstGeom>
            </p:spPr>
          </p:pic>
        </p:grpSp>
      </p:grpSp>
      <p:sp>
        <p:nvSpPr>
          <p:cNvPr id="349" name="직사각형 348">
            <a:extLst>
              <a:ext uri="{FF2B5EF4-FFF2-40B4-BE49-F238E27FC236}">
                <a16:creationId xmlns:a16="http://schemas.microsoft.com/office/drawing/2014/main" id="{43124B06-94FF-4FAD-9540-FF31F0A6F6FE}"/>
              </a:ext>
            </a:extLst>
          </p:cNvPr>
          <p:cNvSpPr/>
          <p:nvPr/>
        </p:nvSpPr>
        <p:spPr bwMode="auto">
          <a:xfrm>
            <a:off x="284100" y="1135135"/>
            <a:ext cx="9288000" cy="203894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50" name="사각형: 둥근 모서리 349">
            <a:extLst>
              <a:ext uri="{FF2B5EF4-FFF2-40B4-BE49-F238E27FC236}">
                <a16:creationId xmlns:a16="http://schemas.microsoft.com/office/drawing/2014/main" id="{C73ADE45-18DD-4EB4-A4A9-10F25E784AC1}"/>
              </a:ext>
            </a:extLst>
          </p:cNvPr>
          <p:cNvSpPr/>
          <p:nvPr/>
        </p:nvSpPr>
        <p:spPr bwMode="auto">
          <a:xfrm>
            <a:off x="286800" y="3556306"/>
            <a:ext cx="2340000" cy="410618"/>
          </a:xfrm>
          <a:prstGeom prst="roundRect">
            <a:avLst>
              <a:gd name="adj" fmla="val 123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3EEC8B41-1BD7-4DD1-B384-E242B280CF7E}"/>
              </a:ext>
            </a:extLst>
          </p:cNvPr>
          <p:cNvSpPr txBox="1"/>
          <p:nvPr/>
        </p:nvSpPr>
        <p:spPr>
          <a:xfrm>
            <a:off x="284158" y="3625955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진행단계</a:t>
            </a:r>
          </a:p>
        </p:txBody>
      </p:sp>
      <p:sp>
        <p:nvSpPr>
          <p:cNvPr id="352" name="사각형: 둥근 모서리 351">
            <a:extLst>
              <a:ext uri="{FF2B5EF4-FFF2-40B4-BE49-F238E27FC236}">
                <a16:creationId xmlns:a16="http://schemas.microsoft.com/office/drawing/2014/main" id="{1F4BC30B-73B7-477C-A43D-23F8E9A5C820}"/>
              </a:ext>
            </a:extLst>
          </p:cNvPr>
          <p:cNvSpPr/>
          <p:nvPr/>
        </p:nvSpPr>
        <p:spPr bwMode="auto">
          <a:xfrm>
            <a:off x="2753354" y="3556305"/>
            <a:ext cx="6768000" cy="238017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080602AB-F640-4DD8-AEF8-451F4AC9F127}"/>
              </a:ext>
            </a:extLst>
          </p:cNvPr>
          <p:cNvSpPr txBox="1"/>
          <p:nvPr/>
        </p:nvSpPr>
        <p:spPr>
          <a:xfrm>
            <a:off x="2809296" y="4021336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800" b="1"/>
              <a:t>신청등록</a:t>
            </a:r>
          </a:p>
        </p:txBody>
      </p:sp>
      <p:graphicFrame>
        <p:nvGraphicFramePr>
          <p:cNvPr id="354" name="표 3">
            <a:extLst>
              <a:ext uri="{FF2B5EF4-FFF2-40B4-BE49-F238E27FC236}">
                <a16:creationId xmlns:a16="http://schemas.microsoft.com/office/drawing/2014/main" id="{09481837-2466-4397-B48C-BD05D0033FD5}"/>
              </a:ext>
            </a:extLst>
          </p:cNvPr>
          <p:cNvGraphicFramePr>
            <a:graphicFrameLocks noGrp="1"/>
          </p:cNvGraphicFramePr>
          <p:nvPr/>
        </p:nvGraphicFramePr>
        <p:xfrm>
          <a:off x="2900988" y="4275826"/>
          <a:ext cx="6480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3984339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3436343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64414964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2048795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125866158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신청시작일자</a:t>
                      </a:r>
                      <a:r>
                        <a:rPr lang="en-US" altLang="ko-KR" sz="800" b="0" dirty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신청종료일자</a:t>
                      </a:r>
                      <a:r>
                        <a:rPr lang="en-US" altLang="ko-KR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등록일자</a:t>
                      </a:r>
                      <a:endParaRPr lang="ko-KR" altLang="en-US" sz="800" b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580305"/>
                  </a:ext>
                </a:extLst>
              </a:tr>
            </a:tbl>
          </a:graphicData>
        </a:graphic>
      </p:graphicFrame>
      <p:sp>
        <p:nvSpPr>
          <p:cNvPr id="357" name="TextBox 356">
            <a:extLst>
              <a:ext uri="{FF2B5EF4-FFF2-40B4-BE49-F238E27FC236}">
                <a16:creationId xmlns:a16="http://schemas.microsoft.com/office/drawing/2014/main" id="{9B018606-6D84-46A4-90D4-1276018A32E3}"/>
              </a:ext>
            </a:extLst>
          </p:cNvPr>
          <p:cNvSpPr txBox="1"/>
          <p:nvPr/>
        </p:nvSpPr>
        <p:spPr>
          <a:xfrm>
            <a:off x="2809296" y="4647223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800" b="1"/>
              <a:t>배송등록</a:t>
            </a:r>
          </a:p>
        </p:txBody>
      </p:sp>
      <p:graphicFrame>
        <p:nvGraphicFramePr>
          <p:cNvPr id="358" name="표 3">
            <a:extLst>
              <a:ext uri="{FF2B5EF4-FFF2-40B4-BE49-F238E27FC236}">
                <a16:creationId xmlns:a16="http://schemas.microsoft.com/office/drawing/2014/main" id="{45839F49-5E92-4F85-AD1E-D2025289A37A}"/>
              </a:ext>
            </a:extLst>
          </p:cNvPr>
          <p:cNvGraphicFramePr>
            <a:graphicFrameLocks noGrp="1"/>
          </p:cNvGraphicFramePr>
          <p:nvPr/>
        </p:nvGraphicFramePr>
        <p:xfrm>
          <a:off x="2900988" y="4901713"/>
          <a:ext cx="6480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3984339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3436343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64414964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2048795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125866158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배송시작일자</a:t>
                      </a:r>
                      <a:r>
                        <a:rPr lang="en-US" altLang="ko-KR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배송종료일자</a:t>
                      </a:r>
                      <a:r>
                        <a:rPr lang="en-US" altLang="ko-KR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등록일자</a:t>
                      </a:r>
                      <a:endParaRPr lang="ko-KR" altLang="en-US" sz="800" b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580305"/>
                  </a:ext>
                </a:extLst>
              </a:tr>
            </a:tbl>
          </a:graphicData>
        </a:graphic>
      </p:graphicFrame>
      <p:sp>
        <p:nvSpPr>
          <p:cNvPr id="361" name="TextBox 360">
            <a:extLst>
              <a:ext uri="{FF2B5EF4-FFF2-40B4-BE49-F238E27FC236}">
                <a16:creationId xmlns:a16="http://schemas.microsoft.com/office/drawing/2014/main" id="{F19451EA-A2B4-4694-BA39-BC2043184C81}"/>
              </a:ext>
            </a:extLst>
          </p:cNvPr>
          <p:cNvSpPr txBox="1"/>
          <p:nvPr/>
        </p:nvSpPr>
        <p:spPr>
          <a:xfrm>
            <a:off x="286800" y="3253161"/>
            <a:ext cx="1053618" cy="230832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en-US" altLang="ko-KR" sz="900" b="1"/>
              <a:t>&gt; </a:t>
            </a:r>
            <a:r>
              <a:rPr lang="ko-KR" altLang="en-US" sz="900" b="1"/>
              <a:t>차수별 진행단계</a:t>
            </a:r>
          </a:p>
        </p:txBody>
      </p:sp>
      <p:sp>
        <p:nvSpPr>
          <p:cNvPr id="362" name="사각형: 둥근 모서리 361">
            <a:extLst>
              <a:ext uri="{FF2B5EF4-FFF2-40B4-BE49-F238E27FC236}">
                <a16:creationId xmlns:a16="http://schemas.microsoft.com/office/drawing/2014/main" id="{B4603B91-7BBC-4D42-882F-EB265DCBD7DE}"/>
              </a:ext>
            </a:extLst>
          </p:cNvPr>
          <p:cNvSpPr/>
          <p:nvPr/>
        </p:nvSpPr>
        <p:spPr bwMode="auto">
          <a:xfrm>
            <a:off x="286800" y="3920479"/>
            <a:ext cx="2340000" cy="2016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363" name="그룹 362">
            <a:extLst>
              <a:ext uri="{FF2B5EF4-FFF2-40B4-BE49-F238E27FC236}">
                <a16:creationId xmlns:a16="http://schemas.microsoft.com/office/drawing/2014/main" id="{BD01EB1D-DFEF-4A2F-AED0-EC1A86B755AF}"/>
              </a:ext>
            </a:extLst>
          </p:cNvPr>
          <p:cNvGrpSpPr/>
          <p:nvPr/>
        </p:nvGrpSpPr>
        <p:grpSpPr>
          <a:xfrm>
            <a:off x="2770665" y="3619476"/>
            <a:ext cx="1267022" cy="215444"/>
            <a:chOff x="3047404" y="2356725"/>
            <a:chExt cx="1267022" cy="215444"/>
          </a:xfrm>
        </p:grpSpPr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F45406E4-7A49-4FA2-B928-04DAD6529FC0}"/>
                </a:ext>
              </a:extLst>
            </p:cNvPr>
            <p:cNvSpPr txBox="1"/>
            <p:nvPr/>
          </p:nvSpPr>
          <p:spPr>
            <a:xfrm>
              <a:off x="3047404" y="2356725"/>
              <a:ext cx="5822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/>
                <a:t>신청연도</a:t>
              </a:r>
            </a:p>
          </p:txBody>
        </p:sp>
        <p:grpSp>
          <p:nvGrpSpPr>
            <p:cNvPr id="365" name="그룹 364">
              <a:extLst>
                <a:ext uri="{FF2B5EF4-FFF2-40B4-BE49-F238E27FC236}">
                  <a16:creationId xmlns:a16="http://schemas.microsoft.com/office/drawing/2014/main" id="{CEBFB4DD-F365-4604-A265-6474C9F45BC7}"/>
                </a:ext>
              </a:extLst>
            </p:cNvPr>
            <p:cNvGrpSpPr/>
            <p:nvPr/>
          </p:nvGrpSpPr>
          <p:grpSpPr>
            <a:xfrm>
              <a:off x="3594426" y="2373015"/>
              <a:ext cx="720000" cy="198000"/>
              <a:chOff x="941081" y="1953599"/>
              <a:chExt cx="720000" cy="198000"/>
            </a:xfrm>
          </p:grpSpPr>
          <p:sp>
            <p:nvSpPr>
              <p:cNvPr id="366" name="직사각형 365">
                <a:extLst>
                  <a:ext uri="{FF2B5EF4-FFF2-40B4-BE49-F238E27FC236}">
                    <a16:creationId xmlns:a16="http://schemas.microsoft.com/office/drawing/2014/main" id="{89EBB0AB-34CA-4D24-B325-C9A2E9EAC971}"/>
                  </a:ext>
                </a:extLst>
              </p:cNvPr>
              <p:cNvSpPr/>
              <p:nvPr/>
            </p:nvSpPr>
            <p:spPr bwMode="auto">
              <a:xfrm>
                <a:off x="941081" y="1953599"/>
                <a:ext cx="720000" cy="19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bIns="54000" rtlCol="0" anchor="ctr"/>
              <a:lstStyle/>
              <a:p>
                <a:r>
                  <a:rPr lang="en-US" altLang="ko-KR" sz="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2025</a:t>
                </a:r>
                <a:r>
                  <a:rPr lang="ko-KR" altLang="en-US" sz="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년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pic>
            <p:nvPicPr>
              <p:cNvPr id="367" name="그림 366">
                <a:extLst>
                  <a:ext uri="{FF2B5EF4-FFF2-40B4-BE49-F238E27FC236}">
                    <a16:creationId xmlns:a16="http://schemas.microsoft.com/office/drawing/2014/main" id="{E519E3E6-6D02-4C6C-8CF6-873CC5518B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3721" y="1997444"/>
                <a:ext cx="108000" cy="108000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368" name="TextBox 367">
            <a:extLst>
              <a:ext uri="{FF2B5EF4-FFF2-40B4-BE49-F238E27FC236}">
                <a16:creationId xmlns:a16="http://schemas.microsoft.com/office/drawing/2014/main" id="{8FB6AE29-E5E8-4ED6-B44E-7E4087768C9D}"/>
              </a:ext>
            </a:extLst>
          </p:cNvPr>
          <p:cNvSpPr txBox="1"/>
          <p:nvPr/>
        </p:nvSpPr>
        <p:spPr>
          <a:xfrm>
            <a:off x="4289978" y="3619476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신청차수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8F7FFFAD-72A1-42BF-979E-31B5DD609294}"/>
              </a:ext>
            </a:extLst>
          </p:cNvPr>
          <p:cNvSpPr txBox="1"/>
          <p:nvPr/>
        </p:nvSpPr>
        <p:spPr>
          <a:xfrm>
            <a:off x="5809290" y="3619476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신청상태</a:t>
            </a:r>
          </a:p>
        </p:txBody>
      </p:sp>
      <p:grpSp>
        <p:nvGrpSpPr>
          <p:cNvPr id="370" name="그룹 369">
            <a:extLst>
              <a:ext uri="{FF2B5EF4-FFF2-40B4-BE49-F238E27FC236}">
                <a16:creationId xmlns:a16="http://schemas.microsoft.com/office/drawing/2014/main" id="{FD5AB02B-719D-4C2F-840A-34DA675F8DD6}"/>
              </a:ext>
            </a:extLst>
          </p:cNvPr>
          <p:cNvGrpSpPr/>
          <p:nvPr/>
        </p:nvGrpSpPr>
        <p:grpSpPr>
          <a:xfrm>
            <a:off x="4023839" y="4301513"/>
            <a:ext cx="900000" cy="198000"/>
            <a:chOff x="7669088" y="5000231"/>
            <a:chExt cx="900000" cy="198000"/>
          </a:xfrm>
        </p:grpSpPr>
        <p:sp>
          <p:nvSpPr>
            <p:cNvPr id="371" name="직사각형 370">
              <a:extLst>
                <a:ext uri="{FF2B5EF4-FFF2-40B4-BE49-F238E27FC236}">
                  <a16:creationId xmlns:a16="http://schemas.microsoft.com/office/drawing/2014/main" id="{F5BAB09A-3D03-4CB1-873F-DA98C0530492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72" name="Calendar">
              <a:extLst>
                <a:ext uri="{FF2B5EF4-FFF2-40B4-BE49-F238E27FC236}">
                  <a16:creationId xmlns:a16="http://schemas.microsoft.com/office/drawing/2014/main" id="{CABC0070-2180-4A46-A05E-5FF87972DE6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73" name="그룹 372">
            <a:extLst>
              <a:ext uri="{FF2B5EF4-FFF2-40B4-BE49-F238E27FC236}">
                <a16:creationId xmlns:a16="http://schemas.microsoft.com/office/drawing/2014/main" id="{47AA0CB6-EF0B-484B-9E68-8325F09AFD7A}"/>
              </a:ext>
            </a:extLst>
          </p:cNvPr>
          <p:cNvGrpSpPr/>
          <p:nvPr/>
        </p:nvGrpSpPr>
        <p:grpSpPr>
          <a:xfrm>
            <a:off x="6184525" y="4301513"/>
            <a:ext cx="900000" cy="198000"/>
            <a:chOff x="7669088" y="5000231"/>
            <a:chExt cx="900000" cy="198000"/>
          </a:xfrm>
        </p:grpSpPr>
        <p:sp>
          <p:nvSpPr>
            <p:cNvPr id="374" name="직사각형 373">
              <a:extLst>
                <a:ext uri="{FF2B5EF4-FFF2-40B4-BE49-F238E27FC236}">
                  <a16:creationId xmlns:a16="http://schemas.microsoft.com/office/drawing/2014/main" id="{AA853A26-3DC8-4A67-818A-7F65F1419967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75" name="Calendar">
              <a:extLst>
                <a:ext uri="{FF2B5EF4-FFF2-40B4-BE49-F238E27FC236}">
                  <a16:creationId xmlns:a16="http://schemas.microsoft.com/office/drawing/2014/main" id="{523A359B-9CC0-43A7-8449-BA85F2E6320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76" name="그룹 375">
            <a:extLst>
              <a:ext uri="{FF2B5EF4-FFF2-40B4-BE49-F238E27FC236}">
                <a16:creationId xmlns:a16="http://schemas.microsoft.com/office/drawing/2014/main" id="{9E3706CF-4BB8-44B1-8EE6-D5BBEB89C3D5}"/>
              </a:ext>
            </a:extLst>
          </p:cNvPr>
          <p:cNvGrpSpPr/>
          <p:nvPr/>
        </p:nvGrpSpPr>
        <p:grpSpPr>
          <a:xfrm>
            <a:off x="8342770" y="4301513"/>
            <a:ext cx="900000" cy="198000"/>
            <a:chOff x="7669088" y="5000231"/>
            <a:chExt cx="900000" cy="198000"/>
          </a:xfrm>
        </p:grpSpPr>
        <p:sp>
          <p:nvSpPr>
            <p:cNvPr id="377" name="직사각형 376">
              <a:extLst>
                <a:ext uri="{FF2B5EF4-FFF2-40B4-BE49-F238E27FC236}">
                  <a16:creationId xmlns:a16="http://schemas.microsoft.com/office/drawing/2014/main" id="{3830E33A-C966-47F8-A370-9B65E488A72D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78" name="Calendar">
              <a:extLst>
                <a:ext uri="{FF2B5EF4-FFF2-40B4-BE49-F238E27FC236}">
                  <a16:creationId xmlns:a16="http://schemas.microsoft.com/office/drawing/2014/main" id="{B0762219-5E85-4017-B401-BA34AA4C219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79" name="사각형: 둥근 모서리 378">
            <a:extLst>
              <a:ext uri="{FF2B5EF4-FFF2-40B4-BE49-F238E27FC236}">
                <a16:creationId xmlns:a16="http://schemas.microsoft.com/office/drawing/2014/main" id="{C6906E5C-019B-4D48-B7A3-3DA42529DC2C}"/>
              </a:ext>
            </a:extLst>
          </p:cNvPr>
          <p:cNvSpPr/>
          <p:nvPr/>
        </p:nvSpPr>
        <p:spPr>
          <a:xfrm>
            <a:off x="8976746" y="4030718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65000"/>
                  </a:schemeClr>
                </a:solidFill>
                <a:latin typeface="+mn-ea"/>
              </a:rPr>
              <a:t>저장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380" name="사각형: 둥근 모서리 379">
            <a:extLst>
              <a:ext uri="{FF2B5EF4-FFF2-40B4-BE49-F238E27FC236}">
                <a16:creationId xmlns:a16="http://schemas.microsoft.com/office/drawing/2014/main" id="{CA6B360C-4A5D-4E35-B94F-E965E5B1D136}"/>
              </a:ext>
            </a:extLst>
          </p:cNvPr>
          <p:cNvSpPr/>
          <p:nvPr/>
        </p:nvSpPr>
        <p:spPr>
          <a:xfrm>
            <a:off x="8540910" y="4030718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수정</a:t>
            </a:r>
          </a:p>
        </p:txBody>
      </p:sp>
      <p:sp>
        <p:nvSpPr>
          <p:cNvPr id="381" name="사각형: 둥근 모서리 380">
            <a:extLst>
              <a:ext uri="{FF2B5EF4-FFF2-40B4-BE49-F238E27FC236}">
                <a16:creationId xmlns:a16="http://schemas.microsoft.com/office/drawing/2014/main" id="{B73A90EE-8048-4FF7-A8F7-3C9712701336}"/>
              </a:ext>
            </a:extLst>
          </p:cNvPr>
          <p:cNvSpPr/>
          <p:nvPr/>
        </p:nvSpPr>
        <p:spPr>
          <a:xfrm>
            <a:off x="8099645" y="4030718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65000"/>
                  </a:schemeClr>
                </a:solidFill>
                <a:latin typeface="+mn-ea"/>
              </a:rPr>
              <a:t>마감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386" name="사각형: 둥근 모서리 385">
            <a:extLst>
              <a:ext uri="{FF2B5EF4-FFF2-40B4-BE49-F238E27FC236}">
                <a16:creationId xmlns:a16="http://schemas.microsoft.com/office/drawing/2014/main" id="{DF99C7D4-6D7D-45F9-A986-E1FC3E70877C}"/>
              </a:ext>
            </a:extLst>
          </p:cNvPr>
          <p:cNvSpPr/>
          <p:nvPr/>
        </p:nvSpPr>
        <p:spPr>
          <a:xfrm>
            <a:off x="8976746" y="4656605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저장</a:t>
            </a:r>
          </a:p>
        </p:txBody>
      </p:sp>
      <p:sp>
        <p:nvSpPr>
          <p:cNvPr id="387" name="사각형: 둥근 모서리 386">
            <a:extLst>
              <a:ext uri="{FF2B5EF4-FFF2-40B4-BE49-F238E27FC236}">
                <a16:creationId xmlns:a16="http://schemas.microsoft.com/office/drawing/2014/main" id="{B7AAF29C-4F37-49D7-8F7D-B5DDF1FF7C4A}"/>
              </a:ext>
            </a:extLst>
          </p:cNvPr>
          <p:cNvSpPr/>
          <p:nvPr/>
        </p:nvSpPr>
        <p:spPr>
          <a:xfrm>
            <a:off x="8540910" y="4656605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수정</a:t>
            </a: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FDE93409-B454-40AA-B49D-C123FBACDB63}"/>
              </a:ext>
            </a:extLst>
          </p:cNvPr>
          <p:cNvSpPr txBox="1"/>
          <p:nvPr/>
        </p:nvSpPr>
        <p:spPr>
          <a:xfrm>
            <a:off x="2809296" y="5278518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800" b="1" dirty="0"/>
              <a:t>인수등록</a:t>
            </a:r>
          </a:p>
        </p:txBody>
      </p:sp>
      <p:sp>
        <p:nvSpPr>
          <p:cNvPr id="398" name="사각형: 둥근 모서리 397">
            <a:extLst>
              <a:ext uri="{FF2B5EF4-FFF2-40B4-BE49-F238E27FC236}">
                <a16:creationId xmlns:a16="http://schemas.microsoft.com/office/drawing/2014/main" id="{07CAAA9E-F1C7-4010-A6F2-4779EF1A50BC}"/>
              </a:ext>
            </a:extLst>
          </p:cNvPr>
          <p:cNvSpPr/>
          <p:nvPr/>
        </p:nvSpPr>
        <p:spPr bwMode="auto">
          <a:xfrm>
            <a:off x="4841763" y="3638923"/>
            <a:ext cx="548202" cy="198000"/>
          </a:xfrm>
          <a:prstGeom prst="roundRect">
            <a:avLst>
              <a:gd name="adj" fmla="val 50000"/>
            </a:avLst>
          </a:prstGeom>
          <a:solidFill>
            <a:srgbClr val="F2F7FC"/>
          </a:solidFill>
          <a:ln w="3175">
            <a:solidFill>
              <a:srgbClr val="B2CBF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21600" rIns="72000" bIns="21600" rtlCol="0" anchor="ctr">
            <a:noAutofit/>
          </a:bodyPr>
          <a:lstStyle/>
          <a:p>
            <a:pPr algn="ctr"/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0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399" name="사각형: 둥근 모서리 398">
            <a:extLst>
              <a:ext uri="{FF2B5EF4-FFF2-40B4-BE49-F238E27FC236}">
                <a16:creationId xmlns:a16="http://schemas.microsoft.com/office/drawing/2014/main" id="{85FCF809-091B-4578-9B6A-488D1C6D77B2}"/>
              </a:ext>
            </a:extLst>
          </p:cNvPr>
          <p:cNvSpPr/>
          <p:nvPr/>
        </p:nvSpPr>
        <p:spPr bwMode="auto">
          <a:xfrm>
            <a:off x="6356238" y="3638923"/>
            <a:ext cx="612000" cy="198000"/>
          </a:xfrm>
          <a:prstGeom prst="roundRect">
            <a:avLst>
              <a:gd name="adj" fmla="val 50000"/>
            </a:avLst>
          </a:prstGeom>
          <a:solidFill>
            <a:srgbClr val="F2F7FC"/>
          </a:solidFill>
          <a:ln w="3175">
            <a:solidFill>
              <a:srgbClr val="B2CBF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21600" rIns="72000" bIns="21600" rtlCol="0" anchor="ctr">
            <a:noAutofit/>
          </a:bodyPr>
          <a:lstStyle/>
          <a:p>
            <a:pPr algn="ctr"/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-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400" name="그룹 399">
            <a:extLst>
              <a:ext uri="{FF2B5EF4-FFF2-40B4-BE49-F238E27FC236}">
                <a16:creationId xmlns:a16="http://schemas.microsoft.com/office/drawing/2014/main" id="{6F84F9EC-32C9-4F41-A363-A81C348C0A60}"/>
              </a:ext>
            </a:extLst>
          </p:cNvPr>
          <p:cNvGrpSpPr/>
          <p:nvPr/>
        </p:nvGrpSpPr>
        <p:grpSpPr>
          <a:xfrm>
            <a:off x="4023839" y="4927400"/>
            <a:ext cx="900000" cy="198000"/>
            <a:chOff x="7669088" y="5000231"/>
            <a:chExt cx="900000" cy="198000"/>
          </a:xfrm>
        </p:grpSpPr>
        <p:sp>
          <p:nvSpPr>
            <p:cNvPr id="401" name="직사각형 400">
              <a:extLst>
                <a:ext uri="{FF2B5EF4-FFF2-40B4-BE49-F238E27FC236}">
                  <a16:creationId xmlns:a16="http://schemas.microsoft.com/office/drawing/2014/main" id="{19FE2FDA-4237-4EA7-A978-A1F525C123E5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02" name="Calendar">
              <a:extLst>
                <a:ext uri="{FF2B5EF4-FFF2-40B4-BE49-F238E27FC236}">
                  <a16:creationId xmlns:a16="http://schemas.microsoft.com/office/drawing/2014/main" id="{5DC77894-4345-42AB-BB3C-A075C3160B1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03" name="그룹 402">
            <a:extLst>
              <a:ext uri="{FF2B5EF4-FFF2-40B4-BE49-F238E27FC236}">
                <a16:creationId xmlns:a16="http://schemas.microsoft.com/office/drawing/2014/main" id="{9CDA161E-0C23-4051-8E74-03EF2E9D234A}"/>
              </a:ext>
            </a:extLst>
          </p:cNvPr>
          <p:cNvGrpSpPr/>
          <p:nvPr/>
        </p:nvGrpSpPr>
        <p:grpSpPr>
          <a:xfrm>
            <a:off x="6184525" y="4927400"/>
            <a:ext cx="900000" cy="198000"/>
            <a:chOff x="7669088" y="5000231"/>
            <a:chExt cx="900000" cy="198000"/>
          </a:xfrm>
        </p:grpSpPr>
        <p:sp>
          <p:nvSpPr>
            <p:cNvPr id="404" name="직사각형 403">
              <a:extLst>
                <a:ext uri="{FF2B5EF4-FFF2-40B4-BE49-F238E27FC236}">
                  <a16:creationId xmlns:a16="http://schemas.microsoft.com/office/drawing/2014/main" id="{26918797-EFBF-4D3C-B049-14A210CF46E8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05" name="Calendar">
              <a:extLst>
                <a:ext uri="{FF2B5EF4-FFF2-40B4-BE49-F238E27FC236}">
                  <a16:creationId xmlns:a16="http://schemas.microsoft.com/office/drawing/2014/main" id="{F3264702-3146-4B76-97F1-CA85C0251F1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06" name="그룹 405">
            <a:extLst>
              <a:ext uri="{FF2B5EF4-FFF2-40B4-BE49-F238E27FC236}">
                <a16:creationId xmlns:a16="http://schemas.microsoft.com/office/drawing/2014/main" id="{AAC98070-2BD8-45F3-AB58-4B32499E9855}"/>
              </a:ext>
            </a:extLst>
          </p:cNvPr>
          <p:cNvGrpSpPr/>
          <p:nvPr/>
        </p:nvGrpSpPr>
        <p:grpSpPr>
          <a:xfrm>
            <a:off x="8342770" y="4927400"/>
            <a:ext cx="900000" cy="198000"/>
            <a:chOff x="7669088" y="5000231"/>
            <a:chExt cx="900000" cy="198000"/>
          </a:xfrm>
        </p:grpSpPr>
        <p:sp>
          <p:nvSpPr>
            <p:cNvPr id="407" name="직사각형 406">
              <a:extLst>
                <a:ext uri="{FF2B5EF4-FFF2-40B4-BE49-F238E27FC236}">
                  <a16:creationId xmlns:a16="http://schemas.microsoft.com/office/drawing/2014/main" id="{48E4CA04-B380-475C-AE48-E45FBBFE5562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08" name="Calendar">
              <a:extLst>
                <a:ext uri="{FF2B5EF4-FFF2-40B4-BE49-F238E27FC236}">
                  <a16:creationId xmlns:a16="http://schemas.microsoft.com/office/drawing/2014/main" id="{48266977-B7FB-4272-99EE-263FE82D358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409" name="표 3">
            <a:extLst>
              <a:ext uri="{FF2B5EF4-FFF2-40B4-BE49-F238E27FC236}">
                <a16:creationId xmlns:a16="http://schemas.microsoft.com/office/drawing/2014/main" id="{0CFE8DAB-E0ED-487A-A741-B006A30FFCE1}"/>
              </a:ext>
            </a:extLst>
          </p:cNvPr>
          <p:cNvGraphicFramePr>
            <a:graphicFrameLocks noGrp="1"/>
          </p:cNvGraphicFramePr>
          <p:nvPr/>
        </p:nvGraphicFramePr>
        <p:xfrm>
          <a:off x="2900988" y="5556338"/>
          <a:ext cx="646617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1102170">
                  <a:extLst>
                    <a:ext uri="{9D8B030D-6E8A-4147-A177-3AD203B41FA5}">
                      <a16:colId xmlns:a16="http://schemas.microsoft.com/office/drawing/2014/main" val="339843398"/>
                    </a:ext>
                  </a:extLst>
                </a:gridCol>
                <a:gridCol w="4284000">
                  <a:extLst>
                    <a:ext uri="{9D8B030D-6E8A-4147-A177-3AD203B41FA5}">
                      <a16:colId xmlns:a16="http://schemas.microsoft.com/office/drawing/2014/main" val="203436343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93939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등록일자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5250" marR="9525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700" b="0" dirty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580305"/>
                  </a:ext>
                </a:extLst>
              </a:tr>
            </a:tbl>
          </a:graphicData>
        </a:graphic>
      </p:graphicFrame>
      <p:grpSp>
        <p:nvGrpSpPr>
          <p:cNvPr id="410" name="그룹 409">
            <a:extLst>
              <a:ext uri="{FF2B5EF4-FFF2-40B4-BE49-F238E27FC236}">
                <a16:creationId xmlns:a16="http://schemas.microsoft.com/office/drawing/2014/main" id="{D467046C-34F4-45CD-97E0-C3987A8CDC96}"/>
              </a:ext>
            </a:extLst>
          </p:cNvPr>
          <p:cNvGrpSpPr/>
          <p:nvPr/>
        </p:nvGrpSpPr>
        <p:grpSpPr>
          <a:xfrm>
            <a:off x="4023839" y="5582025"/>
            <a:ext cx="900000" cy="198000"/>
            <a:chOff x="7669088" y="5000231"/>
            <a:chExt cx="900000" cy="198000"/>
          </a:xfrm>
        </p:grpSpPr>
        <p:sp>
          <p:nvSpPr>
            <p:cNvPr id="411" name="직사각형 410">
              <a:extLst>
                <a:ext uri="{FF2B5EF4-FFF2-40B4-BE49-F238E27FC236}">
                  <a16:creationId xmlns:a16="http://schemas.microsoft.com/office/drawing/2014/main" id="{9AC98607-6CF6-4CD4-8EC0-174AF87CC36D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12" name="Calendar">
              <a:extLst>
                <a:ext uri="{FF2B5EF4-FFF2-40B4-BE49-F238E27FC236}">
                  <a16:creationId xmlns:a16="http://schemas.microsoft.com/office/drawing/2014/main" id="{A00CFEB0-4659-4F4E-8191-FB753ED93ED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13" name="사각형: 둥근 모서리 412">
            <a:extLst>
              <a:ext uri="{FF2B5EF4-FFF2-40B4-BE49-F238E27FC236}">
                <a16:creationId xmlns:a16="http://schemas.microsoft.com/office/drawing/2014/main" id="{DA0B0358-7CB7-41C1-A4E7-E3901DB4A0CD}"/>
              </a:ext>
            </a:extLst>
          </p:cNvPr>
          <p:cNvSpPr/>
          <p:nvPr/>
        </p:nvSpPr>
        <p:spPr>
          <a:xfrm>
            <a:off x="8976746" y="5286063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65000"/>
                  </a:schemeClr>
                </a:solidFill>
                <a:latin typeface="+mn-ea"/>
              </a:rPr>
              <a:t>저장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414" name="사각형: 둥근 모서리 413">
            <a:extLst>
              <a:ext uri="{FF2B5EF4-FFF2-40B4-BE49-F238E27FC236}">
                <a16:creationId xmlns:a16="http://schemas.microsoft.com/office/drawing/2014/main" id="{2875B9D2-E46B-4481-BDFE-652BEDAE0C25}"/>
              </a:ext>
            </a:extLst>
          </p:cNvPr>
          <p:cNvSpPr/>
          <p:nvPr/>
        </p:nvSpPr>
        <p:spPr bwMode="auto">
          <a:xfrm>
            <a:off x="821125" y="4089126"/>
            <a:ext cx="1620000" cy="288000"/>
          </a:xfrm>
          <a:prstGeom prst="roundRect">
            <a:avLst>
              <a:gd name="adj" fmla="val 6621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01.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신청등록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415" name="직선 연결선 414">
            <a:extLst>
              <a:ext uri="{FF2B5EF4-FFF2-40B4-BE49-F238E27FC236}">
                <a16:creationId xmlns:a16="http://schemas.microsoft.com/office/drawing/2014/main" id="{239814CD-4ECE-49C6-BB6D-B064F9338F97}"/>
              </a:ext>
            </a:extLst>
          </p:cNvPr>
          <p:cNvCxnSpPr>
            <a:cxnSpLocks/>
          </p:cNvCxnSpPr>
          <p:nvPr/>
        </p:nvCxnSpPr>
        <p:spPr>
          <a:xfrm>
            <a:off x="559812" y="3922106"/>
            <a:ext cx="0" cy="20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6" name="그림 415">
            <a:extLst>
              <a:ext uri="{FF2B5EF4-FFF2-40B4-BE49-F238E27FC236}">
                <a16:creationId xmlns:a16="http://schemas.microsoft.com/office/drawing/2014/main" id="{743BF142-B3E8-4FD0-8784-41B3D463C98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12" y="4143126"/>
            <a:ext cx="180000" cy="180000"/>
          </a:xfrm>
          <a:prstGeom prst="rect">
            <a:avLst/>
          </a:prstGeom>
        </p:spPr>
      </p:pic>
      <p:sp>
        <p:nvSpPr>
          <p:cNvPr id="417" name="사각형: 둥근 모서리 416">
            <a:extLst>
              <a:ext uri="{FF2B5EF4-FFF2-40B4-BE49-F238E27FC236}">
                <a16:creationId xmlns:a16="http://schemas.microsoft.com/office/drawing/2014/main" id="{3D02EAE8-029E-4508-8C3C-5E014170672F}"/>
              </a:ext>
            </a:extLst>
          </p:cNvPr>
          <p:cNvSpPr/>
          <p:nvPr/>
        </p:nvSpPr>
        <p:spPr bwMode="auto">
          <a:xfrm>
            <a:off x="821125" y="4549183"/>
            <a:ext cx="1620000" cy="288000"/>
          </a:xfrm>
          <a:prstGeom prst="roundRect">
            <a:avLst>
              <a:gd name="adj" fmla="val 6621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02.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신청마감</a:t>
            </a:r>
          </a:p>
        </p:txBody>
      </p:sp>
      <p:pic>
        <p:nvPicPr>
          <p:cNvPr id="418" name="그림 417">
            <a:extLst>
              <a:ext uri="{FF2B5EF4-FFF2-40B4-BE49-F238E27FC236}">
                <a16:creationId xmlns:a16="http://schemas.microsoft.com/office/drawing/2014/main" id="{B0A66957-5225-4F8B-ADDC-7581DAF5273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12" y="4603183"/>
            <a:ext cx="180000" cy="180000"/>
          </a:xfrm>
          <a:prstGeom prst="rect">
            <a:avLst/>
          </a:prstGeom>
        </p:spPr>
      </p:pic>
      <p:sp>
        <p:nvSpPr>
          <p:cNvPr id="419" name="사각형: 둥근 모서리 418">
            <a:extLst>
              <a:ext uri="{FF2B5EF4-FFF2-40B4-BE49-F238E27FC236}">
                <a16:creationId xmlns:a16="http://schemas.microsoft.com/office/drawing/2014/main" id="{E14FE651-9C3F-476E-9850-AD24FF6C61FF}"/>
              </a:ext>
            </a:extLst>
          </p:cNvPr>
          <p:cNvSpPr/>
          <p:nvPr/>
        </p:nvSpPr>
        <p:spPr bwMode="auto">
          <a:xfrm>
            <a:off x="821125" y="5009240"/>
            <a:ext cx="1620000" cy="288000"/>
          </a:xfrm>
          <a:prstGeom prst="roundRect">
            <a:avLst>
              <a:gd name="adj" fmla="val 6621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03.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배송등록</a:t>
            </a:r>
          </a:p>
        </p:txBody>
      </p:sp>
      <p:pic>
        <p:nvPicPr>
          <p:cNvPr id="420" name="그림 419">
            <a:extLst>
              <a:ext uri="{FF2B5EF4-FFF2-40B4-BE49-F238E27FC236}">
                <a16:creationId xmlns:a16="http://schemas.microsoft.com/office/drawing/2014/main" id="{5C283289-DBE9-4839-BD9A-D660C312E55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12" y="5063240"/>
            <a:ext cx="180000" cy="180000"/>
          </a:xfrm>
          <a:prstGeom prst="rect">
            <a:avLst/>
          </a:prstGeom>
        </p:spPr>
      </p:pic>
      <p:sp>
        <p:nvSpPr>
          <p:cNvPr id="421" name="사각형: 둥근 모서리 420">
            <a:extLst>
              <a:ext uri="{FF2B5EF4-FFF2-40B4-BE49-F238E27FC236}">
                <a16:creationId xmlns:a16="http://schemas.microsoft.com/office/drawing/2014/main" id="{C790EBEF-36F1-4791-9C15-FDFC4D471ED8}"/>
              </a:ext>
            </a:extLst>
          </p:cNvPr>
          <p:cNvSpPr/>
          <p:nvPr/>
        </p:nvSpPr>
        <p:spPr bwMode="auto">
          <a:xfrm>
            <a:off x="821125" y="5469297"/>
            <a:ext cx="1620000" cy="288000"/>
          </a:xfrm>
          <a:prstGeom prst="roundRect">
            <a:avLst>
              <a:gd name="adj" fmla="val 6621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04.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인수완료</a:t>
            </a:r>
          </a:p>
        </p:txBody>
      </p:sp>
      <p:pic>
        <p:nvPicPr>
          <p:cNvPr id="422" name="그림 421">
            <a:extLst>
              <a:ext uri="{FF2B5EF4-FFF2-40B4-BE49-F238E27FC236}">
                <a16:creationId xmlns:a16="http://schemas.microsoft.com/office/drawing/2014/main" id="{444A8647-55B5-4899-9432-D93D3FEA17A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12" y="5523297"/>
            <a:ext cx="180000" cy="180000"/>
          </a:xfrm>
          <a:prstGeom prst="rect">
            <a:avLst/>
          </a:prstGeom>
        </p:spPr>
      </p:pic>
      <p:sp>
        <p:nvSpPr>
          <p:cNvPr id="425" name="사각형: 둥근 모서리 424">
            <a:extLst>
              <a:ext uri="{FF2B5EF4-FFF2-40B4-BE49-F238E27FC236}">
                <a16:creationId xmlns:a16="http://schemas.microsoft.com/office/drawing/2014/main" id="{F9688DF4-8F8A-437A-AE6B-1B101A0C21D6}"/>
              </a:ext>
            </a:extLst>
          </p:cNvPr>
          <p:cNvSpPr/>
          <p:nvPr/>
        </p:nvSpPr>
        <p:spPr>
          <a:xfrm>
            <a:off x="8981183" y="3285993"/>
            <a:ext cx="540000" cy="198000"/>
          </a:xfrm>
          <a:prstGeom prst="roundRect">
            <a:avLst>
              <a:gd name="adj" fmla="val 5826"/>
            </a:avLst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차수생성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26" name="그룹 425">
            <a:extLst>
              <a:ext uri="{FF2B5EF4-FFF2-40B4-BE49-F238E27FC236}">
                <a16:creationId xmlns:a16="http://schemas.microsoft.com/office/drawing/2014/main" id="{E23D58EE-8754-4D19-B4E9-6B98CA84A358}"/>
              </a:ext>
            </a:extLst>
          </p:cNvPr>
          <p:cNvGrpSpPr/>
          <p:nvPr/>
        </p:nvGrpSpPr>
        <p:grpSpPr>
          <a:xfrm>
            <a:off x="1113844" y="3631619"/>
            <a:ext cx="450147" cy="215444"/>
            <a:chOff x="6648708" y="2082056"/>
            <a:chExt cx="450147" cy="215444"/>
          </a:xfrm>
        </p:grpSpPr>
        <p:pic>
          <p:nvPicPr>
            <p:cNvPr id="427" name="그림 426">
              <a:extLst>
                <a:ext uri="{FF2B5EF4-FFF2-40B4-BE49-F238E27FC236}">
                  <a16:creationId xmlns:a16="http://schemas.microsoft.com/office/drawing/2014/main" id="{8C1F993E-C2DE-4F53-B901-8C8CF8B56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48708" y="2130958"/>
              <a:ext cx="126000" cy="126000"/>
            </a:xfrm>
            <a:prstGeom prst="rect">
              <a:avLst/>
            </a:prstGeom>
          </p:spPr>
        </p:pic>
        <p:sp>
          <p:nvSpPr>
            <p:cNvPr id="428" name="TextBox 427">
              <a:extLst>
                <a:ext uri="{FF2B5EF4-FFF2-40B4-BE49-F238E27FC236}">
                  <a16:creationId xmlns:a16="http://schemas.microsoft.com/office/drawing/2014/main" id="{4BEFFB77-2E33-40D8-BFF6-B01FD52C7202}"/>
                </a:ext>
              </a:extLst>
            </p:cNvPr>
            <p:cNvSpPr txBox="1"/>
            <p:nvPr/>
          </p:nvSpPr>
          <p:spPr>
            <a:xfrm>
              <a:off x="6715417" y="2082056"/>
              <a:ext cx="3834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/>
                <a:t>예정</a:t>
              </a:r>
            </a:p>
          </p:txBody>
        </p:sp>
      </p:grpSp>
      <p:grpSp>
        <p:nvGrpSpPr>
          <p:cNvPr id="429" name="그룹 428">
            <a:extLst>
              <a:ext uri="{FF2B5EF4-FFF2-40B4-BE49-F238E27FC236}">
                <a16:creationId xmlns:a16="http://schemas.microsoft.com/office/drawing/2014/main" id="{A873726E-6DB2-4E79-9B27-CEF41F23427E}"/>
              </a:ext>
            </a:extLst>
          </p:cNvPr>
          <p:cNvGrpSpPr/>
          <p:nvPr/>
        </p:nvGrpSpPr>
        <p:grpSpPr>
          <a:xfrm>
            <a:off x="1584649" y="3631619"/>
            <a:ext cx="548141" cy="215444"/>
            <a:chOff x="6671958" y="2082056"/>
            <a:chExt cx="548141" cy="215444"/>
          </a:xfrm>
        </p:grpSpPr>
        <p:pic>
          <p:nvPicPr>
            <p:cNvPr id="430" name="그림 429">
              <a:extLst>
                <a:ext uri="{FF2B5EF4-FFF2-40B4-BE49-F238E27FC236}">
                  <a16:creationId xmlns:a16="http://schemas.microsoft.com/office/drawing/2014/main" id="{C6098011-B534-4587-9E1B-8FE514825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71958" y="2128707"/>
              <a:ext cx="126000" cy="126000"/>
            </a:xfrm>
            <a:prstGeom prst="rect">
              <a:avLst/>
            </a:prstGeom>
          </p:spPr>
        </p:pic>
        <p:sp>
          <p:nvSpPr>
            <p:cNvPr id="431" name="TextBox 430">
              <a:extLst>
                <a:ext uri="{FF2B5EF4-FFF2-40B4-BE49-F238E27FC236}">
                  <a16:creationId xmlns:a16="http://schemas.microsoft.com/office/drawing/2014/main" id="{DC63A095-F783-49B8-B7D8-CEC184EC1485}"/>
                </a:ext>
              </a:extLst>
            </p:cNvPr>
            <p:cNvSpPr txBox="1"/>
            <p:nvPr/>
          </p:nvSpPr>
          <p:spPr>
            <a:xfrm>
              <a:off x="6737275" y="2082056"/>
              <a:ext cx="4828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/>
                <a:t>진행중</a:t>
              </a:r>
            </a:p>
          </p:txBody>
        </p:sp>
      </p:grpSp>
      <p:grpSp>
        <p:nvGrpSpPr>
          <p:cNvPr id="432" name="그룹 431">
            <a:extLst>
              <a:ext uri="{FF2B5EF4-FFF2-40B4-BE49-F238E27FC236}">
                <a16:creationId xmlns:a16="http://schemas.microsoft.com/office/drawing/2014/main" id="{EEEB9181-058D-46C1-A86E-62AA5EBBFB3A}"/>
              </a:ext>
            </a:extLst>
          </p:cNvPr>
          <p:cNvGrpSpPr/>
          <p:nvPr/>
        </p:nvGrpSpPr>
        <p:grpSpPr>
          <a:xfrm>
            <a:off x="2153448" y="3631619"/>
            <a:ext cx="452398" cy="215444"/>
            <a:chOff x="6671958" y="2082056"/>
            <a:chExt cx="452398" cy="215444"/>
          </a:xfrm>
        </p:grpSpPr>
        <p:pic>
          <p:nvPicPr>
            <p:cNvPr id="433" name="그림 432">
              <a:extLst>
                <a:ext uri="{FF2B5EF4-FFF2-40B4-BE49-F238E27FC236}">
                  <a16:creationId xmlns:a16="http://schemas.microsoft.com/office/drawing/2014/main" id="{824DC69A-8F8A-449D-AACE-6AD67C3EA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71958" y="2128707"/>
              <a:ext cx="126000" cy="126000"/>
            </a:xfrm>
            <a:prstGeom prst="rect">
              <a:avLst/>
            </a:prstGeom>
          </p:spPr>
        </p:pic>
        <p:sp>
          <p:nvSpPr>
            <p:cNvPr id="434" name="TextBox 433">
              <a:extLst>
                <a:ext uri="{FF2B5EF4-FFF2-40B4-BE49-F238E27FC236}">
                  <a16:creationId xmlns:a16="http://schemas.microsoft.com/office/drawing/2014/main" id="{3127F758-CCF9-44C5-8775-F16A1408B14B}"/>
                </a:ext>
              </a:extLst>
            </p:cNvPr>
            <p:cNvSpPr txBox="1"/>
            <p:nvPr/>
          </p:nvSpPr>
          <p:spPr>
            <a:xfrm>
              <a:off x="6740918" y="2082056"/>
              <a:ext cx="3834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/>
                <a:t>완료</a:t>
              </a:r>
            </a:p>
          </p:txBody>
        </p:sp>
      </p:grpSp>
      <p:cxnSp>
        <p:nvCxnSpPr>
          <p:cNvPr id="435" name="직선 연결선 434">
            <a:extLst>
              <a:ext uri="{FF2B5EF4-FFF2-40B4-BE49-F238E27FC236}">
                <a16:creationId xmlns:a16="http://schemas.microsoft.com/office/drawing/2014/main" id="{2CF31F4A-5AD8-40AA-B39C-064F2AE36413}"/>
              </a:ext>
            </a:extLst>
          </p:cNvPr>
          <p:cNvCxnSpPr>
            <a:cxnSpLocks/>
          </p:cNvCxnSpPr>
          <p:nvPr/>
        </p:nvCxnSpPr>
        <p:spPr>
          <a:xfrm>
            <a:off x="2757077" y="3920478"/>
            <a:ext cx="6768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>
            <a:extLst>
              <a:ext uri="{FF2B5EF4-FFF2-40B4-BE49-F238E27FC236}">
                <a16:creationId xmlns:a16="http://schemas.microsoft.com/office/drawing/2014/main" id="{892F7789-D39C-4F73-9905-484581E032F8}"/>
              </a:ext>
            </a:extLst>
          </p:cNvPr>
          <p:cNvSpPr>
            <a:spLocks noChangeAspect="1"/>
          </p:cNvSpPr>
          <p:nvPr/>
        </p:nvSpPr>
        <p:spPr>
          <a:xfrm>
            <a:off x="1258800" y="3280556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3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370A6F0E-865D-461C-BEAC-FA50EFF57A9D}"/>
              </a:ext>
            </a:extLst>
          </p:cNvPr>
          <p:cNvSpPr>
            <a:spLocks noChangeAspect="1"/>
          </p:cNvSpPr>
          <p:nvPr/>
        </p:nvSpPr>
        <p:spPr>
          <a:xfrm>
            <a:off x="8265060" y="901480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1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0DEF24-FAF1-4CEC-9B2D-0187592C27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02833" y="7049449"/>
            <a:ext cx="6872872" cy="30546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A2BE666-C62D-40E3-AA71-2DBE879CB7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38962" y="7052038"/>
            <a:ext cx="7433297" cy="2748741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DD75761-0417-CECD-0EA5-5D4FCAC6E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264106"/>
              </p:ext>
            </p:extLst>
          </p:nvPr>
        </p:nvGraphicFramePr>
        <p:xfrm>
          <a:off x="291649" y="1135136"/>
          <a:ext cx="9288000" cy="20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9552858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70506206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66321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38671103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89680639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99158972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188414237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3000307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398433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09346053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55845770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933499139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364000712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424453538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955600693"/>
                    </a:ext>
                  </a:extLst>
                </a:gridCol>
              </a:tblGrid>
              <a:tr h="216000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순번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신청연도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차수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신청상태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추가여부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신청기간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배송기간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최종등록자</a:t>
                      </a:r>
                      <a:endParaRPr lang="en-US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최종거래일자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81706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시작일자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종료일자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마감여부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등록일자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시작일자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종료일자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등록일자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직원번호</a:t>
                      </a:r>
                      <a:endParaRPr lang="en-US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직원명</a:t>
                      </a:r>
                      <a:endParaRPr lang="en-US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862560"/>
                  </a:ext>
                </a:extLst>
              </a:tr>
              <a:tr h="1620000">
                <a:tc gridSpan="16"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solidFill>
                            <a:schemeClr val="tx1"/>
                          </a:solidFill>
                          <a:effectLst/>
                        </a:rPr>
                        <a:t>등록된 데이터가 없습니다</a:t>
                      </a:r>
                      <a:r>
                        <a:rPr lang="en-US" altLang="ko-KR" sz="80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en-US" altLang="ko-KR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714849"/>
                  </a:ext>
                </a:extLst>
              </a:tr>
            </a:tbl>
          </a:graphicData>
        </a:graphic>
      </p:graphicFrame>
      <p:sp>
        <p:nvSpPr>
          <p:cNvPr id="99" name="타원 98">
            <a:extLst>
              <a:ext uri="{FF2B5EF4-FFF2-40B4-BE49-F238E27FC236}">
                <a16:creationId xmlns:a16="http://schemas.microsoft.com/office/drawing/2014/main" id="{9C980190-ACF4-44BE-B815-10F6A70E3291}"/>
              </a:ext>
            </a:extLst>
          </p:cNvPr>
          <p:cNvSpPr>
            <a:spLocks noChangeAspect="1"/>
          </p:cNvSpPr>
          <p:nvPr/>
        </p:nvSpPr>
        <p:spPr>
          <a:xfrm>
            <a:off x="192649" y="1413586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2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graphicFrame>
        <p:nvGraphicFramePr>
          <p:cNvPr id="6" name="Group 974">
            <a:extLst>
              <a:ext uri="{FF2B5EF4-FFF2-40B4-BE49-F238E27FC236}">
                <a16:creationId xmlns:a16="http://schemas.microsoft.com/office/drawing/2014/main" id="{333EDF28-B6C3-CBEC-5FE9-8B4E93FB3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325521"/>
              </p:ext>
            </p:extLst>
          </p:nvPr>
        </p:nvGraphicFramePr>
        <p:xfrm>
          <a:off x="-4368522" y="1220388"/>
          <a:ext cx="4303222" cy="537034"/>
        </p:xfrm>
        <a:graphic>
          <a:graphicData uri="http://schemas.openxmlformats.org/drawingml/2006/table">
            <a:tbl>
              <a:tblPr/>
              <a:tblGrid>
                <a:gridCol w="504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6447">
                  <a:extLst>
                    <a:ext uri="{9D8B030D-6E8A-4147-A177-3AD203B41FA5}">
                      <a16:colId xmlns:a16="http://schemas.microsoft.com/office/drawing/2014/main" val="1149231727"/>
                    </a:ext>
                  </a:extLst>
                </a:gridCol>
                <a:gridCol w="1274998">
                  <a:extLst>
                    <a:ext uri="{9D8B030D-6E8A-4147-A177-3AD203B41FA5}">
                      <a16:colId xmlns:a16="http://schemas.microsoft.com/office/drawing/2014/main" val="2951746050"/>
                    </a:ext>
                  </a:extLst>
                </a:gridCol>
                <a:gridCol w="1367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1134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en-US" altLang="ko-KR" sz="7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AS-IS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TO-BE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개선사항</a:t>
                      </a:r>
                      <a:endParaRPr lang="en-US" altLang="ko-KR" sz="7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837537"/>
                  </a:ext>
                </a:extLst>
              </a:tr>
              <a:tr h="28590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ko-KR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7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신청기간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7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함초롬돋움" panose="020B0604000101010101" pitchFamily="50" charset="-127"/>
                        </a:rPr>
                        <a:t>제작기간등록 기능 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70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제작기간등록 기능 삭제</a:t>
                      </a:r>
                      <a:endParaRPr lang="en-US" altLang="ko-KR" sz="7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700" b="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529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32607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6D103-E2A0-3A7D-69AA-371CD3E14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D8138B63-2B5F-29E8-7F3A-5174D9E2E121}"/>
              </a:ext>
            </a:extLst>
          </p:cNvPr>
          <p:cNvSpPr txBox="1"/>
          <p:nvPr/>
        </p:nvSpPr>
        <p:spPr>
          <a:xfrm>
            <a:off x="10245609" y="497547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>
              <a:defRPr/>
            </a:pP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신청내역조회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202124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6A215C4-DC5A-004F-EE3F-DC9FB8A72E10}"/>
              </a:ext>
            </a:extLst>
          </p:cNvPr>
          <p:cNvSpPr txBox="1"/>
          <p:nvPr/>
        </p:nvSpPr>
        <p:spPr>
          <a:xfrm>
            <a:off x="10245609" y="863833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endParaRPr kumimoji="0" lang="ko-KR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2552FD-D0E0-EA02-42BF-EF2D8438A599}"/>
              </a:ext>
            </a:extLst>
          </p:cNvPr>
          <p:cNvSpPr txBox="1"/>
          <p:nvPr/>
        </p:nvSpPr>
        <p:spPr>
          <a:xfrm>
            <a:off x="66840" y="125573"/>
            <a:ext cx="3751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1400" dirty="0">
                <a:solidFill>
                  <a:prstClr val="black"/>
                </a:solidFill>
                <a:latin typeface="함초롬돋움"/>
                <a:ea typeface="함초롬돋움"/>
              </a:rPr>
              <a:t>캘린더신청 </a:t>
            </a:r>
            <a:r>
              <a:rPr lang="en-US" altLang="ko-KR" sz="1400" dirty="0">
                <a:solidFill>
                  <a:prstClr val="black"/>
                </a:solidFill>
                <a:latin typeface="함초롬돋움"/>
                <a:ea typeface="함초롬돋움"/>
              </a:rPr>
              <a:t>&gt; </a:t>
            </a:r>
            <a:r>
              <a:rPr lang="ko-KR" altLang="en-US" sz="1400" dirty="0">
                <a:solidFill>
                  <a:prstClr val="black"/>
                </a:solidFill>
                <a:latin typeface="함초롬돋움"/>
                <a:ea typeface="함초롬돋움"/>
              </a:rPr>
              <a:t>신청내역조회</a:t>
            </a:r>
            <a:r>
              <a:rPr lang="en-US" altLang="ko-KR" sz="1400" dirty="0">
                <a:solidFill>
                  <a:prstClr val="black"/>
                </a:solidFill>
                <a:latin typeface="함초롬돋움"/>
                <a:ea typeface="함초롬돋움"/>
              </a:rPr>
              <a:t>_</a:t>
            </a:r>
            <a:r>
              <a:rPr lang="ko-KR" altLang="en-US" sz="1400" dirty="0">
                <a:solidFill>
                  <a:prstClr val="black"/>
                </a:solidFill>
                <a:latin typeface="함초롬돋움"/>
                <a:ea typeface="함초롬돋움"/>
              </a:rPr>
              <a:t>신청 및 수정내역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BDE49F-922F-F588-220C-513BCF3DDE89}"/>
              </a:ext>
            </a:extLst>
          </p:cNvPr>
          <p:cNvSpPr txBox="1"/>
          <p:nvPr/>
        </p:nvSpPr>
        <p:spPr>
          <a:xfrm>
            <a:off x="10245609" y="1118146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lvl="0"/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홈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영업지원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캘린더신청 </a:t>
            </a:r>
            <a:r>
              <a:rPr lang="en-US" altLang="ko-KR" sz="70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>
                <a:solidFill>
                  <a:srgbClr val="202124"/>
                </a:solidFill>
                <a:latin typeface="+mn-ea"/>
              </a:rPr>
              <a:t>신청내역조회</a:t>
            </a:r>
            <a:endParaRPr lang="ko-KR" altLang="en-US" sz="700" dirty="0">
              <a:solidFill>
                <a:srgbClr val="202124"/>
              </a:solidFill>
              <a:latin typeface="+mn-ea"/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C75B356D-41D9-4C64-87DF-35B0C31F7032}"/>
              </a:ext>
            </a:extLst>
          </p:cNvPr>
          <p:cNvGrpSpPr/>
          <p:nvPr/>
        </p:nvGrpSpPr>
        <p:grpSpPr>
          <a:xfrm>
            <a:off x="287839" y="540930"/>
            <a:ext cx="1033453" cy="246221"/>
            <a:chOff x="287839" y="540930"/>
            <a:chExt cx="1033453" cy="246221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38433F7-3C4C-4CEF-AD07-DCCCB76913D0}"/>
                </a:ext>
              </a:extLst>
            </p:cNvPr>
            <p:cNvSpPr txBox="1"/>
            <p:nvPr/>
          </p:nvSpPr>
          <p:spPr>
            <a:xfrm>
              <a:off x="386421" y="540930"/>
              <a:ext cx="9348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ko-KR" altLang="en-US" sz="1000" b="1" dirty="0">
                  <a:solidFill>
                    <a:prstClr val="black"/>
                  </a:solidFill>
                  <a:latin typeface="함초롬돋움"/>
                  <a:ea typeface="함초롬돋움"/>
                </a:rPr>
                <a:t>신청내역조회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endParaRPr>
            </a:p>
          </p:txBody>
        </p:sp>
        <p:pic>
          <p:nvPicPr>
            <p:cNvPr id="83" name="그림 82" descr="스케치, 블랙, 화이트이(가) 표시된 사진&#10;&#10;자동 생성된 설명">
              <a:extLst>
                <a:ext uri="{FF2B5EF4-FFF2-40B4-BE49-F238E27FC236}">
                  <a16:creationId xmlns:a16="http://schemas.microsoft.com/office/drawing/2014/main" id="{63DA5903-D1CD-4549-ADDC-B9CE0DC78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839" y="604119"/>
              <a:ext cx="133200" cy="133200"/>
            </a:xfrm>
            <a:prstGeom prst="rect">
              <a:avLst/>
            </a:prstGeom>
          </p:spPr>
        </p:pic>
      </p:grpSp>
      <p:graphicFrame>
        <p:nvGraphicFramePr>
          <p:cNvPr id="134" name="Group 974">
            <a:extLst>
              <a:ext uri="{FF2B5EF4-FFF2-40B4-BE49-F238E27FC236}">
                <a16:creationId xmlns:a16="http://schemas.microsoft.com/office/drawing/2014/main" id="{400B4283-30F4-4068-AEA5-5DE4E35F72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854884"/>
              </p:ext>
            </p:extLst>
          </p:nvPr>
        </p:nvGraphicFramePr>
        <p:xfrm>
          <a:off x="9697291" y="1638678"/>
          <a:ext cx="2340000" cy="631680"/>
        </p:xfrm>
        <a:graphic>
          <a:graphicData uri="http://schemas.openxmlformats.org/drawingml/2006/table">
            <a:tbl>
              <a:tblPr/>
              <a:tblGrid>
                <a:gridCol w="2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ü"/>
                      </a:pP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614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신청 및 수정내역 탭</a:t>
                      </a:r>
                      <a:br>
                        <a:rPr lang="en-US" altLang="ko-KR" sz="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</a:br>
                      <a:r>
                        <a:rPr lang="en-US" altLang="ko-KR" sz="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조회한 </a:t>
                      </a:r>
                      <a:r>
                        <a:rPr lang="ko-KR" altLang="en-US" sz="8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부점의</a:t>
                      </a:r>
                      <a:r>
                        <a:rPr lang="ko-KR" altLang="en-US" sz="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 캘린더 신청 및 수정 내역 노출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218499"/>
                  </a:ext>
                </a:extLst>
              </a:tr>
            </a:tbl>
          </a:graphicData>
        </a:graphic>
      </p:graphicFrame>
      <p:sp>
        <p:nvSpPr>
          <p:cNvPr id="89" name="직사각형 88">
            <a:extLst>
              <a:ext uri="{FF2B5EF4-FFF2-40B4-BE49-F238E27FC236}">
                <a16:creationId xmlns:a16="http://schemas.microsoft.com/office/drawing/2014/main" id="{AF80B18C-678B-4F22-A08F-BBD40D0DEE5B}"/>
              </a:ext>
            </a:extLst>
          </p:cNvPr>
          <p:cNvSpPr/>
          <p:nvPr/>
        </p:nvSpPr>
        <p:spPr>
          <a:xfrm>
            <a:off x="1200693" y="576273"/>
            <a:ext cx="5289030" cy="216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ko-KR" altLang="en-US" sz="600" dirty="0">
                <a:solidFill>
                  <a:srgbClr val="7F7F7F"/>
                </a:solidFill>
                <a:latin typeface="함초롬돋움"/>
                <a:ea typeface="함초롬돋움"/>
              </a:rPr>
              <a:t>홈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lang="ko-KR" altLang="en-US" sz="600" dirty="0">
                <a:solidFill>
                  <a:srgbClr val="7F7F7F"/>
                </a:solidFill>
                <a:latin typeface="함초롬돋움"/>
                <a:ea typeface="함초롬돋움"/>
              </a:rPr>
              <a:t>영업지원 </a:t>
            </a:r>
            <a:r>
              <a:rPr lang="en-US" altLang="ko-KR" sz="600" dirty="0">
                <a:solidFill>
                  <a:srgbClr val="7F7F7F"/>
                </a:solidFill>
                <a:latin typeface="함초롬돋움"/>
                <a:ea typeface="함초롬돋움"/>
              </a:rPr>
              <a:t>&gt; 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캘린더신청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en-US" altLang="ko-KR" sz="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(691530) </a:t>
            </a:r>
            <a:r>
              <a:rPr kumimoji="0" lang="ko-KR" altLang="en-US" sz="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신청내역조회 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8A523A0A-B771-48D4-8A31-338275CCE0E2}"/>
              </a:ext>
            </a:extLst>
          </p:cNvPr>
          <p:cNvGrpSpPr/>
          <p:nvPr/>
        </p:nvGrpSpPr>
        <p:grpSpPr>
          <a:xfrm>
            <a:off x="9213592" y="1912711"/>
            <a:ext cx="358443" cy="143999"/>
            <a:chOff x="4437926" y="1748205"/>
            <a:chExt cx="358443" cy="143999"/>
          </a:xfrm>
        </p:grpSpPr>
        <p:pic>
          <p:nvPicPr>
            <p:cNvPr id="60" name="Picture 4" descr="C:\Users\SUYEON\Desktop\icon\office-exel.png">
              <a:extLst>
                <a:ext uri="{FF2B5EF4-FFF2-40B4-BE49-F238E27FC236}">
                  <a16:creationId xmlns:a16="http://schemas.microsoft.com/office/drawing/2014/main" id="{536C706C-A02B-4856-9199-6D99C9C96D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926" y="1748205"/>
              <a:ext cx="144333" cy="136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아래쪽 화살표 232">
              <a:extLst>
                <a:ext uri="{FF2B5EF4-FFF2-40B4-BE49-F238E27FC236}">
                  <a16:creationId xmlns:a16="http://schemas.microsoft.com/office/drawing/2014/main" id="{38F0EBEC-CF4C-499A-9CAC-16318D824BA8}"/>
                </a:ext>
              </a:extLst>
            </p:cNvPr>
            <p:cNvSpPr/>
            <p:nvPr/>
          </p:nvSpPr>
          <p:spPr bwMode="auto">
            <a:xfrm>
              <a:off x="4535120" y="1817682"/>
              <a:ext cx="67128" cy="74522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25673C71-75B8-4693-A4F1-78888DDBB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6135" y="1763446"/>
              <a:ext cx="130234" cy="127463"/>
            </a:xfrm>
            <a:prstGeom prst="rect">
              <a:avLst/>
            </a:prstGeom>
          </p:spPr>
        </p:pic>
      </p:grp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AE52EABB-3C95-40F7-84ED-D52387C26F39}"/>
              </a:ext>
            </a:extLst>
          </p:cNvPr>
          <p:cNvSpPr>
            <a:spLocks/>
          </p:cNvSpPr>
          <p:nvPr/>
        </p:nvSpPr>
        <p:spPr bwMode="auto">
          <a:xfrm>
            <a:off x="284035" y="1347012"/>
            <a:ext cx="9288000" cy="393147"/>
          </a:xfrm>
          <a:prstGeom prst="roundRect">
            <a:avLst>
              <a:gd name="adj" fmla="val 0"/>
            </a:avLst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914342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251B08D6-494D-48EB-8C6D-6B4BD0ED5463}"/>
              </a:ext>
            </a:extLst>
          </p:cNvPr>
          <p:cNvSpPr/>
          <p:nvPr/>
        </p:nvSpPr>
        <p:spPr>
          <a:xfrm>
            <a:off x="9070039" y="1426637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조회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F946FD3-2BFD-4081-B54D-9867386E565B}"/>
              </a:ext>
            </a:extLst>
          </p:cNvPr>
          <p:cNvSpPr txBox="1"/>
          <p:nvPr/>
        </p:nvSpPr>
        <p:spPr>
          <a:xfrm>
            <a:off x="2483027" y="1464146"/>
            <a:ext cx="50975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>
                <a:latin typeface="+mn-ea"/>
              </a:rPr>
              <a:t>신청부점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</a:rPr>
              <a:t> *</a:t>
            </a:r>
            <a:r>
              <a:rPr lang="en-US" altLang="ko-KR" sz="800" b="1" dirty="0">
                <a:latin typeface="+mn-ea"/>
              </a:rPr>
              <a:t> </a:t>
            </a:r>
            <a:endParaRPr lang="ko-KR" altLang="en-US" sz="800" b="1" dirty="0">
              <a:latin typeface="+mn-ea"/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570B5F79-4F28-472B-86AB-449C67A1DCFA}"/>
              </a:ext>
            </a:extLst>
          </p:cNvPr>
          <p:cNvGrpSpPr/>
          <p:nvPr/>
        </p:nvGrpSpPr>
        <p:grpSpPr>
          <a:xfrm>
            <a:off x="4448946" y="1436696"/>
            <a:ext cx="900000" cy="198000"/>
            <a:chOff x="7701143" y="1163217"/>
            <a:chExt cx="900000" cy="198000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AE0F000-925A-4091-94E8-DE55C008DC2A}"/>
                </a:ext>
              </a:extLst>
            </p:cNvPr>
            <p:cNvSpPr/>
            <p:nvPr/>
          </p:nvSpPr>
          <p:spPr bwMode="auto">
            <a:xfrm>
              <a:off x="7701143" y="1163217"/>
              <a:ext cx="900000" cy="198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endPara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id="{4F4D7417-6C33-4957-8090-4100BE4A7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6070" y="1214225"/>
              <a:ext cx="90000" cy="90000"/>
            </a:xfrm>
            <a:prstGeom prst="rect">
              <a:avLst/>
            </a:prstGeom>
          </p:spPr>
        </p:pic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FC1DB4E-C6FF-4369-BC2C-CDF58787FFC0}"/>
              </a:ext>
            </a:extLst>
          </p:cNvPr>
          <p:cNvSpPr/>
          <p:nvPr/>
        </p:nvSpPr>
        <p:spPr bwMode="auto">
          <a:xfrm>
            <a:off x="3057542" y="1436696"/>
            <a:ext cx="1316034" cy="198000"/>
          </a:xfrm>
          <a:prstGeom prst="rect">
            <a:avLst/>
          </a:prstGeom>
          <a:solidFill>
            <a:srgbClr val="FFFFCC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bIns="54000" rtlCol="0" anchor="ctr"/>
          <a:lstStyle/>
          <a:p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CD65C7B4-66C8-401A-ADD1-A494BB85A66B}"/>
              </a:ext>
            </a:extLst>
          </p:cNvPr>
          <p:cNvGrpSpPr/>
          <p:nvPr/>
        </p:nvGrpSpPr>
        <p:grpSpPr>
          <a:xfrm>
            <a:off x="397692" y="1434983"/>
            <a:ext cx="1352897" cy="198000"/>
            <a:chOff x="397692" y="1460215"/>
            <a:chExt cx="1352897" cy="198000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135DF28-7DEA-4F78-901B-691954BB64FE}"/>
                </a:ext>
              </a:extLst>
            </p:cNvPr>
            <p:cNvSpPr txBox="1"/>
            <p:nvPr/>
          </p:nvSpPr>
          <p:spPr>
            <a:xfrm>
              <a:off x="397692" y="1490286"/>
              <a:ext cx="50975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b="1" dirty="0">
                  <a:latin typeface="+mn-ea"/>
                </a:rPr>
                <a:t>신청연도</a:t>
              </a:r>
              <a:r>
                <a:rPr lang="en-US" altLang="ko-KR" sz="800" b="1" dirty="0">
                  <a:solidFill>
                    <a:srgbClr val="FF0000"/>
                  </a:solidFill>
                  <a:latin typeface="+mn-ea"/>
                </a:rPr>
                <a:t> *</a:t>
              </a:r>
              <a:r>
                <a:rPr lang="en-US" altLang="ko-KR" sz="800" b="1" dirty="0">
                  <a:latin typeface="+mn-ea"/>
                </a:rPr>
                <a:t> </a:t>
              </a:r>
              <a:endParaRPr lang="ko-KR" altLang="en-US" sz="800" b="1" dirty="0">
                <a:latin typeface="+mn-ea"/>
              </a:endParaRPr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AEE080A3-EC6C-49E4-9C29-A8ABBB5CC60D}"/>
                </a:ext>
              </a:extLst>
            </p:cNvPr>
            <p:cNvGrpSpPr/>
            <p:nvPr/>
          </p:nvGrpSpPr>
          <p:grpSpPr>
            <a:xfrm>
              <a:off x="1146492" y="1460215"/>
              <a:ext cx="604097" cy="198000"/>
              <a:chOff x="4398765" y="1232835"/>
              <a:chExt cx="604097" cy="198000"/>
            </a:xfrm>
          </p:grpSpPr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C27FAB90-F9D5-4498-9427-89143BB209EA}"/>
                  </a:ext>
                </a:extLst>
              </p:cNvPr>
              <p:cNvSpPr/>
              <p:nvPr/>
            </p:nvSpPr>
            <p:spPr bwMode="auto">
              <a:xfrm>
                <a:off x="4398765" y="1232835"/>
                <a:ext cx="604097" cy="198000"/>
              </a:xfrm>
              <a:prstGeom prst="rect">
                <a:avLst/>
              </a:prstGeom>
              <a:solidFill>
                <a:srgbClr val="FFFFCC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bIns="54000" rtlCol="0" anchor="ctr"/>
              <a:lstStyle/>
              <a:p>
                <a:r>
                  <a:rPr lang="en-US" altLang="ko-KR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2025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년</a:t>
                </a:r>
              </a:p>
            </p:txBody>
          </p:sp>
          <p:pic>
            <p:nvPicPr>
              <p:cNvPr id="104" name="그림 103">
                <a:extLst>
                  <a:ext uri="{FF2B5EF4-FFF2-40B4-BE49-F238E27FC236}">
                    <a16:creationId xmlns:a16="http://schemas.microsoft.com/office/drawing/2014/main" id="{5255BB90-20D8-4FA8-8C87-29DC0390A9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1752" y="1283843"/>
                <a:ext cx="90000" cy="90000"/>
              </a:xfrm>
              <a:prstGeom prst="rect">
                <a:avLst/>
              </a:prstGeom>
            </p:spPr>
          </p:pic>
        </p:grpSp>
      </p:grpSp>
      <p:graphicFrame>
        <p:nvGraphicFramePr>
          <p:cNvPr id="113" name="표 3">
            <a:extLst>
              <a:ext uri="{FF2B5EF4-FFF2-40B4-BE49-F238E27FC236}">
                <a16:creationId xmlns:a16="http://schemas.microsoft.com/office/drawing/2014/main" id="{E4A883AE-E600-4FC2-B156-F6C745321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22530"/>
              </p:ext>
            </p:extLst>
          </p:nvPr>
        </p:nvGraphicFramePr>
        <p:xfrm>
          <a:off x="284033" y="2109700"/>
          <a:ext cx="9298217" cy="68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522363">
                  <a:extLst>
                    <a:ext uri="{9D8B030D-6E8A-4147-A177-3AD203B41FA5}">
                      <a16:colId xmlns:a16="http://schemas.microsoft.com/office/drawing/2014/main" val="257301551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240403216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418519155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430219459"/>
                    </a:ext>
                  </a:extLst>
                </a:gridCol>
                <a:gridCol w="485051">
                  <a:extLst>
                    <a:ext uri="{9D8B030D-6E8A-4147-A177-3AD203B41FA5}">
                      <a16:colId xmlns:a16="http://schemas.microsoft.com/office/drawing/2014/main" val="2705062062"/>
                    </a:ext>
                  </a:extLst>
                </a:gridCol>
                <a:gridCol w="559674">
                  <a:extLst>
                    <a:ext uri="{9D8B030D-6E8A-4147-A177-3AD203B41FA5}">
                      <a16:colId xmlns:a16="http://schemas.microsoft.com/office/drawing/2014/main" val="2538148028"/>
                    </a:ext>
                  </a:extLst>
                </a:gridCol>
                <a:gridCol w="280290">
                  <a:extLst>
                    <a:ext uri="{9D8B030D-6E8A-4147-A177-3AD203B41FA5}">
                      <a16:colId xmlns:a16="http://schemas.microsoft.com/office/drawing/2014/main" val="226632100"/>
                    </a:ext>
                  </a:extLst>
                </a:gridCol>
                <a:gridCol w="559674">
                  <a:extLst>
                    <a:ext uri="{9D8B030D-6E8A-4147-A177-3AD203B41FA5}">
                      <a16:colId xmlns:a16="http://schemas.microsoft.com/office/drawing/2014/main" val="3012107461"/>
                    </a:ext>
                  </a:extLst>
                </a:gridCol>
                <a:gridCol w="559674">
                  <a:extLst>
                    <a:ext uri="{9D8B030D-6E8A-4147-A177-3AD203B41FA5}">
                      <a16:colId xmlns:a16="http://schemas.microsoft.com/office/drawing/2014/main" val="587843591"/>
                    </a:ext>
                  </a:extLst>
                </a:gridCol>
                <a:gridCol w="522363">
                  <a:extLst>
                    <a:ext uri="{9D8B030D-6E8A-4147-A177-3AD203B41FA5}">
                      <a16:colId xmlns:a16="http://schemas.microsoft.com/office/drawing/2014/main" val="2468233020"/>
                    </a:ext>
                  </a:extLst>
                </a:gridCol>
                <a:gridCol w="522363">
                  <a:extLst>
                    <a:ext uri="{9D8B030D-6E8A-4147-A177-3AD203B41FA5}">
                      <a16:colId xmlns:a16="http://schemas.microsoft.com/office/drawing/2014/main" val="2873710242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699338590"/>
                    </a:ext>
                  </a:extLst>
                </a:gridCol>
                <a:gridCol w="746232">
                  <a:extLst>
                    <a:ext uri="{9D8B030D-6E8A-4147-A177-3AD203B41FA5}">
                      <a16:colId xmlns:a16="http://schemas.microsoft.com/office/drawing/2014/main" val="2691197400"/>
                    </a:ext>
                  </a:extLst>
                </a:gridCol>
                <a:gridCol w="724533">
                  <a:extLst>
                    <a:ext uri="{9D8B030D-6E8A-4147-A177-3AD203B41FA5}">
                      <a16:colId xmlns:a16="http://schemas.microsoft.com/office/drawing/2014/main" val="4044006901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3443176685"/>
                    </a:ext>
                  </a:extLst>
                </a:gridCol>
              </a:tblGrid>
              <a:tr h="216000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effectLst/>
                        </a:rPr>
                        <a:t>거래일련번호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신청연도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달력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신청부점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소속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신청상태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결재상태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신청자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7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신청일자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배송지정보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81706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벽걸이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effectLst/>
                        </a:rPr>
                        <a:t>(3</a:t>
                      </a:r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단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ko-KR" altLang="en-US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벽걸이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일반</a:t>
                      </a:r>
                      <a:r>
                        <a:rPr lang="en-US" altLang="ko-KR" sz="800" b="1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ko-KR" altLang="en-US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탁상</a:t>
                      </a:r>
                      <a:endParaRPr lang="ko-KR" altLang="en-US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부점코드</a:t>
                      </a:r>
                      <a:endParaRPr lang="ko-KR" altLang="en-US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부점명</a:t>
                      </a:r>
                      <a:endParaRPr lang="ko-KR" altLang="en-US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직원번호</a:t>
                      </a:r>
                      <a:endParaRPr lang="ko-KR" altLang="en-US"/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직원명</a:t>
                      </a:r>
                      <a:endParaRPr lang="ko-KR" altLang="en-US"/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전화번호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우편번호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배송지주소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00466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2025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0001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</a:rPr>
                        <a:t>영업부</a:t>
                      </a:r>
                      <a:endParaRPr lang="ko-KR" altLang="en-US" sz="16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</a:rPr>
                        <a:t>일반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신청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결재요청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0000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</a:rPr>
                        <a:t>홍길동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2025-06-08</a:t>
                      </a: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02-123-1234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01234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</a:rPr>
                        <a:t>서울특별시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977557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AADDD96D-6333-4038-81AF-1BF271AEA030}"/>
              </a:ext>
            </a:extLst>
          </p:cNvPr>
          <p:cNvSpPr txBox="1"/>
          <p:nvPr/>
        </p:nvSpPr>
        <p:spPr>
          <a:xfrm>
            <a:off x="190893" y="1813170"/>
            <a:ext cx="36823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● 신청 및 수정내역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F2A4F62-AC89-4CF6-AADE-4A4483035376}"/>
              </a:ext>
            </a:extLst>
          </p:cNvPr>
          <p:cNvSpPr/>
          <p:nvPr/>
        </p:nvSpPr>
        <p:spPr bwMode="auto">
          <a:xfrm>
            <a:off x="284034" y="2117013"/>
            <a:ext cx="9287999" cy="4071336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916012-8037-44A5-8DDC-4D5F15196499}"/>
              </a:ext>
            </a:extLst>
          </p:cNvPr>
          <p:cNvSpPr txBox="1"/>
          <p:nvPr/>
        </p:nvSpPr>
        <p:spPr>
          <a:xfrm>
            <a:off x="8478037" y="1883837"/>
            <a:ext cx="7486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전체 </a:t>
            </a:r>
            <a:r>
              <a:rPr lang="en-US" altLang="ko-KR" sz="700" b="1" dirty="0">
                <a:solidFill>
                  <a:schemeClr val="accent2"/>
                </a:solidFill>
              </a:rPr>
              <a:t>00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건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238D829-3144-4483-8B76-09EAC31AE375}"/>
              </a:ext>
            </a:extLst>
          </p:cNvPr>
          <p:cNvSpPr txBox="1"/>
          <p:nvPr/>
        </p:nvSpPr>
        <p:spPr>
          <a:xfrm>
            <a:off x="10245609" y="688967"/>
            <a:ext cx="1800000" cy="200055"/>
          </a:xfrm>
          <a:prstGeom prst="rect">
            <a:avLst/>
          </a:prstGeom>
        </p:spPr>
        <p:txBody>
          <a:bodyPr wrap="square" lIns="36000" rIns="36000" rtlCol="0">
            <a:spAutoFit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BSSCR0404M </a:t>
            </a:r>
            <a:endParaRPr lang="ko-KR" altLang="ko-KR" sz="700" dirty="0">
              <a:solidFill>
                <a:srgbClr val="202124"/>
              </a:solidFill>
              <a:latin typeface="+mn-ea"/>
            </a:endParaRPr>
          </a:p>
        </p:txBody>
      </p:sp>
      <p:sp>
        <p:nvSpPr>
          <p:cNvPr id="3" name="사각형: 둥근 위쪽 모서리 2">
            <a:extLst>
              <a:ext uri="{FF2B5EF4-FFF2-40B4-BE49-F238E27FC236}">
                <a16:creationId xmlns:a16="http://schemas.microsoft.com/office/drawing/2014/main" id="{B9D507EE-1AD1-ABED-FF4A-85D75CCACFF9}"/>
              </a:ext>
            </a:extLst>
          </p:cNvPr>
          <p:cNvSpPr/>
          <p:nvPr/>
        </p:nvSpPr>
        <p:spPr bwMode="auto">
          <a:xfrm>
            <a:off x="284098" y="996850"/>
            <a:ext cx="1080000" cy="216000"/>
          </a:xfrm>
          <a:prstGeom prst="round2SameRect">
            <a:avLst>
              <a:gd name="adj1" fmla="val 13033"/>
              <a:gd name="adj2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b"/>
          <a:lstStyle/>
          <a:p>
            <a:pPr algn="ctr" defTabSz="914342"/>
            <a:r>
              <a:rPr lang="ko-KR" altLang="en-US" sz="800" dirty="0" err="1">
                <a:solidFill>
                  <a:schemeClr val="bg1">
                    <a:lumMod val="50000"/>
                  </a:schemeClr>
                </a:solidFill>
              </a:rPr>
              <a:t>부점별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사각형: 둥근 위쪽 모서리 3">
            <a:extLst>
              <a:ext uri="{FF2B5EF4-FFF2-40B4-BE49-F238E27FC236}">
                <a16:creationId xmlns:a16="http://schemas.microsoft.com/office/drawing/2014/main" id="{AFB1C3CD-7FD3-FFBE-1BC7-219580F2E2AE}"/>
              </a:ext>
            </a:extLst>
          </p:cNvPr>
          <p:cNvSpPr/>
          <p:nvPr/>
        </p:nvSpPr>
        <p:spPr bwMode="auto">
          <a:xfrm>
            <a:off x="1399642" y="995254"/>
            <a:ext cx="1080000" cy="216000"/>
          </a:xfrm>
          <a:prstGeom prst="round2SameRect">
            <a:avLst>
              <a:gd name="adj1" fmla="val 13033"/>
              <a:gd name="adj2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b"/>
          <a:lstStyle/>
          <a:p>
            <a:pPr algn="ctr" defTabSz="914342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품목별</a:t>
            </a:r>
          </a:p>
        </p:txBody>
      </p:sp>
      <p:sp>
        <p:nvSpPr>
          <p:cNvPr id="5" name="사각형: 둥근 위쪽 모서리 4">
            <a:extLst>
              <a:ext uri="{FF2B5EF4-FFF2-40B4-BE49-F238E27FC236}">
                <a16:creationId xmlns:a16="http://schemas.microsoft.com/office/drawing/2014/main" id="{AD7D7B9B-60B4-F544-AC50-4B0D120B9826}"/>
              </a:ext>
            </a:extLst>
          </p:cNvPr>
          <p:cNvSpPr/>
          <p:nvPr/>
        </p:nvSpPr>
        <p:spPr bwMode="auto">
          <a:xfrm>
            <a:off x="2513768" y="996850"/>
            <a:ext cx="1080000" cy="216000"/>
          </a:xfrm>
          <a:prstGeom prst="round2SameRect">
            <a:avLst>
              <a:gd name="adj1" fmla="val 13033"/>
              <a:gd name="adj2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b"/>
          <a:lstStyle/>
          <a:p>
            <a:pPr algn="ctr" defTabSz="914342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신청확인</a:t>
            </a: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71FAA85B-290D-B446-5324-305B2C3D3A62}"/>
              </a:ext>
            </a:extLst>
          </p:cNvPr>
          <p:cNvSpPr/>
          <p:nvPr/>
        </p:nvSpPr>
        <p:spPr bwMode="auto">
          <a:xfrm>
            <a:off x="3636932" y="996850"/>
            <a:ext cx="1080000" cy="216000"/>
          </a:xfrm>
          <a:prstGeom prst="round2SameRect">
            <a:avLst>
              <a:gd name="adj1" fmla="val 13033"/>
              <a:gd name="adj2" fmla="val 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36000" rIns="36000" rtlCol="0" anchor="b"/>
          <a:lstStyle/>
          <a:p>
            <a:pPr algn="ctr" defTabSz="914342"/>
            <a:r>
              <a:rPr lang="ko-KR" altLang="en-US" sz="800" b="1" dirty="0">
                <a:solidFill>
                  <a:schemeClr val="tx1"/>
                </a:solidFill>
              </a:rPr>
              <a:t>신청 및 수정내역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604E17D-743D-9D22-33C2-8D34A1EAAA9F}"/>
              </a:ext>
            </a:extLst>
          </p:cNvPr>
          <p:cNvSpPr>
            <a:spLocks noChangeAspect="1"/>
          </p:cNvSpPr>
          <p:nvPr/>
        </p:nvSpPr>
        <p:spPr>
          <a:xfrm>
            <a:off x="3620188" y="925043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1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EC809B9-E3A4-3966-4315-3C1CA044F68C}"/>
              </a:ext>
            </a:extLst>
          </p:cNvPr>
          <p:cNvCxnSpPr>
            <a:cxnSpLocks/>
          </p:cNvCxnSpPr>
          <p:nvPr/>
        </p:nvCxnSpPr>
        <p:spPr>
          <a:xfrm>
            <a:off x="284098" y="1212850"/>
            <a:ext cx="1080000" cy="0"/>
          </a:xfrm>
          <a:prstGeom prst="line">
            <a:avLst/>
          </a:prstGeom>
          <a:ln w="12700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6F071F-A77F-3E50-8C13-34CD1815AE91}"/>
              </a:ext>
            </a:extLst>
          </p:cNvPr>
          <p:cNvCxnSpPr>
            <a:cxnSpLocks/>
          </p:cNvCxnSpPr>
          <p:nvPr/>
        </p:nvCxnSpPr>
        <p:spPr>
          <a:xfrm>
            <a:off x="284098" y="1210945"/>
            <a:ext cx="9287937" cy="0"/>
          </a:xfrm>
          <a:prstGeom prst="line">
            <a:avLst/>
          </a:prstGeom>
          <a:ln w="63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415177A-EECB-86E9-6794-D946EE578460}"/>
              </a:ext>
            </a:extLst>
          </p:cNvPr>
          <p:cNvCxnSpPr>
            <a:cxnSpLocks/>
          </p:cNvCxnSpPr>
          <p:nvPr/>
        </p:nvCxnSpPr>
        <p:spPr>
          <a:xfrm>
            <a:off x="3636932" y="1212850"/>
            <a:ext cx="1080000" cy="0"/>
          </a:xfrm>
          <a:prstGeom prst="line">
            <a:avLst/>
          </a:prstGeom>
          <a:ln w="12700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4535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6D103-E2A0-3A7D-69AA-371CD3E14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17">
            <a:extLst>
              <a:ext uri="{FF2B5EF4-FFF2-40B4-BE49-F238E27FC236}">
                <a16:creationId xmlns:a16="http://schemas.microsoft.com/office/drawing/2014/main" id="{F32552FD-D0E0-EA02-42BF-EF2D8438A599}"/>
              </a:ext>
            </a:extLst>
          </p:cNvPr>
          <p:cNvSpPr txBox="1"/>
          <p:nvPr/>
        </p:nvSpPr>
        <p:spPr>
          <a:xfrm>
            <a:off x="66840" y="125573"/>
            <a:ext cx="3118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1400">
                <a:solidFill>
                  <a:prstClr val="black"/>
                </a:solidFill>
                <a:latin typeface="함초롬돋움"/>
                <a:ea typeface="함초롬돋움"/>
              </a:rPr>
              <a:t>캘린더신청 </a:t>
            </a:r>
            <a:r>
              <a:rPr lang="en-US" altLang="ko-KR" sz="1400">
                <a:solidFill>
                  <a:prstClr val="black"/>
                </a:solidFill>
                <a:latin typeface="함초롬돋움"/>
                <a:ea typeface="함초롬돋움"/>
              </a:rPr>
              <a:t>&gt; </a:t>
            </a:r>
            <a:r>
              <a:rPr lang="ko-KR" altLang="en-US" sz="1400">
                <a:solidFill>
                  <a:prstClr val="black"/>
                </a:solidFill>
                <a:latin typeface="함초롬돋움"/>
                <a:ea typeface="함초롬돋움"/>
              </a:rPr>
              <a:t>신청내역조회</a:t>
            </a:r>
            <a:r>
              <a:rPr lang="en-US" altLang="ko-KR" sz="1400">
                <a:solidFill>
                  <a:prstClr val="black"/>
                </a:solidFill>
                <a:latin typeface="함초롬돋움"/>
                <a:ea typeface="함초롬돋움"/>
              </a:rPr>
              <a:t>_</a:t>
            </a:r>
            <a:r>
              <a:rPr lang="ko-KR" altLang="en-US" sz="1400">
                <a:solidFill>
                  <a:prstClr val="black"/>
                </a:solidFill>
                <a:latin typeface="함초롬돋움"/>
                <a:ea typeface="함초롬돋움"/>
              </a:rPr>
              <a:t>알림발송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graphicFrame>
        <p:nvGraphicFramePr>
          <p:cNvPr id="2" name="Group 974">
            <a:extLst>
              <a:ext uri="{FF2B5EF4-FFF2-40B4-BE49-F238E27FC236}">
                <a16:creationId xmlns:a16="http://schemas.microsoft.com/office/drawing/2014/main" id="{5F1F877F-9793-CEFE-6D03-3407ACEA0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431299"/>
              </p:ext>
            </p:extLst>
          </p:nvPr>
        </p:nvGraphicFramePr>
        <p:xfrm>
          <a:off x="9705609" y="1644060"/>
          <a:ext cx="2340000" cy="3164160"/>
        </p:xfrm>
        <a:graphic>
          <a:graphicData uri="http://schemas.openxmlformats.org/drawingml/2006/table">
            <a:tbl>
              <a:tblPr/>
              <a:tblGrid>
                <a:gridCol w="2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알림발송 팝업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미신청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미결재 처리요청 알림발송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614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알림내용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알림방식 라디오버튼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디폴트 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UC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쪽지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제목 입력박스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해당 업무별 알림발송요청명 자동세팅</a:t>
                      </a:r>
                      <a:endParaRPr lang="en-US" altLang="ko-KR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알림내용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해당 업무별 알림내용 자동세팅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수정가능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입력 가능 최대 글자수 국문 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100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자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UC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쪽지 선택 시 제목영역 숨김처리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218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직원정보</a:t>
                      </a:r>
                      <a:endParaRPr lang="en-US" altLang="ko-KR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부모창에서 선택된 위탁내역의 상대부점 직원정보 노출</a:t>
                      </a:r>
                      <a:endParaRPr lang="en-US" altLang="ko-KR" sz="8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969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취소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버튼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클릭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시 팝업 닫힘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발송 버튼</a:t>
                      </a:r>
                      <a:b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클릭 시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얼럿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 시 알림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발송</a:t>
                      </a:r>
                      <a:b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알림을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발송하시겠습니까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? 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발송되었습니다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4252869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AAC96F37-857D-47A1-9655-18D82168A961}"/>
              </a:ext>
            </a:extLst>
          </p:cNvPr>
          <p:cNvSpPr txBox="1"/>
          <p:nvPr/>
        </p:nvSpPr>
        <p:spPr>
          <a:xfrm>
            <a:off x="375600" y="758542"/>
            <a:ext cx="13388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>
                <a:latin typeface="+mn-ea"/>
              </a:rPr>
              <a:t>부점조회 팝업</a:t>
            </a:r>
            <a:r>
              <a:rPr lang="en-US" altLang="ko-KR" sz="900" b="1">
                <a:latin typeface="+mn-ea"/>
              </a:rPr>
              <a:t>(</a:t>
            </a:r>
            <a:r>
              <a:rPr lang="ko-KR" altLang="en-US" sz="900" b="1">
                <a:latin typeface="+mn-ea"/>
              </a:rPr>
              <a:t>팀 포함</a:t>
            </a:r>
            <a:r>
              <a:rPr lang="en-US" altLang="ko-KR" sz="900" b="1">
                <a:latin typeface="+mn-ea"/>
              </a:rPr>
              <a:t>)</a:t>
            </a:r>
            <a:endParaRPr lang="ko-KR" altLang="en-US" sz="900" b="1" dirty="0">
              <a:latin typeface="+mn-ea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7D2D1B6-F062-4055-AB99-A347CDA3DD37}"/>
              </a:ext>
            </a:extLst>
          </p:cNvPr>
          <p:cNvGrpSpPr/>
          <p:nvPr/>
        </p:nvGrpSpPr>
        <p:grpSpPr>
          <a:xfrm>
            <a:off x="328967" y="697601"/>
            <a:ext cx="6840000" cy="3240000"/>
            <a:chOff x="328967" y="697601"/>
            <a:chExt cx="6840000" cy="3369600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862B3383-C2F5-4C6C-BA85-F9DDBBBE910A}"/>
                </a:ext>
              </a:extLst>
            </p:cNvPr>
            <p:cNvSpPr/>
            <p:nvPr/>
          </p:nvSpPr>
          <p:spPr>
            <a:xfrm>
              <a:off x="328967" y="697601"/>
              <a:ext cx="6840000" cy="3369600"/>
            </a:xfrm>
            <a:prstGeom prst="roundRect">
              <a:avLst>
                <a:gd name="adj" fmla="val 0"/>
              </a:avLst>
            </a:prstGeom>
            <a:noFill/>
            <a:ln w="3175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3F8992B-E57C-4814-AE1D-F372576B2BEC}"/>
                </a:ext>
              </a:extLst>
            </p:cNvPr>
            <p:cNvSpPr/>
            <p:nvPr/>
          </p:nvSpPr>
          <p:spPr bwMode="auto">
            <a:xfrm>
              <a:off x="328967" y="697602"/>
              <a:ext cx="6840000" cy="288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0" rIns="36000" bIns="0" rtlCol="0" anchor="ctr"/>
            <a:lstStyle/>
            <a:p>
              <a:r>
                <a:rPr lang="ko-KR" altLang="en-US" sz="900" b="1">
                  <a:latin typeface="+mn-ea"/>
                </a:rPr>
                <a:t>알림발송</a:t>
              </a:r>
              <a:endParaRPr lang="ko-KR" altLang="en-US" sz="900" b="1" dirty="0">
                <a:latin typeface="+mn-ea"/>
              </a:endParaRPr>
            </a:p>
          </p:txBody>
        </p:sp>
      </p:grpSp>
      <p:sp>
        <p:nvSpPr>
          <p:cNvPr id="52" name="십자형 51">
            <a:extLst>
              <a:ext uri="{FF2B5EF4-FFF2-40B4-BE49-F238E27FC236}">
                <a16:creationId xmlns:a16="http://schemas.microsoft.com/office/drawing/2014/main" id="{71321D0F-EE49-4FDC-9B8D-A3B0887DE466}"/>
              </a:ext>
            </a:extLst>
          </p:cNvPr>
          <p:cNvSpPr>
            <a:spLocks noChangeAspect="1"/>
          </p:cNvSpPr>
          <p:nvPr/>
        </p:nvSpPr>
        <p:spPr>
          <a:xfrm rot="2700000">
            <a:off x="6892711" y="785949"/>
            <a:ext cx="126000" cy="126000"/>
          </a:xfrm>
          <a:prstGeom prst="plus">
            <a:avLst>
              <a:gd name="adj" fmla="val 4460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8AD298E-46BB-43DA-9D75-F654A7617A1E}"/>
              </a:ext>
            </a:extLst>
          </p:cNvPr>
          <p:cNvSpPr txBox="1"/>
          <p:nvPr/>
        </p:nvSpPr>
        <p:spPr>
          <a:xfrm>
            <a:off x="342198" y="1069759"/>
            <a:ext cx="36823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latin typeface="+mn-ea"/>
              </a:rPr>
              <a:t>● </a:t>
            </a:r>
            <a:r>
              <a:rPr lang="ko-KR" altLang="en-US" sz="900" b="1" dirty="0" err="1">
                <a:latin typeface="+mn-ea"/>
              </a:rPr>
              <a:t>알림내용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16D7581-42AA-4BC6-BCC8-085D80615CB7}"/>
              </a:ext>
            </a:extLst>
          </p:cNvPr>
          <p:cNvSpPr txBox="1"/>
          <p:nvPr/>
        </p:nvSpPr>
        <p:spPr>
          <a:xfrm>
            <a:off x="342198" y="2249173"/>
            <a:ext cx="23793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latin typeface="+mn-ea"/>
              </a:rPr>
              <a:t>&gt; </a:t>
            </a:r>
            <a:r>
              <a:rPr lang="ko-KR" altLang="en-US" sz="900" b="1" dirty="0">
                <a:latin typeface="+mn-ea"/>
              </a:rPr>
              <a:t>직원정보</a:t>
            </a:r>
          </a:p>
        </p:txBody>
      </p: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A86693AC-3FEC-495C-BE09-FBA499D7E5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985715"/>
              </p:ext>
            </p:extLst>
          </p:nvPr>
        </p:nvGraphicFramePr>
        <p:xfrm>
          <a:off x="447809" y="2497637"/>
          <a:ext cx="6576450" cy="10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295">
                  <a:extLst>
                    <a:ext uri="{9D8B030D-6E8A-4147-A177-3AD203B41FA5}">
                      <a16:colId xmlns:a16="http://schemas.microsoft.com/office/drawing/2014/main" val="1850017432"/>
                    </a:ext>
                  </a:extLst>
                </a:gridCol>
                <a:gridCol w="1235831">
                  <a:extLst>
                    <a:ext uri="{9D8B030D-6E8A-4147-A177-3AD203B41FA5}">
                      <a16:colId xmlns:a16="http://schemas.microsoft.com/office/drawing/2014/main" val="304772525"/>
                    </a:ext>
                  </a:extLst>
                </a:gridCol>
                <a:gridCol w="1235831">
                  <a:extLst>
                    <a:ext uri="{9D8B030D-6E8A-4147-A177-3AD203B41FA5}">
                      <a16:colId xmlns:a16="http://schemas.microsoft.com/office/drawing/2014/main" val="1697531031"/>
                    </a:ext>
                  </a:extLst>
                </a:gridCol>
                <a:gridCol w="1235831">
                  <a:extLst>
                    <a:ext uri="{9D8B030D-6E8A-4147-A177-3AD203B41FA5}">
                      <a16:colId xmlns:a16="http://schemas.microsoft.com/office/drawing/2014/main" val="4128145865"/>
                    </a:ext>
                  </a:extLst>
                </a:gridCol>
                <a:gridCol w="1235831">
                  <a:extLst>
                    <a:ext uri="{9D8B030D-6E8A-4147-A177-3AD203B41FA5}">
                      <a16:colId xmlns:a16="http://schemas.microsoft.com/office/drawing/2014/main" val="279975364"/>
                    </a:ext>
                  </a:extLst>
                </a:gridCol>
                <a:gridCol w="1235831">
                  <a:extLst>
                    <a:ext uri="{9D8B030D-6E8A-4147-A177-3AD203B41FA5}">
                      <a16:colId xmlns:a16="http://schemas.microsoft.com/office/drawing/2014/main" val="3722494778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순번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함초롬돋움" panose="020B0604000101010101" pitchFamily="50" charset="-127"/>
                        </a:rPr>
                        <a:t>직원번호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함초롬돋움" panose="020B0604000101010101" pitchFamily="50" charset="-127"/>
                        </a:rPr>
                        <a:t>직원명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함초롬돋움" panose="020B0604000101010101" pitchFamily="50" charset="-127"/>
                        </a:rPr>
                        <a:t>부점코드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함초롬돋움" panose="020B0604000101010101" pitchFamily="50" charset="-127"/>
                        </a:rPr>
                        <a:t>부점명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함초롬돋움" panose="020B0604000101010101" pitchFamily="50" charset="-127"/>
                        </a:rPr>
                        <a:t>직책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95781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016767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박은영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종로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가</a:t>
                      </a: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감리역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74761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022078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한혜선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종로</a:t>
                      </a: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감리역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6451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041565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정홍석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0034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을지로</a:t>
                      </a:r>
                    </a:p>
                  </a:txBody>
                  <a:tcPr marL="72000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감리역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964096"/>
                  </a:ext>
                </a:extLst>
              </a:tr>
            </a:tbl>
          </a:graphicData>
        </a:graphic>
      </p:graphicFrame>
      <p:sp>
        <p:nvSpPr>
          <p:cNvPr id="63" name="직사각형 62">
            <a:extLst>
              <a:ext uri="{FF2B5EF4-FFF2-40B4-BE49-F238E27FC236}">
                <a16:creationId xmlns:a16="http://schemas.microsoft.com/office/drawing/2014/main" id="{6CDD8A28-B4A3-41D2-8C07-9A3FD0E59D6E}"/>
              </a:ext>
            </a:extLst>
          </p:cNvPr>
          <p:cNvSpPr/>
          <p:nvPr/>
        </p:nvSpPr>
        <p:spPr bwMode="auto">
          <a:xfrm>
            <a:off x="445285" y="2492675"/>
            <a:ext cx="6578974" cy="1012962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E0469A61-0B4E-4CAB-A2E8-6F917D8FB1D7}"/>
              </a:ext>
            </a:extLst>
          </p:cNvPr>
          <p:cNvSpPr>
            <a:spLocks noChangeAspect="1"/>
          </p:cNvSpPr>
          <p:nvPr/>
        </p:nvSpPr>
        <p:spPr>
          <a:xfrm>
            <a:off x="226927" y="2257403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  <a:latin typeface="+mn-ea"/>
              </a:rPr>
              <a:t>2</a:t>
            </a:r>
            <a:endParaRPr lang="ko-KR" altLang="en-US" sz="700" spc="-50" dirty="0">
              <a:solidFill>
                <a:prstClr val="white"/>
              </a:solidFill>
              <a:latin typeface="+mn-ea"/>
            </a:endParaRPr>
          </a:p>
        </p:txBody>
      </p:sp>
      <p:graphicFrame>
        <p:nvGraphicFramePr>
          <p:cNvPr id="65" name="표 3">
            <a:extLst>
              <a:ext uri="{FF2B5EF4-FFF2-40B4-BE49-F238E27FC236}">
                <a16:creationId xmlns:a16="http://schemas.microsoft.com/office/drawing/2014/main" id="{7CD40925-D432-4E0A-9164-1FD0F28046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646106"/>
              </p:ext>
            </p:extLst>
          </p:nvPr>
        </p:nvGraphicFramePr>
        <p:xfrm>
          <a:off x="437497" y="1306645"/>
          <a:ext cx="6624000" cy="8715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865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5770135">
                  <a:extLst>
                    <a:ext uri="{9D8B030D-6E8A-4147-A177-3AD203B41FA5}">
                      <a16:colId xmlns:a16="http://schemas.microsoft.com/office/drawing/2014/main" val="339843398"/>
                    </a:ext>
                  </a:extLst>
                </a:gridCol>
              </a:tblGrid>
              <a:tr h="290524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알림방식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lang="en-US" altLang="ko-KR" sz="8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800" b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sym typeface="Wingdings" panose="05000000000000000000" pitchFamily="2" charset="2"/>
                        </a:rPr>
                        <a:t>UC</a:t>
                      </a:r>
                      <a:r>
                        <a:rPr lang="ko-KR" altLang="en-US" sz="800" b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sym typeface="Wingdings" panose="05000000000000000000" pitchFamily="2" charset="2"/>
                        </a:rPr>
                        <a:t>쪽지</a:t>
                      </a:r>
                      <a:r>
                        <a:rPr lang="ko-KR" altLang="en-US" sz="800" b="0">
                          <a:solidFill>
                            <a:schemeClr val="tx1"/>
                          </a:solidFill>
                          <a:effectLst/>
                          <a:latin typeface="+mn-ea"/>
                        </a:rPr>
                        <a:t> </a:t>
                      </a:r>
                      <a:r>
                        <a:rPr lang="ko-KR" altLang="en-US" sz="800" b="0">
                          <a:ln>
                            <a:solidFill>
                              <a:schemeClr val="bg1">
                                <a:lumMod val="6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                               </a:t>
                      </a:r>
                      <a:endParaRPr lang="en-US" altLang="ko-KR" sz="8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6177778"/>
                  </a:ext>
                </a:extLst>
              </a:tr>
              <a:tr h="58104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알림내용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7714849"/>
                  </a:ext>
                </a:extLst>
              </a:tr>
            </a:tbl>
          </a:graphicData>
        </a:graphic>
      </p:graphicFrame>
      <p:sp>
        <p:nvSpPr>
          <p:cNvPr id="66" name="직사각형 65">
            <a:extLst>
              <a:ext uri="{FF2B5EF4-FFF2-40B4-BE49-F238E27FC236}">
                <a16:creationId xmlns:a16="http://schemas.microsoft.com/office/drawing/2014/main" id="{4B98B413-6935-4E70-B736-D3EE6C5C40C1}"/>
              </a:ext>
            </a:extLst>
          </p:cNvPr>
          <p:cNvSpPr/>
          <p:nvPr/>
        </p:nvSpPr>
        <p:spPr bwMode="auto">
          <a:xfrm>
            <a:off x="1327274" y="1621087"/>
            <a:ext cx="5696985" cy="511200"/>
          </a:xfrm>
          <a:prstGeom prst="rect">
            <a:avLst/>
          </a:prstGeom>
          <a:solidFill>
            <a:srgbClr val="FFFFCC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bIns="54000" rtlCol="0" anchor="t"/>
          <a:lstStyle/>
          <a:p>
            <a:pPr>
              <a:lnSpc>
                <a:spcPts val="1200"/>
              </a:lnSpc>
            </a:pPr>
            <a:r>
              <a:rPr lang="ko-KR" altLang="en-US" sz="800">
                <a:solidFill>
                  <a:schemeClr val="tx1"/>
                </a:solidFill>
                <a:latin typeface="+mn-ea"/>
              </a:rPr>
              <a:t>캘린더 신청 및 결재 처리 부탁드립니다</a:t>
            </a:r>
            <a:r>
              <a:rPr lang="en-US" altLang="ko-KR" sz="800">
                <a:solidFill>
                  <a:schemeClr val="tx1"/>
                </a:solidFill>
                <a:latin typeface="+mn-ea"/>
              </a:rPr>
              <a:t>. </a:t>
            </a:r>
            <a:br>
              <a:rPr lang="en-US" altLang="ko-KR" sz="800">
                <a:solidFill>
                  <a:schemeClr val="tx1"/>
                </a:solidFill>
                <a:latin typeface="+mn-ea"/>
              </a:rPr>
            </a:br>
            <a:r>
              <a:rPr lang="ko-KR" altLang="en-US" sz="800">
                <a:solidFill>
                  <a:schemeClr val="tx1"/>
                </a:solidFill>
                <a:latin typeface="+mn-ea"/>
              </a:rPr>
              <a:t>마감일 </a:t>
            </a:r>
            <a:r>
              <a:rPr lang="en-US" altLang="ko-KR" sz="800">
                <a:solidFill>
                  <a:schemeClr val="tx1"/>
                </a:solidFill>
                <a:latin typeface="+mn-ea"/>
              </a:rPr>
              <a:t>: 2025-10-30</a:t>
            </a: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311E83A7-8D9C-4185-816E-5CDD78B868E5}"/>
              </a:ext>
            </a:extLst>
          </p:cNvPr>
          <p:cNvSpPr>
            <a:spLocks noChangeAspect="1"/>
          </p:cNvSpPr>
          <p:nvPr/>
        </p:nvSpPr>
        <p:spPr>
          <a:xfrm>
            <a:off x="263547" y="966554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>
                <a:solidFill>
                  <a:prstClr val="white"/>
                </a:solidFill>
                <a:latin typeface="+mn-ea"/>
              </a:rPr>
              <a:t>1</a:t>
            </a:r>
            <a:endParaRPr lang="ko-KR" altLang="en-US" sz="700" spc="-50" dirty="0">
              <a:solidFill>
                <a:prstClr val="white"/>
              </a:solidFill>
              <a:latin typeface="+mn-ea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52D5A91C-A54D-4864-9DAE-43F71903DC99}"/>
              </a:ext>
            </a:extLst>
          </p:cNvPr>
          <p:cNvGrpSpPr/>
          <p:nvPr/>
        </p:nvGrpSpPr>
        <p:grpSpPr>
          <a:xfrm>
            <a:off x="6094706" y="2257909"/>
            <a:ext cx="892617" cy="200055"/>
            <a:chOff x="3903752" y="1712588"/>
            <a:chExt cx="892617" cy="200055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56D3F08-12DA-420F-86D6-59532BBDEA1B}"/>
                </a:ext>
              </a:extLst>
            </p:cNvPr>
            <p:cNvSpPr txBox="1"/>
            <p:nvPr/>
          </p:nvSpPr>
          <p:spPr>
            <a:xfrm>
              <a:off x="3903752" y="1712588"/>
              <a:ext cx="531729" cy="200055"/>
            </a:xfrm>
            <a:prstGeom prst="rect">
              <a:avLst/>
            </a:prstGeom>
            <a:noFill/>
          </p:spPr>
          <p:txBody>
            <a:bodyPr wrap="none" lIns="72000" rIns="72000" rtlCol="0">
              <a:spAutoFit/>
            </a:bodyPr>
            <a:lstStyle/>
            <a:p>
              <a:pPr algn="r"/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전체 </a:t>
              </a:r>
              <a:r>
                <a:rPr lang="en-US" altLang="ko-KR" sz="700" b="1" dirty="0">
                  <a:solidFill>
                    <a:schemeClr val="accent2"/>
                  </a:solidFill>
                  <a:latin typeface="+mn-ea"/>
                </a:rPr>
                <a:t>00</a:t>
              </a: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건</a:t>
              </a:r>
            </a:p>
          </p:txBody>
        </p: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3DD8200A-C131-46D0-AD0B-A8EEFC5005BC}"/>
                </a:ext>
              </a:extLst>
            </p:cNvPr>
            <p:cNvGrpSpPr/>
            <p:nvPr/>
          </p:nvGrpSpPr>
          <p:grpSpPr>
            <a:xfrm>
              <a:off x="4437926" y="1748205"/>
              <a:ext cx="164322" cy="143999"/>
              <a:chOff x="11433609" y="4088580"/>
              <a:chExt cx="164322" cy="143999"/>
            </a:xfrm>
          </p:grpSpPr>
          <p:pic>
            <p:nvPicPr>
              <p:cNvPr id="78" name="Picture 4" descr="C:\Users\SUYEON\Desktop\icon\office-exel.png">
                <a:extLst>
                  <a:ext uri="{FF2B5EF4-FFF2-40B4-BE49-F238E27FC236}">
                    <a16:creationId xmlns:a16="http://schemas.microsoft.com/office/drawing/2014/main" id="{21CEB847-A285-432D-9E2A-FB9D67C5F3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433609" y="4088580"/>
                <a:ext cx="144333" cy="136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9" name="아래쪽 화살표 232">
                <a:extLst>
                  <a:ext uri="{FF2B5EF4-FFF2-40B4-BE49-F238E27FC236}">
                    <a16:creationId xmlns:a16="http://schemas.microsoft.com/office/drawing/2014/main" id="{C4AEEE32-691C-4AE2-B17A-84F8A2673229}"/>
                  </a:ext>
                </a:extLst>
              </p:cNvPr>
              <p:cNvSpPr/>
              <p:nvPr/>
            </p:nvSpPr>
            <p:spPr bwMode="auto">
              <a:xfrm>
                <a:off x="11530803" y="4158057"/>
                <a:ext cx="67128" cy="74522"/>
              </a:xfrm>
              <a:prstGeom prst="downArrow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31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BCFD04FC-B53D-41C1-AD87-D9E49E5F0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6135" y="1763446"/>
              <a:ext cx="130234" cy="127463"/>
            </a:xfrm>
            <a:prstGeom prst="rect">
              <a:avLst/>
            </a:prstGeom>
          </p:spPr>
        </p:pic>
      </p:grp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81AA88C9-CCA7-47EB-A6A8-0300EE16330C}"/>
              </a:ext>
            </a:extLst>
          </p:cNvPr>
          <p:cNvSpPr/>
          <p:nvPr/>
        </p:nvSpPr>
        <p:spPr>
          <a:xfrm>
            <a:off x="6647557" y="3621264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tx1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  <a:latin typeface="+mn-ea"/>
              </a:rPr>
              <a:t>발송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21C6AC9E-C810-429A-B28D-F7F95937B0F4}"/>
              </a:ext>
            </a:extLst>
          </p:cNvPr>
          <p:cNvSpPr>
            <a:spLocks noChangeAspect="1"/>
          </p:cNvSpPr>
          <p:nvPr/>
        </p:nvSpPr>
        <p:spPr>
          <a:xfrm>
            <a:off x="6324520" y="3883278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>
                <a:solidFill>
                  <a:prstClr val="white"/>
                </a:solidFill>
                <a:latin typeface="+mn-ea"/>
              </a:rPr>
              <a:t>3</a:t>
            </a:r>
            <a:endParaRPr lang="ko-KR" altLang="en-US" sz="700" spc="-5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AC1F1371-D5C0-4BCC-865D-3F16C27BA90D}"/>
              </a:ext>
            </a:extLst>
          </p:cNvPr>
          <p:cNvSpPr/>
          <p:nvPr/>
        </p:nvSpPr>
        <p:spPr>
          <a:xfrm>
            <a:off x="6215995" y="3621264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취소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91973271-2ADF-4422-8703-0BAF26A04945}"/>
              </a:ext>
            </a:extLst>
          </p:cNvPr>
          <p:cNvSpPr>
            <a:spLocks noChangeAspect="1"/>
          </p:cNvSpPr>
          <p:nvPr/>
        </p:nvSpPr>
        <p:spPr>
          <a:xfrm>
            <a:off x="6755345" y="3883278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>
                <a:solidFill>
                  <a:prstClr val="white"/>
                </a:solidFill>
                <a:latin typeface="+mn-ea"/>
              </a:rPr>
              <a:t>4</a:t>
            </a:r>
            <a:endParaRPr lang="ko-KR" altLang="en-US" sz="700" spc="-5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714059-2D5C-1651-16AD-1444FC9FACAB}"/>
              </a:ext>
            </a:extLst>
          </p:cNvPr>
          <p:cNvSpPr txBox="1"/>
          <p:nvPr/>
        </p:nvSpPr>
        <p:spPr>
          <a:xfrm>
            <a:off x="10245609" y="497547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>
              <a:defRPr/>
            </a:pP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신청내역조회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202124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3FECFB-965E-0BF4-8EDE-5CEA9294C07B}"/>
              </a:ext>
            </a:extLst>
          </p:cNvPr>
          <p:cNvSpPr txBox="1"/>
          <p:nvPr/>
        </p:nvSpPr>
        <p:spPr>
          <a:xfrm>
            <a:off x="10245609" y="863833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endParaRPr kumimoji="0" lang="ko-KR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60E195-941C-DB95-3001-6D4E0A76AC81}"/>
              </a:ext>
            </a:extLst>
          </p:cNvPr>
          <p:cNvSpPr txBox="1"/>
          <p:nvPr/>
        </p:nvSpPr>
        <p:spPr>
          <a:xfrm>
            <a:off x="10245609" y="1118146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lvl="0"/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홈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영업지원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캘린더신청 </a:t>
            </a:r>
            <a:r>
              <a:rPr lang="en-US" altLang="ko-KR" sz="70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>
                <a:solidFill>
                  <a:srgbClr val="202124"/>
                </a:solidFill>
                <a:latin typeface="+mn-ea"/>
              </a:rPr>
              <a:t>신청내역조회</a:t>
            </a:r>
            <a:endParaRPr lang="ko-KR" altLang="en-US" sz="700" dirty="0">
              <a:solidFill>
                <a:srgbClr val="202124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B6A252-F766-32B3-00C2-109786122DA6}"/>
              </a:ext>
            </a:extLst>
          </p:cNvPr>
          <p:cNvSpPr txBox="1"/>
          <p:nvPr/>
        </p:nvSpPr>
        <p:spPr>
          <a:xfrm>
            <a:off x="10245609" y="688967"/>
            <a:ext cx="1800000" cy="200055"/>
          </a:xfrm>
          <a:prstGeom prst="rect">
            <a:avLst/>
          </a:prstGeom>
        </p:spPr>
        <p:txBody>
          <a:bodyPr wrap="square" lIns="36000" rIns="36000" rtlCol="0">
            <a:spAutoFit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BSSCR0403M </a:t>
            </a:r>
            <a:endParaRPr lang="ko-KR" altLang="ko-KR" sz="700" dirty="0">
              <a:solidFill>
                <a:srgbClr val="20212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44835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779264A-10EE-43AF-9295-705B3F4324BD}"/>
              </a:ext>
            </a:extLst>
          </p:cNvPr>
          <p:cNvSpPr/>
          <p:nvPr/>
        </p:nvSpPr>
        <p:spPr bwMode="auto">
          <a:xfrm>
            <a:off x="811850" y="3981928"/>
            <a:ext cx="2581082" cy="504000"/>
          </a:xfrm>
          <a:prstGeom prst="roundRect">
            <a:avLst>
              <a:gd name="adj" fmla="val 8997"/>
            </a:avLst>
          </a:prstGeom>
          <a:solidFill>
            <a:schemeClr val="tx1"/>
          </a:solidFill>
          <a:ln w="3175" algn="ctr">
            <a:noFill/>
            <a:round/>
            <a:headEnd/>
            <a:tailEnd/>
          </a:ln>
        </p:spPr>
        <p:txBody>
          <a:bodyPr wrap="none" lIns="89984" tIns="46792" rIns="89984" bIns="46792" rtlCol="0" anchor="ctr"/>
          <a:lstStyle/>
          <a:p>
            <a:pPr algn="ctr" defTabSz="1276350" latinLnBrk="0">
              <a:spcBef>
                <a:spcPct val="50000"/>
              </a:spcBef>
            </a:pPr>
            <a:endParaRPr lang="ko-KR" altLang="en-US" sz="700" b="0" kern="0" dirty="0">
              <a:ln>
                <a:solidFill>
                  <a:srgbClr val="C0C0C0">
                    <a:alpha val="0"/>
                  </a:srgbClr>
                </a:solidFill>
              </a:ln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텍스트 개체 틀 19">
            <a:extLst>
              <a:ext uri="{FF2B5EF4-FFF2-40B4-BE49-F238E27FC236}">
                <a16:creationId xmlns:a16="http://schemas.microsoft.com/office/drawing/2014/main" id="{4498D83C-2B3D-42EF-8501-C346C88D3B2C}"/>
              </a:ext>
            </a:extLst>
          </p:cNvPr>
          <p:cNvSpPr txBox="1">
            <a:spLocks/>
          </p:cNvSpPr>
          <p:nvPr/>
        </p:nvSpPr>
        <p:spPr>
          <a:xfrm>
            <a:off x="811850" y="1367452"/>
            <a:ext cx="8643938" cy="508000"/>
          </a:xfrm>
          <a:prstGeom prst="rect">
            <a:avLst/>
          </a:prstGeom>
        </p:spPr>
        <p:txBody>
          <a:bodyPr/>
          <a:lstStyle>
            <a:lvl1pPr marL="185738" indent="-185738" algn="l" defTabSz="742950" rtl="0" eaLnBrk="1" latinLnBrk="1" hangingPunct="1">
              <a:lnSpc>
                <a:spcPct val="9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b="1">
                <a:latin typeface="+mn-ea"/>
              </a:rPr>
              <a:t>5. </a:t>
            </a:r>
            <a:r>
              <a:rPr lang="ko-KR" altLang="en-US" sz="2800" b="1">
                <a:latin typeface="+mn-ea"/>
              </a:rPr>
              <a:t>캘린더신청</a:t>
            </a:r>
            <a:endParaRPr lang="en-US" altLang="ko-KR" sz="2800" b="1" dirty="0">
              <a:latin typeface="+mn-ea"/>
            </a:endParaRPr>
          </a:p>
        </p:txBody>
      </p:sp>
      <p:sp>
        <p:nvSpPr>
          <p:cNvPr id="4" name="텍스트 개체 틀 34">
            <a:extLst>
              <a:ext uri="{FF2B5EF4-FFF2-40B4-BE49-F238E27FC236}">
                <a16:creationId xmlns:a16="http://schemas.microsoft.com/office/drawing/2014/main" id="{21D0908B-A381-4DCC-9815-9CAA754F391D}"/>
              </a:ext>
            </a:extLst>
          </p:cNvPr>
          <p:cNvSpPr txBox="1">
            <a:spLocks/>
          </p:cNvSpPr>
          <p:nvPr/>
        </p:nvSpPr>
        <p:spPr>
          <a:xfrm>
            <a:off x="743482" y="2267110"/>
            <a:ext cx="8643938" cy="2155975"/>
          </a:xfrm>
          <a:prstGeom prst="rect">
            <a:avLst/>
          </a:prstGeom>
        </p:spPr>
        <p:txBody>
          <a:bodyPr>
            <a:spAutoFit/>
          </a:bodyPr>
          <a:lstStyle>
            <a:lvl1pPr marL="185738" indent="-185738" algn="l" defTabSz="742950" rtl="0" eaLnBrk="1" latinLnBrk="1" hangingPunct="1">
              <a:lnSpc>
                <a:spcPct val="9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indent="-180975">
              <a:lnSpc>
                <a:spcPct val="150000"/>
              </a:lnSpc>
              <a:buClr>
                <a:schemeClr val="bg1"/>
              </a:buClr>
              <a:buNone/>
            </a:pPr>
            <a:r>
              <a:rPr lang="en-US" altLang="ko-KR" sz="1400">
                <a:solidFill>
                  <a:schemeClr val="bg1">
                    <a:lumMod val="50000"/>
                  </a:schemeClr>
                </a:solidFill>
                <a:latin typeface="+mn-ea"/>
              </a:rPr>
              <a:t>5.1. 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  <a:latin typeface="+mn-ea"/>
              </a:rPr>
              <a:t>신청기간관리</a:t>
            </a:r>
            <a:endParaRPr lang="en-US" altLang="ko-KR" sz="140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360000" indent="-180975">
              <a:lnSpc>
                <a:spcPct val="150000"/>
              </a:lnSpc>
              <a:buClr>
                <a:schemeClr val="bg1"/>
              </a:buClr>
              <a:buNone/>
            </a:pPr>
            <a:r>
              <a:rPr lang="en-US" altLang="ko-KR" sz="1400">
                <a:solidFill>
                  <a:schemeClr val="bg1">
                    <a:lumMod val="50000"/>
                  </a:schemeClr>
                </a:solidFill>
                <a:latin typeface="+mn-ea"/>
              </a:rPr>
              <a:t>5.2. 1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  <a:latin typeface="+mn-ea"/>
              </a:rPr>
              <a:t>차신청</a:t>
            </a:r>
            <a:endParaRPr lang="en-US" altLang="ko-KR" sz="140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360000" indent="-180975">
              <a:lnSpc>
                <a:spcPct val="150000"/>
              </a:lnSpc>
              <a:buClr>
                <a:schemeClr val="bg1"/>
              </a:buClr>
              <a:buNone/>
            </a:pPr>
            <a:r>
              <a:rPr lang="en-US" altLang="ko-KR" sz="1400">
                <a:solidFill>
                  <a:schemeClr val="bg1">
                    <a:lumMod val="50000"/>
                  </a:schemeClr>
                </a:solidFill>
                <a:latin typeface="+mn-ea"/>
              </a:rPr>
              <a:t>5.3. 2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  <a:latin typeface="+mn-ea"/>
              </a:rPr>
              <a:t>차신청</a:t>
            </a:r>
            <a:endParaRPr lang="en-US" altLang="ko-KR" sz="140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360000" indent="-180975">
              <a:lnSpc>
                <a:spcPct val="150000"/>
              </a:lnSpc>
              <a:buClr>
                <a:schemeClr val="bg1"/>
              </a:buClr>
              <a:buNone/>
            </a:pPr>
            <a:r>
              <a:rPr lang="en-US" altLang="ko-KR" sz="1400">
                <a:solidFill>
                  <a:schemeClr val="bg1">
                    <a:lumMod val="50000"/>
                  </a:schemeClr>
                </a:solidFill>
                <a:latin typeface="+mn-ea"/>
              </a:rPr>
              <a:t>5.4. 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  <a:latin typeface="+mn-ea"/>
              </a:rPr>
              <a:t>신청내역조회</a:t>
            </a:r>
            <a:endParaRPr lang="en-US" altLang="ko-KR" sz="140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360000" indent="-180975">
              <a:lnSpc>
                <a:spcPct val="150000"/>
              </a:lnSpc>
              <a:buClr>
                <a:schemeClr val="bg1"/>
              </a:buClr>
              <a:buNone/>
            </a:pPr>
            <a:r>
              <a:rPr lang="en-US" altLang="ko-KR" sz="1800">
                <a:solidFill>
                  <a:schemeClr val="bg1"/>
                </a:solidFill>
                <a:latin typeface="+mn-ea"/>
              </a:rPr>
              <a:t>5.5. </a:t>
            </a:r>
            <a:r>
              <a:rPr lang="ko-KR" altLang="en-US" sz="1800">
                <a:solidFill>
                  <a:schemeClr val="bg1"/>
                </a:solidFill>
                <a:latin typeface="+mn-ea"/>
              </a:rPr>
              <a:t>배부수량관리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8EB0C5-17EF-4D9B-AF81-205E375B4AC5}"/>
              </a:ext>
            </a:extLst>
          </p:cNvPr>
          <p:cNvSpPr txBox="1"/>
          <p:nvPr/>
        </p:nvSpPr>
        <p:spPr>
          <a:xfrm>
            <a:off x="66840" y="125573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1400" dirty="0">
                <a:solidFill>
                  <a:prstClr val="black"/>
                </a:solidFill>
                <a:latin typeface="함초롬돋움"/>
                <a:ea typeface="함초롬돋움"/>
              </a:rPr>
              <a:t>영업지원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95265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6D103-E2A0-3A7D-69AA-371CD3E14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831E5589-C498-7DF4-8356-9366903A1E3D}"/>
              </a:ext>
            </a:extLst>
          </p:cNvPr>
          <p:cNvSpPr txBox="1"/>
          <p:nvPr/>
        </p:nvSpPr>
        <p:spPr>
          <a:xfrm>
            <a:off x="10245609" y="688967"/>
            <a:ext cx="1800000" cy="200055"/>
          </a:xfrm>
          <a:prstGeom prst="rect">
            <a:avLst/>
          </a:prstGeom>
        </p:spPr>
        <p:txBody>
          <a:bodyPr wrap="square" lIns="36000" rIns="36000" rtlCol="0">
            <a:spAutoFit/>
          </a:bodyPr>
          <a:lstStyle/>
          <a:p>
            <a: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BSSCR0501M </a:t>
            </a:r>
            <a:endParaRPr lang="ko-KR" altLang="ko-KR" sz="700" dirty="0">
              <a:solidFill>
                <a:srgbClr val="202124"/>
              </a:solidFill>
              <a:latin typeface="+mn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8138B63-2B5F-29E8-7F3A-5174D9E2E121}"/>
              </a:ext>
            </a:extLst>
          </p:cNvPr>
          <p:cNvSpPr txBox="1"/>
          <p:nvPr/>
        </p:nvSpPr>
        <p:spPr>
          <a:xfrm>
            <a:off x="10245609" y="497547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>
              <a:defRPr/>
            </a:pPr>
            <a:r>
              <a:rPr kumimoji="0" lang="ko-KR" altLang="en-US" sz="700" b="0" i="0" u="none" strike="noStrike" kern="1200" cap="none" spc="0" normalizeH="0" baseline="0" noProof="0" dirty="0" err="1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+mn-ea"/>
                <a:cs typeface="+mn-cs"/>
              </a:rPr>
              <a:t>배부수량관리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202124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6A215C4-DC5A-004F-EE3F-DC9FB8A72E10}"/>
              </a:ext>
            </a:extLst>
          </p:cNvPr>
          <p:cNvSpPr txBox="1"/>
          <p:nvPr/>
        </p:nvSpPr>
        <p:spPr>
          <a:xfrm>
            <a:off x="10245609" y="863833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endParaRPr kumimoji="0" lang="ko-KR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2552FD-D0E0-EA02-42BF-EF2D8438A599}"/>
              </a:ext>
            </a:extLst>
          </p:cNvPr>
          <p:cNvSpPr txBox="1"/>
          <p:nvPr/>
        </p:nvSpPr>
        <p:spPr>
          <a:xfrm>
            <a:off x="66840" y="125573"/>
            <a:ext cx="2377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1400" dirty="0">
                <a:solidFill>
                  <a:prstClr val="black"/>
                </a:solidFill>
                <a:latin typeface="함초롬돋움"/>
                <a:ea typeface="함초롬돋움"/>
              </a:rPr>
              <a:t>캘린더신청 </a:t>
            </a:r>
            <a:r>
              <a:rPr lang="en-US" altLang="ko-KR" sz="1400" dirty="0">
                <a:solidFill>
                  <a:prstClr val="black"/>
                </a:solidFill>
                <a:latin typeface="함초롬돋움"/>
                <a:ea typeface="함초롬돋움"/>
              </a:rPr>
              <a:t>&gt; </a:t>
            </a:r>
            <a:r>
              <a:rPr lang="ko-KR" altLang="en-US" sz="1400" dirty="0">
                <a:solidFill>
                  <a:prstClr val="black"/>
                </a:solidFill>
                <a:latin typeface="함초롬돋움"/>
                <a:ea typeface="함초롬돋움"/>
              </a:rPr>
              <a:t>배부수량 관리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BDE49F-922F-F588-220C-513BCF3DDE89}"/>
              </a:ext>
            </a:extLst>
          </p:cNvPr>
          <p:cNvSpPr txBox="1"/>
          <p:nvPr/>
        </p:nvSpPr>
        <p:spPr>
          <a:xfrm>
            <a:off x="10245609" y="1118146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lvl="0"/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홈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영업지원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캘린더신청 </a:t>
            </a:r>
            <a:r>
              <a:rPr lang="en-US" altLang="ko-KR" sz="70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>
                <a:solidFill>
                  <a:srgbClr val="202124"/>
                </a:solidFill>
                <a:latin typeface="+mn-ea"/>
              </a:rPr>
              <a:t>배부수량관리</a:t>
            </a:r>
            <a:endParaRPr lang="ko-KR" altLang="en-US" sz="700" dirty="0">
              <a:solidFill>
                <a:srgbClr val="202124"/>
              </a:solidFill>
              <a:latin typeface="+mn-ea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A3A8665-7D37-71BC-8DDD-FFBD6D2DEAFC}"/>
              </a:ext>
            </a:extLst>
          </p:cNvPr>
          <p:cNvSpPr>
            <a:spLocks/>
          </p:cNvSpPr>
          <p:nvPr/>
        </p:nvSpPr>
        <p:spPr bwMode="auto">
          <a:xfrm>
            <a:off x="284035" y="1082217"/>
            <a:ext cx="9288000" cy="360556"/>
          </a:xfrm>
          <a:prstGeom prst="roundRect">
            <a:avLst>
              <a:gd name="adj" fmla="val 0"/>
            </a:avLst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914342"/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19E9CCA-8D63-4936-901F-ECED50AC36F8}"/>
              </a:ext>
            </a:extLst>
          </p:cNvPr>
          <p:cNvGrpSpPr/>
          <p:nvPr/>
        </p:nvGrpSpPr>
        <p:grpSpPr>
          <a:xfrm>
            <a:off x="397692" y="1170188"/>
            <a:ext cx="1152872" cy="198000"/>
            <a:chOff x="397692" y="1460215"/>
            <a:chExt cx="1152872" cy="198000"/>
          </a:xfrm>
        </p:grpSpPr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AFDBBC69-0FD4-45E4-BF43-24070F651024}"/>
                </a:ext>
              </a:extLst>
            </p:cNvPr>
            <p:cNvSpPr txBox="1"/>
            <p:nvPr/>
          </p:nvSpPr>
          <p:spPr>
            <a:xfrm>
              <a:off x="397692" y="1490286"/>
              <a:ext cx="50975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b="1" dirty="0">
                  <a:latin typeface="+mn-ea"/>
                </a:rPr>
                <a:t>기준연도</a:t>
              </a:r>
              <a:r>
                <a:rPr lang="en-US" altLang="ko-KR" sz="800" b="1" dirty="0">
                  <a:solidFill>
                    <a:srgbClr val="FF0000"/>
                  </a:solidFill>
                  <a:latin typeface="+mn-ea"/>
                </a:rPr>
                <a:t> *</a:t>
              </a:r>
              <a:r>
                <a:rPr lang="en-US" altLang="ko-KR" sz="800" b="1" dirty="0">
                  <a:latin typeface="+mn-ea"/>
                </a:rPr>
                <a:t> </a:t>
              </a:r>
              <a:endParaRPr lang="ko-KR" altLang="en-US" sz="800" b="1" dirty="0">
                <a:latin typeface="+mn-ea"/>
              </a:endParaRPr>
            </a:p>
          </p:txBody>
        </p:sp>
        <p:grpSp>
          <p:nvGrpSpPr>
            <p:cNvPr id="159" name="그룹 158">
              <a:extLst>
                <a:ext uri="{FF2B5EF4-FFF2-40B4-BE49-F238E27FC236}">
                  <a16:creationId xmlns:a16="http://schemas.microsoft.com/office/drawing/2014/main" id="{FBDF6BAC-6E1E-47E8-A486-C1BBB5EF700A}"/>
                </a:ext>
              </a:extLst>
            </p:cNvPr>
            <p:cNvGrpSpPr/>
            <p:nvPr/>
          </p:nvGrpSpPr>
          <p:grpSpPr>
            <a:xfrm>
              <a:off x="946467" y="1460215"/>
              <a:ext cx="604097" cy="198000"/>
              <a:chOff x="4198740" y="1232835"/>
              <a:chExt cx="604097" cy="198000"/>
            </a:xfrm>
          </p:grpSpPr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6C96ED3C-D8F5-4D84-B90A-02BBE1A1044F}"/>
                  </a:ext>
                </a:extLst>
              </p:cNvPr>
              <p:cNvSpPr/>
              <p:nvPr/>
            </p:nvSpPr>
            <p:spPr bwMode="auto">
              <a:xfrm>
                <a:off x="4198740" y="1232835"/>
                <a:ext cx="604097" cy="198000"/>
              </a:xfrm>
              <a:prstGeom prst="rect">
                <a:avLst/>
              </a:prstGeom>
              <a:solidFill>
                <a:srgbClr val="FFFFCC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bIns="54000" rtlCol="0" anchor="ctr"/>
              <a:lstStyle/>
              <a:p>
                <a:r>
                  <a:rPr lang="en-US" altLang="ko-KR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2025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년</a:t>
                </a:r>
              </a:p>
            </p:txBody>
          </p:sp>
          <p:pic>
            <p:nvPicPr>
              <p:cNvPr id="161" name="그림 160">
                <a:extLst>
                  <a:ext uri="{FF2B5EF4-FFF2-40B4-BE49-F238E27FC236}">
                    <a16:creationId xmlns:a16="http://schemas.microsoft.com/office/drawing/2014/main" id="{C2687BDA-2D21-41C5-B573-46179E016B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71727" y="1283843"/>
                <a:ext cx="90000" cy="90000"/>
              </a:xfrm>
              <a:prstGeom prst="rect">
                <a:avLst/>
              </a:prstGeom>
            </p:spPr>
          </p:pic>
        </p:grpSp>
      </p:grpSp>
      <p:graphicFrame>
        <p:nvGraphicFramePr>
          <p:cNvPr id="214" name="표 3">
            <a:extLst>
              <a:ext uri="{FF2B5EF4-FFF2-40B4-BE49-F238E27FC236}">
                <a16:creationId xmlns:a16="http://schemas.microsoft.com/office/drawing/2014/main" id="{8E26EBB8-BA92-438C-AEEE-57CC7D7F35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711504"/>
              </p:ext>
            </p:extLst>
          </p:nvPr>
        </p:nvGraphicFramePr>
        <p:xfrm>
          <a:off x="284096" y="1806434"/>
          <a:ext cx="6756884" cy="94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397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345047">
                  <a:extLst>
                    <a:ext uri="{9D8B030D-6E8A-4147-A177-3AD203B41FA5}">
                      <a16:colId xmlns:a16="http://schemas.microsoft.com/office/drawing/2014/main" val="2295528587"/>
                    </a:ext>
                  </a:extLst>
                </a:gridCol>
                <a:gridCol w="697587">
                  <a:extLst>
                    <a:ext uri="{9D8B030D-6E8A-4147-A177-3AD203B41FA5}">
                      <a16:colId xmlns:a16="http://schemas.microsoft.com/office/drawing/2014/main" val="270506206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26632100"/>
                    </a:ext>
                  </a:extLst>
                </a:gridCol>
                <a:gridCol w="311549">
                  <a:extLst>
                    <a:ext uri="{9D8B030D-6E8A-4147-A177-3AD203B41FA5}">
                      <a16:colId xmlns:a16="http://schemas.microsoft.com/office/drawing/2014/main" val="1506979342"/>
                    </a:ext>
                  </a:extLst>
                </a:gridCol>
                <a:gridCol w="644451">
                  <a:extLst>
                    <a:ext uri="{9D8B030D-6E8A-4147-A177-3AD203B41FA5}">
                      <a16:colId xmlns:a16="http://schemas.microsoft.com/office/drawing/2014/main" val="548175955"/>
                    </a:ext>
                  </a:extLst>
                </a:gridCol>
                <a:gridCol w="836327">
                  <a:extLst>
                    <a:ext uri="{9D8B030D-6E8A-4147-A177-3AD203B41FA5}">
                      <a16:colId xmlns:a16="http://schemas.microsoft.com/office/drawing/2014/main" val="3012107461"/>
                    </a:ext>
                  </a:extLst>
                </a:gridCol>
                <a:gridCol w="738842">
                  <a:extLst>
                    <a:ext uri="{9D8B030D-6E8A-4147-A177-3AD203B41FA5}">
                      <a16:colId xmlns:a16="http://schemas.microsoft.com/office/drawing/2014/main" val="587843591"/>
                    </a:ext>
                  </a:extLst>
                </a:gridCol>
                <a:gridCol w="738842">
                  <a:extLst>
                    <a:ext uri="{9D8B030D-6E8A-4147-A177-3AD203B41FA5}">
                      <a16:colId xmlns:a16="http://schemas.microsoft.com/office/drawing/2014/main" val="2354175877"/>
                    </a:ext>
                  </a:extLst>
                </a:gridCol>
                <a:gridCol w="738842">
                  <a:extLst>
                    <a:ext uri="{9D8B030D-6E8A-4147-A177-3AD203B41FA5}">
                      <a16:colId xmlns:a16="http://schemas.microsoft.com/office/drawing/2014/main" val="208737162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196502639"/>
                    </a:ext>
                  </a:extLst>
                </a:gridCol>
              </a:tblGrid>
              <a:tr h="216000">
                <a:tc rowSpan="2">
                  <a:txBody>
                    <a:bodyPr/>
                    <a:lstStyle/>
                    <a:p>
                      <a:pPr algn="ctr"/>
                      <a:endParaRPr lang="ko-KR" altLang="en-US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순번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기준연도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부점명 </a:t>
                      </a:r>
                      <a:r>
                        <a:rPr lang="en-US" altLang="ko-KR" sz="800" b="1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endParaRPr lang="en-US" altLang="ko-KR" sz="8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effectLst/>
                        </a:rPr>
                        <a:t>팀명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달력 </a:t>
                      </a:r>
                      <a:r>
                        <a:rPr lang="en-US" altLang="ko-KR" sz="800" b="1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공지구분 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81706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부점코드</a:t>
                      </a:r>
                      <a:endParaRPr lang="ko-KR" altLang="en-US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부점명</a:t>
                      </a:r>
                      <a:endParaRPr lang="ko-KR" altLang="en-US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벽걸이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effectLst/>
                        </a:rPr>
                        <a:t>(3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단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ko-KR" altLang="en-US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벽걸이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일반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ko-KR" altLang="en-US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탁상</a:t>
                      </a:r>
                      <a:endParaRPr lang="ko-KR" altLang="en-US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450216"/>
                  </a:ext>
                </a:extLst>
              </a:tr>
              <a:tr h="254880">
                <a:tc>
                  <a:txBody>
                    <a:bodyPr/>
                    <a:lstStyle/>
                    <a:p>
                      <a:pPr algn="ctr"/>
                      <a:endParaRPr lang="ko-KR" altLang="en-US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2025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0711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IT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effectLst/>
                        </a:rPr>
                        <a:t>금융개발부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0378531"/>
                  </a:ext>
                </a:extLst>
              </a:tr>
              <a:tr h="254880">
                <a:tc>
                  <a:txBody>
                    <a:bodyPr/>
                    <a:lstStyle/>
                    <a:p>
                      <a:pPr algn="ctr"/>
                      <a:endParaRPr lang="ko-KR" altLang="en-US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effectLst/>
                        </a:rPr>
                        <a:t>2025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36000" marB="36000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955702"/>
                  </a:ext>
                </a:extLst>
              </a:tr>
            </a:tbl>
          </a:graphicData>
        </a:graphic>
      </p:graphicFrame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029D8A31-F6F0-4376-B81C-01F75D967084}"/>
              </a:ext>
            </a:extLst>
          </p:cNvPr>
          <p:cNvSpPr/>
          <p:nvPr/>
        </p:nvSpPr>
        <p:spPr bwMode="auto">
          <a:xfrm>
            <a:off x="284034" y="1805081"/>
            <a:ext cx="9287999" cy="3829593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6858ADCC-B673-408F-8F68-BF8CEDC0CAB0}"/>
              </a:ext>
            </a:extLst>
          </p:cNvPr>
          <p:cNvSpPr>
            <a:spLocks noChangeAspect="1"/>
          </p:cNvSpPr>
          <p:nvPr/>
        </p:nvSpPr>
        <p:spPr>
          <a:xfrm>
            <a:off x="158264" y="1146843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1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C75B356D-41D9-4C64-87DF-35B0C31F7032}"/>
              </a:ext>
            </a:extLst>
          </p:cNvPr>
          <p:cNvGrpSpPr/>
          <p:nvPr/>
        </p:nvGrpSpPr>
        <p:grpSpPr>
          <a:xfrm>
            <a:off x="287839" y="540930"/>
            <a:ext cx="1033453" cy="246221"/>
            <a:chOff x="287839" y="540930"/>
            <a:chExt cx="1033453" cy="246221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38433F7-3C4C-4CEF-AD07-DCCCB76913D0}"/>
                </a:ext>
              </a:extLst>
            </p:cNvPr>
            <p:cNvSpPr txBox="1"/>
            <p:nvPr/>
          </p:nvSpPr>
          <p:spPr>
            <a:xfrm>
              <a:off x="386421" y="540930"/>
              <a:ext cx="9348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ko-KR" altLang="en-US" sz="1000" b="1" dirty="0" err="1">
                  <a:solidFill>
                    <a:prstClr val="black"/>
                  </a:solidFill>
                  <a:latin typeface="함초롬돋움"/>
                  <a:ea typeface="함초롬돋움"/>
                </a:rPr>
                <a:t>배부수량관리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endParaRPr>
            </a:p>
          </p:txBody>
        </p:sp>
        <p:pic>
          <p:nvPicPr>
            <p:cNvPr id="83" name="그림 82" descr="스케치, 블랙, 화이트이(가) 표시된 사진&#10;&#10;자동 생성된 설명">
              <a:extLst>
                <a:ext uri="{FF2B5EF4-FFF2-40B4-BE49-F238E27FC236}">
                  <a16:creationId xmlns:a16="http://schemas.microsoft.com/office/drawing/2014/main" id="{63DA5903-D1CD-4549-ADDC-B9CE0DC78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839" y="604119"/>
              <a:ext cx="133200" cy="133200"/>
            </a:xfrm>
            <a:prstGeom prst="rect">
              <a:avLst/>
            </a:prstGeom>
          </p:spPr>
        </p:pic>
      </p:grp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3C7CCBB-4B28-4E9D-B21A-3904BFA4FA7C}"/>
              </a:ext>
            </a:extLst>
          </p:cNvPr>
          <p:cNvSpPr/>
          <p:nvPr/>
        </p:nvSpPr>
        <p:spPr>
          <a:xfrm>
            <a:off x="1200693" y="576273"/>
            <a:ext cx="5289030" cy="216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ko-KR" altLang="en-US" sz="600" dirty="0">
                <a:solidFill>
                  <a:srgbClr val="7F7F7F"/>
                </a:solidFill>
                <a:latin typeface="함초롬돋움"/>
                <a:ea typeface="함초롬돋움"/>
              </a:rPr>
              <a:t>홈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lang="ko-KR" altLang="en-US" sz="600" dirty="0">
                <a:solidFill>
                  <a:srgbClr val="7F7F7F"/>
                </a:solidFill>
                <a:latin typeface="함초롬돋움"/>
                <a:ea typeface="함초롬돋움"/>
              </a:rPr>
              <a:t>영업지원 </a:t>
            </a:r>
            <a:r>
              <a:rPr lang="en-US" altLang="ko-KR" sz="600" dirty="0">
                <a:solidFill>
                  <a:srgbClr val="7F7F7F"/>
                </a:solidFill>
                <a:latin typeface="함초롬돋움"/>
                <a:ea typeface="함초롬돋움"/>
              </a:rPr>
              <a:t>&gt; 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캘린더신청 </a:t>
            </a:r>
            <a:r>
              <a:rPr kumimoji="0" lang="en-US" altLang="ko-KR" sz="6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ko-KR" altLang="en-US" sz="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배부수량관리</a:t>
            </a:r>
            <a:endParaRPr kumimoji="0" lang="ko-KR" altLang="en-US" sz="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4256360-E24A-4B72-B78D-A559E871A9BD}"/>
              </a:ext>
            </a:extLst>
          </p:cNvPr>
          <p:cNvSpPr txBox="1"/>
          <p:nvPr/>
        </p:nvSpPr>
        <p:spPr>
          <a:xfrm>
            <a:off x="2356121" y="1200259"/>
            <a:ext cx="19877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800" b="1" dirty="0" err="1">
                <a:latin typeface="+mn-ea"/>
              </a:rPr>
              <a:t>부점</a:t>
            </a:r>
            <a:endParaRPr lang="ko-KR" altLang="en-US" sz="800" b="1" dirty="0">
              <a:latin typeface="+mn-ea"/>
            </a:endParaRPr>
          </a:p>
        </p:txBody>
      </p:sp>
      <p:graphicFrame>
        <p:nvGraphicFramePr>
          <p:cNvPr id="134" name="Group 974">
            <a:extLst>
              <a:ext uri="{FF2B5EF4-FFF2-40B4-BE49-F238E27FC236}">
                <a16:creationId xmlns:a16="http://schemas.microsoft.com/office/drawing/2014/main" id="{400B4283-30F4-4068-AEA5-5DE4E35F7279}"/>
              </a:ext>
            </a:extLst>
          </p:cNvPr>
          <p:cNvGraphicFramePr>
            <a:graphicFrameLocks noGrp="1"/>
          </p:cNvGraphicFramePr>
          <p:nvPr/>
        </p:nvGraphicFramePr>
        <p:xfrm>
          <a:off x="9697291" y="1631237"/>
          <a:ext cx="2340000" cy="4433280"/>
        </p:xfrm>
        <a:graphic>
          <a:graphicData uri="http://schemas.openxmlformats.org/drawingml/2006/table">
            <a:tbl>
              <a:tblPr/>
              <a:tblGrid>
                <a:gridCol w="2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ü"/>
                      </a:pP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614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조회영역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기준년도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드롭박스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디폴트 해당연도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2022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년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2023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년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2024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년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당년 포함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년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부점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인풋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디폴트 공란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공통 조회조건 입력박스에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한글자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이상 입력 시 자동완성 기능 적용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'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을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'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입력 시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'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을지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가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', '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을지로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'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등 노출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캘린더 종류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드롭다운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디폴트 없음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없음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조회 버튼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클릭 시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(4)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목록에 조회결과 출력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218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신청내역조회 리스트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기등록한 내용 노출 및 추가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삭제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(4)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행추가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버튼 클릭 →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부점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선택 및 수량 입력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(7)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저장 버튼을 클릭하여 저장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체크박스 선택 →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(5)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행삭제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버튼 클릭 → 삭제 완료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2-1)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달력 수량 스핀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디폴트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0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숫자 입력 또는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(+), (-)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버튼 클릭하여 수량 설정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※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(+), (-)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버튼 클릭 시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25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씩 증가 및 감소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969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행추가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버튼</a:t>
                      </a:r>
                      <a:b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클릭 시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(4)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그리드에 새로운 행이 추가됨</a:t>
                      </a:r>
                      <a:b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내림차순 정렬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그리드 맨아래로 추가됨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4-1)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부점조회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인풋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디폴트 없음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공통 조회조건 입력박스에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한글자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이상 입력 시 자동완성 기능 적용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'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을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'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입력 시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'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을지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가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', '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을지로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'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등 노출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812891D0-B744-4C45-9D7F-9E5419E1E19F}"/>
              </a:ext>
            </a:extLst>
          </p:cNvPr>
          <p:cNvSpPr txBox="1"/>
          <p:nvPr/>
        </p:nvSpPr>
        <p:spPr>
          <a:xfrm>
            <a:off x="190893" y="1529092"/>
            <a:ext cx="36823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● </a:t>
            </a:r>
            <a:r>
              <a:rPr lang="ko-KR" altLang="en-US" sz="900" b="1" dirty="0" err="1"/>
              <a:t>행내등기</a:t>
            </a:r>
            <a:r>
              <a:rPr lang="ko-KR" altLang="en-US" sz="900" b="1" dirty="0"/>
              <a:t> </a:t>
            </a:r>
            <a:r>
              <a:rPr lang="ko-KR" altLang="en-US" sz="900" b="1" dirty="0" err="1"/>
              <a:t>노선별</a:t>
            </a:r>
            <a:r>
              <a:rPr lang="ko-KR" altLang="en-US" sz="900" b="1" dirty="0"/>
              <a:t> </a:t>
            </a:r>
            <a:r>
              <a:rPr lang="ko-KR" altLang="en-US" sz="900" b="1" dirty="0" err="1"/>
              <a:t>부점정보</a:t>
            </a:r>
            <a:endParaRPr lang="ko-KR" altLang="en-US" sz="900" b="1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ED02758D-D30B-4DBF-B7C6-831EEEFCBB94}"/>
              </a:ext>
            </a:extLst>
          </p:cNvPr>
          <p:cNvSpPr/>
          <p:nvPr/>
        </p:nvSpPr>
        <p:spPr>
          <a:xfrm>
            <a:off x="9070039" y="1163217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조회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23D0880C-9179-41B3-860F-788EABB6C961}"/>
              </a:ext>
            </a:extLst>
          </p:cNvPr>
          <p:cNvSpPr/>
          <p:nvPr/>
        </p:nvSpPr>
        <p:spPr>
          <a:xfrm>
            <a:off x="7619997" y="1538556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행추가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56DD3F82-FF25-492B-AA8D-C4F96A6B5222}"/>
              </a:ext>
            </a:extLst>
          </p:cNvPr>
          <p:cNvSpPr/>
          <p:nvPr/>
        </p:nvSpPr>
        <p:spPr>
          <a:xfrm>
            <a:off x="8058876" y="1538556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행삭제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ECEAE526-8FBD-45E2-884B-1D155EADA58F}"/>
              </a:ext>
            </a:extLst>
          </p:cNvPr>
          <p:cNvSpPr/>
          <p:nvPr/>
        </p:nvSpPr>
        <p:spPr>
          <a:xfrm>
            <a:off x="8489366" y="1538556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취소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4093000-DFD0-4CDF-879C-A40EF5D336E5}"/>
              </a:ext>
            </a:extLst>
          </p:cNvPr>
          <p:cNvSpPr>
            <a:spLocks noChangeAspect="1"/>
          </p:cNvSpPr>
          <p:nvPr/>
        </p:nvSpPr>
        <p:spPr>
          <a:xfrm>
            <a:off x="158264" y="1799080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2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89D9984-1C73-4413-9DCA-E0D8B5AF5021}"/>
              </a:ext>
            </a:extLst>
          </p:cNvPr>
          <p:cNvSpPr/>
          <p:nvPr/>
        </p:nvSpPr>
        <p:spPr bwMode="auto">
          <a:xfrm>
            <a:off x="6171613" y="2252658"/>
            <a:ext cx="828000" cy="21193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bIns="54000" rtlCol="0" anchor="ctr"/>
          <a:lstStyle/>
          <a:p>
            <a:pPr algn="ctr"/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B4C90F1-F68F-4BF8-955A-A50F8CE089DE}"/>
              </a:ext>
            </a:extLst>
          </p:cNvPr>
          <p:cNvSpPr/>
          <p:nvPr/>
        </p:nvSpPr>
        <p:spPr bwMode="auto">
          <a:xfrm>
            <a:off x="6171613" y="2507451"/>
            <a:ext cx="828000" cy="21193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bIns="54000" rtlCol="0" anchor="ctr"/>
          <a:lstStyle/>
          <a:p>
            <a:pPr algn="ctr"/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BE09D1DB-FEA4-467D-9FB4-FC2224C6A0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2395" y="2020447"/>
            <a:ext cx="108000" cy="108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CCAD8F29-4520-45A1-A714-A53BCC6BB2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2395" y="2352248"/>
            <a:ext cx="108000" cy="108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4266C0CD-0310-41B3-BB3D-D5BDD9865A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2395" y="2616063"/>
            <a:ext cx="108000" cy="108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7" name="타원 56">
            <a:extLst>
              <a:ext uri="{FF2B5EF4-FFF2-40B4-BE49-F238E27FC236}">
                <a16:creationId xmlns:a16="http://schemas.microsoft.com/office/drawing/2014/main" id="{648BF2E8-3D40-4518-B5BE-0251ABC6208E}"/>
              </a:ext>
            </a:extLst>
          </p:cNvPr>
          <p:cNvSpPr>
            <a:spLocks noChangeAspect="1"/>
          </p:cNvSpPr>
          <p:nvPr/>
        </p:nvSpPr>
        <p:spPr>
          <a:xfrm>
            <a:off x="7718997" y="1736834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3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C8F41685-92EC-463D-904F-9DA15331E0C2}"/>
              </a:ext>
            </a:extLst>
          </p:cNvPr>
          <p:cNvSpPr>
            <a:spLocks noChangeAspect="1"/>
          </p:cNvSpPr>
          <p:nvPr/>
        </p:nvSpPr>
        <p:spPr>
          <a:xfrm>
            <a:off x="8157876" y="1736834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4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0D7F5E8C-E504-424E-A581-6E183E064D78}"/>
              </a:ext>
            </a:extLst>
          </p:cNvPr>
          <p:cNvSpPr>
            <a:spLocks noChangeAspect="1"/>
          </p:cNvSpPr>
          <p:nvPr/>
        </p:nvSpPr>
        <p:spPr>
          <a:xfrm>
            <a:off x="8592148" y="1736834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5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EA6D7458-C896-4A50-9369-C69C44835E1D}"/>
              </a:ext>
            </a:extLst>
          </p:cNvPr>
          <p:cNvGrpSpPr/>
          <p:nvPr/>
        </p:nvGrpSpPr>
        <p:grpSpPr>
          <a:xfrm>
            <a:off x="4061632" y="1168776"/>
            <a:ext cx="900000" cy="198000"/>
            <a:chOff x="7701143" y="1163217"/>
            <a:chExt cx="900000" cy="198000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AAAC6738-66EE-4974-B680-B19FEEAA32E4}"/>
                </a:ext>
              </a:extLst>
            </p:cNvPr>
            <p:cNvSpPr/>
            <p:nvPr/>
          </p:nvSpPr>
          <p:spPr bwMode="auto">
            <a:xfrm>
              <a:off x="7701143" y="1163217"/>
              <a:ext cx="900000" cy="198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endParaRPr lang="ko-KR" altLang="en-US" sz="8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5BE516B9-E3A8-4A98-BE8A-881F3848E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6070" y="1214225"/>
              <a:ext cx="90000" cy="90000"/>
            </a:xfrm>
            <a:prstGeom prst="rect">
              <a:avLst/>
            </a:prstGeom>
          </p:spPr>
        </p:pic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AC41953-65A4-41FD-8EBC-FAA050A329FE}"/>
              </a:ext>
            </a:extLst>
          </p:cNvPr>
          <p:cNvSpPr/>
          <p:nvPr/>
        </p:nvSpPr>
        <p:spPr bwMode="auto">
          <a:xfrm>
            <a:off x="2670228" y="1168776"/>
            <a:ext cx="1316034" cy="19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bIns="54000" rtlCol="0" anchor="ctr"/>
          <a:lstStyle/>
          <a:p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4D01A9AB-5C49-41D9-BB8B-313F5D9820A7}"/>
              </a:ext>
            </a:extLst>
          </p:cNvPr>
          <p:cNvSpPr/>
          <p:nvPr/>
        </p:nvSpPr>
        <p:spPr>
          <a:xfrm>
            <a:off x="9167554" y="5708806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  <a:latin typeface="+mn-ea"/>
              </a:rPr>
              <a:t>저장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68AB16C2-4C45-4EE5-A551-1D8181C859F1}"/>
              </a:ext>
            </a:extLst>
          </p:cNvPr>
          <p:cNvSpPr>
            <a:spLocks noChangeAspect="1"/>
          </p:cNvSpPr>
          <p:nvPr/>
        </p:nvSpPr>
        <p:spPr>
          <a:xfrm>
            <a:off x="9268039" y="5897982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7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8DE46C3-6F82-45AF-B4C3-B4A2CED02A3C}"/>
              </a:ext>
            </a:extLst>
          </p:cNvPr>
          <p:cNvSpPr/>
          <p:nvPr/>
        </p:nvSpPr>
        <p:spPr bwMode="auto">
          <a:xfrm>
            <a:off x="1663745" y="2507451"/>
            <a:ext cx="432000" cy="21193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bIns="54000" rtlCol="0" anchor="ctr"/>
          <a:lstStyle/>
          <a:p>
            <a:pPr algn="ctr"/>
            <a:endParaRPr lang="ko-KR" altLang="en-US" sz="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E971306F-1090-4431-8674-1223FA309906}"/>
              </a:ext>
            </a:extLst>
          </p:cNvPr>
          <p:cNvSpPr>
            <a:spLocks noChangeAspect="1"/>
          </p:cNvSpPr>
          <p:nvPr/>
        </p:nvSpPr>
        <p:spPr>
          <a:xfrm>
            <a:off x="2143630" y="2514416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4-1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graphicFrame>
        <p:nvGraphicFramePr>
          <p:cNvPr id="74" name="Group 974">
            <a:extLst>
              <a:ext uri="{FF2B5EF4-FFF2-40B4-BE49-F238E27FC236}">
                <a16:creationId xmlns:a16="http://schemas.microsoft.com/office/drawing/2014/main" id="{31827110-F061-4A86-A69E-2CABE72E9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324627"/>
              </p:ext>
            </p:extLst>
          </p:nvPr>
        </p:nvGraphicFramePr>
        <p:xfrm>
          <a:off x="12208094" y="1579551"/>
          <a:ext cx="2331417" cy="1872960"/>
        </p:xfrm>
        <a:graphic>
          <a:graphicData uri="http://schemas.openxmlformats.org/drawingml/2006/table">
            <a:tbl>
              <a:tblPr/>
              <a:tblGrid>
                <a:gridCol w="31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4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행삭제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버튼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체크박스 선택 후 버튼 클릭 시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(4)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그리드에 행이 삭제됨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2862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취소 버튼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행추가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버튼을 클릭하여 추가한 행을 추가하기 전 상태로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원복시킴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사라짐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899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엑셀 등록 버튼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클릭 시 엑셀 업로드 공통 팝업 노출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868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저장 버튼 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(5)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행추가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또는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(6)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행삭제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버튼 클릭하여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(4)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리스트에서 추가 및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수정하여 저장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저장하시겠습니까 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저장되었습니다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608765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324567B6-18F6-45D3-AE2D-302FF742E1C5}"/>
              </a:ext>
            </a:extLst>
          </p:cNvPr>
          <p:cNvGrpSpPr/>
          <p:nvPr/>
        </p:nvGrpSpPr>
        <p:grpSpPr>
          <a:xfrm>
            <a:off x="9208829" y="1570878"/>
            <a:ext cx="358443" cy="143999"/>
            <a:chOff x="9208829" y="1593738"/>
            <a:chExt cx="358443" cy="143999"/>
          </a:xfrm>
        </p:grpSpPr>
        <p:pic>
          <p:nvPicPr>
            <p:cNvPr id="79" name="Picture 4" descr="C:\Users\SUYEON\Desktop\icon\office-exel.png">
              <a:extLst>
                <a:ext uri="{FF2B5EF4-FFF2-40B4-BE49-F238E27FC236}">
                  <a16:creationId xmlns:a16="http://schemas.microsoft.com/office/drawing/2014/main" id="{7642E92D-6E6E-4A5C-9739-5F8A275284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08829" y="1593738"/>
              <a:ext cx="144333" cy="136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아래쪽 화살표 232">
              <a:extLst>
                <a:ext uri="{FF2B5EF4-FFF2-40B4-BE49-F238E27FC236}">
                  <a16:creationId xmlns:a16="http://schemas.microsoft.com/office/drawing/2014/main" id="{EC2E3085-3B9D-4776-A192-AE59E2BD1996}"/>
                </a:ext>
              </a:extLst>
            </p:cNvPr>
            <p:cNvSpPr/>
            <p:nvPr/>
          </p:nvSpPr>
          <p:spPr bwMode="auto">
            <a:xfrm>
              <a:off x="9306023" y="1663215"/>
              <a:ext cx="67128" cy="74522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85" name="그림 84">
              <a:extLst>
                <a:ext uri="{FF2B5EF4-FFF2-40B4-BE49-F238E27FC236}">
                  <a16:creationId xmlns:a16="http://schemas.microsoft.com/office/drawing/2014/main" id="{439B252E-E69B-4630-A61B-409B4F3F3EF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37038" y="1608979"/>
              <a:ext cx="130234" cy="127463"/>
            </a:xfrm>
            <a:prstGeom prst="rect">
              <a:avLst/>
            </a:prstGeom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07F8B623-93B4-436E-8B30-D90216C180A4}"/>
              </a:ext>
            </a:extLst>
          </p:cNvPr>
          <p:cNvGrpSpPr/>
          <p:nvPr/>
        </p:nvGrpSpPr>
        <p:grpSpPr>
          <a:xfrm>
            <a:off x="3967704" y="2274573"/>
            <a:ext cx="648000" cy="161925"/>
            <a:chOff x="3823988" y="2311516"/>
            <a:chExt cx="648000" cy="161925"/>
          </a:xfrm>
        </p:grpSpPr>
        <p:sp>
          <p:nvSpPr>
            <p:cNvPr id="86" name="Rectangle 167" descr="type=input">
              <a:extLst>
                <a:ext uri="{FF2B5EF4-FFF2-40B4-BE49-F238E27FC236}">
                  <a16:creationId xmlns:a16="http://schemas.microsoft.com/office/drawing/2014/main" id="{3144360A-A90D-4455-9B4F-3AA294602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3988" y="2311516"/>
              <a:ext cx="648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700">
                  <a:latin typeface="+mn-ea"/>
                </a:rPr>
                <a:t>0</a:t>
              </a:r>
              <a:endParaRPr lang="ko-KR" altLang="en-US" sz="700">
                <a:latin typeface="+mn-ea"/>
              </a:endParaRPr>
            </a:p>
          </p:txBody>
        </p:sp>
        <p:sp>
          <p:nvSpPr>
            <p:cNvPr id="87" name="Rectangle 167" descr="type=input">
              <a:extLst>
                <a:ext uri="{FF2B5EF4-FFF2-40B4-BE49-F238E27FC236}">
                  <a16:creationId xmlns:a16="http://schemas.microsoft.com/office/drawing/2014/main" id="{562C9BDF-3FBD-4EA9-B85B-4AD7A787E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3988" y="2311516"/>
              <a:ext cx="162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-</a:t>
              </a:r>
              <a:endParaRPr lang="ko-KR" altLang="en-US" sz="900" b="1">
                <a:latin typeface="+mn-ea"/>
              </a:endParaRPr>
            </a:p>
          </p:txBody>
        </p:sp>
        <p:sp>
          <p:nvSpPr>
            <p:cNvPr id="90" name="Rectangle 167" descr="type=input">
              <a:extLst>
                <a:ext uri="{FF2B5EF4-FFF2-40B4-BE49-F238E27FC236}">
                  <a16:creationId xmlns:a16="http://schemas.microsoft.com/office/drawing/2014/main" id="{5433D5DD-68A3-4EAF-B6DA-A2E52A754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988" y="2311516"/>
              <a:ext cx="162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+</a:t>
              </a:r>
              <a:endParaRPr lang="ko-KR" altLang="en-US" sz="900" b="1">
                <a:latin typeface="+mn-ea"/>
              </a:endParaRPr>
            </a:p>
          </p:txBody>
        </p:sp>
      </p:grpSp>
      <p:sp>
        <p:nvSpPr>
          <p:cNvPr id="60" name="타원 59">
            <a:extLst>
              <a:ext uri="{FF2B5EF4-FFF2-40B4-BE49-F238E27FC236}">
                <a16:creationId xmlns:a16="http://schemas.microsoft.com/office/drawing/2014/main" id="{E403AEA2-9F07-4EAB-A864-D9FB46689D42}"/>
              </a:ext>
            </a:extLst>
          </p:cNvPr>
          <p:cNvSpPr>
            <a:spLocks noChangeAspect="1"/>
          </p:cNvSpPr>
          <p:nvPr/>
        </p:nvSpPr>
        <p:spPr>
          <a:xfrm>
            <a:off x="3829168" y="2176193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2-1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8BF9AA6B-F87E-4BA9-B0C2-985624918FAC}"/>
              </a:ext>
            </a:extLst>
          </p:cNvPr>
          <p:cNvGrpSpPr/>
          <p:nvPr/>
        </p:nvGrpSpPr>
        <p:grpSpPr>
          <a:xfrm>
            <a:off x="4706710" y="2274573"/>
            <a:ext cx="648000" cy="161925"/>
            <a:chOff x="3823988" y="2311516"/>
            <a:chExt cx="648000" cy="161925"/>
          </a:xfrm>
        </p:grpSpPr>
        <p:sp>
          <p:nvSpPr>
            <p:cNvPr id="92" name="Rectangle 167" descr="type=input">
              <a:extLst>
                <a:ext uri="{FF2B5EF4-FFF2-40B4-BE49-F238E27FC236}">
                  <a16:creationId xmlns:a16="http://schemas.microsoft.com/office/drawing/2014/main" id="{5BBDBCAE-7329-409F-BF1D-A5B2A4454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3988" y="2311516"/>
              <a:ext cx="648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700">
                  <a:latin typeface="+mn-ea"/>
                </a:rPr>
                <a:t>0</a:t>
              </a:r>
              <a:endParaRPr lang="ko-KR" altLang="en-US" sz="700">
                <a:latin typeface="+mn-ea"/>
              </a:endParaRPr>
            </a:p>
          </p:txBody>
        </p:sp>
        <p:sp>
          <p:nvSpPr>
            <p:cNvPr id="93" name="Rectangle 167" descr="type=input">
              <a:extLst>
                <a:ext uri="{FF2B5EF4-FFF2-40B4-BE49-F238E27FC236}">
                  <a16:creationId xmlns:a16="http://schemas.microsoft.com/office/drawing/2014/main" id="{B73FE5AC-F58E-4ECC-BCF9-A0D613EF3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3988" y="2311516"/>
              <a:ext cx="162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-</a:t>
              </a:r>
              <a:endParaRPr lang="ko-KR" altLang="en-US" sz="900" b="1">
                <a:latin typeface="+mn-ea"/>
              </a:endParaRPr>
            </a:p>
          </p:txBody>
        </p:sp>
        <p:sp>
          <p:nvSpPr>
            <p:cNvPr id="94" name="Rectangle 167" descr="type=input">
              <a:extLst>
                <a:ext uri="{FF2B5EF4-FFF2-40B4-BE49-F238E27FC236}">
                  <a16:creationId xmlns:a16="http://schemas.microsoft.com/office/drawing/2014/main" id="{AE78205B-2E8D-407A-90BE-50A805C30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988" y="2311516"/>
              <a:ext cx="162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+</a:t>
              </a:r>
              <a:endParaRPr lang="ko-KR" altLang="en-US" sz="900" b="1">
                <a:latin typeface="+mn-ea"/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EEDCE033-ED62-4F5C-A583-13211C1FDCCC}"/>
              </a:ext>
            </a:extLst>
          </p:cNvPr>
          <p:cNvGrpSpPr/>
          <p:nvPr/>
        </p:nvGrpSpPr>
        <p:grpSpPr>
          <a:xfrm>
            <a:off x="5445832" y="2274573"/>
            <a:ext cx="648000" cy="161925"/>
            <a:chOff x="3823988" y="2311516"/>
            <a:chExt cx="648000" cy="161925"/>
          </a:xfrm>
        </p:grpSpPr>
        <p:sp>
          <p:nvSpPr>
            <p:cNvPr id="96" name="Rectangle 167" descr="type=input">
              <a:extLst>
                <a:ext uri="{FF2B5EF4-FFF2-40B4-BE49-F238E27FC236}">
                  <a16:creationId xmlns:a16="http://schemas.microsoft.com/office/drawing/2014/main" id="{CD404671-52D6-4D3A-A447-C59FBB8E4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3988" y="2311516"/>
              <a:ext cx="648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700">
                  <a:latin typeface="+mn-ea"/>
                </a:rPr>
                <a:t>0</a:t>
              </a:r>
              <a:endParaRPr lang="ko-KR" altLang="en-US" sz="700">
                <a:latin typeface="+mn-ea"/>
              </a:endParaRPr>
            </a:p>
          </p:txBody>
        </p:sp>
        <p:sp>
          <p:nvSpPr>
            <p:cNvPr id="97" name="Rectangle 167" descr="type=input">
              <a:extLst>
                <a:ext uri="{FF2B5EF4-FFF2-40B4-BE49-F238E27FC236}">
                  <a16:creationId xmlns:a16="http://schemas.microsoft.com/office/drawing/2014/main" id="{018A62B0-63B8-422D-BD08-CE4767FD1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3988" y="2311516"/>
              <a:ext cx="162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-</a:t>
              </a:r>
              <a:endParaRPr lang="ko-KR" altLang="en-US" sz="900" b="1">
                <a:latin typeface="+mn-ea"/>
              </a:endParaRPr>
            </a:p>
          </p:txBody>
        </p:sp>
        <p:sp>
          <p:nvSpPr>
            <p:cNvPr id="98" name="Rectangle 167" descr="type=input">
              <a:extLst>
                <a:ext uri="{FF2B5EF4-FFF2-40B4-BE49-F238E27FC236}">
                  <a16:creationId xmlns:a16="http://schemas.microsoft.com/office/drawing/2014/main" id="{E63A1284-887B-4997-81AA-83FC6893C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988" y="2311516"/>
              <a:ext cx="162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+</a:t>
              </a:r>
              <a:endParaRPr lang="ko-KR" altLang="en-US" sz="900" b="1">
                <a:latin typeface="+mn-ea"/>
              </a:endParaRP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9FEA7135-197F-4F37-A487-3D3BE0F86651}"/>
              </a:ext>
            </a:extLst>
          </p:cNvPr>
          <p:cNvGrpSpPr/>
          <p:nvPr/>
        </p:nvGrpSpPr>
        <p:grpSpPr>
          <a:xfrm>
            <a:off x="3967704" y="2534068"/>
            <a:ext cx="648000" cy="161925"/>
            <a:chOff x="3823988" y="2311516"/>
            <a:chExt cx="648000" cy="161925"/>
          </a:xfrm>
        </p:grpSpPr>
        <p:sp>
          <p:nvSpPr>
            <p:cNvPr id="100" name="Rectangle 167" descr="type=input">
              <a:extLst>
                <a:ext uri="{FF2B5EF4-FFF2-40B4-BE49-F238E27FC236}">
                  <a16:creationId xmlns:a16="http://schemas.microsoft.com/office/drawing/2014/main" id="{5DAB24E8-6A2C-4D21-B1E7-219D76DAB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3988" y="2311516"/>
              <a:ext cx="648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700">
                  <a:latin typeface="+mn-ea"/>
                </a:rPr>
                <a:t>0</a:t>
              </a:r>
              <a:endParaRPr lang="ko-KR" altLang="en-US" sz="700">
                <a:latin typeface="+mn-ea"/>
              </a:endParaRPr>
            </a:p>
          </p:txBody>
        </p:sp>
        <p:sp>
          <p:nvSpPr>
            <p:cNvPr id="101" name="Rectangle 167" descr="type=input">
              <a:extLst>
                <a:ext uri="{FF2B5EF4-FFF2-40B4-BE49-F238E27FC236}">
                  <a16:creationId xmlns:a16="http://schemas.microsoft.com/office/drawing/2014/main" id="{D2A1666C-123F-4E42-A9C8-F18B803BD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3988" y="2311516"/>
              <a:ext cx="162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-</a:t>
              </a:r>
              <a:endParaRPr lang="ko-KR" altLang="en-US" sz="900" b="1">
                <a:latin typeface="+mn-ea"/>
              </a:endParaRPr>
            </a:p>
          </p:txBody>
        </p:sp>
        <p:sp>
          <p:nvSpPr>
            <p:cNvPr id="102" name="Rectangle 167" descr="type=input">
              <a:extLst>
                <a:ext uri="{FF2B5EF4-FFF2-40B4-BE49-F238E27FC236}">
                  <a16:creationId xmlns:a16="http://schemas.microsoft.com/office/drawing/2014/main" id="{702F521E-4934-41DB-8864-977AB4C13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988" y="2311516"/>
              <a:ext cx="162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+</a:t>
              </a:r>
              <a:endParaRPr lang="ko-KR" altLang="en-US" sz="900" b="1">
                <a:latin typeface="+mn-ea"/>
              </a:endParaRP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35F4C4BD-C682-4380-95B2-084B911CE023}"/>
              </a:ext>
            </a:extLst>
          </p:cNvPr>
          <p:cNvGrpSpPr/>
          <p:nvPr/>
        </p:nvGrpSpPr>
        <p:grpSpPr>
          <a:xfrm>
            <a:off x="4706710" y="2532453"/>
            <a:ext cx="648000" cy="161925"/>
            <a:chOff x="3823988" y="2311516"/>
            <a:chExt cx="648000" cy="161925"/>
          </a:xfrm>
        </p:grpSpPr>
        <p:sp>
          <p:nvSpPr>
            <p:cNvPr id="104" name="Rectangle 167" descr="type=input">
              <a:extLst>
                <a:ext uri="{FF2B5EF4-FFF2-40B4-BE49-F238E27FC236}">
                  <a16:creationId xmlns:a16="http://schemas.microsoft.com/office/drawing/2014/main" id="{0BC7DF45-00E6-4C71-B6A4-ADF1A5F9F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3988" y="2311516"/>
              <a:ext cx="648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700">
                  <a:latin typeface="+mn-ea"/>
                </a:rPr>
                <a:t>0</a:t>
              </a:r>
              <a:endParaRPr lang="ko-KR" altLang="en-US" sz="700">
                <a:latin typeface="+mn-ea"/>
              </a:endParaRPr>
            </a:p>
          </p:txBody>
        </p:sp>
        <p:sp>
          <p:nvSpPr>
            <p:cNvPr id="105" name="Rectangle 167" descr="type=input">
              <a:extLst>
                <a:ext uri="{FF2B5EF4-FFF2-40B4-BE49-F238E27FC236}">
                  <a16:creationId xmlns:a16="http://schemas.microsoft.com/office/drawing/2014/main" id="{C0F77500-C967-4CCF-A834-078991B25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3988" y="2311516"/>
              <a:ext cx="162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-</a:t>
              </a:r>
              <a:endParaRPr lang="ko-KR" altLang="en-US" sz="900" b="1">
                <a:latin typeface="+mn-ea"/>
              </a:endParaRPr>
            </a:p>
          </p:txBody>
        </p:sp>
        <p:sp>
          <p:nvSpPr>
            <p:cNvPr id="107" name="Rectangle 167" descr="type=input">
              <a:extLst>
                <a:ext uri="{FF2B5EF4-FFF2-40B4-BE49-F238E27FC236}">
                  <a16:creationId xmlns:a16="http://schemas.microsoft.com/office/drawing/2014/main" id="{A706EBDB-082F-4F64-897C-CC38F4B8B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988" y="2311516"/>
              <a:ext cx="162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+</a:t>
              </a:r>
              <a:endParaRPr lang="ko-KR" altLang="en-US" sz="900" b="1">
                <a:latin typeface="+mn-ea"/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D604D913-BD82-454C-8E94-A94E3792C370}"/>
              </a:ext>
            </a:extLst>
          </p:cNvPr>
          <p:cNvGrpSpPr/>
          <p:nvPr/>
        </p:nvGrpSpPr>
        <p:grpSpPr>
          <a:xfrm>
            <a:off x="5445832" y="2532452"/>
            <a:ext cx="648000" cy="161925"/>
            <a:chOff x="3823988" y="2311516"/>
            <a:chExt cx="648000" cy="161925"/>
          </a:xfrm>
        </p:grpSpPr>
        <p:sp>
          <p:nvSpPr>
            <p:cNvPr id="109" name="Rectangle 167" descr="type=input">
              <a:extLst>
                <a:ext uri="{FF2B5EF4-FFF2-40B4-BE49-F238E27FC236}">
                  <a16:creationId xmlns:a16="http://schemas.microsoft.com/office/drawing/2014/main" id="{39010E77-F857-4CEA-89F0-2793799CA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3988" y="2311516"/>
              <a:ext cx="648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700">
                  <a:latin typeface="+mn-ea"/>
                </a:rPr>
                <a:t>0</a:t>
              </a:r>
              <a:endParaRPr lang="ko-KR" altLang="en-US" sz="700">
                <a:latin typeface="+mn-ea"/>
              </a:endParaRPr>
            </a:p>
          </p:txBody>
        </p:sp>
        <p:sp>
          <p:nvSpPr>
            <p:cNvPr id="110" name="Rectangle 167" descr="type=input">
              <a:extLst>
                <a:ext uri="{FF2B5EF4-FFF2-40B4-BE49-F238E27FC236}">
                  <a16:creationId xmlns:a16="http://schemas.microsoft.com/office/drawing/2014/main" id="{52780A54-4D36-441A-BABB-C97CF20AE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3988" y="2311516"/>
              <a:ext cx="162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-</a:t>
              </a:r>
              <a:endParaRPr lang="ko-KR" altLang="en-US" sz="900" b="1">
                <a:latin typeface="+mn-ea"/>
              </a:endParaRPr>
            </a:p>
          </p:txBody>
        </p:sp>
        <p:sp>
          <p:nvSpPr>
            <p:cNvPr id="111" name="Rectangle 167" descr="type=input">
              <a:extLst>
                <a:ext uri="{FF2B5EF4-FFF2-40B4-BE49-F238E27FC236}">
                  <a16:creationId xmlns:a16="http://schemas.microsoft.com/office/drawing/2014/main" id="{584BBD6E-DFEF-4798-BC48-1EAE57F23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988" y="2311516"/>
              <a:ext cx="162000" cy="16192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  <a:miter lim="800000"/>
              <a:headEnd/>
              <a:tailEnd/>
            </a:ln>
          </p:spPr>
          <p:txBody>
            <a:bodyPr wrap="none" lIns="36000" rIns="36000" anchor="ctr"/>
            <a:lstStyle/>
            <a:p>
              <a:pPr algn="ctr"/>
              <a:r>
                <a:rPr lang="en-US" altLang="ko-KR" sz="900" b="1">
                  <a:latin typeface="+mn-ea"/>
                </a:rPr>
                <a:t>+</a:t>
              </a:r>
              <a:endParaRPr lang="ko-KR" altLang="en-US" sz="900" b="1">
                <a:latin typeface="+mn-ea"/>
              </a:endParaRPr>
            </a:p>
          </p:txBody>
        </p:sp>
      </p:grpSp>
      <p:sp>
        <p:nvSpPr>
          <p:cNvPr id="129" name="타원 128">
            <a:extLst>
              <a:ext uri="{FF2B5EF4-FFF2-40B4-BE49-F238E27FC236}">
                <a16:creationId xmlns:a16="http://schemas.microsoft.com/office/drawing/2014/main" id="{39CFAE0B-FCA2-4DF5-A622-66CDEFF29054}"/>
              </a:ext>
            </a:extLst>
          </p:cNvPr>
          <p:cNvSpPr>
            <a:spLocks noChangeAspect="1"/>
          </p:cNvSpPr>
          <p:nvPr/>
        </p:nvSpPr>
        <p:spPr>
          <a:xfrm>
            <a:off x="8963246" y="1736834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6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AA37DCA7-BF77-4631-BC61-8D928C21BD1F}"/>
              </a:ext>
            </a:extLst>
          </p:cNvPr>
          <p:cNvGrpSpPr/>
          <p:nvPr/>
        </p:nvGrpSpPr>
        <p:grpSpPr>
          <a:xfrm>
            <a:off x="8983790" y="1570878"/>
            <a:ext cx="164322" cy="143999"/>
            <a:chOff x="8685001" y="849888"/>
            <a:chExt cx="164322" cy="143999"/>
          </a:xfrm>
        </p:grpSpPr>
        <p:pic>
          <p:nvPicPr>
            <p:cNvPr id="131" name="Picture 4" descr="C:\Users\SUYEON\Desktop\icon\office-exel.png">
              <a:extLst>
                <a:ext uri="{FF2B5EF4-FFF2-40B4-BE49-F238E27FC236}">
                  <a16:creationId xmlns:a16="http://schemas.microsoft.com/office/drawing/2014/main" id="{5702822B-55DE-40EE-9317-A431817C0B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85001" y="849888"/>
              <a:ext cx="144333" cy="1367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2" name="아래쪽 화살표 232">
              <a:extLst>
                <a:ext uri="{FF2B5EF4-FFF2-40B4-BE49-F238E27FC236}">
                  <a16:creationId xmlns:a16="http://schemas.microsoft.com/office/drawing/2014/main" id="{B7EC8060-C7C1-43F9-A1DE-93CD5B6BAD58}"/>
                </a:ext>
              </a:extLst>
            </p:cNvPr>
            <p:cNvSpPr/>
            <p:nvPr/>
          </p:nvSpPr>
          <p:spPr bwMode="auto">
            <a:xfrm flipV="1">
              <a:off x="8782195" y="919365"/>
              <a:ext cx="67128" cy="74522"/>
            </a:xfrm>
            <a:prstGeom prst="downArrow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ko-KR" altLang="en-US" sz="8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39702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6D103-E2A0-3A7D-69AA-371CD3E14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831E5589-C498-7DF4-8356-9366903A1E3D}"/>
              </a:ext>
            </a:extLst>
          </p:cNvPr>
          <p:cNvSpPr txBox="1"/>
          <p:nvPr/>
        </p:nvSpPr>
        <p:spPr>
          <a:xfrm>
            <a:off x="10245609" y="688967"/>
            <a:ext cx="1800000" cy="200055"/>
          </a:xfrm>
          <a:prstGeom prst="rect">
            <a:avLst/>
          </a:prstGeom>
        </p:spPr>
        <p:txBody>
          <a:bodyPr wrap="square" lIns="36000" rIns="36000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endParaRPr kumimoji="0" lang="ko-KR" altLang="ko-KR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8138B63-2B5F-29E8-7F3A-5174D9E2E121}"/>
              </a:ext>
            </a:extLst>
          </p:cNvPr>
          <p:cNvSpPr txBox="1"/>
          <p:nvPr/>
        </p:nvSpPr>
        <p:spPr>
          <a:xfrm>
            <a:off x="10245609" y="497547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>
              <a:defRPr/>
            </a:pPr>
            <a:r>
              <a:rPr kumimoji="0" lang="ko-KR" altLang="en-US" sz="700" b="0" i="0" u="none" strike="noStrike" kern="1200" cap="none" spc="0" normalizeH="0" baseline="0" noProof="0" dirty="0" err="1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+mn-ea"/>
                <a:cs typeface="+mn-cs"/>
              </a:rPr>
              <a:t>배부수량관리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202124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6A215C4-DC5A-004F-EE3F-DC9FB8A72E10}"/>
              </a:ext>
            </a:extLst>
          </p:cNvPr>
          <p:cNvSpPr txBox="1"/>
          <p:nvPr/>
        </p:nvSpPr>
        <p:spPr>
          <a:xfrm>
            <a:off x="10245609" y="863833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endParaRPr kumimoji="0" lang="ko-KR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2552FD-D0E0-EA02-42BF-EF2D8438A599}"/>
              </a:ext>
            </a:extLst>
          </p:cNvPr>
          <p:cNvSpPr txBox="1"/>
          <p:nvPr/>
        </p:nvSpPr>
        <p:spPr>
          <a:xfrm>
            <a:off x="66839" y="125573"/>
            <a:ext cx="39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400" dirty="0">
                <a:solidFill>
                  <a:prstClr val="black"/>
                </a:solidFill>
                <a:latin typeface="함초롬돋움"/>
                <a:ea typeface="함초롬돋움"/>
              </a:rPr>
              <a:t>캘린더신청 </a:t>
            </a:r>
            <a:r>
              <a:rPr lang="en-US" altLang="ko-KR" sz="1400" dirty="0">
                <a:solidFill>
                  <a:prstClr val="black"/>
                </a:solidFill>
                <a:latin typeface="함초롬돋움"/>
                <a:ea typeface="함초롬돋움"/>
              </a:rPr>
              <a:t>&gt; </a:t>
            </a:r>
            <a:r>
              <a:rPr lang="ko-KR" altLang="en-US" sz="1400" dirty="0">
                <a:solidFill>
                  <a:prstClr val="black"/>
                </a:solidFill>
                <a:latin typeface="함초롬돋움"/>
                <a:ea typeface="함초롬돋움"/>
              </a:rPr>
              <a:t>배부수량 관리</a:t>
            </a:r>
            <a:r>
              <a:rPr lang="en-US" altLang="ko-KR" sz="1400" dirty="0">
                <a:solidFill>
                  <a:prstClr val="black"/>
                </a:solidFill>
                <a:latin typeface="함초롬돋움"/>
                <a:ea typeface="함초롬돋움"/>
              </a:rPr>
              <a:t>_</a:t>
            </a:r>
            <a:r>
              <a:rPr lang="ko-KR" altLang="en-US" sz="1400" dirty="0" err="1">
                <a:solidFill>
                  <a:prstClr val="black"/>
                </a:solidFill>
                <a:latin typeface="함초롬돋움"/>
                <a:ea typeface="함초롬돋움"/>
              </a:rPr>
              <a:t>엑셀업로드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BDE49F-922F-F588-220C-513BCF3DDE89}"/>
              </a:ext>
            </a:extLst>
          </p:cNvPr>
          <p:cNvSpPr txBox="1"/>
          <p:nvPr/>
        </p:nvSpPr>
        <p:spPr>
          <a:xfrm>
            <a:off x="10245609" y="1118146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lvl="0"/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홈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영업지원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캘린더신청 </a:t>
            </a:r>
            <a:r>
              <a:rPr lang="en-US" altLang="ko-KR" sz="70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>
                <a:solidFill>
                  <a:srgbClr val="202124"/>
                </a:solidFill>
                <a:latin typeface="+mn-ea"/>
              </a:rPr>
              <a:t>배부수량관리</a:t>
            </a:r>
            <a:endParaRPr lang="ko-KR" altLang="en-US" sz="700" dirty="0">
              <a:solidFill>
                <a:srgbClr val="202124"/>
              </a:solidFill>
              <a:latin typeface="+mn-ea"/>
            </a:endParaRPr>
          </a:p>
        </p:txBody>
      </p:sp>
      <p:graphicFrame>
        <p:nvGraphicFramePr>
          <p:cNvPr id="134" name="Group 974">
            <a:extLst>
              <a:ext uri="{FF2B5EF4-FFF2-40B4-BE49-F238E27FC236}">
                <a16:creationId xmlns:a16="http://schemas.microsoft.com/office/drawing/2014/main" id="{400B4283-30F4-4068-AEA5-5DE4E35F72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609110"/>
              </p:ext>
            </p:extLst>
          </p:nvPr>
        </p:nvGraphicFramePr>
        <p:xfrm>
          <a:off x="9697291" y="1639863"/>
          <a:ext cx="2340000" cy="193920"/>
        </p:xfrm>
        <a:graphic>
          <a:graphicData uri="http://schemas.openxmlformats.org/drawingml/2006/table">
            <a:tbl>
              <a:tblPr/>
              <a:tblGrid>
                <a:gridCol w="2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엑셀업로드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공통 팝업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61437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1D2C8A9-8601-4ED6-8C9E-0C331D5B5F11}"/>
              </a:ext>
            </a:extLst>
          </p:cNvPr>
          <p:cNvSpPr txBox="1"/>
          <p:nvPr/>
        </p:nvSpPr>
        <p:spPr>
          <a:xfrm>
            <a:off x="462694" y="1700795"/>
            <a:ext cx="1705595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ko-KR" altLang="en-US" sz="8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Tahoma" pitchFamily="34" charset="0"/>
              </a:rPr>
              <a:t>첨부파일의 </a:t>
            </a:r>
            <a:r>
              <a:rPr lang="ko-KR" altLang="en-US" sz="80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Tahoma" pitchFamily="34" charset="0"/>
              </a:rPr>
              <a:t>용량은 </a:t>
            </a:r>
            <a:r>
              <a:rPr lang="en-US" altLang="ko-KR" sz="80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Tahoma" pitchFamily="34" charset="0"/>
              </a:rPr>
              <a:t>10MB</a:t>
            </a:r>
            <a:r>
              <a:rPr lang="ko-KR" altLang="en-US" sz="8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Tahoma" pitchFamily="34" charset="0"/>
              </a:rPr>
              <a:t>이하입니다</a:t>
            </a:r>
            <a:r>
              <a:rPr lang="en-US" altLang="ko-KR" sz="80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Tahoma" pitchFamily="34" charset="0"/>
              </a:rPr>
              <a:t>.  </a:t>
            </a:r>
            <a:endParaRPr lang="en-US" altLang="ko-KR" sz="800" dirty="0">
              <a:solidFill>
                <a:prstClr val="black">
                  <a:lumMod val="85000"/>
                  <a:lumOff val="15000"/>
                </a:prstClr>
              </a:solidFill>
              <a:latin typeface="+mn-ea"/>
              <a:cs typeface="Tahoma" pitchFamily="34" charset="0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9749671F-527E-823E-C351-8E65E40A8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058570"/>
              </p:ext>
            </p:extLst>
          </p:nvPr>
        </p:nvGraphicFramePr>
        <p:xfrm>
          <a:off x="462694" y="2144669"/>
          <a:ext cx="5464308" cy="32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11580690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314290285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624864204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3939892366"/>
                    </a:ext>
                  </a:extLst>
                </a:gridCol>
                <a:gridCol w="777436">
                  <a:extLst>
                    <a:ext uri="{9D8B030D-6E8A-4147-A177-3AD203B41FA5}">
                      <a16:colId xmlns:a16="http://schemas.microsoft.com/office/drawing/2014/main" val="505372369"/>
                    </a:ext>
                  </a:extLst>
                </a:gridCol>
                <a:gridCol w="777436">
                  <a:extLst>
                    <a:ext uri="{9D8B030D-6E8A-4147-A177-3AD203B41FA5}">
                      <a16:colId xmlns:a16="http://schemas.microsoft.com/office/drawing/2014/main" val="3519004132"/>
                    </a:ext>
                  </a:extLst>
                </a:gridCol>
                <a:gridCol w="777436">
                  <a:extLst>
                    <a:ext uri="{9D8B030D-6E8A-4147-A177-3AD203B41FA5}">
                      <a16:colId xmlns:a16="http://schemas.microsoft.com/office/drawing/2014/main" val="3863962562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30670509"/>
                    </a:ext>
                  </a:extLst>
                </a:gridCol>
              </a:tblGrid>
              <a:tr h="252000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순번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부점</a:t>
                      </a:r>
                      <a:endParaRPr lang="en-US" altLang="ko-KR" sz="8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8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effectLst/>
                        </a:rPr>
                        <a:t>팀명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달력 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공지구분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81706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부점코드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부점명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벽걸이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effectLst/>
                        </a:rPr>
                        <a:t>(3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단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ko-KR" altLang="en-US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벽걸이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일반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ko-KR" altLang="en-US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탁상</a:t>
                      </a:r>
                      <a:endParaRPr lang="ko-KR" altLang="en-US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56303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838074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708808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478668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322052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34498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484271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191228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765183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144514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39523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0868578"/>
                  </a:ext>
                </a:extLst>
              </a:tr>
            </a:tbl>
          </a:graphicData>
        </a:graphic>
      </p:graphicFrame>
      <p:sp>
        <p:nvSpPr>
          <p:cNvPr id="7" name="모서리가 둥근 직사각형 50">
            <a:extLst>
              <a:ext uri="{FF2B5EF4-FFF2-40B4-BE49-F238E27FC236}">
                <a16:creationId xmlns:a16="http://schemas.microsoft.com/office/drawing/2014/main" id="{B9961F87-2127-6A0C-C00E-E94DE45A6877}"/>
              </a:ext>
            </a:extLst>
          </p:cNvPr>
          <p:cNvSpPr/>
          <p:nvPr/>
        </p:nvSpPr>
        <p:spPr>
          <a:xfrm>
            <a:off x="354734" y="788994"/>
            <a:ext cx="5674591" cy="288000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err="1"/>
              <a:t>엑셀업로드</a:t>
            </a:r>
            <a:endParaRPr lang="ko-KR" altLang="en-US" sz="10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DED54B3-05E0-E1FA-F410-B4322A6A19DE}"/>
              </a:ext>
            </a:extLst>
          </p:cNvPr>
          <p:cNvSpPr/>
          <p:nvPr/>
        </p:nvSpPr>
        <p:spPr bwMode="auto">
          <a:xfrm>
            <a:off x="462694" y="1395202"/>
            <a:ext cx="4284000" cy="19638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bIns="0" rtlCol="0" anchor="ctr"/>
          <a:lstStyle/>
          <a:p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0" name="모서리가 둥근 직사각형 50">
            <a:extLst>
              <a:ext uri="{FF2B5EF4-FFF2-40B4-BE49-F238E27FC236}">
                <a16:creationId xmlns:a16="http://schemas.microsoft.com/office/drawing/2014/main" id="{D482F107-8CFB-2B78-D056-A645B2DC35D4}"/>
              </a:ext>
            </a:extLst>
          </p:cNvPr>
          <p:cNvSpPr/>
          <p:nvPr/>
        </p:nvSpPr>
        <p:spPr>
          <a:xfrm>
            <a:off x="354734" y="1071005"/>
            <a:ext cx="5674591" cy="50760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십자형 10">
            <a:extLst>
              <a:ext uri="{FF2B5EF4-FFF2-40B4-BE49-F238E27FC236}">
                <a16:creationId xmlns:a16="http://schemas.microsoft.com/office/drawing/2014/main" id="{A256BA81-3C07-0B57-9BD9-01A2AB718C56}"/>
              </a:ext>
            </a:extLst>
          </p:cNvPr>
          <p:cNvSpPr/>
          <p:nvPr/>
        </p:nvSpPr>
        <p:spPr>
          <a:xfrm rot="2700000">
            <a:off x="5755816" y="866546"/>
            <a:ext cx="142272" cy="144000"/>
          </a:xfrm>
          <a:prstGeom prst="plus">
            <a:avLst>
              <a:gd name="adj" fmla="val 4460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FA36195-EC53-9BD9-59A2-09F56551147F}"/>
              </a:ext>
            </a:extLst>
          </p:cNvPr>
          <p:cNvSpPr/>
          <p:nvPr/>
        </p:nvSpPr>
        <p:spPr>
          <a:xfrm>
            <a:off x="5527740" y="5814299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tx1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95000"/>
                  </a:schemeClr>
                </a:solidFill>
                <a:latin typeface="+mn-ea"/>
              </a:rPr>
              <a:t>저장</a:t>
            </a:r>
            <a:endParaRPr lang="ko-KR" altLang="en-US" sz="8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B441942-DC6E-9C45-AC6C-44D85567D5D8}"/>
              </a:ext>
            </a:extLst>
          </p:cNvPr>
          <p:cNvSpPr/>
          <p:nvPr/>
        </p:nvSpPr>
        <p:spPr>
          <a:xfrm>
            <a:off x="5093312" y="5814299"/>
            <a:ext cx="401459" cy="198000"/>
          </a:xfrm>
          <a:prstGeom prst="roundRect">
            <a:avLst>
              <a:gd name="adj" fmla="val 5826"/>
            </a:avLst>
          </a:prstGeom>
          <a:solidFill>
            <a:schemeClr val="bg1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취소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5E8F86E-8D9B-06D2-A2D8-278C756824F6}"/>
              </a:ext>
            </a:extLst>
          </p:cNvPr>
          <p:cNvSpPr/>
          <p:nvPr/>
        </p:nvSpPr>
        <p:spPr>
          <a:xfrm>
            <a:off x="5527740" y="1879362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검증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18CB28-1424-D971-155D-0E047949DBAA}"/>
              </a:ext>
            </a:extLst>
          </p:cNvPr>
          <p:cNvSpPr txBox="1"/>
          <p:nvPr/>
        </p:nvSpPr>
        <p:spPr>
          <a:xfrm>
            <a:off x="462694" y="1931226"/>
            <a:ext cx="448841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ko-KR" altLang="en-US" sz="900" b="1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Tahoma" pitchFamily="34" charset="0"/>
              </a:rPr>
              <a:t>상세정보</a:t>
            </a:r>
            <a:endParaRPr lang="en-US" altLang="ko-KR" sz="900" b="1" dirty="0">
              <a:solidFill>
                <a:prstClr val="black">
                  <a:lumMod val="85000"/>
                  <a:lumOff val="15000"/>
                </a:prstClr>
              </a:solidFill>
              <a:latin typeface="+mn-ea"/>
              <a:cs typeface="Tahoma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D6DD4B-A779-6C71-6BB1-3F53C79F010B}"/>
              </a:ext>
            </a:extLst>
          </p:cNvPr>
          <p:cNvSpPr txBox="1"/>
          <p:nvPr/>
        </p:nvSpPr>
        <p:spPr>
          <a:xfrm>
            <a:off x="462694" y="1207326"/>
            <a:ext cx="448841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ko-KR" altLang="en-US" sz="900" b="1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Tahoma" pitchFamily="34" charset="0"/>
              </a:rPr>
              <a:t>엑셀파일</a:t>
            </a:r>
            <a:endParaRPr lang="en-US" altLang="ko-KR" sz="900" b="1" dirty="0">
              <a:solidFill>
                <a:prstClr val="black">
                  <a:lumMod val="85000"/>
                  <a:lumOff val="15000"/>
                </a:prstClr>
              </a:solidFill>
              <a:latin typeface="+mn-ea"/>
              <a:cs typeface="Tahoma" pitchFamily="34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C568482-9B65-B33D-542E-6004FD5019B7}"/>
              </a:ext>
            </a:extLst>
          </p:cNvPr>
          <p:cNvSpPr/>
          <p:nvPr/>
        </p:nvSpPr>
        <p:spPr>
          <a:xfrm>
            <a:off x="4813370" y="1393587"/>
            <a:ext cx="540000" cy="198000"/>
          </a:xfrm>
          <a:prstGeom prst="roundRect">
            <a:avLst>
              <a:gd name="adj" fmla="val 5826"/>
            </a:avLst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파일선택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E47B5DE-B51D-D42A-A169-46741CF44A8A}"/>
              </a:ext>
            </a:extLst>
          </p:cNvPr>
          <p:cNvSpPr/>
          <p:nvPr/>
        </p:nvSpPr>
        <p:spPr>
          <a:xfrm>
            <a:off x="5383740" y="1393587"/>
            <a:ext cx="540000" cy="198000"/>
          </a:xfrm>
          <a:prstGeom prst="roundRect">
            <a:avLst>
              <a:gd name="adj" fmla="val 5826"/>
            </a:avLst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파일삭제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87357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6D103-E2A0-3A7D-69AA-371CD3E14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D8138B63-2B5F-29E8-7F3A-5174D9E2E121}"/>
              </a:ext>
            </a:extLst>
          </p:cNvPr>
          <p:cNvSpPr txBox="1"/>
          <p:nvPr/>
        </p:nvSpPr>
        <p:spPr>
          <a:xfrm>
            <a:off x="10245609" y="497547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>
              <a:defRPr/>
            </a:pPr>
            <a:r>
              <a:rPr lang="ko-KR" altLang="en-US" sz="700">
                <a:solidFill>
                  <a:srgbClr val="202124"/>
                </a:solidFill>
                <a:latin typeface="+mn-ea"/>
              </a:rPr>
              <a:t>신청기간관리 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202124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6A215C4-DC5A-004F-EE3F-DC9FB8A72E10}"/>
              </a:ext>
            </a:extLst>
          </p:cNvPr>
          <p:cNvSpPr txBox="1"/>
          <p:nvPr/>
        </p:nvSpPr>
        <p:spPr>
          <a:xfrm>
            <a:off x="10245609" y="863833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endParaRPr kumimoji="0" lang="ko-KR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2552FD-D0E0-EA02-42BF-EF2D8438A599}"/>
              </a:ext>
            </a:extLst>
          </p:cNvPr>
          <p:cNvSpPr txBox="1"/>
          <p:nvPr/>
        </p:nvSpPr>
        <p:spPr>
          <a:xfrm>
            <a:off x="66839" y="125573"/>
            <a:ext cx="3581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400" dirty="0">
                <a:solidFill>
                  <a:prstClr val="black"/>
                </a:solidFill>
                <a:latin typeface="함초롬돋움"/>
                <a:ea typeface="함초롬돋움"/>
              </a:rPr>
              <a:t>캘린더신청 </a:t>
            </a:r>
            <a:r>
              <a:rPr lang="en-US" altLang="ko-KR" sz="1400">
                <a:solidFill>
                  <a:prstClr val="black"/>
                </a:solidFill>
                <a:latin typeface="함초롬돋움"/>
                <a:ea typeface="함초롬돋움"/>
              </a:rPr>
              <a:t>&gt; </a:t>
            </a:r>
            <a:r>
              <a:rPr lang="ko-KR" altLang="en-US" sz="1400">
                <a:solidFill>
                  <a:prstClr val="black"/>
                </a:solidFill>
                <a:latin typeface="함초롬돋움"/>
                <a:ea typeface="함초롬돋움"/>
              </a:rPr>
              <a:t>신청기간관리</a:t>
            </a:r>
            <a:r>
              <a:rPr lang="en-US" altLang="ko-KR" sz="1400">
                <a:solidFill>
                  <a:prstClr val="black"/>
                </a:solidFill>
                <a:latin typeface="함초롬돋움"/>
                <a:ea typeface="함초롬돋움"/>
              </a:rPr>
              <a:t>_</a:t>
            </a:r>
            <a:r>
              <a:rPr lang="ko-KR" altLang="en-US" sz="1400" dirty="0">
                <a:solidFill>
                  <a:prstClr val="black"/>
                </a:solidFill>
                <a:latin typeface="함초롬돋움"/>
                <a:ea typeface="함초롬돋움"/>
              </a:rPr>
              <a:t>차수생성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BDE49F-922F-F588-220C-513BCF3DDE89}"/>
              </a:ext>
            </a:extLst>
          </p:cNvPr>
          <p:cNvSpPr txBox="1"/>
          <p:nvPr/>
        </p:nvSpPr>
        <p:spPr>
          <a:xfrm>
            <a:off x="10245609" y="1118146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lvl="0"/>
            <a:r>
              <a:rPr lang="ko-KR" altLang="en-US" sz="700">
                <a:solidFill>
                  <a:srgbClr val="202124"/>
                </a:solidFill>
                <a:latin typeface="+mn-ea"/>
              </a:rPr>
              <a:t>홈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영업지원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캘린더신청 </a:t>
            </a:r>
            <a:r>
              <a:rPr lang="en-US" altLang="ko-KR" sz="70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>
                <a:solidFill>
                  <a:srgbClr val="202124"/>
                </a:solidFill>
                <a:latin typeface="+mn-ea"/>
              </a:rPr>
              <a:t>신청기간관리</a:t>
            </a:r>
            <a:endParaRPr lang="ko-KR" altLang="en-US" sz="700" dirty="0">
              <a:solidFill>
                <a:srgbClr val="202124"/>
              </a:solidFill>
              <a:latin typeface="+mn-ea"/>
            </a:endParaRPr>
          </a:p>
        </p:txBody>
      </p:sp>
      <p:graphicFrame>
        <p:nvGraphicFramePr>
          <p:cNvPr id="2" name="Group 974">
            <a:extLst>
              <a:ext uri="{FF2B5EF4-FFF2-40B4-BE49-F238E27FC236}">
                <a16:creationId xmlns:a16="http://schemas.microsoft.com/office/drawing/2014/main" id="{5F1F877F-9793-CEFE-6D03-3407ACEA0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579500"/>
              </p:ext>
            </p:extLst>
          </p:nvPr>
        </p:nvGraphicFramePr>
        <p:xfrm>
          <a:off x="9697291" y="1630289"/>
          <a:ext cx="2340000" cy="4627200"/>
        </p:xfrm>
        <a:graphic>
          <a:graphicData uri="http://schemas.openxmlformats.org/drawingml/2006/table">
            <a:tbl>
              <a:tblPr/>
              <a:tblGrid>
                <a:gridCol w="2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차 신청 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품목별 총수량신청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신청등록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신청기간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설정</a:t>
                      </a:r>
                      <a:endParaRPr lang="en-US" altLang="ko-KR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차 신청 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영업점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고객배송 수량 등록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신청등록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배송등록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인수등록 설정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614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차수생성 버튼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클릭 시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얼럿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노출 및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(3)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신청등록 항목이 활성화됨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신규 차수를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생성하시겠습니까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?(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차수 생성이 완료되었습니다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218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신청연도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드롭박스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디폴트 현재연도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2-1)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신청차수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(1)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차수생성 버튼 클릭 시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신청차수가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로 변경됨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 panose="020B0604020202020204" pitchFamily="34" charset="0"/>
                        </a:rPr>
                        <a:t>※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차 차수가 이미 존재하는 경우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신청차수는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로 설정되며 이후에도 동일한 규칙에 따라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씩 증가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차수가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까지 존재하는 경우 클릭 시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으로 설정됨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2-2)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신청상태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현재 진행 상태가 표시됨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969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신청등록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신청시작일자 캘린더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디폴트 없음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신청종료일자 캘린더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디폴트 없음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등록일자 캘린더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디폴트 없음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비활성화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저장 버튼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클릭 시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얼럿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노출 및 신청등록 처리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해당 차수의 신청기간 정보를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등록하시겠습니까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?(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신청기간 정보 등록이 완료되었습니다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endParaRPr lang="en-US" altLang="ko-KR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필수입력 항목 미체크 시 얼럿 노출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신청시작일자를 입력해주세요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확이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신청종료일자를 입력래주세요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396592"/>
                  </a:ext>
                </a:extLst>
              </a:tr>
            </a:tbl>
          </a:graphicData>
        </a:graphic>
      </p:graphicFrame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D6453C79-6363-4D3D-A566-583992ADB506}"/>
              </a:ext>
            </a:extLst>
          </p:cNvPr>
          <p:cNvSpPr/>
          <p:nvPr/>
        </p:nvSpPr>
        <p:spPr>
          <a:xfrm>
            <a:off x="1200693" y="576273"/>
            <a:ext cx="5289030" cy="216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ko-KR" altLang="en-US" sz="600">
                <a:solidFill>
                  <a:srgbClr val="7F7F7F"/>
                </a:solidFill>
                <a:latin typeface="함초롬돋움"/>
                <a:ea typeface="함초롬돋움"/>
              </a:rPr>
              <a:t>홈</a:t>
            </a:r>
            <a:r>
              <a:rPr kumimoji="0" lang="ko-KR" altLang="en-US" sz="6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영업지원 </a:t>
            </a:r>
            <a:r>
              <a:rPr lang="en-US" altLang="ko-KR" sz="600" dirty="0">
                <a:solidFill>
                  <a:srgbClr val="7F7F7F"/>
                </a:solidFill>
                <a:latin typeface="함초롬돋움"/>
                <a:ea typeface="함초롬돋움"/>
              </a:rPr>
              <a:t>&gt; 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캘린더신청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en-US" altLang="ko-KR" sz="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(691511</a:t>
            </a:r>
            <a:r>
              <a:rPr kumimoji="0" lang="en-US" altLang="ko-KR" sz="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) </a:t>
            </a:r>
            <a:r>
              <a:rPr kumimoji="0" lang="ko-KR" altLang="en-US" sz="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신청기간관리 </a:t>
            </a:r>
            <a:endParaRPr kumimoji="0" lang="ko-KR" altLang="en-US" sz="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1FA2F48F-B7B3-44E2-BAB2-058FC19FFF4D}"/>
              </a:ext>
            </a:extLst>
          </p:cNvPr>
          <p:cNvGrpSpPr/>
          <p:nvPr/>
        </p:nvGrpSpPr>
        <p:grpSpPr>
          <a:xfrm>
            <a:off x="287839" y="540930"/>
            <a:ext cx="1033453" cy="246221"/>
            <a:chOff x="287839" y="540930"/>
            <a:chExt cx="1033453" cy="246221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5E00F50-EA2B-49C6-A382-E34F756FDA26}"/>
                </a:ext>
              </a:extLst>
            </p:cNvPr>
            <p:cNvSpPr txBox="1"/>
            <p:nvPr/>
          </p:nvSpPr>
          <p:spPr>
            <a:xfrm>
              <a:off x="386421" y="540930"/>
              <a:ext cx="9348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ko-KR" altLang="en-US" sz="1000" b="1">
                  <a:solidFill>
                    <a:prstClr val="black"/>
                  </a:solidFill>
                  <a:latin typeface="함초롬돋움"/>
                  <a:ea typeface="함초롬돋움"/>
                </a:rPr>
                <a:t>신청기간관리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endParaRPr>
            </a:p>
          </p:txBody>
        </p:sp>
        <p:pic>
          <p:nvPicPr>
            <p:cNvPr id="135" name="그림 134" descr="스케치, 블랙, 화이트이(가) 표시된 사진&#10;&#10;자동 생성된 설명">
              <a:extLst>
                <a:ext uri="{FF2B5EF4-FFF2-40B4-BE49-F238E27FC236}">
                  <a16:creationId xmlns:a16="http://schemas.microsoft.com/office/drawing/2014/main" id="{68812FA2-79DE-45D0-B68F-5BDA7C7AC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839" y="604119"/>
              <a:ext cx="133200" cy="133200"/>
            </a:xfrm>
            <a:prstGeom prst="rect">
              <a:avLst/>
            </a:prstGeom>
          </p:spPr>
        </p:pic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0C51A1D-F231-439A-BBE6-67B17AC028FA}"/>
              </a:ext>
            </a:extLst>
          </p:cNvPr>
          <p:cNvSpPr/>
          <p:nvPr/>
        </p:nvSpPr>
        <p:spPr>
          <a:xfrm>
            <a:off x="1200693" y="576273"/>
            <a:ext cx="5289030" cy="216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kumimoji="0" lang="ko-KR" altLang="en-US" sz="6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홈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영업지원 </a:t>
            </a:r>
            <a:r>
              <a:rPr lang="en-US" altLang="ko-KR" sz="600" dirty="0">
                <a:solidFill>
                  <a:srgbClr val="7F7F7F"/>
                </a:solidFill>
                <a:latin typeface="함초롬돋움"/>
                <a:ea typeface="함초롬돋움"/>
              </a:rPr>
              <a:t>&gt; 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캘린더신청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en-US" altLang="ko-KR" sz="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(691511</a:t>
            </a:r>
            <a:r>
              <a:rPr kumimoji="0" lang="en-US" altLang="ko-KR" sz="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) </a:t>
            </a:r>
            <a:r>
              <a:rPr kumimoji="0" lang="ko-KR" altLang="en-US" sz="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신청기간관리 </a:t>
            </a:r>
            <a:endParaRPr kumimoji="0" lang="ko-KR" altLang="en-US" sz="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E7E92D6B-6908-44D3-B81C-532E8834344D}"/>
              </a:ext>
            </a:extLst>
          </p:cNvPr>
          <p:cNvGrpSpPr/>
          <p:nvPr/>
        </p:nvGrpSpPr>
        <p:grpSpPr>
          <a:xfrm>
            <a:off x="287839" y="540930"/>
            <a:ext cx="1033453" cy="246221"/>
            <a:chOff x="287839" y="540930"/>
            <a:chExt cx="1033453" cy="246221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2D85A65-B8CA-4A77-A070-08745AF296A4}"/>
                </a:ext>
              </a:extLst>
            </p:cNvPr>
            <p:cNvSpPr txBox="1"/>
            <p:nvPr/>
          </p:nvSpPr>
          <p:spPr>
            <a:xfrm>
              <a:off x="386421" y="540930"/>
              <a:ext cx="9348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ko-KR" altLang="en-US" sz="1000" b="1">
                  <a:solidFill>
                    <a:prstClr val="black"/>
                  </a:solidFill>
                  <a:latin typeface="함초롬돋움"/>
                  <a:ea typeface="함초롬돋움"/>
                </a:rPr>
                <a:t>신청기간관리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endParaRPr>
            </a:p>
          </p:txBody>
        </p:sp>
        <p:pic>
          <p:nvPicPr>
            <p:cNvPr id="61" name="그림 60" descr="스케치, 블랙, 화이트이(가) 표시된 사진&#10;&#10;자동 생성된 설명">
              <a:extLst>
                <a:ext uri="{FF2B5EF4-FFF2-40B4-BE49-F238E27FC236}">
                  <a16:creationId xmlns:a16="http://schemas.microsoft.com/office/drawing/2014/main" id="{A7E556A4-ABBB-49F7-959C-64BDAF8FD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839" y="604119"/>
              <a:ext cx="133200" cy="133200"/>
            </a:xfrm>
            <a:prstGeom prst="rect">
              <a:avLst/>
            </a:prstGeom>
          </p:spPr>
        </p:pic>
      </p:grpSp>
      <p:sp>
        <p:nvSpPr>
          <p:cNvPr id="342" name="TextBox 341">
            <a:extLst>
              <a:ext uri="{FF2B5EF4-FFF2-40B4-BE49-F238E27FC236}">
                <a16:creationId xmlns:a16="http://schemas.microsoft.com/office/drawing/2014/main" id="{F3777512-1105-47CF-9F1B-E8A7FD2C799B}"/>
              </a:ext>
            </a:extLst>
          </p:cNvPr>
          <p:cNvSpPr txBox="1"/>
          <p:nvPr/>
        </p:nvSpPr>
        <p:spPr>
          <a:xfrm>
            <a:off x="190893" y="878068"/>
            <a:ext cx="36823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● 신청정보</a:t>
            </a:r>
            <a:r>
              <a:rPr lang="en-US" altLang="ko-KR" sz="900" b="1" dirty="0"/>
              <a:t>(</a:t>
            </a:r>
            <a:r>
              <a:rPr lang="ko-KR" altLang="en-US" sz="900" b="1" dirty="0"/>
              <a:t>기간</a:t>
            </a:r>
            <a:r>
              <a:rPr lang="en-US" altLang="ko-KR" sz="900" b="1" dirty="0"/>
              <a:t>) </a:t>
            </a:r>
            <a:r>
              <a:rPr lang="ko-KR" altLang="en-US" sz="900" b="1" dirty="0"/>
              <a:t>내역</a:t>
            </a:r>
          </a:p>
        </p:txBody>
      </p:sp>
      <p:grpSp>
        <p:nvGrpSpPr>
          <p:cNvPr id="343" name="그룹 342">
            <a:extLst>
              <a:ext uri="{FF2B5EF4-FFF2-40B4-BE49-F238E27FC236}">
                <a16:creationId xmlns:a16="http://schemas.microsoft.com/office/drawing/2014/main" id="{31292A64-0A70-40DA-9678-714AB1581E64}"/>
              </a:ext>
            </a:extLst>
          </p:cNvPr>
          <p:cNvGrpSpPr/>
          <p:nvPr/>
        </p:nvGrpSpPr>
        <p:grpSpPr>
          <a:xfrm>
            <a:off x="8501372" y="901480"/>
            <a:ext cx="1066155" cy="198000"/>
            <a:chOff x="3149475" y="1163217"/>
            <a:chExt cx="1066155" cy="198000"/>
          </a:xfrm>
        </p:grpSpPr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E2F5E4AD-36C8-4A91-A8A5-5CE5D5192EA8}"/>
                </a:ext>
              </a:extLst>
            </p:cNvPr>
            <p:cNvSpPr txBox="1"/>
            <p:nvPr/>
          </p:nvSpPr>
          <p:spPr>
            <a:xfrm>
              <a:off x="3149475" y="1198258"/>
              <a:ext cx="39754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b="1">
                  <a:latin typeface="+mn-ea"/>
                </a:rPr>
                <a:t>신청연도</a:t>
              </a:r>
              <a:endParaRPr lang="ko-KR" altLang="en-US" sz="800" b="1" dirty="0">
                <a:latin typeface="+mn-ea"/>
              </a:endParaRPr>
            </a:p>
          </p:txBody>
        </p:sp>
        <p:grpSp>
          <p:nvGrpSpPr>
            <p:cNvPr id="345" name="그룹 344">
              <a:extLst>
                <a:ext uri="{FF2B5EF4-FFF2-40B4-BE49-F238E27FC236}">
                  <a16:creationId xmlns:a16="http://schemas.microsoft.com/office/drawing/2014/main" id="{F53402F3-6B1E-40BE-8FC9-7000D3051145}"/>
                </a:ext>
              </a:extLst>
            </p:cNvPr>
            <p:cNvGrpSpPr/>
            <p:nvPr/>
          </p:nvGrpSpPr>
          <p:grpSpPr>
            <a:xfrm>
              <a:off x="3627324" y="1163217"/>
              <a:ext cx="588306" cy="198000"/>
              <a:chOff x="4198742" y="1232835"/>
              <a:chExt cx="588306" cy="198000"/>
            </a:xfrm>
          </p:grpSpPr>
          <p:sp>
            <p:nvSpPr>
              <p:cNvPr id="346" name="직사각형 345">
                <a:extLst>
                  <a:ext uri="{FF2B5EF4-FFF2-40B4-BE49-F238E27FC236}">
                    <a16:creationId xmlns:a16="http://schemas.microsoft.com/office/drawing/2014/main" id="{C893B1C5-D09C-4C96-B0F0-84A47268521C}"/>
                  </a:ext>
                </a:extLst>
              </p:cNvPr>
              <p:cNvSpPr/>
              <p:nvPr/>
            </p:nvSpPr>
            <p:spPr bwMode="auto">
              <a:xfrm>
                <a:off x="4198742" y="1232835"/>
                <a:ext cx="588306" cy="19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bIns="54000" rtlCol="0" anchor="ctr"/>
              <a:lstStyle/>
              <a:p>
                <a:r>
                  <a:rPr lang="en-US" altLang="ko-KR" sz="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2025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년</a:t>
                </a:r>
              </a:p>
            </p:txBody>
          </p:sp>
          <p:pic>
            <p:nvPicPr>
              <p:cNvPr id="347" name="그림 346">
                <a:extLst>
                  <a:ext uri="{FF2B5EF4-FFF2-40B4-BE49-F238E27FC236}">
                    <a16:creationId xmlns:a16="http://schemas.microsoft.com/office/drawing/2014/main" id="{37F83FFF-2B3E-48F4-85D8-058E5D3B26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8736" y="1283843"/>
                <a:ext cx="90000" cy="90000"/>
              </a:xfrm>
              <a:prstGeom prst="rect">
                <a:avLst/>
              </a:prstGeom>
            </p:spPr>
          </p:pic>
        </p:grpSp>
      </p:grpSp>
      <p:graphicFrame>
        <p:nvGraphicFramePr>
          <p:cNvPr id="348" name="표 3">
            <a:extLst>
              <a:ext uri="{FF2B5EF4-FFF2-40B4-BE49-F238E27FC236}">
                <a16:creationId xmlns:a16="http://schemas.microsoft.com/office/drawing/2014/main" id="{1E86A714-C9B5-449D-AB21-3C01C7167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454973"/>
              </p:ext>
            </p:extLst>
          </p:nvPr>
        </p:nvGraphicFramePr>
        <p:xfrm>
          <a:off x="291649" y="1135136"/>
          <a:ext cx="9288000" cy="68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9552858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70506206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66321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38671103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89680639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99158972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188414237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3000307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398433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09346053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55845770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933499139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364000712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424453538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955600693"/>
                    </a:ext>
                  </a:extLst>
                </a:gridCol>
              </a:tblGrid>
              <a:tr h="216000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순번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신청연도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차수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신청상태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추가여부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신청기간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배송기간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최종등록자</a:t>
                      </a:r>
                      <a:endParaRPr lang="en-US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최종거래일자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81706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시작일자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종료일자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마감여부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등록일자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시작일자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종료일자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등록일자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직원번호</a:t>
                      </a:r>
                      <a:endParaRPr lang="en-US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직원명</a:t>
                      </a:r>
                      <a:endParaRPr lang="en-US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86256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714849"/>
                  </a:ext>
                </a:extLst>
              </a:tr>
            </a:tbl>
          </a:graphicData>
        </a:graphic>
      </p:graphicFrame>
      <p:sp>
        <p:nvSpPr>
          <p:cNvPr id="349" name="직사각형 348">
            <a:extLst>
              <a:ext uri="{FF2B5EF4-FFF2-40B4-BE49-F238E27FC236}">
                <a16:creationId xmlns:a16="http://schemas.microsoft.com/office/drawing/2014/main" id="{43124B06-94FF-4FAD-9540-FF31F0A6F6FE}"/>
              </a:ext>
            </a:extLst>
          </p:cNvPr>
          <p:cNvSpPr/>
          <p:nvPr/>
        </p:nvSpPr>
        <p:spPr bwMode="auto">
          <a:xfrm>
            <a:off x="284100" y="1135135"/>
            <a:ext cx="9288000" cy="203894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D0E3D7D3-B329-48AF-B516-F627A843029B}"/>
              </a:ext>
            </a:extLst>
          </p:cNvPr>
          <p:cNvSpPr txBox="1"/>
          <p:nvPr/>
        </p:nvSpPr>
        <p:spPr>
          <a:xfrm>
            <a:off x="286800" y="3253161"/>
            <a:ext cx="1053618" cy="230832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en-US" altLang="ko-KR" sz="900" b="1"/>
              <a:t>&gt; </a:t>
            </a:r>
            <a:r>
              <a:rPr lang="ko-KR" altLang="en-US" sz="900" b="1"/>
              <a:t>차수별 진행단계</a:t>
            </a:r>
          </a:p>
        </p:txBody>
      </p:sp>
      <p:sp>
        <p:nvSpPr>
          <p:cNvPr id="330" name="사각형: 둥근 모서리 329">
            <a:extLst>
              <a:ext uri="{FF2B5EF4-FFF2-40B4-BE49-F238E27FC236}">
                <a16:creationId xmlns:a16="http://schemas.microsoft.com/office/drawing/2014/main" id="{8E96DF2E-2643-4EC2-A815-E00712A12BDF}"/>
              </a:ext>
            </a:extLst>
          </p:cNvPr>
          <p:cNvSpPr/>
          <p:nvPr/>
        </p:nvSpPr>
        <p:spPr>
          <a:xfrm>
            <a:off x="8981183" y="3285993"/>
            <a:ext cx="540000" cy="198000"/>
          </a:xfrm>
          <a:prstGeom prst="roundRect">
            <a:avLst>
              <a:gd name="adj" fmla="val 5826"/>
            </a:avLst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차수생성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31A34805-1822-4F53-88DC-E356543CAD38}"/>
              </a:ext>
            </a:extLst>
          </p:cNvPr>
          <p:cNvSpPr>
            <a:spLocks noChangeAspect="1"/>
          </p:cNvSpPr>
          <p:nvPr/>
        </p:nvSpPr>
        <p:spPr>
          <a:xfrm>
            <a:off x="8768091" y="3283834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1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183" name="사각형: 둥근 모서리 182">
            <a:extLst>
              <a:ext uri="{FF2B5EF4-FFF2-40B4-BE49-F238E27FC236}">
                <a16:creationId xmlns:a16="http://schemas.microsoft.com/office/drawing/2014/main" id="{DCDE948C-235B-4894-B4FC-F6052D63DAC8}"/>
              </a:ext>
            </a:extLst>
          </p:cNvPr>
          <p:cNvSpPr/>
          <p:nvPr/>
        </p:nvSpPr>
        <p:spPr bwMode="auto">
          <a:xfrm>
            <a:off x="286800" y="3556306"/>
            <a:ext cx="2340000" cy="410618"/>
          </a:xfrm>
          <a:prstGeom prst="roundRect">
            <a:avLst>
              <a:gd name="adj" fmla="val 123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CCE3A4B-0D04-4C7E-9AD3-9A34108EF040}"/>
              </a:ext>
            </a:extLst>
          </p:cNvPr>
          <p:cNvSpPr txBox="1"/>
          <p:nvPr/>
        </p:nvSpPr>
        <p:spPr>
          <a:xfrm>
            <a:off x="284158" y="3625955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진행단계</a:t>
            </a:r>
          </a:p>
        </p:txBody>
      </p:sp>
      <p:sp>
        <p:nvSpPr>
          <p:cNvPr id="185" name="사각형: 둥근 모서리 184">
            <a:extLst>
              <a:ext uri="{FF2B5EF4-FFF2-40B4-BE49-F238E27FC236}">
                <a16:creationId xmlns:a16="http://schemas.microsoft.com/office/drawing/2014/main" id="{7EB9B765-059B-437D-B7CA-A246F5338955}"/>
              </a:ext>
            </a:extLst>
          </p:cNvPr>
          <p:cNvSpPr/>
          <p:nvPr/>
        </p:nvSpPr>
        <p:spPr bwMode="auto">
          <a:xfrm>
            <a:off x="2753354" y="3556305"/>
            <a:ext cx="6768000" cy="238017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73982A0E-6357-418E-9677-D4C480E16B22}"/>
              </a:ext>
            </a:extLst>
          </p:cNvPr>
          <p:cNvSpPr txBox="1"/>
          <p:nvPr/>
        </p:nvSpPr>
        <p:spPr>
          <a:xfrm>
            <a:off x="2809296" y="4021336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800" b="1"/>
              <a:t>신청등록</a:t>
            </a:r>
          </a:p>
        </p:txBody>
      </p:sp>
      <p:graphicFrame>
        <p:nvGraphicFramePr>
          <p:cNvPr id="187" name="표 3">
            <a:extLst>
              <a:ext uri="{FF2B5EF4-FFF2-40B4-BE49-F238E27FC236}">
                <a16:creationId xmlns:a16="http://schemas.microsoft.com/office/drawing/2014/main" id="{06D86ECA-1FA5-4281-95D6-67627153FBBB}"/>
              </a:ext>
            </a:extLst>
          </p:cNvPr>
          <p:cNvGraphicFramePr>
            <a:graphicFrameLocks noGrp="1"/>
          </p:cNvGraphicFramePr>
          <p:nvPr/>
        </p:nvGraphicFramePr>
        <p:xfrm>
          <a:off x="2900988" y="4275826"/>
          <a:ext cx="6480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3984339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3436343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64414964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2048795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125866158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신청시작일자</a:t>
                      </a:r>
                      <a:r>
                        <a:rPr lang="en-US" altLang="ko-KR" sz="800" b="0" dirty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신청종료일자</a:t>
                      </a:r>
                      <a:r>
                        <a:rPr lang="en-US" altLang="ko-KR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등록일자</a:t>
                      </a:r>
                      <a:endParaRPr lang="ko-KR" altLang="en-US" sz="800" b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580305"/>
                  </a:ext>
                </a:extLst>
              </a:tr>
            </a:tbl>
          </a:graphicData>
        </a:graphic>
      </p:graphicFrame>
      <p:sp>
        <p:nvSpPr>
          <p:cNvPr id="188" name="TextBox 187">
            <a:extLst>
              <a:ext uri="{FF2B5EF4-FFF2-40B4-BE49-F238E27FC236}">
                <a16:creationId xmlns:a16="http://schemas.microsoft.com/office/drawing/2014/main" id="{0BAE6573-C4C4-4511-AB3A-EA4A3DE571D4}"/>
              </a:ext>
            </a:extLst>
          </p:cNvPr>
          <p:cNvSpPr txBox="1"/>
          <p:nvPr/>
        </p:nvSpPr>
        <p:spPr>
          <a:xfrm>
            <a:off x="2809296" y="4647223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800" b="1"/>
              <a:t>배송등록</a:t>
            </a:r>
          </a:p>
        </p:txBody>
      </p:sp>
      <p:graphicFrame>
        <p:nvGraphicFramePr>
          <p:cNvPr id="189" name="표 3">
            <a:extLst>
              <a:ext uri="{FF2B5EF4-FFF2-40B4-BE49-F238E27FC236}">
                <a16:creationId xmlns:a16="http://schemas.microsoft.com/office/drawing/2014/main" id="{8DA64806-7C5C-4EF0-AA6A-44EF83125E3D}"/>
              </a:ext>
            </a:extLst>
          </p:cNvPr>
          <p:cNvGraphicFramePr>
            <a:graphicFrameLocks noGrp="1"/>
          </p:cNvGraphicFramePr>
          <p:nvPr/>
        </p:nvGraphicFramePr>
        <p:xfrm>
          <a:off x="2900988" y="4901713"/>
          <a:ext cx="6480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3984339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3436343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64414964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2048795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125866158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배송시작일자</a:t>
                      </a:r>
                      <a:r>
                        <a:rPr lang="en-US" altLang="ko-KR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배송종료일자</a:t>
                      </a:r>
                      <a:r>
                        <a:rPr lang="en-US" altLang="ko-KR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등록일자</a:t>
                      </a:r>
                      <a:endParaRPr lang="ko-KR" altLang="en-US" sz="800" b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580305"/>
                  </a:ext>
                </a:extLst>
              </a:tr>
            </a:tbl>
          </a:graphicData>
        </a:graphic>
      </p:graphicFrame>
      <p:sp>
        <p:nvSpPr>
          <p:cNvPr id="190" name="사각형: 둥근 모서리 189">
            <a:extLst>
              <a:ext uri="{FF2B5EF4-FFF2-40B4-BE49-F238E27FC236}">
                <a16:creationId xmlns:a16="http://schemas.microsoft.com/office/drawing/2014/main" id="{9248AA4E-D0E8-4435-8CE1-BFD873CE7F54}"/>
              </a:ext>
            </a:extLst>
          </p:cNvPr>
          <p:cNvSpPr/>
          <p:nvPr/>
        </p:nvSpPr>
        <p:spPr bwMode="auto">
          <a:xfrm>
            <a:off x="286800" y="3920479"/>
            <a:ext cx="2340000" cy="2016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370B7126-1BC4-45A1-9187-4CBADE40EAC6}"/>
              </a:ext>
            </a:extLst>
          </p:cNvPr>
          <p:cNvGrpSpPr/>
          <p:nvPr/>
        </p:nvGrpSpPr>
        <p:grpSpPr>
          <a:xfrm>
            <a:off x="2770665" y="3619476"/>
            <a:ext cx="1267022" cy="215444"/>
            <a:chOff x="3047404" y="2356725"/>
            <a:chExt cx="1267022" cy="215444"/>
          </a:xfrm>
        </p:grpSpPr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455B9D64-D9D3-4CCC-9279-B901BCDCC0C3}"/>
                </a:ext>
              </a:extLst>
            </p:cNvPr>
            <p:cNvSpPr txBox="1"/>
            <p:nvPr/>
          </p:nvSpPr>
          <p:spPr>
            <a:xfrm>
              <a:off x="3047404" y="2356725"/>
              <a:ext cx="5822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/>
                <a:t>신청연도</a:t>
              </a:r>
            </a:p>
          </p:txBody>
        </p:sp>
        <p:grpSp>
          <p:nvGrpSpPr>
            <p:cNvPr id="193" name="그룹 192">
              <a:extLst>
                <a:ext uri="{FF2B5EF4-FFF2-40B4-BE49-F238E27FC236}">
                  <a16:creationId xmlns:a16="http://schemas.microsoft.com/office/drawing/2014/main" id="{098F7280-9761-4FA7-9F64-EE51ED269536}"/>
                </a:ext>
              </a:extLst>
            </p:cNvPr>
            <p:cNvGrpSpPr/>
            <p:nvPr/>
          </p:nvGrpSpPr>
          <p:grpSpPr>
            <a:xfrm>
              <a:off x="3594426" y="2373015"/>
              <a:ext cx="720000" cy="198000"/>
              <a:chOff x="941081" y="1953599"/>
              <a:chExt cx="720000" cy="198000"/>
            </a:xfrm>
          </p:grpSpPr>
          <p:sp>
            <p:nvSpPr>
              <p:cNvPr id="194" name="직사각형 193">
                <a:extLst>
                  <a:ext uri="{FF2B5EF4-FFF2-40B4-BE49-F238E27FC236}">
                    <a16:creationId xmlns:a16="http://schemas.microsoft.com/office/drawing/2014/main" id="{2BA09923-6DE2-4A17-8978-35F118EB5F37}"/>
                  </a:ext>
                </a:extLst>
              </p:cNvPr>
              <p:cNvSpPr/>
              <p:nvPr/>
            </p:nvSpPr>
            <p:spPr bwMode="auto">
              <a:xfrm>
                <a:off x="941081" y="1953599"/>
                <a:ext cx="720000" cy="19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bIns="54000" rtlCol="0" anchor="ctr"/>
              <a:lstStyle/>
              <a:p>
                <a:r>
                  <a:rPr lang="en-US" altLang="ko-KR" sz="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2025</a:t>
                </a:r>
                <a:r>
                  <a:rPr lang="ko-KR" altLang="en-US" sz="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년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pic>
            <p:nvPicPr>
              <p:cNvPr id="195" name="그림 194">
                <a:extLst>
                  <a:ext uri="{FF2B5EF4-FFF2-40B4-BE49-F238E27FC236}">
                    <a16:creationId xmlns:a16="http://schemas.microsoft.com/office/drawing/2014/main" id="{A6840097-3112-4BA8-A1E1-0E54B6169F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3721" y="1997444"/>
                <a:ext cx="108000" cy="108000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96" name="TextBox 195">
            <a:extLst>
              <a:ext uri="{FF2B5EF4-FFF2-40B4-BE49-F238E27FC236}">
                <a16:creationId xmlns:a16="http://schemas.microsoft.com/office/drawing/2014/main" id="{4AF230B0-C681-4692-899F-E859CFC57D59}"/>
              </a:ext>
            </a:extLst>
          </p:cNvPr>
          <p:cNvSpPr txBox="1"/>
          <p:nvPr/>
        </p:nvSpPr>
        <p:spPr>
          <a:xfrm>
            <a:off x="4289978" y="3619476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신청차수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F7085CC4-17A6-4543-92D1-0A50172FB3B0}"/>
              </a:ext>
            </a:extLst>
          </p:cNvPr>
          <p:cNvSpPr txBox="1"/>
          <p:nvPr/>
        </p:nvSpPr>
        <p:spPr>
          <a:xfrm>
            <a:off x="5809290" y="3619476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신청상태</a:t>
            </a:r>
          </a:p>
        </p:txBody>
      </p:sp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9A8EAC11-CFE5-4FD2-8EFA-237BED3953C4}"/>
              </a:ext>
            </a:extLst>
          </p:cNvPr>
          <p:cNvGrpSpPr/>
          <p:nvPr/>
        </p:nvGrpSpPr>
        <p:grpSpPr>
          <a:xfrm>
            <a:off x="4023839" y="4301513"/>
            <a:ext cx="900000" cy="198000"/>
            <a:chOff x="7669088" y="5000231"/>
            <a:chExt cx="900000" cy="198000"/>
          </a:xfrm>
        </p:grpSpPr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65748D5C-E5AD-48F7-8506-7F7BC47BB068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0" name="Calendar">
              <a:extLst>
                <a:ext uri="{FF2B5EF4-FFF2-40B4-BE49-F238E27FC236}">
                  <a16:creationId xmlns:a16="http://schemas.microsoft.com/office/drawing/2014/main" id="{C1D88FCF-1A8C-4A18-8AED-AFF15014DC9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43F10DB0-971F-405C-8B67-A3695CF31C67}"/>
              </a:ext>
            </a:extLst>
          </p:cNvPr>
          <p:cNvGrpSpPr/>
          <p:nvPr/>
        </p:nvGrpSpPr>
        <p:grpSpPr>
          <a:xfrm>
            <a:off x="6184525" y="4301513"/>
            <a:ext cx="900000" cy="198000"/>
            <a:chOff x="7669088" y="5000231"/>
            <a:chExt cx="900000" cy="198000"/>
          </a:xfrm>
        </p:grpSpPr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B9D4209D-47D4-4D48-88A0-B432938DE85F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3" name="Calendar">
              <a:extLst>
                <a:ext uri="{FF2B5EF4-FFF2-40B4-BE49-F238E27FC236}">
                  <a16:creationId xmlns:a16="http://schemas.microsoft.com/office/drawing/2014/main" id="{F20DBCAF-E6B7-4D41-9AC1-236094CFE8D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F2F28261-8244-49A4-832F-3B9AE9F151D7}"/>
              </a:ext>
            </a:extLst>
          </p:cNvPr>
          <p:cNvGrpSpPr/>
          <p:nvPr/>
        </p:nvGrpSpPr>
        <p:grpSpPr>
          <a:xfrm>
            <a:off x="8342770" y="4301513"/>
            <a:ext cx="900000" cy="198000"/>
            <a:chOff x="7669088" y="5000231"/>
            <a:chExt cx="900000" cy="198000"/>
          </a:xfrm>
        </p:grpSpPr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0FFF4B5A-C4DA-484A-9D24-1E2A938F0294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6" name="Calendar">
              <a:extLst>
                <a:ext uri="{FF2B5EF4-FFF2-40B4-BE49-F238E27FC236}">
                  <a16:creationId xmlns:a16="http://schemas.microsoft.com/office/drawing/2014/main" id="{5B1D0195-2E6E-43D7-9088-4CD284F56E2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07" name="사각형: 둥근 모서리 206">
            <a:extLst>
              <a:ext uri="{FF2B5EF4-FFF2-40B4-BE49-F238E27FC236}">
                <a16:creationId xmlns:a16="http://schemas.microsoft.com/office/drawing/2014/main" id="{73308F29-B5CE-4887-80ED-1BA4996ED0EF}"/>
              </a:ext>
            </a:extLst>
          </p:cNvPr>
          <p:cNvSpPr/>
          <p:nvPr/>
        </p:nvSpPr>
        <p:spPr>
          <a:xfrm>
            <a:off x="8976746" y="4030718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저장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08" name="사각형: 둥근 모서리 207">
            <a:extLst>
              <a:ext uri="{FF2B5EF4-FFF2-40B4-BE49-F238E27FC236}">
                <a16:creationId xmlns:a16="http://schemas.microsoft.com/office/drawing/2014/main" id="{4077E876-2478-47BF-A57F-E789A429EA9F}"/>
              </a:ext>
            </a:extLst>
          </p:cNvPr>
          <p:cNvSpPr/>
          <p:nvPr/>
        </p:nvSpPr>
        <p:spPr>
          <a:xfrm>
            <a:off x="8540910" y="4030718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수정</a:t>
            </a:r>
          </a:p>
        </p:txBody>
      </p:sp>
      <p:sp>
        <p:nvSpPr>
          <p:cNvPr id="209" name="사각형: 둥근 모서리 208">
            <a:extLst>
              <a:ext uri="{FF2B5EF4-FFF2-40B4-BE49-F238E27FC236}">
                <a16:creationId xmlns:a16="http://schemas.microsoft.com/office/drawing/2014/main" id="{C993164B-7037-484E-8F41-0F55D075878F}"/>
              </a:ext>
            </a:extLst>
          </p:cNvPr>
          <p:cNvSpPr/>
          <p:nvPr/>
        </p:nvSpPr>
        <p:spPr>
          <a:xfrm>
            <a:off x="8099645" y="4030718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65000"/>
                  </a:schemeClr>
                </a:solidFill>
                <a:latin typeface="+mn-ea"/>
              </a:rPr>
              <a:t>마감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210" name="사각형: 둥근 모서리 209">
            <a:extLst>
              <a:ext uri="{FF2B5EF4-FFF2-40B4-BE49-F238E27FC236}">
                <a16:creationId xmlns:a16="http://schemas.microsoft.com/office/drawing/2014/main" id="{53A66006-8620-4A59-B310-7C71D98AEDE0}"/>
              </a:ext>
            </a:extLst>
          </p:cNvPr>
          <p:cNvSpPr/>
          <p:nvPr/>
        </p:nvSpPr>
        <p:spPr>
          <a:xfrm>
            <a:off x="8976746" y="4656605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저장</a:t>
            </a:r>
          </a:p>
        </p:txBody>
      </p:sp>
      <p:sp>
        <p:nvSpPr>
          <p:cNvPr id="211" name="사각형: 둥근 모서리 210">
            <a:extLst>
              <a:ext uri="{FF2B5EF4-FFF2-40B4-BE49-F238E27FC236}">
                <a16:creationId xmlns:a16="http://schemas.microsoft.com/office/drawing/2014/main" id="{5696720B-4C84-4773-B367-0E3A1B86F1D7}"/>
              </a:ext>
            </a:extLst>
          </p:cNvPr>
          <p:cNvSpPr/>
          <p:nvPr/>
        </p:nvSpPr>
        <p:spPr>
          <a:xfrm>
            <a:off x="8540910" y="4656605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수정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DD549BA2-FB6A-42C7-A4C1-332B2C1A870C}"/>
              </a:ext>
            </a:extLst>
          </p:cNvPr>
          <p:cNvSpPr txBox="1"/>
          <p:nvPr/>
        </p:nvSpPr>
        <p:spPr>
          <a:xfrm>
            <a:off x="2809296" y="5278518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800" b="1" dirty="0"/>
              <a:t>인수등록</a:t>
            </a:r>
          </a:p>
        </p:txBody>
      </p:sp>
      <p:sp>
        <p:nvSpPr>
          <p:cNvPr id="213" name="사각형: 둥근 모서리 212">
            <a:extLst>
              <a:ext uri="{FF2B5EF4-FFF2-40B4-BE49-F238E27FC236}">
                <a16:creationId xmlns:a16="http://schemas.microsoft.com/office/drawing/2014/main" id="{20357D95-EE89-47FF-99ED-B82DA9773E0E}"/>
              </a:ext>
            </a:extLst>
          </p:cNvPr>
          <p:cNvSpPr/>
          <p:nvPr/>
        </p:nvSpPr>
        <p:spPr bwMode="auto">
          <a:xfrm>
            <a:off x="4841763" y="3638923"/>
            <a:ext cx="548202" cy="198000"/>
          </a:xfrm>
          <a:prstGeom prst="roundRect">
            <a:avLst>
              <a:gd name="adj" fmla="val 50000"/>
            </a:avLst>
          </a:prstGeom>
          <a:solidFill>
            <a:srgbClr val="F2F7FC"/>
          </a:solidFill>
          <a:ln w="3175">
            <a:solidFill>
              <a:srgbClr val="B2CBF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21600" rIns="72000" bIns="21600" rtlCol="0" anchor="ctr">
            <a:no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1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214" name="사각형: 둥근 모서리 213">
            <a:extLst>
              <a:ext uri="{FF2B5EF4-FFF2-40B4-BE49-F238E27FC236}">
                <a16:creationId xmlns:a16="http://schemas.microsoft.com/office/drawing/2014/main" id="{215A7FE6-3F31-41DA-8A11-2775E6092C56}"/>
              </a:ext>
            </a:extLst>
          </p:cNvPr>
          <p:cNvSpPr/>
          <p:nvPr/>
        </p:nvSpPr>
        <p:spPr bwMode="auto">
          <a:xfrm>
            <a:off x="6356238" y="3638923"/>
            <a:ext cx="612000" cy="198000"/>
          </a:xfrm>
          <a:prstGeom prst="roundRect">
            <a:avLst>
              <a:gd name="adj" fmla="val 50000"/>
            </a:avLst>
          </a:prstGeom>
          <a:solidFill>
            <a:srgbClr val="F2F7FC"/>
          </a:solidFill>
          <a:ln w="3175">
            <a:solidFill>
              <a:srgbClr val="B2CBF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21600" rIns="72000" bIns="21600" rtlCol="0" anchor="ctr">
            <a:noAutofit/>
          </a:bodyPr>
          <a:lstStyle/>
          <a:p>
            <a:pPr algn="ctr"/>
            <a:r>
              <a:rPr lang="en-US" altLang="ko-KR" sz="8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-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BBE12291-6EF9-47FD-8B96-6AB21FE1312C}"/>
              </a:ext>
            </a:extLst>
          </p:cNvPr>
          <p:cNvGrpSpPr/>
          <p:nvPr/>
        </p:nvGrpSpPr>
        <p:grpSpPr>
          <a:xfrm>
            <a:off x="4023839" y="4927400"/>
            <a:ext cx="900000" cy="198000"/>
            <a:chOff x="7669088" y="5000231"/>
            <a:chExt cx="900000" cy="198000"/>
          </a:xfrm>
        </p:grpSpPr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F7F137F7-0846-45C0-8384-1606CA635333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7" name="Calendar">
              <a:extLst>
                <a:ext uri="{FF2B5EF4-FFF2-40B4-BE49-F238E27FC236}">
                  <a16:creationId xmlns:a16="http://schemas.microsoft.com/office/drawing/2014/main" id="{6BD3D2C5-49DC-435A-B1E8-EC6BE339F81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23DC2954-E6D7-4992-A94A-2C2819819461}"/>
              </a:ext>
            </a:extLst>
          </p:cNvPr>
          <p:cNvGrpSpPr/>
          <p:nvPr/>
        </p:nvGrpSpPr>
        <p:grpSpPr>
          <a:xfrm>
            <a:off x="6184525" y="4927400"/>
            <a:ext cx="900000" cy="198000"/>
            <a:chOff x="7669088" y="5000231"/>
            <a:chExt cx="900000" cy="198000"/>
          </a:xfrm>
        </p:grpSpPr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5F2CECD5-BA68-4744-BEC4-B416B9CE8592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0" name="Calendar">
              <a:extLst>
                <a:ext uri="{FF2B5EF4-FFF2-40B4-BE49-F238E27FC236}">
                  <a16:creationId xmlns:a16="http://schemas.microsoft.com/office/drawing/2014/main" id="{3C3F7730-93B8-47E7-836B-9C674E65542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5EAF5C3D-1408-4443-B355-5201BE988598}"/>
              </a:ext>
            </a:extLst>
          </p:cNvPr>
          <p:cNvGrpSpPr/>
          <p:nvPr/>
        </p:nvGrpSpPr>
        <p:grpSpPr>
          <a:xfrm>
            <a:off x="8342770" y="4927400"/>
            <a:ext cx="900000" cy="198000"/>
            <a:chOff x="7669088" y="5000231"/>
            <a:chExt cx="900000" cy="198000"/>
          </a:xfrm>
        </p:grpSpPr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4D381B95-F77B-4442-8ED2-C8E7B3AEC505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23" name="Calendar">
              <a:extLst>
                <a:ext uri="{FF2B5EF4-FFF2-40B4-BE49-F238E27FC236}">
                  <a16:creationId xmlns:a16="http://schemas.microsoft.com/office/drawing/2014/main" id="{CE7F0C3E-0051-438F-B624-8DF3FDCD9DE8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224" name="표 3">
            <a:extLst>
              <a:ext uri="{FF2B5EF4-FFF2-40B4-BE49-F238E27FC236}">
                <a16:creationId xmlns:a16="http://schemas.microsoft.com/office/drawing/2014/main" id="{F614D1B6-BF1A-452F-97F5-D49206388B06}"/>
              </a:ext>
            </a:extLst>
          </p:cNvPr>
          <p:cNvGraphicFramePr>
            <a:graphicFrameLocks noGrp="1"/>
          </p:cNvGraphicFramePr>
          <p:nvPr/>
        </p:nvGraphicFramePr>
        <p:xfrm>
          <a:off x="2900988" y="5556338"/>
          <a:ext cx="646617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1102170">
                  <a:extLst>
                    <a:ext uri="{9D8B030D-6E8A-4147-A177-3AD203B41FA5}">
                      <a16:colId xmlns:a16="http://schemas.microsoft.com/office/drawing/2014/main" val="339843398"/>
                    </a:ext>
                  </a:extLst>
                </a:gridCol>
                <a:gridCol w="4284000">
                  <a:extLst>
                    <a:ext uri="{9D8B030D-6E8A-4147-A177-3AD203B41FA5}">
                      <a16:colId xmlns:a16="http://schemas.microsoft.com/office/drawing/2014/main" val="203436343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93939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등록일자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5250" marR="9525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700" b="0" dirty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580305"/>
                  </a:ext>
                </a:extLst>
              </a:tr>
            </a:tbl>
          </a:graphicData>
        </a:graphic>
      </p:graphicFrame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1A1FD51B-197B-4C33-9110-89C7CA4ED601}"/>
              </a:ext>
            </a:extLst>
          </p:cNvPr>
          <p:cNvGrpSpPr/>
          <p:nvPr/>
        </p:nvGrpSpPr>
        <p:grpSpPr>
          <a:xfrm>
            <a:off x="4023839" y="5582025"/>
            <a:ext cx="900000" cy="198000"/>
            <a:chOff x="7669088" y="5000231"/>
            <a:chExt cx="900000" cy="198000"/>
          </a:xfrm>
        </p:grpSpPr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A5D63E5F-073E-47C2-BA28-4B8D0D2CBC3B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7" name="Calendar">
              <a:extLst>
                <a:ext uri="{FF2B5EF4-FFF2-40B4-BE49-F238E27FC236}">
                  <a16:creationId xmlns:a16="http://schemas.microsoft.com/office/drawing/2014/main" id="{899A6CDC-A94C-4A3F-A1D1-DA1203DB059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28" name="사각형: 둥근 모서리 227">
            <a:extLst>
              <a:ext uri="{FF2B5EF4-FFF2-40B4-BE49-F238E27FC236}">
                <a16:creationId xmlns:a16="http://schemas.microsoft.com/office/drawing/2014/main" id="{5DC65498-8B8E-4B61-BECD-C1A4C254006F}"/>
              </a:ext>
            </a:extLst>
          </p:cNvPr>
          <p:cNvSpPr/>
          <p:nvPr/>
        </p:nvSpPr>
        <p:spPr>
          <a:xfrm>
            <a:off x="8976746" y="5286063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65000"/>
                  </a:schemeClr>
                </a:solidFill>
                <a:latin typeface="+mn-ea"/>
              </a:rPr>
              <a:t>저장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229" name="사각형: 둥근 모서리 228">
            <a:extLst>
              <a:ext uri="{FF2B5EF4-FFF2-40B4-BE49-F238E27FC236}">
                <a16:creationId xmlns:a16="http://schemas.microsoft.com/office/drawing/2014/main" id="{F58F9C82-3912-485C-B77D-FC043BE49CA8}"/>
              </a:ext>
            </a:extLst>
          </p:cNvPr>
          <p:cNvSpPr/>
          <p:nvPr/>
        </p:nvSpPr>
        <p:spPr bwMode="auto">
          <a:xfrm>
            <a:off x="821125" y="4089126"/>
            <a:ext cx="1620000" cy="288000"/>
          </a:xfrm>
          <a:prstGeom prst="roundRect">
            <a:avLst>
              <a:gd name="adj" fmla="val 6621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01.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신청등록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230" name="직선 연결선 229">
            <a:extLst>
              <a:ext uri="{FF2B5EF4-FFF2-40B4-BE49-F238E27FC236}">
                <a16:creationId xmlns:a16="http://schemas.microsoft.com/office/drawing/2014/main" id="{8BF6C167-F423-4ABE-B83F-C9E8114DD75A}"/>
              </a:ext>
            </a:extLst>
          </p:cNvPr>
          <p:cNvCxnSpPr>
            <a:cxnSpLocks/>
          </p:cNvCxnSpPr>
          <p:nvPr/>
        </p:nvCxnSpPr>
        <p:spPr>
          <a:xfrm>
            <a:off x="559812" y="3922106"/>
            <a:ext cx="0" cy="20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1" name="그림 230">
            <a:extLst>
              <a:ext uri="{FF2B5EF4-FFF2-40B4-BE49-F238E27FC236}">
                <a16:creationId xmlns:a16="http://schemas.microsoft.com/office/drawing/2014/main" id="{1808F623-06CD-4143-AEBC-E49205B61A1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12" y="4143126"/>
            <a:ext cx="180000" cy="180000"/>
          </a:xfrm>
          <a:prstGeom prst="rect">
            <a:avLst/>
          </a:prstGeom>
        </p:spPr>
      </p:pic>
      <p:sp>
        <p:nvSpPr>
          <p:cNvPr id="232" name="사각형: 둥근 모서리 231">
            <a:extLst>
              <a:ext uri="{FF2B5EF4-FFF2-40B4-BE49-F238E27FC236}">
                <a16:creationId xmlns:a16="http://schemas.microsoft.com/office/drawing/2014/main" id="{4359DC77-FE16-4774-9549-11BE9773CB5A}"/>
              </a:ext>
            </a:extLst>
          </p:cNvPr>
          <p:cNvSpPr/>
          <p:nvPr/>
        </p:nvSpPr>
        <p:spPr bwMode="auto">
          <a:xfrm>
            <a:off x="821125" y="4549183"/>
            <a:ext cx="1620000" cy="288000"/>
          </a:xfrm>
          <a:prstGeom prst="roundRect">
            <a:avLst>
              <a:gd name="adj" fmla="val 6621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02.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신청마감</a:t>
            </a:r>
          </a:p>
        </p:txBody>
      </p:sp>
      <p:pic>
        <p:nvPicPr>
          <p:cNvPr id="233" name="그림 232">
            <a:extLst>
              <a:ext uri="{FF2B5EF4-FFF2-40B4-BE49-F238E27FC236}">
                <a16:creationId xmlns:a16="http://schemas.microsoft.com/office/drawing/2014/main" id="{631AB1F7-2AE8-4831-8E54-A3276176500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12" y="4603183"/>
            <a:ext cx="180000" cy="180000"/>
          </a:xfrm>
          <a:prstGeom prst="rect">
            <a:avLst/>
          </a:prstGeom>
        </p:spPr>
      </p:pic>
      <p:sp>
        <p:nvSpPr>
          <p:cNvPr id="234" name="사각형: 둥근 모서리 233">
            <a:extLst>
              <a:ext uri="{FF2B5EF4-FFF2-40B4-BE49-F238E27FC236}">
                <a16:creationId xmlns:a16="http://schemas.microsoft.com/office/drawing/2014/main" id="{B0A695F8-B5BD-484A-9D89-2D86823C0DB6}"/>
              </a:ext>
            </a:extLst>
          </p:cNvPr>
          <p:cNvSpPr/>
          <p:nvPr/>
        </p:nvSpPr>
        <p:spPr bwMode="auto">
          <a:xfrm>
            <a:off x="821125" y="5009240"/>
            <a:ext cx="1620000" cy="288000"/>
          </a:xfrm>
          <a:prstGeom prst="roundRect">
            <a:avLst>
              <a:gd name="adj" fmla="val 6621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03.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배송등록</a:t>
            </a:r>
          </a:p>
        </p:txBody>
      </p:sp>
      <p:pic>
        <p:nvPicPr>
          <p:cNvPr id="235" name="그림 234">
            <a:extLst>
              <a:ext uri="{FF2B5EF4-FFF2-40B4-BE49-F238E27FC236}">
                <a16:creationId xmlns:a16="http://schemas.microsoft.com/office/drawing/2014/main" id="{404BE02C-B877-41AC-83F8-8C80D33DFD9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12" y="5063240"/>
            <a:ext cx="180000" cy="180000"/>
          </a:xfrm>
          <a:prstGeom prst="rect">
            <a:avLst/>
          </a:prstGeom>
        </p:spPr>
      </p:pic>
      <p:sp>
        <p:nvSpPr>
          <p:cNvPr id="236" name="사각형: 둥근 모서리 235">
            <a:extLst>
              <a:ext uri="{FF2B5EF4-FFF2-40B4-BE49-F238E27FC236}">
                <a16:creationId xmlns:a16="http://schemas.microsoft.com/office/drawing/2014/main" id="{3DAE1BBF-9765-413C-A630-17D9AF95B3CC}"/>
              </a:ext>
            </a:extLst>
          </p:cNvPr>
          <p:cNvSpPr/>
          <p:nvPr/>
        </p:nvSpPr>
        <p:spPr bwMode="auto">
          <a:xfrm>
            <a:off x="821125" y="5469297"/>
            <a:ext cx="1620000" cy="288000"/>
          </a:xfrm>
          <a:prstGeom prst="roundRect">
            <a:avLst>
              <a:gd name="adj" fmla="val 6621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04.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인수완료</a:t>
            </a:r>
          </a:p>
        </p:txBody>
      </p:sp>
      <p:pic>
        <p:nvPicPr>
          <p:cNvPr id="237" name="그림 236">
            <a:extLst>
              <a:ext uri="{FF2B5EF4-FFF2-40B4-BE49-F238E27FC236}">
                <a16:creationId xmlns:a16="http://schemas.microsoft.com/office/drawing/2014/main" id="{2FE99631-D96A-4D6C-AFBF-232CD3AC293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12" y="5523297"/>
            <a:ext cx="180000" cy="180000"/>
          </a:xfrm>
          <a:prstGeom prst="rect">
            <a:avLst/>
          </a:prstGeom>
        </p:spPr>
      </p:pic>
      <p:grpSp>
        <p:nvGrpSpPr>
          <p:cNvPr id="238" name="그룹 237">
            <a:extLst>
              <a:ext uri="{FF2B5EF4-FFF2-40B4-BE49-F238E27FC236}">
                <a16:creationId xmlns:a16="http://schemas.microsoft.com/office/drawing/2014/main" id="{91158FAE-9901-41BB-8502-07B2934BB061}"/>
              </a:ext>
            </a:extLst>
          </p:cNvPr>
          <p:cNvGrpSpPr/>
          <p:nvPr/>
        </p:nvGrpSpPr>
        <p:grpSpPr>
          <a:xfrm>
            <a:off x="1113844" y="3631619"/>
            <a:ext cx="450147" cy="215444"/>
            <a:chOff x="6648708" y="2082056"/>
            <a:chExt cx="450147" cy="215444"/>
          </a:xfrm>
        </p:grpSpPr>
        <p:pic>
          <p:nvPicPr>
            <p:cNvPr id="239" name="그림 238">
              <a:extLst>
                <a:ext uri="{FF2B5EF4-FFF2-40B4-BE49-F238E27FC236}">
                  <a16:creationId xmlns:a16="http://schemas.microsoft.com/office/drawing/2014/main" id="{1C87821E-FE33-45DA-A9DB-D52D186DF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48708" y="2130958"/>
              <a:ext cx="126000" cy="126000"/>
            </a:xfrm>
            <a:prstGeom prst="rect">
              <a:avLst/>
            </a:prstGeom>
          </p:spPr>
        </p:pic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656DA511-C2A3-43F0-8792-4311F4F9288D}"/>
                </a:ext>
              </a:extLst>
            </p:cNvPr>
            <p:cNvSpPr txBox="1"/>
            <p:nvPr/>
          </p:nvSpPr>
          <p:spPr>
            <a:xfrm>
              <a:off x="6715417" y="2082056"/>
              <a:ext cx="3834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/>
                <a:t>예정</a:t>
              </a:r>
            </a:p>
          </p:txBody>
        </p:sp>
      </p:grpSp>
      <p:grpSp>
        <p:nvGrpSpPr>
          <p:cNvPr id="241" name="그룹 240">
            <a:extLst>
              <a:ext uri="{FF2B5EF4-FFF2-40B4-BE49-F238E27FC236}">
                <a16:creationId xmlns:a16="http://schemas.microsoft.com/office/drawing/2014/main" id="{A9114B5F-24E3-40D3-9537-6664B90B86B5}"/>
              </a:ext>
            </a:extLst>
          </p:cNvPr>
          <p:cNvGrpSpPr/>
          <p:nvPr/>
        </p:nvGrpSpPr>
        <p:grpSpPr>
          <a:xfrm>
            <a:off x="1584649" y="3631619"/>
            <a:ext cx="548141" cy="215444"/>
            <a:chOff x="6671958" y="2082056"/>
            <a:chExt cx="548141" cy="215444"/>
          </a:xfrm>
        </p:grpSpPr>
        <p:pic>
          <p:nvPicPr>
            <p:cNvPr id="242" name="그림 241">
              <a:extLst>
                <a:ext uri="{FF2B5EF4-FFF2-40B4-BE49-F238E27FC236}">
                  <a16:creationId xmlns:a16="http://schemas.microsoft.com/office/drawing/2014/main" id="{57FB2468-18DE-44A2-A495-6E459C92EC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71958" y="2128707"/>
              <a:ext cx="126000" cy="126000"/>
            </a:xfrm>
            <a:prstGeom prst="rect">
              <a:avLst/>
            </a:prstGeom>
          </p:spPr>
        </p:pic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CC65CAAC-09D7-4D89-B31D-6E2ED466928D}"/>
                </a:ext>
              </a:extLst>
            </p:cNvPr>
            <p:cNvSpPr txBox="1"/>
            <p:nvPr/>
          </p:nvSpPr>
          <p:spPr>
            <a:xfrm>
              <a:off x="6737275" y="2082056"/>
              <a:ext cx="4828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/>
                <a:t>진행중</a:t>
              </a:r>
            </a:p>
          </p:txBody>
        </p:sp>
      </p:grp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0B645A69-539A-47EA-9E63-A941743608C1}"/>
              </a:ext>
            </a:extLst>
          </p:cNvPr>
          <p:cNvGrpSpPr/>
          <p:nvPr/>
        </p:nvGrpSpPr>
        <p:grpSpPr>
          <a:xfrm>
            <a:off x="2153448" y="3631619"/>
            <a:ext cx="452398" cy="215444"/>
            <a:chOff x="6671958" y="2082056"/>
            <a:chExt cx="452398" cy="215444"/>
          </a:xfrm>
        </p:grpSpPr>
        <p:pic>
          <p:nvPicPr>
            <p:cNvPr id="245" name="그림 244">
              <a:extLst>
                <a:ext uri="{FF2B5EF4-FFF2-40B4-BE49-F238E27FC236}">
                  <a16:creationId xmlns:a16="http://schemas.microsoft.com/office/drawing/2014/main" id="{26188677-DE9C-4222-8203-4DF63C82D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71958" y="2128707"/>
              <a:ext cx="126000" cy="126000"/>
            </a:xfrm>
            <a:prstGeom prst="rect">
              <a:avLst/>
            </a:prstGeom>
          </p:spPr>
        </p:pic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647A3D55-9A97-4783-AA8E-0200CF66ADC4}"/>
                </a:ext>
              </a:extLst>
            </p:cNvPr>
            <p:cNvSpPr txBox="1"/>
            <p:nvPr/>
          </p:nvSpPr>
          <p:spPr>
            <a:xfrm>
              <a:off x="6740918" y="2082056"/>
              <a:ext cx="3834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/>
                <a:t>완료</a:t>
              </a:r>
            </a:p>
          </p:txBody>
        </p:sp>
      </p:grpSp>
      <p:cxnSp>
        <p:nvCxnSpPr>
          <p:cNvPr id="247" name="직선 연결선 246">
            <a:extLst>
              <a:ext uri="{FF2B5EF4-FFF2-40B4-BE49-F238E27FC236}">
                <a16:creationId xmlns:a16="http://schemas.microsoft.com/office/drawing/2014/main" id="{43F41B30-47A3-41FD-905A-0012D8316972}"/>
              </a:ext>
            </a:extLst>
          </p:cNvPr>
          <p:cNvCxnSpPr>
            <a:cxnSpLocks/>
          </p:cNvCxnSpPr>
          <p:nvPr/>
        </p:nvCxnSpPr>
        <p:spPr>
          <a:xfrm>
            <a:off x="2757077" y="3920478"/>
            <a:ext cx="6768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타원 247">
            <a:extLst>
              <a:ext uri="{FF2B5EF4-FFF2-40B4-BE49-F238E27FC236}">
                <a16:creationId xmlns:a16="http://schemas.microsoft.com/office/drawing/2014/main" id="{0F3D210E-689C-45AC-B1C7-D8D4E6A720DA}"/>
              </a:ext>
            </a:extLst>
          </p:cNvPr>
          <p:cNvSpPr>
            <a:spLocks noChangeAspect="1"/>
          </p:cNvSpPr>
          <p:nvPr/>
        </p:nvSpPr>
        <p:spPr>
          <a:xfrm>
            <a:off x="5016864" y="3416695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2-1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249" name="타원 248">
            <a:extLst>
              <a:ext uri="{FF2B5EF4-FFF2-40B4-BE49-F238E27FC236}">
                <a16:creationId xmlns:a16="http://schemas.microsoft.com/office/drawing/2014/main" id="{23B42D44-5524-4D77-9B73-2805031D94E8}"/>
              </a:ext>
            </a:extLst>
          </p:cNvPr>
          <p:cNvSpPr>
            <a:spLocks noChangeAspect="1"/>
          </p:cNvSpPr>
          <p:nvPr/>
        </p:nvSpPr>
        <p:spPr>
          <a:xfrm>
            <a:off x="2757077" y="3416695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2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250" name="타원 249">
            <a:extLst>
              <a:ext uri="{FF2B5EF4-FFF2-40B4-BE49-F238E27FC236}">
                <a16:creationId xmlns:a16="http://schemas.microsoft.com/office/drawing/2014/main" id="{8D1FEEF8-7F0C-432E-AFE0-2B2403D07A8D}"/>
              </a:ext>
            </a:extLst>
          </p:cNvPr>
          <p:cNvSpPr>
            <a:spLocks noChangeAspect="1"/>
          </p:cNvSpPr>
          <p:nvPr/>
        </p:nvSpPr>
        <p:spPr>
          <a:xfrm>
            <a:off x="2754993" y="4199282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3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251" name="타원 250">
            <a:extLst>
              <a:ext uri="{FF2B5EF4-FFF2-40B4-BE49-F238E27FC236}">
                <a16:creationId xmlns:a16="http://schemas.microsoft.com/office/drawing/2014/main" id="{476C2DAC-FA02-4970-B44F-82D8A45D24CC}"/>
              </a:ext>
            </a:extLst>
          </p:cNvPr>
          <p:cNvSpPr>
            <a:spLocks noChangeAspect="1"/>
          </p:cNvSpPr>
          <p:nvPr/>
        </p:nvSpPr>
        <p:spPr>
          <a:xfrm>
            <a:off x="6560266" y="3416695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2-2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252" name="타원 251">
            <a:extLst>
              <a:ext uri="{FF2B5EF4-FFF2-40B4-BE49-F238E27FC236}">
                <a16:creationId xmlns:a16="http://schemas.microsoft.com/office/drawing/2014/main" id="{7D50FB78-F74F-479E-8500-DF9CB0BABD38}"/>
              </a:ext>
            </a:extLst>
          </p:cNvPr>
          <p:cNvSpPr>
            <a:spLocks noChangeAspect="1"/>
          </p:cNvSpPr>
          <p:nvPr/>
        </p:nvSpPr>
        <p:spPr>
          <a:xfrm>
            <a:off x="9075745" y="3821183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4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D4A916F-ECFC-409D-BEDA-235050EAFEA6}"/>
              </a:ext>
            </a:extLst>
          </p:cNvPr>
          <p:cNvSpPr txBox="1"/>
          <p:nvPr/>
        </p:nvSpPr>
        <p:spPr>
          <a:xfrm>
            <a:off x="10245609" y="688967"/>
            <a:ext cx="1800000" cy="200055"/>
          </a:xfrm>
          <a:prstGeom prst="rect">
            <a:avLst/>
          </a:prstGeom>
        </p:spPr>
        <p:txBody>
          <a:bodyPr wrap="square" lIns="36000" rIns="36000" rtlCol="0">
            <a:spAutoFit/>
          </a:bodyPr>
          <a:lstStyle/>
          <a:p>
            <a: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BSSCR0101M  </a:t>
            </a:r>
            <a:endParaRPr lang="ko-KR" altLang="ko-KR" sz="700" dirty="0">
              <a:solidFill>
                <a:srgbClr val="20212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12136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6D103-E2A0-3A7D-69AA-371CD3E14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D8138B63-2B5F-29E8-7F3A-5174D9E2E121}"/>
              </a:ext>
            </a:extLst>
          </p:cNvPr>
          <p:cNvSpPr txBox="1"/>
          <p:nvPr/>
        </p:nvSpPr>
        <p:spPr>
          <a:xfrm>
            <a:off x="10245609" y="497547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>
              <a:defRPr/>
            </a:pPr>
            <a:r>
              <a:rPr lang="ko-KR" altLang="en-US" sz="700">
                <a:solidFill>
                  <a:srgbClr val="202124"/>
                </a:solidFill>
                <a:latin typeface="+mn-ea"/>
              </a:rPr>
              <a:t>신청기간관리 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202124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6A215C4-DC5A-004F-EE3F-DC9FB8A72E10}"/>
              </a:ext>
            </a:extLst>
          </p:cNvPr>
          <p:cNvSpPr txBox="1"/>
          <p:nvPr/>
        </p:nvSpPr>
        <p:spPr>
          <a:xfrm>
            <a:off x="10245609" y="863833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endParaRPr kumimoji="0" lang="ko-KR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2552FD-D0E0-EA02-42BF-EF2D8438A599}"/>
              </a:ext>
            </a:extLst>
          </p:cNvPr>
          <p:cNvSpPr txBox="1"/>
          <p:nvPr/>
        </p:nvSpPr>
        <p:spPr>
          <a:xfrm>
            <a:off x="66840" y="125573"/>
            <a:ext cx="3172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1400" dirty="0">
                <a:solidFill>
                  <a:prstClr val="black"/>
                </a:solidFill>
                <a:latin typeface="함초롬돋움"/>
                <a:ea typeface="함초롬돋움"/>
              </a:rPr>
              <a:t>캘린더신청 </a:t>
            </a:r>
            <a:r>
              <a:rPr lang="en-US" altLang="ko-KR" sz="1400">
                <a:solidFill>
                  <a:prstClr val="black"/>
                </a:solidFill>
                <a:latin typeface="함초롬돋움"/>
                <a:ea typeface="함초롬돋움"/>
              </a:rPr>
              <a:t>&gt; </a:t>
            </a:r>
            <a:r>
              <a:rPr lang="ko-KR" altLang="en-US" sz="1400">
                <a:solidFill>
                  <a:prstClr val="black"/>
                </a:solidFill>
                <a:latin typeface="함초롬돋움"/>
                <a:ea typeface="함초롬돋움"/>
              </a:rPr>
              <a:t>신청기간관리</a:t>
            </a:r>
            <a:r>
              <a:rPr lang="en-US" altLang="ko-KR" sz="1400">
                <a:solidFill>
                  <a:prstClr val="black"/>
                </a:solidFill>
                <a:latin typeface="함초롬돋움"/>
                <a:ea typeface="함초롬돋움"/>
              </a:rPr>
              <a:t>_</a:t>
            </a:r>
            <a:r>
              <a:rPr lang="ko-KR" altLang="en-US" sz="1400" dirty="0">
                <a:solidFill>
                  <a:prstClr val="black"/>
                </a:solidFill>
                <a:latin typeface="함초롬돋움"/>
                <a:ea typeface="함초롬돋움"/>
              </a:rPr>
              <a:t>신청등록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BDE49F-922F-F588-220C-513BCF3DDE89}"/>
              </a:ext>
            </a:extLst>
          </p:cNvPr>
          <p:cNvSpPr txBox="1"/>
          <p:nvPr/>
        </p:nvSpPr>
        <p:spPr>
          <a:xfrm>
            <a:off x="10245609" y="1118146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lvl="0"/>
            <a:r>
              <a:rPr lang="ko-KR" altLang="en-US" sz="700">
                <a:solidFill>
                  <a:srgbClr val="202124"/>
                </a:solidFill>
                <a:latin typeface="+mn-ea"/>
              </a:rPr>
              <a:t>홈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영업지원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캘린더신청 </a:t>
            </a:r>
            <a:r>
              <a:rPr lang="en-US" altLang="ko-KR" sz="70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>
                <a:solidFill>
                  <a:srgbClr val="202124"/>
                </a:solidFill>
                <a:latin typeface="+mn-ea"/>
              </a:rPr>
              <a:t>신청기간관리</a:t>
            </a:r>
            <a:endParaRPr lang="ko-KR" altLang="en-US" sz="700" dirty="0">
              <a:solidFill>
                <a:srgbClr val="202124"/>
              </a:solidFill>
              <a:latin typeface="+mn-ea"/>
            </a:endParaRPr>
          </a:p>
        </p:txBody>
      </p:sp>
      <p:graphicFrame>
        <p:nvGraphicFramePr>
          <p:cNvPr id="2" name="Group 974">
            <a:extLst>
              <a:ext uri="{FF2B5EF4-FFF2-40B4-BE49-F238E27FC236}">
                <a16:creationId xmlns:a16="http://schemas.microsoft.com/office/drawing/2014/main" id="{5F1F877F-9793-CEFE-6D03-3407ACEA0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413285"/>
              </p:ext>
            </p:extLst>
          </p:nvPr>
        </p:nvGraphicFramePr>
        <p:xfrm>
          <a:off x="9697291" y="1630289"/>
          <a:ext cx="2340000" cy="4527360"/>
        </p:xfrm>
        <a:graphic>
          <a:graphicData uri="http://schemas.openxmlformats.org/drawingml/2006/table">
            <a:tbl>
              <a:tblPr/>
              <a:tblGrid>
                <a:gridCol w="2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차 신청 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품목별 총수량신청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신청등록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신청기간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설정</a:t>
                      </a:r>
                      <a:endParaRPr lang="en-US" altLang="ko-KR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차 신청 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영업점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고객배송 수량 등록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신청등록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배송등록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인수등록 설정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614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진행단계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‘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신청등록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상태로 변경됨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218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신청상태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차수생성 상태에서 신청등록 폼의 저장 버튼 클릭 후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신청등록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상태로 변경됨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969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마감 버튼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※ (5)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저장 버튼 클릭 후 활성화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버튼 클릭 시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얼럿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노출 및 신청마감 처리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해당 차수에 대해서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신청마감하시겠습니까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? 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신청마감이 완료되었습니다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수정 버튼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※ (5)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저장 버튼 클릭 후 활성화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신청시작일자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신청종료일자 값을 수정하고 버튼 클릭 시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알럿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노출 및 수정 완료됨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해당 차수의 신청기간 정보를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변경하시겠습니까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? 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신청기간 정보 등록이 완료되었습니다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필수입력 항목 미체크 시 얼럿 노출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신청시작일자를 입력해주세요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확이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신청종료일자를 입력래주세요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396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저장 버튼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최초로 신청등록한 이후에 다시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신청등록할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수 없음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수정 및 마감만 가능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2009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신청등록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신청시작일자 캘린더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신청종료일자 캘린더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등록일자 캘린더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 등록한 날짜 자동 세팅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비활성화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158722"/>
                  </a:ext>
                </a:extLst>
              </a:tr>
            </a:tbl>
          </a:graphicData>
        </a:graphic>
      </p:graphicFrame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D6453C79-6363-4D3D-A566-583992ADB506}"/>
              </a:ext>
            </a:extLst>
          </p:cNvPr>
          <p:cNvSpPr/>
          <p:nvPr/>
        </p:nvSpPr>
        <p:spPr>
          <a:xfrm>
            <a:off x="1200693" y="576273"/>
            <a:ext cx="5289030" cy="216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ko-KR" altLang="en-US" sz="600">
                <a:solidFill>
                  <a:srgbClr val="7F7F7F"/>
                </a:solidFill>
                <a:latin typeface="함초롬돋움"/>
                <a:ea typeface="함초롬돋움"/>
              </a:rPr>
              <a:t>홈</a:t>
            </a:r>
            <a:r>
              <a:rPr kumimoji="0" lang="ko-KR" altLang="en-US" sz="6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영업지원 </a:t>
            </a:r>
            <a:r>
              <a:rPr lang="en-US" altLang="ko-KR" sz="600" dirty="0">
                <a:solidFill>
                  <a:srgbClr val="7F7F7F"/>
                </a:solidFill>
                <a:latin typeface="함초롬돋움"/>
                <a:ea typeface="함초롬돋움"/>
              </a:rPr>
              <a:t>&gt; 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캘린더신청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en-US" altLang="ko-KR" sz="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(691511</a:t>
            </a:r>
            <a:r>
              <a:rPr kumimoji="0" lang="en-US" altLang="ko-KR" sz="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) </a:t>
            </a:r>
            <a:r>
              <a:rPr kumimoji="0" lang="ko-KR" altLang="en-US" sz="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신청기간관리 </a:t>
            </a:r>
            <a:endParaRPr kumimoji="0" lang="ko-KR" altLang="en-US" sz="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1FA2F48F-B7B3-44E2-BAB2-058FC19FFF4D}"/>
              </a:ext>
            </a:extLst>
          </p:cNvPr>
          <p:cNvGrpSpPr/>
          <p:nvPr/>
        </p:nvGrpSpPr>
        <p:grpSpPr>
          <a:xfrm>
            <a:off x="287839" y="540930"/>
            <a:ext cx="1033453" cy="246221"/>
            <a:chOff x="287839" y="540930"/>
            <a:chExt cx="1033453" cy="246221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5E00F50-EA2B-49C6-A382-E34F756FDA26}"/>
                </a:ext>
              </a:extLst>
            </p:cNvPr>
            <p:cNvSpPr txBox="1"/>
            <p:nvPr/>
          </p:nvSpPr>
          <p:spPr>
            <a:xfrm>
              <a:off x="386421" y="540930"/>
              <a:ext cx="9348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ko-KR" altLang="en-US" sz="1000" b="1">
                  <a:solidFill>
                    <a:prstClr val="black"/>
                  </a:solidFill>
                  <a:latin typeface="함초롬돋움"/>
                  <a:ea typeface="함초롬돋움"/>
                </a:rPr>
                <a:t>신청기간관리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endParaRPr>
            </a:p>
          </p:txBody>
        </p:sp>
        <p:pic>
          <p:nvPicPr>
            <p:cNvPr id="135" name="그림 134" descr="스케치, 블랙, 화이트이(가) 표시된 사진&#10;&#10;자동 생성된 설명">
              <a:extLst>
                <a:ext uri="{FF2B5EF4-FFF2-40B4-BE49-F238E27FC236}">
                  <a16:creationId xmlns:a16="http://schemas.microsoft.com/office/drawing/2014/main" id="{68812FA2-79DE-45D0-B68F-5BDA7C7AC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839" y="604119"/>
              <a:ext cx="133200" cy="133200"/>
            </a:xfrm>
            <a:prstGeom prst="rect">
              <a:avLst/>
            </a:prstGeom>
          </p:spPr>
        </p:pic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0C51A1D-F231-439A-BBE6-67B17AC028FA}"/>
              </a:ext>
            </a:extLst>
          </p:cNvPr>
          <p:cNvSpPr/>
          <p:nvPr/>
        </p:nvSpPr>
        <p:spPr>
          <a:xfrm>
            <a:off x="1200693" y="576273"/>
            <a:ext cx="5289030" cy="216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kumimoji="0" lang="ko-KR" altLang="en-US" sz="6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홈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영업지원 </a:t>
            </a:r>
            <a:r>
              <a:rPr lang="en-US" altLang="ko-KR" sz="600" dirty="0">
                <a:solidFill>
                  <a:srgbClr val="7F7F7F"/>
                </a:solidFill>
                <a:latin typeface="함초롬돋움"/>
                <a:ea typeface="함초롬돋움"/>
              </a:rPr>
              <a:t>&gt; 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캘린더신청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en-US" altLang="ko-KR" sz="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(691511</a:t>
            </a:r>
            <a:r>
              <a:rPr kumimoji="0" lang="en-US" altLang="ko-KR" sz="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) </a:t>
            </a:r>
            <a:r>
              <a:rPr kumimoji="0" lang="ko-KR" altLang="en-US" sz="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신청기간관리 </a:t>
            </a:r>
            <a:endParaRPr kumimoji="0" lang="ko-KR" altLang="en-US" sz="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E7E92D6B-6908-44D3-B81C-532E8834344D}"/>
              </a:ext>
            </a:extLst>
          </p:cNvPr>
          <p:cNvGrpSpPr/>
          <p:nvPr/>
        </p:nvGrpSpPr>
        <p:grpSpPr>
          <a:xfrm>
            <a:off x="287839" y="540930"/>
            <a:ext cx="1033453" cy="246221"/>
            <a:chOff x="287839" y="540930"/>
            <a:chExt cx="1033453" cy="246221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2D85A65-B8CA-4A77-A070-08745AF296A4}"/>
                </a:ext>
              </a:extLst>
            </p:cNvPr>
            <p:cNvSpPr txBox="1"/>
            <p:nvPr/>
          </p:nvSpPr>
          <p:spPr>
            <a:xfrm>
              <a:off x="386421" y="540930"/>
              <a:ext cx="9348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ko-KR" altLang="en-US" sz="1000" b="1">
                  <a:solidFill>
                    <a:prstClr val="black"/>
                  </a:solidFill>
                  <a:latin typeface="함초롬돋움"/>
                  <a:ea typeface="함초롬돋움"/>
                </a:rPr>
                <a:t>신청기간관리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endParaRPr>
            </a:p>
          </p:txBody>
        </p:sp>
        <p:pic>
          <p:nvPicPr>
            <p:cNvPr id="61" name="그림 60" descr="스케치, 블랙, 화이트이(가) 표시된 사진&#10;&#10;자동 생성된 설명">
              <a:extLst>
                <a:ext uri="{FF2B5EF4-FFF2-40B4-BE49-F238E27FC236}">
                  <a16:creationId xmlns:a16="http://schemas.microsoft.com/office/drawing/2014/main" id="{A7E556A4-ABBB-49F7-959C-64BDAF8FD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839" y="604119"/>
              <a:ext cx="133200" cy="133200"/>
            </a:xfrm>
            <a:prstGeom prst="rect">
              <a:avLst/>
            </a:prstGeom>
          </p:spPr>
        </p:pic>
      </p:grpSp>
      <p:sp>
        <p:nvSpPr>
          <p:cNvPr id="342" name="TextBox 341">
            <a:extLst>
              <a:ext uri="{FF2B5EF4-FFF2-40B4-BE49-F238E27FC236}">
                <a16:creationId xmlns:a16="http://schemas.microsoft.com/office/drawing/2014/main" id="{F3777512-1105-47CF-9F1B-E8A7FD2C799B}"/>
              </a:ext>
            </a:extLst>
          </p:cNvPr>
          <p:cNvSpPr txBox="1"/>
          <p:nvPr/>
        </p:nvSpPr>
        <p:spPr>
          <a:xfrm>
            <a:off x="190893" y="878068"/>
            <a:ext cx="36823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● 신청정보</a:t>
            </a:r>
            <a:r>
              <a:rPr lang="en-US" altLang="ko-KR" sz="900" b="1" dirty="0"/>
              <a:t>(</a:t>
            </a:r>
            <a:r>
              <a:rPr lang="ko-KR" altLang="en-US" sz="900" b="1" dirty="0"/>
              <a:t>기간</a:t>
            </a:r>
            <a:r>
              <a:rPr lang="en-US" altLang="ko-KR" sz="900" b="1" dirty="0"/>
              <a:t>) </a:t>
            </a:r>
            <a:r>
              <a:rPr lang="ko-KR" altLang="en-US" sz="900" b="1" dirty="0"/>
              <a:t>내역</a:t>
            </a:r>
          </a:p>
        </p:txBody>
      </p:sp>
      <p:grpSp>
        <p:nvGrpSpPr>
          <p:cNvPr id="343" name="그룹 342">
            <a:extLst>
              <a:ext uri="{FF2B5EF4-FFF2-40B4-BE49-F238E27FC236}">
                <a16:creationId xmlns:a16="http://schemas.microsoft.com/office/drawing/2014/main" id="{31292A64-0A70-40DA-9678-714AB1581E64}"/>
              </a:ext>
            </a:extLst>
          </p:cNvPr>
          <p:cNvGrpSpPr/>
          <p:nvPr/>
        </p:nvGrpSpPr>
        <p:grpSpPr>
          <a:xfrm>
            <a:off x="8501372" y="901480"/>
            <a:ext cx="1066155" cy="198000"/>
            <a:chOff x="3149475" y="1163217"/>
            <a:chExt cx="1066155" cy="198000"/>
          </a:xfrm>
        </p:grpSpPr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E2F5E4AD-36C8-4A91-A8A5-5CE5D5192EA8}"/>
                </a:ext>
              </a:extLst>
            </p:cNvPr>
            <p:cNvSpPr txBox="1"/>
            <p:nvPr/>
          </p:nvSpPr>
          <p:spPr>
            <a:xfrm>
              <a:off x="3149475" y="1198258"/>
              <a:ext cx="39754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b="1">
                  <a:latin typeface="+mn-ea"/>
                </a:rPr>
                <a:t>신청연도</a:t>
              </a:r>
              <a:endParaRPr lang="ko-KR" altLang="en-US" sz="800" b="1" dirty="0">
                <a:latin typeface="+mn-ea"/>
              </a:endParaRPr>
            </a:p>
          </p:txBody>
        </p:sp>
        <p:grpSp>
          <p:nvGrpSpPr>
            <p:cNvPr id="345" name="그룹 344">
              <a:extLst>
                <a:ext uri="{FF2B5EF4-FFF2-40B4-BE49-F238E27FC236}">
                  <a16:creationId xmlns:a16="http://schemas.microsoft.com/office/drawing/2014/main" id="{F53402F3-6B1E-40BE-8FC9-7000D3051145}"/>
                </a:ext>
              </a:extLst>
            </p:cNvPr>
            <p:cNvGrpSpPr/>
            <p:nvPr/>
          </p:nvGrpSpPr>
          <p:grpSpPr>
            <a:xfrm>
              <a:off x="3627324" y="1163217"/>
              <a:ext cx="588306" cy="198000"/>
              <a:chOff x="4198742" y="1232835"/>
              <a:chExt cx="588306" cy="198000"/>
            </a:xfrm>
          </p:grpSpPr>
          <p:sp>
            <p:nvSpPr>
              <p:cNvPr id="346" name="직사각형 345">
                <a:extLst>
                  <a:ext uri="{FF2B5EF4-FFF2-40B4-BE49-F238E27FC236}">
                    <a16:creationId xmlns:a16="http://schemas.microsoft.com/office/drawing/2014/main" id="{C893B1C5-D09C-4C96-B0F0-84A47268521C}"/>
                  </a:ext>
                </a:extLst>
              </p:cNvPr>
              <p:cNvSpPr/>
              <p:nvPr/>
            </p:nvSpPr>
            <p:spPr bwMode="auto">
              <a:xfrm>
                <a:off x="4198742" y="1232835"/>
                <a:ext cx="588306" cy="19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bIns="54000" rtlCol="0" anchor="ctr"/>
              <a:lstStyle/>
              <a:p>
                <a:r>
                  <a:rPr lang="en-US" altLang="ko-KR" sz="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2025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년</a:t>
                </a:r>
              </a:p>
            </p:txBody>
          </p:sp>
          <p:pic>
            <p:nvPicPr>
              <p:cNvPr id="347" name="그림 346">
                <a:extLst>
                  <a:ext uri="{FF2B5EF4-FFF2-40B4-BE49-F238E27FC236}">
                    <a16:creationId xmlns:a16="http://schemas.microsoft.com/office/drawing/2014/main" id="{37F83FFF-2B3E-48F4-85D8-058E5D3B26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8736" y="1283843"/>
                <a:ext cx="90000" cy="90000"/>
              </a:xfrm>
              <a:prstGeom prst="rect">
                <a:avLst/>
              </a:prstGeom>
            </p:spPr>
          </p:pic>
        </p:grpSp>
      </p:grpSp>
      <p:sp>
        <p:nvSpPr>
          <p:cNvPr id="188" name="TextBox 187">
            <a:extLst>
              <a:ext uri="{FF2B5EF4-FFF2-40B4-BE49-F238E27FC236}">
                <a16:creationId xmlns:a16="http://schemas.microsoft.com/office/drawing/2014/main" id="{9E18D414-CB99-4097-A406-831F523CFED6}"/>
              </a:ext>
            </a:extLst>
          </p:cNvPr>
          <p:cNvSpPr txBox="1"/>
          <p:nvPr/>
        </p:nvSpPr>
        <p:spPr>
          <a:xfrm>
            <a:off x="286799" y="3253161"/>
            <a:ext cx="1053618" cy="230832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en-US" altLang="ko-KR" sz="900" b="1"/>
              <a:t>&gt; </a:t>
            </a:r>
            <a:r>
              <a:rPr lang="ko-KR" altLang="en-US" sz="900" b="1"/>
              <a:t>차수별 진행단계</a:t>
            </a:r>
          </a:p>
        </p:txBody>
      </p:sp>
      <p:sp>
        <p:nvSpPr>
          <p:cNvPr id="260" name="사각형: 둥근 모서리 259">
            <a:extLst>
              <a:ext uri="{FF2B5EF4-FFF2-40B4-BE49-F238E27FC236}">
                <a16:creationId xmlns:a16="http://schemas.microsoft.com/office/drawing/2014/main" id="{6FD8BC5C-B539-44C1-8DD4-C08078985689}"/>
              </a:ext>
            </a:extLst>
          </p:cNvPr>
          <p:cNvSpPr/>
          <p:nvPr/>
        </p:nvSpPr>
        <p:spPr>
          <a:xfrm>
            <a:off x="8981183" y="3285993"/>
            <a:ext cx="540000" cy="198000"/>
          </a:xfrm>
          <a:prstGeom prst="roundRect">
            <a:avLst>
              <a:gd name="adj" fmla="val 5826"/>
            </a:avLst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차수생성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91B07DEC-D604-4F73-9B2D-53DD08B8182E}"/>
              </a:ext>
            </a:extLst>
          </p:cNvPr>
          <p:cNvSpPr/>
          <p:nvPr/>
        </p:nvSpPr>
        <p:spPr bwMode="auto">
          <a:xfrm>
            <a:off x="286800" y="3556306"/>
            <a:ext cx="2340000" cy="410618"/>
          </a:xfrm>
          <a:prstGeom prst="roundRect">
            <a:avLst>
              <a:gd name="adj" fmla="val 123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FF17838-8BF0-4596-86C3-1236F859EEA9}"/>
              </a:ext>
            </a:extLst>
          </p:cNvPr>
          <p:cNvSpPr txBox="1"/>
          <p:nvPr/>
        </p:nvSpPr>
        <p:spPr>
          <a:xfrm>
            <a:off x="284158" y="3625955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진행단계</a:t>
            </a:r>
          </a:p>
        </p:txBody>
      </p:sp>
      <p:sp>
        <p:nvSpPr>
          <p:cNvPr id="112" name="사각형: 둥근 모서리 111">
            <a:extLst>
              <a:ext uri="{FF2B5EF4-FFF2-40B4-BE49-F238E27FC236}">
                <a16:creationId xmlns:a16="http://schemas.microsoft.com/office/drawing/2014/main" id="{2218EB07-D332-430B-B95F-2D02C85EC1BE}"/>
              </a:ext>
            </a:extLst>
          </p:cNvPr>
          <p:cNvSpPr/>
          <p:nvPr/>
        </p:nvSpPr>
        <p:spPr bwMode="auto">
          <a:xfrm>
            <a:off x="2753354" y="3556305"/>
            <a:ext cx="6768000" cy="238017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FED075C-17BE-409C-AC5D-BBCB958AEA31}"/>
              </a:ext>
            </a:extLst>
          </p:cNvPr>
          <p:cNvSpPr txBox="1"/>
          <p:nvPr/>
        </p:nvSpPr>
        <p:spPr>
          <a:xfrm>
            <a:off x="2809296" y="4021336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800" b="1"/>
              <a:t>신청등록</a:t>
            </a:r>
          </a:p>
        </p:txBody>
      </p:sp>
      <p:graphicFrame>
        <p:nvGraphicFramePr>
          <p:cNvPr id="114" name="표 3">
            <a:extLst>
              <a:ext uri="{FF2B5EF4-FFF2-40B4-BE49-F238E27FC236}">
                <a16:creationId xmlns:a16="http://schemas.microsoft.com/office/drawing/2014/main" id="{E2C24E1D-EEB6-4CF8-B69F-487036FD246D}"/>
              </a:ext>
            </a:extLst>
          </p:cNvPr>
          <p:cNvGraphicFramePr>
            <a:graphicFrameLocks noGrp="1"/>
          </p:cNvGraphicFramePr>
          <p:nvPr/>
        </p:nvGraphicFramePr>
        <p:xfrm>
          <a:off x="2900988" y="4275826"/>
          <a:ext cx="6480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3984339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3436343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64414964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2048795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125866158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신청시작일자</a:t>
                      </a:r>
                      <a:r>
                        <a:rPr lang="en-US" altLang="ko-KR" sz="800" b="0" dirty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신청종료일자</a:t>
                      </a:r>
                      <a:r>
                        <a:rPr lang="en-US" altLang="ko-KR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등록일자</a:t>
                      </a:r>
                      <a:endParaRPr lang="ko-KR" altLang="en-US" sz="800" b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580305"/>
                  </a:ext>
                </a:extLst>
              </a:tr>
            </a:tbl>
          </a:graphicData>
        </a:graphic>
      </p:graphicFrame>
      <p:sp>
        <p:nvSpPr>
          <p:cNvPr id="115" name="TextBox 114">
            <a:extLst>
              <a:ext uri="{FF2B5EF4-FFF2-40B4-BE49-F238E27FC236}">
                <a16:creationId xmlns:a16="http://schemas.microsoft.com/office/drawing/2014/main" id="{A52CBBAE-C01F-47BA-91C7-03463FAFE79E}"/>
              </a:ext>
            </a:extLst>
          </p:cNvPr>
          <p:cNvSpPr txBox="1"/>
          <p:nvPr/>
        </p:nvSpPr>
        <p:spPr>
          <a:xfrm>
            <a:off x="2809296" y="4647223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800" b="1"/>
              <a:t>배송등록</a:t>
            </a:r>
          </a:p>
        </p:txBody>
      </p:sp>
      <p:graphicFrame>
        <p:nvGraphicFramePr>
          <p:cNvPr id="116" name="표 3">
            <a:extLst>
              <a:ext uri="{FF2B5EF4-FFF2-40B4-BE49-F238E27FC236}">
                <a16:creationId xmlns:a16="http://schemas.microsoft.com/office/drawing/2014/main" id="{C93E4FEC-6CA0-4C91-8ED2-455DB23A37C4}"/>
              </a:ext>
            </a:extLst>
          </p:cNvPr>
          <p:cNvGraphicFramePr>
            <a:graphicFrameLocks noGrp="1"/>
          </p:cNvGraphicFramePr>
          <p:nvPr/>
        </p:nvGraphicFramePr>
        <p:xfrm>
          <a:off x="2900988" y="4901713"/>
          <a:ext cx="6480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3984339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3436343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64414964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2048795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125866158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배송시작일자</a:t>
                      </a:r>
                      <a:r>
                        <a:rPr lang="en-US" altLang="ko-KR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배송종료일자</a:t>
                      </a:r>
                      <a:r>
                        <a:rPr lang="en-US" altLang="ko-KR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등록일자</a:t>
                      </a:r>
                      <a:endParaRPr lang="ko-KR" altLang="en-US" sz="800" b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580305"/>
                  </a:ext>
                </a:extLst>
              </a:tr>
            </a:tbl>
          </a:graphicData>
        </a:graphic>
      </p:graphicFrame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DAB3BC06-3FB2-46F1-9F1F-0B3FAC09FFD0}"/>
              </a:ext>
            </a:extLst>
          </p:cNvPr>
          <p:cNvSpPr/>
          <p:nvPr/>
        </p:nvSpPr>
        <p:spPr bwMode="auto">
          <a:xfrm>
            <a:off x="286800" y="3920479"/>
            <a:ext cx="2340000" cy="2016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ACBB62E6-7622-4101-9D78-A51101DE1D4B}"/>
              </a:ext>
            </a:extLst>
          </p:cNvPr>
          <p:cNvGrpSpPr/>
          <p:nvPr/>
        </p:nvGrpSpPr>
        <p:grpSpPr>
          <a:xfrm>
            <a:off x="2770665" y="3619476"/>
            <a:ext cx="1267022" cy="215444"/>
            <a:chOff x="3047404" y="2356725"/>
            <a:chExt cx="1267022" cy="215444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1E835DE-C638-4550-A682-3EAE65C69652}"/>
                </a:ext>
              </a:extLst>
            </p:cNvPr>
            <p:cNvSpPr txBox="1"/>
            <p:nvPr/>
          </p:nvSpPr>
          <p:spPr>
            <a:xfrm>
              <a:off x="3047404" y="2356725"/>
              <a:ext cx="5822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/>
                <a:t>신청연도</a:t>
              </a:r>
            </a:p>
          </p:txBody>
        </p:sp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A1C7F730-B4D2-40D7-BAA3-90F6DCF2E69F}"/>
                </a:ext>
              </a:extLst>
            </p:cNvPr>
            <p:cNvGrpSpPr/>
            <p:nvPr/>
          </p:nvGrpSpPr>
          <p:grpSpPr>
            <a:xfrm>
              <a:off x="3594426" y="2373015"/>
              <a:ext cx="720000" cy="198000"/>
              <a:chOff x="941081" y="1953599"/>
              <a:chExt cx="720000" cy="198000"/>
            </a:xfrm>
          </p:grpSpPr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5C95888A-1D67-4A22-9DBA-DD2949AA4E00}"/>
                  </a:ext>
                </a:extLst>
              </p:cNvPr>
              <p:cNvSpPr/>
              <p:nvPr/>
            </p:nvSpPr>
            <p:spPr bwMode="auto">
              <a:xfrm>
                <a:off x="941081" y="1953599"/>
                <a:ext cx="720000" cy="19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bIns="54000" rtlCol="0" anchor="ctr"/>
              <a:lstStyle/>
              <a:p>
                <a:r>
                  <a:rPr lang="en-US" altLang="ko-KR" sz="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2025</a:t>
                </a:r>
                <a:r>
                  <a:rPr lang="ko-KR" altLang="en-US" sz="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년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pic>
            <p:nvPicPr>
              <p:cNvPr id="125" name="그림 124">
                <a:extLst>
                  <a:ext uri="{FF2B5EF4-FFF2-40B4-BE49-F238E27FC236}">
                    <a16:creationId xmlns:a16="http://schemas.microsoft.com/office/drawing/2014/main" id="{069E6716-5EBD-45C9-AC09-724EEA5400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3721" y="1997444"/>
                <a:ext cx="108000" cy="108000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C769B7B4-999C-45DD-AC73-657A88FCC69D}"/>
              </a:ext>
            </a:extLst>
          </p:cNvPr>
          <p:cNvSpPr txBox="1"/>
          <p:nvPr/>
        </p:nvSpPr>
        <p:spPr>
          <a:xfrm>
            <a:off x="4289978" y="3619476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신청차수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2EFF965-5247-4663-B095-83F55CF76698}"/>
              </a:ext>
            </a:extLst>
          </p:cNvPr>
          <p:cNvSpPr txBox="1"/>
          <p:nvPr/>
        </p:nvSpPr>
        <p:spPr>
          <a:xfrm>
            <a:off x="5809290" y="3619476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신청상태</a:t>
            </a:r>
          </a:p>
        </p:txBody>
      </p: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14B3311F-B507-4D43-A59C-772D15087271}"/>
              </a:ext>
            </a:extLst>
          </p:cNvPr>
          <p:cNvGrpSpPr/>
          <p:nvPr/>
        </p:nvGrpSpPr>
        <p:grpSpPr>
          <a:xfrm>
            <a:off x="4023839" y="4301513"/>
            <a:ext cx="900000" cy="198000"/>
            <a:chOff x="7669088" y="5000231"/>
            <a:chExt cx="900000" cy="198000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BD2B00FF-62E6-46B6-92C9-B3055E83E4EF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2024-11-01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0" name="Calendar">
              <a:extLst>
                <a:ext uri="{FF2B5EF4-FFF2-40B4-BE49-F238E27FC236}">
                  <a16:creationId xmlns:a16="http://schemas.microsoft.com/office/drawing/2014/main" id="{98A7BDD1-40E9-4E5A-8C3E-71E0E81E244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FA6B3C6F-BCA9-4D6F-B55D-01B7B1073443}"/>
              </a:ext>
            </a:extLst>
          </p:cNvPr>
          <p:cNvGrpSpPr/>
          <p:nvPr/>
        </p:nvGrpSpPr>
        <p:grpSpPr>
          <a:xfrm>
            <a:off x="6184525" y="4301513"/>
            <a:ext cx="900000" cy="198000"/>
            <a:chOff x="7669088" y="5000231"/>
            <a:chExt cx="900000" cy="198000"/>
          </a:xfrm>
        </p:grpSpPr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4BEB8DBB-455D-44B5-947A-6424D921391D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2024-11-15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3" name="Calendar">
              <a:extLst>
                <a:ext uri="{FF2B5EF4-FFF2-40B4-BE49-F238E27FC236}">
                  <a16:creationId xmlns:a16="http://schemas.microsoft.com/office/drawing/2014/main" id="{6E2BECCE-3912-4A9E-B623-753E29A30F8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EE306D2E-42B2-4494-82BD-528B0809C2D2}"/>
              </a:ext>
            </a:extLst>
          </p:cNvPr>
          <p:cNvGrpSpPr/>
          <p:nvPr/>
        </p:nvGrpSpPr>
        <p:grpSpPr>
          <a:xfrm>
            <a:off x="8342770" y="4301513"/>
            <a:ext cx="900000" cy="198000"/>
            <a:chOff x="7669088" y="5000231"/>
            <a:chExt cx="900000" cy="198000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4AFFFDFF-1DF5-41B8-B32A-E401B59116BC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38" name="Calendar">
              <a:extLst>
                <a:ext uri="{FF2B5EF4-FFF2-40B4-BE49-F238E27FC236}">
                  <a16:creationId xmlns:a16="http://schemas.microsoft.com/office/drawing/2014/main" id="{2FF779A3-48DA-4A91-B418-7441284B278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9472813C-1FC7-45F8-98B4-BF17B001D3F0}"/>
              </a:ext>
            </a:extLst>
          </p:cNvPr>
          <p:cNvSpPr/>
          <p:nvPr/>
        </p:nvSpPr>
        <p:spPr>
          <a:xfrm>
            <a:off x="8976746" y="4030718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저장</a:t>
            </a: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6CBC473C-509E-48F0-8FF9-EF0F4E491621}"/>
              </a:ext>
            </a:extLst>
          </p:cNvPr>
          <p:cNvSpPr/>
          <p:nvPr/>
        </p:nvSpPr>
        <p:spPr>
          <a:xfrm>
            <a:off x="8540910" y="4030718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수정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1FCEC46F-CA93-4EEB-B624-39250418D070}"/>
              </a:ext>
            </a:extLst>
          </p:cNvPr>
          <p:cNvSpPr/>
          <p:nvPr/>
        </p:nvSpPr>
        <p:spPr>
          <a:xfrm>
            <a:off x="8099645" y="4030718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마감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8B0F2983-9DCE-4B30-A6CA-AF4F244277DC}"/>
              </a:ext>
            </a:extLst>
          </p:cNvPr>
          <p:cNvSpPr/>
          <p:nvPr/>
        </p:nvSpPr>
        <p:spPr>
          <a:xfrm>
            <a:off x="8976746" y="4656605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저장</a:t>
            </a: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3D1DFA69-4BEE-4909-8505-C7712C9DB520}"/>
              </a:ext>
            </a:extLst>
          </p:cNvPr>
          <p:cNvSpPr/>
          <p:nvPr/>
        </p:nvSpPr>
        <p:spPr>
          <a:xfrm>
            <a:off x="8540910" y="4656605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수정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B20886C-371D-4E35-BEE5-38EC6035649B}"/>
              </a:ext>
            </a:extLst>
          </p:cNvPr>
          <p:cNvSpPr txBox="1"/>
          <p:nvPr/>
        </p:nvSpPr>
        <p:spPr>
          <a:xfrm>
            <a:off x="2809296" y="5278518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800" b="1" dirty="0"/>
              <a:t>인수등록</a:t>
            </a: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0310A4E2-1257-40A7-9140-0D83EE7917D4}"/>
              </a:ext>
            </a:extLst>
          </p:cNvPr>
          <p:cNvSpPr/>
          <p:nvPr/>
        </p:nvSpPr>
        <p:spPr bwMode="auto">
          <a:xfrm>
            <a:off x="4841763" y="3638923"/>
            <a:ext cx="548202" cy="198000"/>
          </a:xfrm>
          <a:prstGeom prst="roundRect">
            <a:avLst>
              <a:gd name="adj" fmla="val 50000"/>
            </a:avLst>
          </a:prstGeom>
          <a:solidFill>
            <a:srgbClr val="F2F7FC"/>
          </a:solidFill>
          <a:ln w="3175">
            <a:solidFill>
              <a:srgbClr val="B2CBF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21600" rIns="72000" bIns="21600" rtlCol="0" anchor="ctr">
            <a:no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1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1F28EDEF-7495-4D4B-A3F7-5689B8E2D84B}"/>
              </a:ext>
            </a:extLst>
          </p:cNvPr>
          <p:cNvSpPr/>
          <p:nvPr/>
        </p:nvSpPr>
        <p:spPr bwMode="auto">
          <a:xfrm>
            <a:off x="6356238" y="3638923"/>
            <a:ext cx="612000" cy="198000"/>
          </a:xfrm>
          <a:prstGeom prst="roundRect">
            <a:avLst>
              <a:gd name="adj" fmla="val 50000"/>
            </a:avLst>
          </a:prstGeom>
          <a:solidFill>
            <a:srgbClr val="F2F7FC"/>
          </a:solidFill>
          <a:ln w="3175">
            <a:solidFill>
              <a:srgbClr val="B2CBF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21600" rIns="72000" bIns="21600" rtlCol="0" anchor="ctr"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신청등록</a:t>
            </a:r>
          </a:p>
        </p:txBody>
      </p: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BA3AD821-95C9-491D-BF47-936790C60640}"/>
              </a:ext>
            </a:extLst>
          </p:cNvPr>
          <p:cNvGrpSpPr/>
          <p:nvPr/>
        </p:nvGrpSpPr>
        <p:grpSpPr>
          <a:xfrm>
            <a:off x="4023839" y="4927400"/>
            <a:ext cx="900000" cy="198000"/>
            <a:chOff x="7669088" y="5000231"/>
            <a:chExt cx="900000" cy="198000"/>
          </a:xfrm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BCB63414-B793-4027-8A9A-0D191753A237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9" name="Calendar">
              <a:extLst>
                <a:ext uri="{FF2B5EF4-FFF2-40B4-BE49-F238E27FC236}">
                  <a16:creationId xmlns:a16="http://schemas.microsoft.com/office/drawing/2014/main" id="{98F4BE2B-C2BE-4B5D-9078-953A5B354AD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E42CE384-6D5E-491F-9898-ABDBE9818183}"/>
              </a:ext>
            </a:extLst>
          </p:cNvPr>
          <p:cNvGrpSpPr/>
          <p:nvPr/>
        </p:nvGrpSpPr>
        <p:grpSpPr>
          <a:xfrm>
            <a:off x="6184525" y="4927400"/>
            <a:ext cx="900000" cy="198000"/>
            <a:chOff x="7669088" y="5000231"/>
            <a:chExt cx="900000" cy="198000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7075DD31-1B87-4617-B3C6-8FDC73A4275D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2" name="Calendar">
              <a:extLst>
                <a:ext uri="{FF2B5EF4-FFF2-40B4-BE49-F238E27FC236}">
                  <a16:creationId xmlns:a16="http://schemas.microsoft.com/office/drawing/2014/main" id="{BD851900-8374-4C21-A56C-D6A87E0AB4D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7DDA1F55-CECB-44F0-BD11-59DF675B0EC6}"/>
              </a:ext>
            </a:extLst>
          </p:cNvPr>
          <p:cNvGrpSpPr/>
          <p:nvPr/>
        </p:nvGrpSpPr>
        <p:grpSpPr>
          <a:xfrm>
            <a:off x="8342770" y="4927400"/>
            <a:ext cx="900000" cy="198000"/>
            <a:chOff x="7669088" y="5000231"/>
            <a:chExt cx="900000" cy="198000"/>
          </a:xfrm>
        </p:grpSpPr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AF6EBAAB-9FFC-4B63-B9C5-DD86D319EE13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5" name="Calendar">
              <a:extLst>
                <a:ext uri="{FF2B5EF4-FFF2-40B4-BE49-F238E27FC236}">
                  <a16:creationId xmlns:a16="http://schemas.microsoft.com/office/drawing/2014/main" id="{3AAF2AF2-BA41-4A9D-AADE-DB8C9749E66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56" name="표 3">
            <a:extLst>
              <a:ext uri="{FF2B5EF4-FFF2-40B4-BE49-F238E27FC236}">
                <a16:creationId xmlns:a16="http://schemas.microsoft.com/office/drawing/2014/main" id="{316C0353-A444-4D20-B4C9-5BB90BCF166F}"/>
              </a:ext>
            </a:extLst>
          </p:cNvPr>
          <p:cNvGraphicFramePr>
            <a:graphicFrameLocks noGrp="1"/>
          </p:cNvGraphicFramePr>
          <p:nvPr/>
        </p:nvGraphicFramePr>
        <p:xfrm>
          <a:off x="2900988" y="5556338"/>
          <a:ext cx="646617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1102170">
                  <a:extLst>
                    <a:ext uri="{9D8B030D-6E8A-4147-A177-3AD203B41FA5}">
                      <a16:colId xmlns:a16="http://schemas.microsoft.com/office/drawing/2014/main" val="339843398"/>
                    </a:ext>
                  </a:extLst>
                </a:gridCol>
                <a:gridCol w="4284000">
                  <a:extLst>
                    <a:ext uri="{9D8B030D-6E8A-4147-A177-3AD203B41FA5}">
                      <a16:colId xmlns:a16="http://schemas.microsoft.com/office/drawing/2014/main" val="203436343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93939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등록일자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5250" marR="9525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700" b="0" dirty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580305"/>
                  </a:ext>
                </a:extLst>
              </a:tr>
            </a:tbl>
          </a:graphicData>
        </a:graphic>
      </p:graphicFrame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EED00B71-91F5-413F-A5DB-8B18E494D9F5}"/>
              </a:ext>
            </a:extLst>
          </p:cNvPr>
          <p:cNvGrpSpPr/>
          <p:nvPr/>
        </p:nvGrpSpPr>
        <p:grpSpPr>
          <a:xfrm>
            <a:off x="4023839" y="5582025"/>
            <a:ext cx="900000" cy="198000"/>
            <a:chOff x="7669088" y="5000231"/>
            <a:chExt cx="900000" cy="198000"/>
          </a:xfrm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FCF13956-F14D-492D-9631-CD331DD09ADE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9" name="Calendar">
              <a:extLst>
                <a:ext uri="{FF2B5EF4-FFF2-40B4-BE49-F238E27FC236}">
                  <a16:creationId xmlns:a16="http://schemas.microsoft.com/office/drawing/2014/main" id="{F9D0FA2E-7A86-44F3-8FA4-95940F80BB0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60" name="사각형: 둥근 모서리 159">
            <a:extLst>
              <a:ext uri="{FF2B5EF4-FFF2-40B4-BE49-F238E27FC236}">
                <a16:creationId xmlns:a16="http://schemas.microsoft.com/office/drawing/2014/main" id="{F5FDBAFC-AFDC-4654-80A3-D822807FF544}"/>
              </a:ext>
            </a:extLst>
          </p:cNvPr>
          <p:cNvSpPr/>
          <p:nvPr/>
        </p:nvSpPr>
        <p:spPr>
          <a:xfrm>
            <a:off x="8976746" y="5286063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65000"/>
                  </a:schemeClr>
                </a:solidFill>
                <a:latin typeface="+mn-ea"/>
              </a:rPr>
              <a:t>저장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161" name="사각형: 둥근 모서리 160">
            <a:extLst>
              <a:ext uri="{FF2B5EF4-FFF2-40B4-BE49-F238E27FC236}">
                <a16:creationId xmlns:a16="http://schemas.microsoft.com/office/drawing/2014/main" id="{5E4E9C29-6726-4985-B29A-5825C8FF1F8D}"/>
              </a:ext>
            </a:extLst>
          </p:cNvPr>
          <p:cNvSpPr/>
          <p:nvPr/>
        </p:nvSpPr>
        <p:spPr bwMode="auto">
          <a:xfrm>
            <a:off x="821125" y="4089126"/>
            <a:ext cx="1620000" cy="288000"/>
          </a:xfrm>
          <a:prstGeom prst="roundRect">
            <a:avLst>
              <a:gd name="adj" fmla="val 6621"/>
            </a:avLst>
          </a:prstGeom>
          <a:solidFill>
            <a:srgbClr val="0088FC"/>
          </a:solidFill>
          <a:ln w="3175">
            <a:solidFill>
              <a:srgbClr val="0088F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en-US" altLang="ko-KR" sz="800">
                <a:solidFill>
                  <a:schemeClr val="bg1"/>
                </a:solidFill>
                <a:latin typeface="맑은 고딕" panose="020B0503020000020004" pitchFamily="50" charset="-127"/>
              </a:rPr>
              <a:t>01. </a:t>
            </a:r>
            <a:r>
              <a:rPr lang="ko-KR" altLang="en-US" sz="800">
                <a:solidFill>
                  <a:schemeClr val="bg1"/>
                </a:solidFill>
                <a:latin typeface="맑은 고딕" panose="020B0503020000020004" pitchFamily="50" charset="-127"/>
              </a:rPr>
              <a:t>신청등록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DF0A9718-F4CD-4966-BF3E-C3CDCF9B6BCB}"/>
              </a:ext>
            </a:extLst>
          </p:cNvPr>
          <p:cNvCxnSpPr>
            <a:cxnSpLocks/>
          </p:cNvCxnSpPr>
          <p:nvPr/>
        </p:nvCxnSpPr>
        <p:spPr>
          <a:xfrm>
            <a:off x="559812" y="3922106"/>
            <a:ext cx="0" cy="20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" name="그림 162">
            <a:extLst>
              <a:ext uri="{FF2B5EF4-FFF2-40B4-BE49-F238E27FC236}">
                <a16:creationId xmlns:a16="http://schemas.microsoft.com/office/drawing/2014/main" id="{02CAB0B7-4FB1-4DFE-97DF-9EFFB790595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12" y="4143126"/>
            <a:ext cx="180000" cy="180000"/>
          </a:xfrm>
          <a:prstGeom prst="rect">
            <a:avLst/>
          </a:prstGeom>
        </p:spPr>
      </p:pic>
      <p:sp>
        <p:nvSpPr>
          <p:cNvPr id="164" name="사각형: 둥근 모서리 163">
            <a:extLst>
              <a:ext uri="{FF2B5EF4-FFF2-40B4-BE49-F238E27FC236}">
                <a16:creationId xmlns:a16="http://schemas.microsoft.com/office/drawing/2014/main" id="{92E42C1F-9A46-435D-A39E-B1CF8800CA4D}"/>
              </a:ext>
            </a:extLst>
          </p:cNvPr>
          <p:cNvSpPr/>
          <p:nvPr/>
        </p:nvSpPr>
        <p:spPr bwMode="auto">
          <a:xfrm>
            <a:off x="821125" y="4549183"/>
            <a:ext cx="1620000" cy="288000"/>
          </a:xfrm>
          <a:prstGeom prst="roundRect">
            <a:avLst>
              <a:gd name="adj" fmla="val 6621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02.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신청마감</a:t>
            </a:r>
          </a:p>
        </p:txBody>
      </p:sp>
      <p:pic>
        <p:nvPicPr>
          <p:cNvPr id="165" name="그림 164">
            <a:extLst>
              <a:ext uri="{FF2B5EF4-FFF2-40B4-BE49-F238E27FC236}">
                <a16:creationId xmlns:a16="http://schemas.microsoft.com/office/drawing/2014/main" id="{37EA8C9A-6817-4637-8546-4368C6B5F91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12" y="4603183"/>
            <a:ext cx="180000" cy="180000"/>
          </a:xfrm>
          <a:prstGeom prst="rect">
            <a:avLst/>
          </a:prstGeom>
        </p:spPr>
      </p:pic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7C1A8E07-A79F-4679-83C3-D5362D104CBD}"/>
              </a:ext>
            </a:extLst>
          </p:cNvPr>
          <p:cNvSpPr/>
          <p:nvPr/>
        </p:nvSpPr>
        <p:spPr bwMode="auto">
          <a:xfrm>
            <a:off x="821125" y="5009240"/>
            <a:ext cx="1620000" cy="288000"/>
          </a:xfrm>
          <a:prstGeom prst="roundRect">
            <a:avLst>
              <a:gd name="adj" fmla="val 6621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03.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배송등록</a:t>
            </a:r>
          </a:p>
        </p:txBody>
      </p:sp>
      <p:pic>
        <p:nvPicPr>
          <p:cNvPr id="167" name="그림 166">
            <a:extLst>
              <a:ext uri="{FF2B5EF4-FFF2-40B4-BE49-F238E27FC236}">
                <a16:creationId xmlns:a16="http://schemas.microsoft.com/office/drawing/2014/main" id="{878256D4-E99C-4E92-AD67-8CBE3CAB955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12" y="5063240"/>
            <a:ext cx="180000" cy="180000"/>
          </a:xfrm>
          <a:prstGeom prst="rect">
            <a:avLst/>
          </a:prstGeom>
        </p:spPr>
      </p:pic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096B2119-2BD5-4B99-8308-A5268C6EB2C7}"/>
              </a:ext>
            </a:extLst>
          </p:cNvPr>
          <p:cNvSpPr/>
          <p:nvPr/>
        </p:nvSpPr>
        <p:spPr bwMode="auto">
          <a:xfrm>
            <a:off x="821125" y="5469297"/>
            <a:ext cx="1620000" cy="288000"/>
          </a:xfrm>
          <a:prstGeom prst="roundRect">
            <a:avLst>
              <a:gd name="adj" fmla="val 6621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04.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인수완료</a:t>
            </a:r>
          </a:p>
        </p:txBody>
      </p:sp>
      <p:pic>
        <p:nvPicPr>
          <p:cNvPr id="169" name="그림 168">
            <a:extLst>
              <a:ext uri="{FF2B5EF4-FFF2-40B4-BE49-F238E27FC236}">
                <a16:creationId xmlns:a16="http://schemas.microsoft.com/office/drawing/2014/main" id="{B345E5A1-8BB9-4BA6-966F-BF0D5DAAB44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12" y="5523297"/>
            <a:ext cx="180000" cy="180000"/>
          </a:xfrm>
          <a:prstGeom prst="rect">
            <a:avLst/>
          </a:prstGeom>
        </p:spPr>
      </p:pic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F0A5B361-D659-48A3-9BB6-0E50DC74D7FA}"/>
              </a:ext>
            </a:extLst>
          </p:cNvPr>
          <p:cNvGrpSpPr/>
          <p:nvPr/>
        </p:nvGrpSpPr>
        <p:grpSpPr>
          <a:xfrm>
            <a:off x="1113844" y="3631619"/>
            <a:ext cx="450147" cy="215444"/>
            <a:chOff x="6648708" y="2082056"/>
            <a:chExt cx="450147" cy="215444"/>
          </a:xfrm>
        </p:grpSpPr>
        <p:pic>
          <p:nvPicPr>
            <p:cNvPr id="171" name="그림 170">
              <a:extLst>
                <a:ext uri="{FF2B5EF4-FFF2-40B4-BE49-F238E27FC236}">
                  <a16:creationId xmlns:a16="http://schemas.microsoft.com/office/drawing/2014/main" id="{560028E6-AA41-4580-9DA6-C2680B574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48708" y="2130958"/>
              <a:ext cx="126000" cy="126000"/>
            </a:xfrm>
            <a:prstGeom prst="rect">
              <a:avLst/>
            </a:prstGeom>
          </p:spPr>
        </p:pic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3FD4563D-9DD8-42F8-9E9B-22450E18EFF9}"/>
                </a:ext>
              </a:extLst>
            </p:cNvPr>
            <p:cNvSpPr txBox="1"/>
            <p:nvPr/>
          </p:nvSpPr>
          <p:spPr>
            <a:xfrm>
              <a:off x="6715417" y="2082056"/>
              <a:ext cx="3834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/>
                <a:t>예정</a:t>
              </a:r>
            </a:p>
          </p:txBody>
        </p:sp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3B9BA17F-8186-4C67-B67F-2501204ACAB0}"/>
              </a:ext>
            </a:extLst>
          </p:cNvPr>
          <p:cNvGrpSpPr/>
          <p:nvPr/>
        </p:nvGrpSpPr>
        <p:grpSpPr>
          <a:xfrm>
            <a:off x="1584649" y="3631619"/>
            <a:ext cx="548141" cy="215444"/>
            <a:chOff x="6671958" y="2082056"/>
            <a:chExt cx="548141" cy="215444"/>
          </a:xfrm>
        </p:grpSpPr>
        <p:pic>
          <p:nvPicPr>
            <p:cNvPr id="174" name="그림 173">
              <a:extLst>
                <a:ext uri="{FF2B5EF4-FFF2-40B4-BE49-F238E27FC236}">
                  <a16:creationId xmlns:a16="http://schemas.microsoft.com/office/drawing/2014/main" id="{369E8C27-6375-4D53-8FF9-466466A4B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71958" y="2128707"/>
              <a:ext cx="126000" cy="126000"/>
            </a:xfrm>
            <a:prstGeom prst="rect">
              <a:avLst/>
            </a:prstGeom>
          </p:spPr>
        </p:pic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33683294-E6CE-499A-8C81-07E23FC17C62}"/>
                </a:ext>
              </a:extLst>
            </p:cNvPr>
            <p:cNvSpPr txBox="1"/>
            <p:nvPr/>
          </p:nvSpPr>
          <p:spPr>
            <a:xfrm>
              <a:off x="6737275" y="2082056"/>
              <a:ext cx="4828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/>
                <a:t>진행중</a:t>
              </a:r>
            </a:p>
          </p:txBody>
        </p: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77AB850D-4844-4343-847D-90B48F3416C9}"/>
              </a:ext>
            </a:extLst>
          </p:cNvPr>
          <p:cNvGrpSpPr/>
          <p:nvPr/>
        </p:nvGrpSpPr>
        <p:grpSpPr>
          <a:xfrm>
            <a:off x="2153448" y="3631619"/>
            <a:ext cx="452398" cy="215444"/>
            <a:chOff x="6671958" y="2082056"/>
            <a:chExt cx="452398" cy="215444"/>
          </a:xfrm>
        </p:grpSpPr>
        <p:pic>
          <p:nvPicPr>
            <p:cNvPr id="177" name="그림 176">
              <a:extLst>
                <a:ext uri="{FF2B5EF4-FFF2-40B4-BE49-F238E27FC236}">
                  <a16:creationId xmlns:a16="http://schemas.microsoft.com/office/drawing/2014/main" id="{CAF7C619-60C5-4591-974F-626ED4F9BA1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71958" y="2128707"/>
              <a:ext cx="126000" cy="126000"/>
            </a:xfrm>
            <a:prstGeom prst="rect">
              <a:avLst/>
            </a:prstGeom>
          </p:spPr>
        </p:pic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B0B10DE5-DF83-40E9-BC9C-967EB682CE74}"/>
                </a:ext>
              </a:extLst>
            </p:cNvPr>
            <p:cNvSpPr txBox="1"/>
            <p:nvPr/>
          </p:nvSpPr>
          <p:spPr>
            <a:xfrm>
              <a:off x="6740918" y="2082056"/>
              <a:ext cx="3834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/>
                <a:t>완료</a:t>
              </a:r>
            </a:p>
          </p:txBody>
        </p:sp>
      </p:grp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68410636-5CA3-4659-95FC-C1739D7E27F1}"/>
              </a:ext>
            </a:extLst>
          </p:cNvPr>
          <p:cNvCxnSpPr>
            <a:cxnSpLocks/>
          </p:cNvCxnSpPr>
          <p:nvPr/>
        </p:nvCxnSpPr>
        <p:spPr>
          <a:xfrm>
            <a:off x="2757077" y="3920478"/>
            <a:ext cx="6768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" name="그림 183">
            <a:extLst>
              <a:ext uri="{FF2B5EF4-FFF2-40B4-BE49-F238E27FC236}">
                <a16:creationId xmlns:a16="http://schemas.microsoft.com/office/drawing/2014/main" id="{63FCB6F9-F7B3-4348-9D4C-F729C21FA5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11" y="4141502"/>
            <a:ext cx="180000" cy="180000"/>
          </a:xfrm>
          <a:prstGeom prst="rect">
            <a:avLst/>
          </a:prstGeom>
        </p:spPr>
      </p:pic>
      <p:sp>
        <p:nvSpPr>
          <p:cNvPr id="185" name="타원 184">
            <a:extLst>
              <a:ext uri="{FF2B5EF4-FFF2-40B4-BE49-F238E27FC236}">
                <a16:creationId xmlns:a16="http://schemas.microsoft.com/office/drawing/2014/main" id="{055E6155-3E13-4F6F-A0DB-5FFCF4FF4378}"/>
              </a:ext>
            </a:extLst>
          </p:cNvPr>
          <p:cNvSpPr>
            <a:spLocks noChangeAspect="1"/>
          </p:cNvSpPr>
          <p:nvPr/>
        </p:nvSpPr>
        <p:spPr>
          <a:xfrm>
            <a:off x="6560266" y="3416695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2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30B60192-AA28-4A57-9B73-4268C1A4537E}"/>
              </a:ext>
            </a:extLst>
          </p:cNvPr>
          <p:cNvSpPr>
            <a:spLocks noChangeAspect="1"/>
          </p:cNvSpPr>
          <p:nvPr/>
        </p:nvSpPr>
        <p:spPr>
          <a:xfrm>
            <a:off x="169679" y="4132502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1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8CD5B4ED-168B-4DF6-886C-866ED214A6DD}"/>
              </a:ext>
            </a:extLst>
          </p:cNvPr>
          <p:cNvSpPr>
            <a:spLocks noChangeAspect="1"/>
          </p:cNvSpPr>
          <p:nvPr/>
        </p:nvSpPr>
        <p:spPr>
          <a:xfrm>
            <a:off x="2754993" y="4199282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6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A62F0672-C265-4E31-AEDA-86955415B794}"/>
              </a:ext>
            </a:extLst>
          </p:cNvPr>
          <p:cNvSpPr>
            <a:spLocks noChangeAspect="1"/>
          </p:cNvSpPr>
          <p:nvPr/>
        </p:nvSpPr>
        <p:spPr>
          <a:xfrm>
            <a:off x="6560266" y="3416695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2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215" name="타원 214">
            <a:extLst>
              <a:ext uri="{FF2B5EF4-FFF2-40B4-BE49-F238E27FC236}">
                <a16:creationId xmlns:a16="http://schemas.microsoft.com/office/drawing/2014/main" id="{DF1728ED-499E-42A9-8F46-88F6BA085B9B}"/>
              </a:ext>
            </a:extLst>
          </p:cNvPr>
          <p:cNvSpPr>
            <a:spLocks noChangeAspect="1"/>
          </p:cNvSpPr>
          <p:nvPr/>
        </p:nvSpPr>
        <p:spPr>
          <a:xfrm>
            <a:off x="9075745" y="3821183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5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24DC7DCF-048D-4FAB-ADBF-462EC8AE5473}"/>
              </a:ext>
            </a:extLst>
          </p:cNvPr>
          <p:cNvSpPr>
            <a:spLocks noChangeAspect="1"/>
          </p:cNvSpPr>
          <p:nvPr/>
        </p:nvSpPr>
        <p:spPr>
          <a:xfrm>
            <a:off x="8634700" y="3821183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4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217" name="타원 216">
            <a:extLst>
              <a:ext uri="{FF2B5EF4-FFF2-40B4-BE49-F238E27FC236}">
                <a16:creationId xmlns:a16="http://schemas.microsoft.com/office/drawing/2014/main" id="{2E7D24A1-6E28-4FAB-8955-3B3088776B68}"/>
              </a:ext>
            </a:extLst>
          </p:cNvPr>
          <p:cNvSpPr>
            <a:spLocks noChangeAspect="1"/>
          </p:cNvSpPr>
          <p:nvPr/>
        </p:nvSpPr>
        <p:spPr>
          <a:xfrm>
            <a:off x="8199400" y="3821183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3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72AD34B-74C8-438B-80D6-8DFAAED2CDC8}"/>
              </a:ext>
            </a:extLst>
          </p:cNvPr>
          <p:cNvSpPr txBox="1"/>
          <p:nvPr/>
        </p:nvSpPr>
        <p:spPr>
          <a:xfrm>
            <a:off x="10245609" y="688967"/>
            <a:ext cx="1800000" cy="200055"/>
          </a:xfrm>
          <a:prstGeom prst="rect">
            <a:avLst/>
          </a:prstGeom>
        </p:spPr>
        <p:txBody>
          <a:bodyPr wrap="square" lIns="36000" rIns="36000" rtlCol="0">
            <a:spAutoFit/>
          </a:bodyPr>
          <a:lstStyle/>
          <a:p>
            <a: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BSSCR0101M  </a:t>
            </a:r>
            <a:endParaRPr lang="ko-KR" altLang="ko-KR" sz="700" dirty="0">
              <a:solidFill>
                <a:srgbClr val="202124"/>
              </a:solidFill>
              <a:latin typeface="+mn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883DDD6-C418-7A59-EE16-E974983A3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364041"/>
              </p:ext>
            </p:extLst>
          </p:nvPr>
        </p:nvGraphicFramePr>
        <p:xfrm>
          <a:off x="284100" y="1135135"/>
          <a:ext cx="9288000" cy="68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9552858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70506206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66321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38671103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89680639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99158972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188414237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3000307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398433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09346053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55845770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933499139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364000712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424453538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955600693"/>
                    </a:ext>
                  </a:extLst>
                </a:gridCol>
              </a:tblGrid>
              <a:tr h="216000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순번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신청연도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차수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신청상태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추가여부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신청기간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배송기간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최종등록자</a:t>
                      </a:r>
                      <a:endParaRPr lang="en-US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최종거래일자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81706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시작일자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종료일자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마감여부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등록일자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시작일자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종료일자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등록일자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직원번호</a:t>
                      </a:r>
                      <a:endParaRPr lang="en-US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직원명</a:t>
                      </a:r>
                      <a:endParaRPr lang="en-US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86256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</a:rPr>
                        <a:t>2025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chemeClr val="tx1"/>
                          </a:solidFill>
                          <a:effectLst/>
                        </a:rPr>
                        <a:t>신청등록</a:t>
                      </a:r>
                      <a:endParaRPr lang="en-US" altLang="ko-KR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</a:rPr>
                        <a:t>2024-11-01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</a:rPr>
                        <a:t>2024-11-15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</a:rPr>
                        <a:t>2024-10-30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solidFill>
                            <a:schemeClr val="tx1"/>
                          </a:solidFill>
                          <a:effectLst/>
                        </a:rPr>
                        <a:t>00000</a:t>
                      </a:r>
                      <a:endParaRPr lang="en-US" altLang="ko-KR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solidFill>
                            <a:schemeClr val="tx1"/>
                          </a:solidFill>
                          <a:effectLst/>
                        </a:rPr>
                        <a:t>홍길동</a:t>
                      </a:r>
                      <a:endParaRPr lang="en-US" altLang="ko-KR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effectLst/>
                        </a:rPr>
                        <a:t>2024-10-30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714849"/>
                  </a:ext>
                </a:extLst>
              </a:tr>
            </a:tbl>
          </a:graphicData>
        </a:graphic>
      </p:graphicFrame>
      <p:sp>
        <p:nvSpPr>
          <p:cNvPr id="349" name="직사각형 348">
            <a:extLst>
              <a:ext uri="{FF2B5EF4-FFF2-40B4-BE49-F238E27FC236}">
                <a16:creationId xmlns:a16="http://schemas.microsoft.com/office/drawing/2014/main" id="{43124B06-94FF-4FAD-9540-FF31F0A6F6FE}"/>
              </a:ext>
            </a:extLst>
          </p:cNvPr>
          <p:cNvSpPr/>
          <p:nvPr/>
        </p:nvSpPr>
        <p:spPr bwMode="auto">
          <a:xfrm>
            <a:off x="284100" y="1135135"/>
            <a:ext cx="9288000" cy="203894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9708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6D103-E2A0-3A7D-69AA-371CD3E14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D8138B63-2B5F-29E8-7F3A-5174D9E2E121}"/>
              </a:ext>
            </a:extLst>
          </p:cNvPr>
          <p:cNvSpPr txBox="1"/>
          <p:nvPr/>
        </p:nvSpPr>
        <p:spPr>
          <a:xfrm>
            <a:off x="10245609" y="497547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>
              <a:defRPr/>
            </a:pPr>
            <a:r>
              <a:rPr lang="ko-KR" altLang="en-US" sz="700">
                <a:solidFill>
                  <a:srgbClr val="202124"/>
                </a:solidFill>
                <a:latin typeface="+mn-ea"/>
              </a:rPr>
              <a:t>신청기간관리 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202124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6A215C4-DC5A-004F-EE3F-DC9FB8A72E10}"/>
              </a:ext>
            </a:extLst>
          </p:cNvPr>
          <p:cNvSpPr txBox="1"/>
          <p:nvPr/>
        </p:nvSpPr>
        <p:spPr>
          <a:xfrm>
            <a:off x="10245609" y="863833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endParaRPr kumimoji="0" lang="ko-KR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2552FD-D0E0-EA02-42BF-EF2D8438A599}"/>
              </a:ext>
            </a:extLst>
          </p:cNvPr>
          <p:cNvSpPr txBox="1"/>
          <p:nvPr/>
        </p:nvSpPr>
        <p:spPr>
          <a:xfrm>
            <a:off x="66840" y="125573"/>
            <a:ext cx="3514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1400" dirty="0">
                <a:solidFill>
                  <a:prstClr val="black"/>
                </a:solidFill>
                <a:latin typeface="함초롬돋움"/>
                <a:ea typeface="함초롬돋움"/>
              </a:rPr>
              <a:t>캘린더신청 </a:t>
            </a:r>
            <a:r>
              <a:rPr lang="en-US" altLang="ko-KR" sz="1400">
                <a:solidFill>
                  <a:prstClr val="black"/>
                </a:solidFill>
                <a:latin typeface="함초롬돋움"/>
                <a:ea typeface="함초롬돋움"/>
              </a:rPr>
              <a:t>&gt; </a:t>
            </a:r>
            <a:r>
              <a:rPr lang="ko-KR" altLang="en-US" sz="1400">
                <a:solidFill>
                  <a:prstClr val="black"/>
                </a:solidFill>
                <a:latin typeface="함초롬돋움"/>
                <a:ea typeface="함초롬돋움"/>
              </a:rPr>
              <a:t>신청기간관리</a:t>
            </a:r>
            <a:r>
              <a:rPr lang="en-US" altLang="ko-KR" sz="1400">
                <a:solidFill>
                  <a:prstClr val="black"/>
                </a:solidFill>
                <a:latin typeface="함초롬돋움"/>
                <a:ea typeface="함초롬돋움"/>
              </a:rPr>
              <a:t>_</a:t>
            </a:r>
            <a:r>
              <a:rPr lang="ko-KR" altLang="en-US" sz="1400" dirty="0">
                <a:solidFill>
                  <a:prstClr val="black"/>
                </a:solidFill>
                <a:latin typeface="함초롬돋움"/>
                <a:ea typeface="함초롬돋움"/>
              </a:rPr>
              <a:t>신청마감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BDE49F-922F-F588-220C-513BCF3DDE89}"/>
              </a:ext>
            </a:extLst>
          </p:cNvPr>
          <p:cNvSpPr txBox="1"/>
          <p:nvPr/>
        </p:nvSpPr>
        <p:spPr>
          <a:xfrm>
            <a:off x="10245609" y="1118146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lvl="0"/>
            <a:r>
              <a:rPr lang="ko-KR" altLang="en-US" sz="700">
                <a:solidFill>
                  <a:srgbClr val="202124"/>
                </a:solidFill>
                <a:latin typeface="+mn-ea"/>
              </a:rPr>
              <a:t>홈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영업지원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캘린더신청 </a:t>
            </a:r>
            <a:r>
              <a:rPr lang="en-US" altLang="ko-KR" sz="70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>
                <a:solidFill>
                  <a:srgbClr val="202124"/>
                </a:solidFill>
                <a:latin typeface="+mn-ea"/>
              </a:rPr>
              <a:t>신청기간관리</a:t>
            </a:r>
            <a:endParaRPr lang="ko-KR" altLang="en-US" sz="700" dirty="0">
              <a:solidFill>
                <a:srgbClr val="202124"/>
              </a:solidFill>
              <a:latin typeface="+mn-ea"/>
            </a:endParaRPr>
          </a:p>
        </p:txBody>
      </p:sp>
      <p:graphicFrame>
        <p:nvGraphicFramePr>
          <p:cNvPr id="2" name="Group 974">
            <a:extLst>
              <a:ext uri="{FF2B5EF4-FFF2-40B4-BE49-F238E27FC236}">
                <a16:creationId xmlns:a16="http://schemas.microsoft.com/office/drawing/2014/main" id="{5F1F877F-9793-CEFE-6D03-3407ACEA0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737388"/>
              </p:ext>
            </p:extLst>
          </p:nvPr>
        </p:nvGraphicFramePr>
        <p:xfrm>
          <a:off x="9697291" y="1638678"/>
          <a:ext cx="2340000" cy="3042240"/>
        </p:xfrm>
        <a:graphic>
          <a:graphicData uri="http://schemas.openxmlformats.org/drawingml/2006/table">
            <a:tbl>
              <a:tblPr/>
              <a:tblGrid>
                <a:gridCol w="2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차 신청 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품목별 총수량신청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신청등록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신청기간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설정</a:t>
                      </a:r>
                      <a:endParaRPr lang="en-US" altLang="ko-KR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차 신청 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영업점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고객배송 수량 등록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신청등록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배송등록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인수등록 설정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614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진행단계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‘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신청마감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상태로 변경됨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218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신청상태 인풋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신청등록 상태에서 신청등록 폼의 마감 버튼 클릭 후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신청마감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상태로 변경됨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969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배송등록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배송시작일자 캘린더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디폴트 없음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배송종료일자 캘린더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디폴트 없음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등록일자 캘린더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디폴트 없음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비활성화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저장 버튼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버튼 클릭 시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얼럿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노출 및  배송등록 처리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해당 차수에 대해서 배송정보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기간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등록하시겠습니까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? 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배송정보 등록이 완료되었습니다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필수입력 항목 미체크 시 얼럿 노출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배송시작일자를 입력해주세요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확이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배송종료일자를 입력래주세요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396592"/>
                  </a:ext>
                </a:extLst>
              </a:tr>
            </a:tbl>
          </a:graphicData>
        </a:graphic>
      </p:graphicFrame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D6453C79-6363-4D3D-A566-583992ADB506}"/>
              </a:ext>
            </a:extLst>
          </p:cNvPr>
          <p:cNvSpPr/>
          <p:nvPr/>
        </p:nvSpPr>
        <p:spPr>
          <a:xfrm>
            <a:off x="1200693" y="576273"/>
            <a:ext cx="5289030" cy="216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ko-KR" altLang="en-US" sz="600">
                <a:solidFill>
                  <a:srgbClr val="7F7F7F"/>
                </a:solidFill>
                <a:latin typeface="함초롬돋움"/>
                <a:ea typeface="함초롬돋움"/>
              </a:rPr>
              <a:t>홈</a:t>
            </a:r>
            <a:r>
              <a:rPr kumimoji="0" lang="ko-KR" altLang="en-US" sz="6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영업지원 </a:t>
            </a:r>
            <a:r>
              <a:rPr lang="en-US" altLang="ko-KR" sz="600" dirty="0">
                <a:solidFill>
                  <a:srgbClr val="7F7F7F"/>
                </a:solidFill>
                <a:latin typeface="함초롬돋움"/>
                <a:ea typeface="함초롬돋움"/>
              </a:rPr>
              <a:t>&gt; 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캘린더신청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en-US" altLang="ko-KR" sz="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(691511</a:t>
            </a:r>
            <a:r>
              <a:rPr kumimoji="0" lang="en-US" altLang="ko-KR" sz="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) </a:t>
            </a:r>
            <a:r>
              <a:rPr kumimoji="0" lang="ko-KR" altLang="en-US" sz="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신청기간관리 </a:t>
            </a:r>
            <a:endParaRPr kumimoji="0" lang="ko-KR" altLang="en-US" sz="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1FA2F48F-B7B3-44E2-BAB2-058FC19FFF4D}"/>
              </a:ext>
            </a:extLst>
          </p:cNvPr>
          <p:cNvGrpSpPr/>
          <p:nvPr/>
        </p:nvGrpSpPr>
        <p:grpSpPr>
          <a:xfrm>
            <a:off x="287839" y="540930"/>
            <a:ext cx="1033453" cy="246221"/>
            <a:chOff x="287839" y="540930"/>
            <a:chExt cx="1033453" cy="246221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5E00F50-EA2B-49C6-A382-E34F756FDA26}"/>
                </a:ext>
              </a:extLst>
            </p:cNvPr>
            <p:cNvSpPr txBox="1"/>
            <p:nvPr/>
          </p:nvSpPr>
          <p:spPr>
            <a:xfrm>
              <a:off x="386421" y="540930"/>
              <a:ext cx="9348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ko-KR" altLang="en-US" sz="1000" b="1">
                  <a:solidFill>
                    <a:prstClr val="black"/>
                  </a:solidFill>
                  <a:latin typeface="함초롬돋움"/>
                  <a:ea typeface="함초롬돋움"/>
                </a:rPr>
                <a:t>신청기간관리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endParaRPr>
            </a:p>
          </p:txBody>
        </p:sp>
        <p:pic>
          <p:nvPicPr>
            <p:cNvPr id="135" name="그림 134" descr="스케치, 블랙, 화이트이(가) 표시된 사진&#10;&#10;자동 생성된 설명">
              <a:extLst>
                <a:ext uri="{FF2B5EF4-FFF2-40B4-BE49-F238E27FC236}">
                  <a16:creationId xmlns:a16="http://schemas.microsoft.com/office/drawing/2014/main" id="{68812FA2-79DE-45D0-B68F-5BDA7C7AC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839" y="604119"/>
              <a:ext cx="133200" cy="133200"/>
            </a:xfrm>
            <a:prstGeom prst="rect">
              <a:avLst/>
            </a:prstGeom>
          </p:spPr>
        </p:pic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0C51A1D-F231-439A-BBE6-67B17AC028FA}"/>
              </a:ext>
            </a:extLst>
          </p:cNvPr>
          <p:cNvSpPr/>
          <p:nvPr/>
        </p:nvSpPr>
        <p:spPr>
          <a:xfrm>
            <a:off x="1200693" y="576273"/>
            <a:ext cx="5289030" cy="216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kumimoji="0" lang="ko-KR" altLang="en-US" sz="6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홈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영업지원 </a:t>
            </a:r>
            <a:r>
              <a:rPr lang="en-US" altLang="ko-KR" sz="600" dirty="0">
                <a:solidFill>
                  <a:srgbClr val="7F7F7F"/>
                </a:solidFill>
                <a:latin typeface="함초롬돋움"/>
                <a:ea typeface="함초롬돋움"/>
              </a:rPr>
              <a:t>&gt; 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캘린더신청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en-US" altLang="ko-KR" sz="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(691511</a:t>
            </a:r>
            <a:r>
              <a:rPr kumimoji="0" lang="en-US" altLang="ko-KR" sz="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) </a:t>
            </a:r>
            <a:r>
              <a:rPr kumimoji="0" lang="ko-KR" altLang="en-US" sz="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신청기간관리 </a:t>
            </a:r>
            <a:endParaRPr kumimoji="0" lang="ko-KR" altLang="en-US" sz="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E7E92D6B-6908-44D3-B81C-532E8834344D}"/>
              </a:ext>
            </a:extLst>
          </p:cNvPr>
          <p:cNvGrpSpPr/>
          <p:nvPr/>
        </p:nvGrpSpPr>
        <p:grpSpPr>
          <a:xfrm>
            <a:off x="287839" y="540930"/>
            <a:ext cx="1033453" cy="246221"/>
            <a:chOff x="287839" y="540930"/>
            <a:chExt cx="1033453" cy="246221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2D85A65-B8CA-4A77-A070-08745AF296A4}"/>
                </a:ext>
              </a:extLst>
            </p:cNvPr>
            <p:cNvSpPr txBox="1"/>
            <p:nvPr/>
          </p:nvSpPr>
          <p:spPr>
            <a:xfrm>
              <a:off x="386421" y="540930"/>
              <a:ext cx="9348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ko-KR" altLang="en-US" sz="1000" b="1">
                  <a:solidFill>
                    <a:prstClr val="black"/>
                  </a:solidFill>
                  <a:latin typeface="함초롬돋움"/>
                  <a:ea typeface="함초롬돋움"/>
                </a:rPr>
                <a:t>신청기간관리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endParaRPr>
            </a:p>
          </p:txBody>
        </p:sp>
        <p:pic>
          <p:nvPicPr>
            <p:cNvPr id="61" name="그림 60" descr="스케치, 블랙, 화이트이(가) 표시된 사진&#10;&#10;자동 생성된 설명">
              <a:extLst>
                <a:ext uri="{FF2B5EF4-FFF2-40B4-BE49-F238E27FC236}">
                  <a16:creationId xmlns:a16="http://schemas.microsoft.com/office/drawing/2014/main" id="{A7E556A4-ABBB-49F7-959C-64BDAF8FD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839" y="604119"/>
              <a:ext cx="133200" cy="133200"/>
            </a:xfrm>
            <a:prstGeom prst="rect">
              <a:avLst/>
            </a:prstGeom>
          </p:spPr>
        </p:pic>
      </p:grpSp>
      <p:sp>
        <p:nvSpPr>
          <p:cNvPr id="342" name="TextBox 341">
            <a:extLst>
              <a:ext uri="{FF2B5EF4-FFF2-40B4-BE49-F238E27FC236}">
                <a16:creationId xmlns:a16="http://schemas.microsoft.com/office/drawing/2014/main" id="{F3777512-1105-47CF-9F1B-E8A7FD2C799B}"/>
              </a:ext>
            </a:extLst>
          </p:cNvPr>
          <p:cNvSpPr txBox="1"/>
          <p:nvPr/>
        </p:nvSpPr>
        <p:spPr>
          <a:xfrm>
            <a:off x="190893" y="878068"/>
            <a:ext cx="36823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● 신청정보</a:t>
            </a:r>
            <a:r>
              <a:rPr lang="en-US" altLang="ko-KR" sz="900" b="1" dirty="0"/>
              <a:t>(</a:t>
            </a:r>
            <a:r>
              <a:rPr lang="ko-KR" altLang="en-US" sz="900" b="1" dirty="0"/>
              <a:t>기간</a:t>
            </a:r>
            <a:r>
              <a:rPr lang="en-US" altLang="ko-KR" sz="900" b="1" dirty="0"/>
              <a:t>) </a:t>
            </a:r>
            <a:r>
              <a:rPr lang="ko-KR" altLang="en-US" sz="900" b="1" dirty="0"/>
              <a:t>내역</a:t>
            </a:r>
          </a:p>
        </p:txBody>
      </p:sp>
      <p:grpSp>
        <p:nvGrpSpPr>
          <p:cNvPr id="343" name="그룹 342">
            <a:extLst>
              <a:ext uri="{FF2B5EF4-FFF2-40B4-BE49-F238E27FC236}">
                <a16:creationId xmlns:a16="http://schemas.microsoft.com/office/drawing/2014/main" id="{31292A64-0A70-40DA-9678-714AB1581E64}"/>
              </a:ext>
            </a:extLst>
          </p:cNvPr>
          <p:cNvGrpSpPr/>
          <p:nvPr/>
        </p:nvGrpSpPr>
        <p:grpSpPr>
          <a:xfrm>
            <a:off x="8501372" y="901480"/>
            <a:ext cx="1066155" cy="198000"/>
            <a:chOff x="3149475" y="1163217"/>
            <a:chExt cx="1066155" cy="198000"/>
          </a:xfrm>
        </p:grpSpPr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E2F5E4AD-36C8-4A91-A8A5-5CE5D5192EA8}"/>
                </a:ext>
              </a:extLst>
            </p:cNvPr>
            <p:cNvSpPr txBox="1"/>
            <p:nvPr/>
          </p:nvSpPr>
          <p:spPr>
            <a:xfrm>
              <a:off x="3149475" y="1198258"/>
              <a:ext cx="39754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b="1">
                  <a:latin typeface="+mn-ea"/>
                </a:rPr>
                <a:t>신청연도</a:t>
              </a:r>
              <a:endParaRPr lang="ko-KR" altLang="en-US" sz="800" b="1" dirty="0">
                <a:latin typeface="+mn-ea"/>
              </a:endParaRPr>
            </a:p>
          </p:txBody>
        </p:sp>
        <p:grpSp>
          <p:nvGrpSpPr>
            <p:cNvPr id="345" name="그룹 344">
              <a:extLst>
                <a:ext uri="{FF2B5EF4-FFF2-40B4-BE49-F238E27FC236}">
                  <a16:creationId xmlns:a16="http://schemas.microsoft.com/office/drawing/2014/main" id="{F53402F3-6B1E-40BE-8FC9-7000D3051145}"/>
                </a:ext>
              </a:extLst>
            </p:cNvPr>
            <p:cNvGrpSpPr/>
            <p:nvPr/>
          </p:nvGrpSpPr>
          <p:grpSpPr>
            <a:xfrm>
              <a:off x="3627324" y="1163217"/>
              <a:ext cx="588306" cy="198000"/>
              <a:chOff x="4198742" y="1232835"/>
              <a:chExt cx="588306" cy="198000"/>
            </a:xfrm>
          </p:grpSpPr>
          <p:sp>
            <p:nvSpPr>
              <p:cNvPr id="346" name="직사각형 345">
                <a:extLst>
                  <a:ext uri="{FF2B5EF4-FFF2-40B4-BE49-F238E27FC236}">
                    <a16:creationId xmlns:a16="http://schemas.microsoft.com/office/drawing/2014/main" id="{C893B1C5-D09C-4C96-B0F0-84A47268521C}"/>
                  </a:ext>
                </a:extLst>
              </p:cNvPr>
              <p:cNvSpPr/>
              <p:nvPr/>
            </p:nvSpPr>
            <p:spPr bwMode="auto">
              <a:xfrm>
                <a:off x="4198742" y="1232835"/>
                <a:ext cx="588306" cy="19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bIns="54000" rtlCol="0" anchor="ctr"/>
              <a:lstStyle/>
              <a:p>
                <a:r>
                  <a:rPr lang="en-US" altLang="ko-KR" sz="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2025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년</a:t>
                </a:r>
              </a:p>
            </p:txBody>
          </p:sp>
          <p:pic>
            <p:nvPicPr>
              <p:cNvPr id="347" name="그림 346">
                <a:extLst>
                  <a:ext uri="{FF2B5EF4-FFF2-40B4-BE49-F238E27FC236}">
                    <a16:creationId xmlns:a16="http://schemas.microsoft.com/office/drawing/2014/main" id="{37F83FFF-2B3E-48F4-85D8-058E5D3B26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8736" y="1283843"/>
                <a:ext cx="90000" cy="90000"/>
              </a:xfrm>
              <a:prstGeom prst="rect">
                <a:avLst/>
              </a:prstGeom>
            </p:spPr>
          </p:pic>
        </p:grpSp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id="{C5818BBE-B976-4A2F-8D88-88141E1A6B19}"/>
              </a:ext>
            </a:extLst>
          </p:cNvPr>
          <p:cNvSpPr txBox="1"/>
          <p:nvPr/>
        </p:nvSpPr>
        <p:spPr>
          <a:xfrm>
            <a:off x="286799" y="3253161"/>
            <a:ext cx="1053618" cy="230832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en-US" altLang="ko-KR" sz="900" b="1"/>
              <a:t>&gt; </a:t>
            </a:r>
            <a:r>
              <a:rPr lang="ko-KR" altLang="en-US" sz="900" b="1"/>
              <a:t>차수별 진행단계</a:t>
            </a:r>
          </a:p>
        </p:txBody>
      </p:sp>
      <p:sp>
        <p:nvSpPr>
          <p:cNvPr id="260" name="사각형: 둥근 모서리 259">
            <a:extLst>
              <a:ext uri="{FF2B5EF4-FFF2-40B4-BE49-F238E27FC236}">
                <a16:creationId xmlns:a16="http://schemas.microsoft.com/office/drawing/2014/main" id="{37E8CAD0-9DE2-496B-8FA9-1ADC55BE846E}"/>
              </a:ext>
            </a:extLst>
          </p:cNvPr>
          <p:cNvSpPr/>
          <p:nvPr/>
        </p:nvSpPr>
        <p:spPr>
          <a:xfrm>
            <a:off x="8981183" y="3285993"/>
            <a:ext cx="540000" cy="198000"/>
          </a:xfrm>
          <a:prstGeom prst="roundRect">
            <a:avLst>
              <a:gd name="adj" fmla="val 5826"/>
            </a:avLst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차수생성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EAF116E5-8661-4E62-A760-2669A70A40E4}"/>
              </a:ext>
            </a:extLst>
          </p:cNvPr>
          <p:cNvSpPr/>
          <p:nvPr/>
        </p:nvSpPr>
        <p:spPr bwMode="auto">
          <a:xfrm>
            <a:off x="286800" y="3556306"/>
            <a:ext cx="2340000" cy="410618"/>
          </a:xfrm>
          <a:prstGeom prst="roundRect">
            <a:avLst>
              <a:gd name="adj" fmla="val 123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6F47F4D-CB7D-4366-BD7E-26608DEE8D5B}"/>
              </a:ext>
            </a:extLst>
          </p:cNvPr>
          <p:cNvSpPr txBox="1"/>
          <p:nvPr/>
        </p:nvSpPr>
        <p:spPr>
          <a:xfrm>
            <a:off x="284158" y="3625955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진행단계</a:t>
            </a:r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FAFD908A-1D89-461C-B812-94B79D2220B7}"/>
              </a:ext>
            </a:extLst>
          </p:cNvPr>
          <p:cNvSpPr/>
          <p:nvPr/>
        </p:nvSpPr>
        <p:spPr bwMode="auto">
          <a:xfrm>
            <a:off x="2753354" y="3556305"/>
            <a:ext cx="6768000" cy="238017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FE82A0C-BC27-4E9D-9779-14C24F1DE633}"/>
              </a:ext>
            </a:extLst>
          </p:cNvPr>
          <p:cNvSpPr txBox="1"/>
          <p:nvPr/>
        </p:nvSpPr>
        <p:spPr>
          <a:xfrm>
            <a:off x="2809296" y="4021336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800" b="1"/>
              <a:t>신청등록</a:t>
            </a:r>
          </a:p>
        </p:txBody>
      </p:sp>
      <p:graphicFrame>
        <p:nvGraphicFramePr>
          <p:cNvPr id="123" name="표 3">
            <a:extLst>
              <a:ext uri="{FF2B5EF4-FFF2-40B4-BE49-F238E27FC236}">
                <a16:creationId xmlns:a16="http://schemas.microsoft.com/office/drawing/2014/main" id="{5A120DB0-502A-47EE-960C-F1F7C50D5EFE}"/>
              </a:ext>
            </a:extLst>
          </p:cNvPr>
          <p:cNvGraphicFramePr>
            <a:graphicFrameLocks noGrp="1"/>
          </p:cNvGraphicFramePr>
          <p:nvPr/>
        </p:nvGraphicFramePr>
        <p:xfrm>
          <a:off x="2900988" y="4275826"/>
          <a:ext cx="6480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3984339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3436343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64414964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2048795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125866158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신청시작일자</a:t>
                      </a:r>
                      <a:r>
                        <a:rPr lang="en-US" altLang="ko-KR" sz="800" b="0" dirty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신청종료일자</a:t>
                      </a:r>
                      <a:r>
                        <a:rPr lang="en-US" altLang="ko-KR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등록일자</a:t>
                      </a:r>
                      <a:endParaRPr lang="ko-KR" altLang="en-US" sz="800" b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580305"/>
                  </a:ext>
                </a:extLst>
              </a:tr>
            </a:tbl>
          </a:graphicData>
        </a:graphic>
      </p:graphicFrame>
      <p:sp>
        <p:nvSpPr>
          <p:cNvPr id="124" name="TextBox 123">
            <a:extLst>
              <a:ext uri="{FF2B5EF4-FFF2-40B4-BE49-F238E27FC236}">
                <a16:creationId xmlns:a16="http://schemas.microsoft.com/office/drawing/2014/main" id="{09D04F25-5814-4D3F-B118-062957C009FB}"/>
              </a:ext>
            </a:extLst>
          </p:cNvPr>
          <p:cNvSpPr txBox="1"/>
          <p:nvPr/>
        </p:nvSpPr>
        <p:spPr>
          <a:xfrm>
            <a:off x="2809296" y="4647223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800" b="1"/>
              <a:t>배송등록</a:t>
            </a:r>
          </a:p>
        </p:txBody>
      </p:sp>
      <p:graphicFrame>
        <p:nvGraphicFramePr>
          <p:cNvPr id="125" name="표 3">
            <a:extLst>
              <a:ext uri="{FF2B5EF4-FFF2-40B4-BE49-F238E27FC236}">
                <a16:creationId xmlns:a16="http://schemas.microsoft.com/office/drawing/2014/main" id="{2AB1151E-B2F5-4C64-B344-77E469A81630}"/>
              </a:ext>
            </a:extLst>
          </p:cNvPr>
          <p:cNvGraphicFramePr>
            <a:graphicFrameLocks noGrp="1"/>
          </p:cNvGraphicFramePr>
          <p:nvPr/>
        </p:nvGraphicFramePr>
        <p:xfrm>
          <a:off x="2900988" y="4901713"/>
          <a:ext cx="6480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3984339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3436343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64414964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2048795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125866158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배송시작일자</a:t>
                      </a:r>
                      <a:r>
                        <a:rPr lang="en-US" altLang="ko-KR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배송종료일자</a:t>
                      </a:r>
                      <a:r>
                        <a:rPr lang="en-US" altLang="ko-KR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등록일자</a:t>
                      </a:r>
                      <a:endParaRPr lang="ko-KR" altLang="en-US" sz="800" b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580305"/>
                  </a:ext>
                </a:extLst>
              </a:tr>
            </a:tbl>
          </a:graphicData>
        </a:graphic>
      </p:graphicFrame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B2050A6F-FAA9-4A62-8853-FEAA96861270}"/>
              </a:ext>
            </a:extLst>
          </p:cNvPr>
          <p:cNvSpPr/>
          <p:nvPr/>
        </p:nvSpPr>
        <p:spPr bwMode="auto">
          <a:xfrm>
            <a:off x="286800" y="3920479"/>
            <a:ext cx="2340000" cy="2016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3E6E2FD4-94B4-4206-9D30-EC85E3A301F5}"/>
              </a:ext>
            </a:extLst>
          </p:cNvPr>
          <p:cNvGrpSpPr/>
          <p:nvPr/>
        </p:nvGrpSpPr>
        <p:grpSpPr>
          <a:xfrm>
            <a:off x="2770665" y="3619476"/>
            <a:ext cx="1267022" cy="215444"/>
            <a:chOff x="3047404" y="2356725"/>
            <a:chExt cx="1267022" cy="215444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36C2F61-2E9B-4C1D-9BB2-5E036D4CAA4D}"/>
                </a:ext>
              </a:extLst>
            </p:cNvPr>
            <p:cNvSpPr txBox="1"/>
            <p:nvPr/>
          </p:nvSpPr>
          <p:spPr>
            <a:xfrm>
              <a:off x="3047404" y="2356725"/>
              <a:ext cx="5822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/>
                <a:t>신청연도</a:t>
              </a:r>
            </a:p>
          </p:txBody>
        </p: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B9BE03B8-FBEF-4DCA-841F-EB0788A94D78}"/>
                </a:ext>
              </a:extLst>
            </p:cNvPr>
            <p:cNvGrpSpPr/>
            <p:nvPr/>
          </p:nvGrpSpPr>
          <p:grpSpPr>
            <a:xfrm>
              <a:off x="3594426" y="2373015"/>
              <a:ext cx="720000" cy="198000"/>
              <a:chOff x="941081" y="1953599"/>
              <a:chExt cx="720000" cy="198000"/>
            </a:xfrm>
          </p:grpSpPr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51367170-CC70-424E-A16A-017957E74C9A}"/>
                  </a:ext>
                </a:extLst>
              </p:cNvPr>
              <p:cNvSpPr/>
              <p:nvPr/>
            </p:nvSpPr>
            <p:spPr bwMode="auto">
              <a:xfrm>
                <a:off x="941081" y="1953599"/>
                <a:ext cx="720000" cy="19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bIns="54000" rtlCol="0" anchor="ctr"/>
              <a:lstStyle/>
              <a:p>
                <a:r>
                  <a:rPr lang="en-US" altLang="ko-KR" sz="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2025</a:t>
                </a:r>
                <a:r>
                  <a:rPr lang="ko-KR" altLang="en-US" sz="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년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pic>
            <p:nvPicPr>
              <p:cNvPr id="131" name="그림 130">
                <a:extLst>
                  <a:ext uri="{FF2B5EF4-FFF2-40B4-BE49-F238E27FC236}">
                    <a16:creationId xmlns:a16="http://schemas.microsoft.com/office/drawing/2014/main" id="{CE9CE76C-C8DD-4586-8901-54132509CD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3721" y="1997444"/>
                <a:ext cx="108000" cy="108000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32" name="TextBox 131">
            <a:extLst>
              <a:ext uri="{FF2B5EF4-FFF2-40B4-BE49-F238E27FC236}">
                <a16:creationId xmlns:a16="http://schemas.microsoft.com/office/drawing/2014/main" id="{D2B65729-DE51-40C6-8462-E68DF419BC2E}"/>
              </a:ext>
            </a:extLst>
          </p:cNvPr>
          <p:cNvSpPr txBox="1"/>
          <p:nvPr/>
        </p:nvSpPr>
        <p:spPr>
          <a:xfrm>
            <a:off x="4289978" y="3619476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신청차수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6B92B65-2033-48AE-BD34-A873921A6542}"/>
              </a:ext>
            </a:extLst>
          </p:cNvPr>
          <p:cNvSpPr txBox="1"/>
          <p:nvPr/>
        </p:nvSpPr>
        <p:spPr>
          <a:xfrm>
            <a:off x="5809290" y="3619476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신청상태</a:t>
            </a:r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6D265EE7-30EB-4008-9C92-A3FDD4B20FFC}"/>
              </a:ext>
            </a:extLst>
          </p:cNvPr>
          <p:cNvGrpSpPr/>
          <p:nvPr/>
        </p:nvGrpSpPr>
        <p:grpSpPr>
          <a:xfrm>
            <a:off x="4023839" y="4301513"/>
            <a:ext cx="900000" cy="198000"/>
            <a:chOff x="7669088" y="5000231"/>
            <a:chExt cx="900000" cy="198000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E14C6617-34C5-423A-B291-338AB266EC87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2024-11-01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8" name="Calendar">
              <a:extLst>
                <a:ext uri="{FF2B5EF4-FFF2-40B4-BE49-F238E27FC236}">
                  <a16:creationId xmlns:a16="http://schemas.microsoft.com/office/drawing/2014/main" id="{93C421FE-82B1-463B-8D21-E20D59959F1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7CE75CC6-8C3D-4443-A2CB-0BB81D6FFBFA}"/>
              </a:ext>
            </a:extLst>
          </p:cNvPr>
          <p:cNvGrpSpPr/>
          <p:nvPr/>
        </p:nvGrpSpPr>
        <p:grpSpPr>
          <a:xfrm>
            <a:off x="6184525" y="4301513"/>
            <a:ext cx="900000" cy="198000"/>
            <a:chOff x="7669088" y="5000231"/>
            <a:chExt cx="900000" cy="198000"/>
          </a:xfrm>
        </p:grpSpPr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76BAD0E7-0544-4ED2-BB81-46677B51DB82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2024-11-15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1" name="Calendar">
              <a:extLst>
                <a:ext uri="{FF2B5EF4-FFF2-40B4-BE49-F238E27FC236}">
                  <a16:creationId xmlns:a16="http://schemas.microsoft.com/office/drawing/2014/main" id="{B5D2468B-7ED9-43C6-B03D-F9789007C3D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3F074A40-3870-4311-9A14-96BA2281FE73}"/>
              </a:ext>
            </a:extLst>
          </p:cNvPr>
          <p:cNvGrpSpPr/>
          <p:nvPr/>
        </p:nvGrpSpPr>
        <p:grpSpPr>
          <a:xfrm>
            <a:off x="8342770" y="4301513"/>
            <a:ext cx="900000" cy="198000"/>
            <a:chOff x="7669088" y="5000231"/>
            <a:chExt cx="900000" cy="198000"/>
          </a:xfrm>
        </p:grpSpPr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E6DB0A24-D092-4B1E-BFDC-0EDE586539D0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2024-10-30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4" name="Calendar">
              <a:extLst>
                <a:ext uri="{FF2B5EF4-FFF2-40B4-BE49-F238E27FC236}">
                  <a16:creationId xmlns:a16="http://schemas.microsoft.com/office/drawing/2014/main" id="{02D111D0-290B-4A51-94EB-3DCFB266DCB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0F621F25-8434-413E-BDC0-B3BA5B4A727D}"/>
              </a:ext>
            </a:extLst>
          </p:cNvPr>
          <p:cNvSpPr/>
          <p:nvPr/>
        </p:nvSpPr>
        <p:spPr>
          <a:xfrm>
            <a:off x="8976746" y="4030718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65000"/>
                  </a:schemeClr>
                </a:solidFill>
                <a:latin typeface="+mn-ea"/>
              </a:rPr>
              <a:t>저장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04095A2C-CA53-4A36-913A-191C58F0EE19}"/>
              </a:ext>
            </a:extLst>
          </p:cNvPr>
          <p:cNvSpPr/>
          <p:nvPr/>
        </p:nvSpPr>
        <p:spPr>
          <a:xfrm>
            <a:off x="8540910" y="4030718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수정</a:t>
            </a:r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812A4540-BDDC-4246-AA3B-38256281051E}"/>
              </a:ext>
            </a:extLst>
          </p:cNvPr>
          <p:cNvSpPr/>
          <p:nvPr/>
        </p:nvSpPr>
        <p:spPr>
          <a:xfrm>
            <a:off x="8099645" y="4030718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65000"/>
                  </a:schemeClr>
                </a:solidFill>
                <a:latin typeface="+mn-ea"/>
              </a:rPr>
              <a:t>마감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148" name="사각형: 둥근 모서리 147">
            <a:extLst>
              <a:ext uri="{FF2B5EF4-FFF2-40B4-BE49-F238E27FC236}">
                <a16:creationId xmlns:a16="http://schemas.microsoft.com/office/drawing/2014/main" id="{2CD7E084-B656-4D72-98D1-3090A4950BD8}"/>
              </a:ext>
            </a:extLst>
          </p:cNvPr>
          <p:cNvSpPr/>
          <p:nvPr/>
        </p:nvSpPr>
        <p:spPr>
          <a:xfrm>
            <a:off x="8976746" y="4656605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저장</a:t>
            </a: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6F9A714D-D4B8-48EC-8110-37F4F33169CD}"/>
              </a:ext>
            </a:extLst>
          </p:cNvPr>
          <p:cNvSpPr/>
          <p:nvPr/>
        </p:nvSpPr>
        <p:spPr>
          <a:xfrm>
            <a:off x="8540910" y="4656605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수정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3D1522E-C8A0-4E81-836E-DB2041252FD6}"/>
              </a:ext>
            </a:extLst>
          </p:cNvPr>
          <p:cNvSpPr txBox="1"/>
          <p:nvPr/>
        </p:nvSpPr>
        <p:spPr>
          <a:xfrm>
            <a:off x="2809296" y="5278518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800" b="1" dirty="0"/>
              <a:t>인수등록</a:t>
            </a:r>
          </a:p>
        </p:txBody>
      </p: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0D74C68C-A6B4-4562-9A9A-3886EDBC7B0F}"/>
              </a:ext>
            </a:extLst>
          </p:cNvPr>
          <p:cNvSpPr/>
          <p:nvPr/>
        </p:nvSpPr>
        <p:spPr bwMode="auto">
          <a:xfrm>
            <a:off x="4841763" y="3638923"/>
            <a:ext cx="548202" cy="198000"/>
          </a:xfrm>
          <a:prstGeom prst="roundRect">
            <a:avLst>
              <a:gd name="adj" fmla="val 50000"/>
            </a:avLst>
          </a:prstGeom>
          <a:solidFill>
            <a:srgbClr val="F2F7FC"/>
          </a:solidFill>
          <a:ln w="3175">
            <a:solidFill>
              <a:srgbClr val="B2CBF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21600" rIns="72000" bIns="21600" rtlCol="0" anchor="ctr">
            <a:no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1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52" name="사각형: 둥근 모서리 151">
            <a:extLst>
              <a:ext uri="{FF2B5EF4-FFF2-40B4-BE49-F238E27FC236}">
                <a16:creationId xmlns:a16="http://schemas.microsoft.com/office/drawing/2014/main" id="{746E4161-DBC3-4045-A8DE-217A53A1122C}"/>
              </a:ext>
            </a:extLst>
          </p:cNvPr>
          <p:cNvSpPr/>
          <p:nvPr/>
        </p:nvSpPr>
        <p:spPr bwMode="auto">
          <a:xfrm>
            <a:off x="6356238" y="3638923"/>
            <a:ext cx="612000" cy="198000"/>
          </a:xfrm>
          <a:prstGeom prst="roundRect">
            <a:avLst>
              <a:gd name="adj" fmla="val 50000"/>
            </a:avLst>
          </a:prstGeom>
          <a:solidFill>
            <a:srgbClr val="F2F7FC"/>
          </a:solidFill>
          <a:ln w="3175">
            <a:solidFill>
              <a:srgbClr val="B2CBF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21600" rIns="72000" bIns="21600" rtlCol="0" anchor="ctr"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신청마감</a:t>
            </a:r>
          </a:p>
        </p:txBody>
      </p: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EFD31AF3-E2FF-47B0-8171-56AB8C140F42}"/>
              </a:ext>
            </a:extLst>
          </p:cNvPr>
          <p:cNvGrpSpPr/>
          <p:nvPr/>
        </p:nvGrpSpPr>
        <p:grpSpPr>
          <a:xfrm>
            <a:off x="4023839" y="4927400"/>
            <a:ext cx="900000" cy="198000"/>
            <a:chOff x="7669088" y="5000231"/>
            <a:chExt cx="900000" cy="198000"/>
          </a:xfrm>
        </p:grpSpPr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DC2BECF4-8CE1-44F4-8B87-A6E06FFFB603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5" name="Calendar">
              <a:extLst>
                <a:ext uri="{FF2B5EF4-FFF2-40B4-BE49-F238E27FC236}">
                  <a16:creationId xmlns:a16="http://schemas.microsoft.com/office/drawing/2014/main" id="{8408F36A-A736-4E56-AD56-680B147BC37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C66E2A92-5D4A-4DF5-89D8-0F3FF0C6B9EC}"/>
              </a:ext>
            </a:extLst>
          </p:cNvPr>
          <p:cNvGrpSpPr/>
          <p:nvPr/>
        </p:nvGrpSpPr>
        <p:grpSpPr>
          <a:xfrm>
            <a:off x="6184525" y="4927400"/>
            <a:ext cx="900000" cy="198000"/>
            <a:chOff x="7669088" y="5000231"/>
            <a:chExt cx="900000" cy="198000"/>
          </a:xfrm>
        </p:grpSpPr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79FDA507-30A6-4EC2-BAE9-9962A475A61B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8" name="Calendar">
              <a:extLst>
                <a:ext uri="{FF2B5EF4-FFF2-40B4-BE49-F238E27FC236}">
                  <a16:creationId xmlns:a16="http://schemas.microsoft.com/office/drawing/2014/main" id="{DC467900-6767-47FD-86EB-33877748FD9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379D4593-F856-47D1-B129-F51EB96ED3FF}"/>
              </a:ext>
            </a:extLst>
          </p:cNvPr>
          <p:cNvGrpSpPr/>
          <p:nvPr/>
        </p:nvGrpSpPr>
        <p:grpSpPr>
          <a:xfrm>
            <a:off x="8342770" y="4927400"/>
            <a:ext cx="900000" cy="198000"/>
            <a:chOff x="7669088" y="5000231"/>
            <a:chExt cx="900000" cy="198000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8E69244E-5808-41B2-ACDC-DDE7883CFC07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61" name="Calendar">
              <a:extLst>
                <a:ext uri="{FF2B5EF4-FFF2-40B4-BE49-F238E27FC236}">
                  <a16:creationId xmlns:a16="http://schemas.microsoft.com/office/drawing/2014/main" id="{5006063B-B269-40A6-9C5C-6FBEC9008DB1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62" name="표 3">
            <a:extLst>
              <a:ext uri="{FF2B5EF4-FFF2-40B4-BE49-F238E27FC236}">
                <a16:creationId xmlns:a16="http://schemas.microsoft.com/office/drawing/2014/main" id="{AF0ED3E9-14A0-4252-B008-5E9A76AE0369}"/>
              </a:ext>
            </a:extLst>
          </p:cNvPr>
          <p:cNvGraphicFramePr>
            <a:graphicFrameLocks noGrp="1"/>
          </p:cNvGraphicFramePr>
          <p:nvPr/>
        </p:nvGraphicFramePr>
        <p:xfrm>
          <a:off x="2900988" y="5556338"/>
          <a:ext cx="646617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1102170">
                  <a:extLst>
                    <a:ext uri="{9D8B030D-6E8A-4147-A177-3AD203B41FA5}">
                      <a16:colId xmlns:a16="http://schemas.microsoft.com/office/drawing/2014/main" val="339843398"/>
                    </a:ext>
                  </a:extLst>
                </a:gridCol>
                <a:gridCol w="4284000">
                  <a:extLst>
                    <a:ext uri="{9D8B030D-6E8A-4147-A177-3AD203B41FA5}">
                      <a16:colId xmlns:a16="http://schemas.microsoft.com/office/drawing/2014/main" val="203436343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93939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등록일자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5250" marR="9525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700" b="0" dirty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580305"/>
                  </a:ext>
                </a:extLst>
              </a:tr>
            </a:tbl>
          </a:graphicData>
        </a:graphic>
      </p:graphicFrame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CA28875F-75C3-4F2B-8A41-9C5A1F69E8CA}"/>
              </a:ext>
            </a:extLst>
          </p:cNvPr>
          <p:cNvGrpSpPr/>
          <p:nvPr/>
        </p:nvGrpSpPr>
        <p:grpSpPr>
          <a:xfrm>
            <a:off x="4023839" y="5582025"/>
            <a:ext cx="900000" cy="198000"/>
            <a:chOff x="7669088" y="5000231"/>
            <a:chExt cx="900000" cy="198000"/>
          </a:xfrm>
        </p:grpSpPr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02351B84-261D-44A1-8CB7-2734C21E9B7B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5" name="Calendar">
              <a:extLst>
                <a:ext uri="{FF2B5EF4-FFF2-40B4-BE49-F238E27FC236}">
                  <a16:creationId xmlns:a16="http://schemas.microsoft.com/office/drawing/2014/main" id="{ADF8ACFE-35C8-43E6-8898-E63733EF32B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BD054974-C699-45CD-BA41-54AF4201D309}"/>
              </a:ext>
            </a:extLst>
          </p:cNvPr>
          <p:cNvSpPr/>
          <p:nvPr/>
        </p:nvSpPr>
        <p:spPr>
          <a:xfrm>
            <a:off x="8976746" y="5286063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65000"/>
                  </a:schemeClr>
                </a:solidFill>
                <a:latin typeface="+mn-ea"/>
              </a:rPr>
              <a:t>저장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228F3B58-57F7-497E-9261-815D2BF66FB3}"/>
              </a:ext>
            </a:extLst>
          </p:cNvPr>
          <p:cNvSpPr/>
          <p:nvPr/>
        </p:nvSpPr>
        <p:spPr bwMode="auto">
          <a:xfrm>
            <a:off x="821125" y="4089126"/>
            <a:ext cx="1620000" cy="288000"/>
          </a:xfrm>
          <a:prstGeom prst="roundRect">
            <a:avLst>
              <a:gd name="adj" fmla="val 6621"/>
            </a:avLst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</a:rPr>
              <a:t>01. 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</a:rPr>
              <a:t>신청등록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5041B60C-5549-44B4-A517-72DAE55FBDF8}"/>
              </a:ext>
            </a:extLst>
          </p:cNvPr>
          <p:cNvCxnSpPr>
            <a:cxnSpLocks/>
          </p:cNvCxnSpPr>
          <p:nvPr/>
        </p:nvCxnSpPr>
        <p:spPr>
          <a:xfrm>
            <a:off x="559812" y="3922106"/>
            <a:ext cx="0" cy="20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9" name="그림 168">
            <a:extLst>
              <a:ext uri="{FF2B5EF4-FFF2-40B4-BE49-F238E27FC236}">
                <a16:creationId xmlns:a16="http://schemas.microsoft.com/office/drawing/2014/main" id="{3050EEAF-0C99-4316-B4D7-CB2D8F168AE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12" y="4143126"/>
            <a:ext cx="180000" cy="180000"/>
          </a:xfrm>
          <a:prstGeom prst="rect">
            <a:avLst/>
          </a:prstGeom>
        </p:spPr>
      </p:pic>
      <p:sp>
        <p:nvSpPr>
          <p:cNvPr id="170" name="사각형: 둥근 모서리 169">
            <a:extLst>
              <a:ext uri="{FF2B5EF4-FFF2-40B4-BE49-F238E27FC236}">
                <a16:creationId xmlns:a16="http://schemas.microsoft.com/office/drawing/2014/main" id="{E76F072C-5FBD-4741-BA0D-39526BD69BED}"/>
              </a:ext>
            </a:extLst>
          </p:cNvPr>
          <p:cNvSpPr/>
          <p:nvPr/>
        </p:nvSpPr>
        <p:spPr bwMode="auto">
          <a:xfrm>
            <a:off x="821125" y="4549183"/>
            <a:ext cx="1620000" cy="288000"/>
          </a:xfrm>
          <a:prstGeom prst="roundRect">
            <a:avLst>
              <a:gd name="adj" fmla="val 6621"/>
            </a:avLst>
          </a:prstGeom>
          <a:solidFill>
            <a:srgbClr val="0088FC"/>
          </a:solidFill>
          <a:ln w="3175">
            <a:solidFill>
              <a:srgbClr val="0088F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</a:rPr>
              <a:t>02. </a:t>
            </a:r>
            <a:r>
              <a:rPr lang="ko-KR" altLang="en-US" sz="800" dirty="0">
                <a:solidFill>
                  <a:schemeClr val="bg1"/>
                </a:solidFill>
                <a:latin typeface="맑은 고딕" panose="020B0503020000020004" pitchFamily="50" charset="-127"/>
              </a:rPr>
              <a:t>신청마감</a:t>
            </a:r>
          </a:p>
        </p:txBody>
      </p:sp>
      <p:pic>
        <p:nvPicPr>
          <p:cNvPr id="171" name="그림 170">
            <a:extLst>
              <a:ext uri="{FF2B5EF4-FFF2-40B4-BE49-F238E27FC236}">
                <a16:creationId xmlns:a16="http://schemas.microsoft.com/office/drawing/2014/main" id="{10829454-FD08-4436-BA13-DC65CEA9653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12" y="4603183"/>
            <a:ext cx="180000" cy="180000"/>
          </a:xfrm>
          <a:prstGeom prst="rect">
            <a:avLst/>
          </a:prstGeom>
        </p:spPr>
      </p:pic>
      <p:sp>
        <p:nvSpPr>
          <p:cNvPr id="172" name="사각형: 둥근 모서리 171">
            <a:extLst>
              <a:ext uri="{FF2B5EF4-FFF2-40B4-BE49-F238E27FC236}">
                <a16:creationId xmlns:a16="http://schemas.microsoft.com/office/drawing/2014/main" id="{EEFA0673-B481-4A4E-91A6-6D8753BE5E43}"/>
              </a:ext>
            </a:extLst>
          </p:cNvPr>
          <p:cNvSpPr/>
          <p:nvPr/>
        </p:nvSpPr>
        <p:spPr bwMode="auto">
          <a:xfrm>
            <a:off x="821125" y="5009240"/>
            <a:ext cx="1620000" cy="288000"/>
          </a:xfrm>
          <a:prstGeom prst="roundRect">
            <a:avLst>
              <a:gd name="adj" fmla="val 6621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03.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배송등록</a:t>
            </a:r>
          </a:p>
        </p:txBody>
      </p:sp>
      <p:pic>
        <p:nvPicPr>
          <p:cNvPr id="173" name="그림 172">
            <a:extLst>
              <a:ext uri="{FF2B5EF4-FFF2-40B4-BE49-F238E27FC236}">
                <a16:creationId xmlns:a16="http://schemas.microsoft.com/office/drawing/2014/main" id="{074DEAFB-0859-41FF-B35B-4F87300A59C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12" y="5063240"/>
            <a:ext cx="180000" cy="180000"/>
          </a:xfrm>
          <a:prstGeom prst="rect">
            <a:avLst/>
          </a:prstGeom>
        </p:spPr>
      </p:pic>
      <p:sp>
        <p:nvSpPr>
          <p:cNvPr id="174" name="사각형: 둥근 모서리 173">
            <a:extLst>
              <a:ext uri="{FF2B5EF4-FFF2-40B4-BE49-F238E27FC236}">
                <a16:creationId xmlns:a16="http://schemas.microsoft.com/office/drawing/2014/main" id="{1FF11243-FF12-47A0-9307-4D52EE9787E3}"/>
              </a:ext>
            </a:extLst>
          </p:cNvPr>
          <p:cNvSpPr/>
          <p:nvPr/>
        </p:nvSpPr>
        <p:spPr bwMode="auto">
          <a:xfrm>
            <a:off x="821125" y="5469297"/>
            <a:ext cx="1620000" cy="288000"/>
          </a:xfrm>
          <a:prstGeom prst="roundRect">
            <a:avLst>
              <a:gd name="adj" fmla="val 6621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04.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인수완료</a:t>
            </a:r>
          </a:p>
        </p:txBody>
      </p:sp>
      <p:pic>
        <p:nvPicPr>
          <p:cNvPr id="175" name="그림 174">
            <a:extLst>
              <a:ext uri="{FF2B5EF4-FFF2-40B4-BE49-F238E27FC236}">
                <a16:creationId xmlns:a16="http://schemas.microsoft.com/office/drawing/2014/main" id="{B42283A0-E331-4700-B4FB-782BEBC0904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12" y="5523297"/>
            <a:ext cx="180000" cy="180000"/>
          </a:xfrm>
          <a:prstGeom prst="rect">
            <a:avLst/>
          </a:prstGeom>
        </p:spPr>
      </p:pic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EBA100E1-9DBD-44F6-870E-65679219071F}"/>
              </a:ext>
            </a:extLst>
          </p:cNvPr>
          <p:cNvGrpSpPr/>
          <p:nvPr/>
        </p:nvGrpSpPr>
        <p:grpSpPr>
          <a:xfrm>
            <a:off x="1113844" y="3631619"/>
            <a:ext cx="450147" cy="215444"/>
            <a:chOff x="6648708" y="2082056"/>
            <a:chExt cx="450147" cy="215444"/>
          </a:xfrm>
        </p:grpSpPr>
        <p:pic>
          <p:nvPicPr>
            <p:cNvPr id="177" name="그림 176">
              <a:extLst>
                <a:ext uri="{FF2B5EF4-FFF2-40B4-BE49-F238E27FC236}">
                  <a16:creationId xmlns:a16="http://schemas.microsoft.com/office/drawing/2014/main" id="{13D04FA3-6E03-4786-83EE-A8FFF72EA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48708" y="2130958"/>
              <a:ext cx="126000" cy="126000"/>
            </a:xfrm>
            <a:prstGeom prst="rect">
              <a:avLst/>
            </a:prstGeom>
          </p:spPr>
        </p:pic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01484E6E-5DB9-429B-B4EF-B95930004111}"/>
                </a:ext>
              </a:extLst>
            </p:cNvPr>
            <p:cNvSpPr txBox="1"/>
            <p:nvPr/>
          </p:nvSpPr>
          <p:spPr>
            <a:xfrm>
              <a:off x="6715417" y="2082056"/>
              <a:ext cx="3834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/>
                <a:t>예정</a:t>
              </a:r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0570183B-BA65-4624-B74D-8729468E52C5}"/>
              </a:ext>
            </a:extLst>
          </p:cNvPr>
          <p:cNvGrpSpPr/>
          <p:nvPr/>
        </p:nvGrpSpPr>
        <p:grpSpPr>
          <a:xfrm>
            <a:off x="1584649" y="3631619"/>
            <a:ext cx="548141" cy="215444"/>
            <a:chOff x="6671958" y="2082056"/>
            <a:chExt cx="548141" cy="215444"/>
          </a:xfrm>
        </p:grpSpPr>
        <p:pic>
          <p:nvPicPr>
            <p:cNvPr id="182" name="그림 181">
              <a:extLst>
                <a:ext uri="{FF2B5EF4-FFF2-40B4-BE49-F238E27FC236}">
                  <a16:creationId xmlns:a16="http://schemas.microsoft.com/office/drawing/2014/main" id="{69D24423-D6EC-4F6D-91CC-BF1EBBFCEE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71958" y="2128707"/>
              <a:ext cx="126000" cy="126000"/>
            </a:xfrm>
            <a:prstGeom prst="rect">
              <a:avLst/>
            </a:prstGeom>
          </p:spPr>
        </p:pic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1D919CEB-5FC1-4FEC-BCAE-73F8D40C6CBC}"/>
                </a:ext>
              </a:extLst>
            </p:cNvPr>
            <p:cNvSpPr txBox="1"/>
            <p:nvPr/>
          </p:nvSpPr>
          <p:spPr>
            <a:xfrm>
              <a:off x="6737275" y="2082056"/>
              <a:ext cx="4828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/>
                <a:t>진행중</a:t>
              </a:r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04E414E7-B5E9-45C0-98A3-C164B09EBC66}"/>
              </a:ext>
            </a:extLst>
          </p:cNvPr>
          <p:cNvGrpSpPr/>
          <p:nvPr/>
        </p:nvGrpSpPr>
        <p:grpSpPr>
          <a:xfrm>
            <a:off x="2153448" y="3631619"/>
            <a:ext cx="452398" cy="215444"/>
            <a:chOff x="6671958" y="2082056"/>
            <a:chExt cx="452398" cy="215444"/>
          </a:xfrm>
        </p:grpSpPr>
        <p:pic>
          <p:nvPicPr>
            <p:cNvPr id="185" name="그림 184">
              <a:extLst>
                <a:ext uri="{FF2B5EF4-FFF2-40B4-BE49-F238E27FC236}">
                  <a16:creationId xmlns:a16="http://schemas.microsoft.com/office/drawing/2014/main" id="{E098CE17-8390-4DC5-9993-855AB75A1F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71958" y="2128707"/>
              <a:ext cx="126000" cy="126000"/>
            </a:xfrm>
            <a:prstGeom prst="rect">
              <a:avLst/>
            </a:prstGeom>
          </p:spPr>
        </p:pic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B6BCF9C5-6B64-443B-9120-AF40A5AC9430}"/>
                </a:ext>
              </a:extLst>
            </p:cNvPr>
            <p:cNvSpPr txBox="1"/>
            <p:nvPr/>
          </p:nvSpPr>
          <p:spPr>
            <a:xfrm>
              <a:off x="6740918" y="2082056"/>
              <a:ext cx="3834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/>
                <a:t>완료</a:t>
              </a:r>
            </a:p>
          </p:txBody>
        </p:sp>
      </p:grp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B6824613-D252-4741-8C25-52090A63412E}"/>
              </a:ext>
            </a:extLst>
          </p:cNvPr>
          <p:cNvCxnSpPr>
            <a:cxnSpLocks/>
          </p:cNvCxnSpPr>
          <p:nvPr/>
        </p:nvCxnSpPr>
        <p:spPr>
          <a:xfrm>
            <a:off x="2757077" y="3920478"/>
            <a:ext cx="6768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8" name="그림 187">
            <a:extLst>
              <a:ext uri="{FF2B5EF4-FFF2-40B4-BE49-F238E27FC236}">
                <a16:creationId xmlns:a16="http://schemas.microsoft.com/office/drawing/2014/main" id="{6744C67F-89C7-491F-9779-3A22B67E23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11" y="4141502"/>
            <a:ext cx="180000" cy="180000"/>
          </a:xfrm>
          <a:prstGeom prst="rect">
            <a:avLst/>
          </a:prstGeom>
        </p:spPr>
      </p:pic>
      <p:pic>
        <p:nvPicPr>
          <p:cNvPr id="189" name="그림 188">
            <a:extLst>
              <a:ext uri="{FF2B5EF4-FFF2-40B4-BE49-F238E27FC236}">
                <a16:creationId xmlns:a16="http://schemas.microsoft.com/office/drawing/2014/main" id="{3B4F66E3-5A4D-4827-AB64-6FECDA62D7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11" y="4601965"/>
            <a:ext cx="180000" cy="180000"/>
          </a:xfrm>
          <a:prstGeom prst="rect">
            <a:avLst/>
          </a:prstGeom>
        </p:spPr>
      </p:pic>
      <p:sp>
        <p:nvSpPr>
          <p:cNvPr id="190" name="타원 189">
            <a:extLst>
              <a:ext uri="{FF2B5EF4-FFF2-40B4-BE49-F238E27FC236}">
                <a16:creationId xmlns:a16="http://schemas.microsoft.com/office/drawing/2014/main" id="{D19360FC-190E-4C8A-8A5B-F24EFFB8E876}"/>
              </a:ext>
            </a:extLst>
          </p:cNvPr>
          <p:cNvSpPr>
            <a:spLocks noChangeAspect="1"/>
          </p:cNvSpPr>
          <p:nvPr/>
        </p:nvSpPr>
        <p:spPr>
          <a:xfrm>
            <a:off x="6560266" y="3416695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2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194" name="타원 193">
            <a:extLst>
              <a:ext uri="{FF2B5EF4-FFF2-40B4-BE49-F238E27FC236}">
                <a16:creationId xmlns:a16="http://schemas.microsoft.com/office/drawing/2014/main" id="{4D160079-B139-4793-A9BE-7648BDE1DE4B}"/>
              </a:ext>
            </a:extLst>
          </p:cNvPr>
          <p:cNvSpPr>
            <a:spLocks noChangeAspect="1"/>
          </p:cNvSpPr>
          <p:nvPr/>
        </p:nvSpPr>
        <p:spPr>
          <a:xfrm>
            <a:off x="169679" y="4132502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1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196" name="타원 195">
            <a:extLst>
              <a:ext uri="{FF2B5EF4-FFF2-40B4-BE49-F238E27FC236}">
                <a16:creationId xmlns:a16="http://schemas.microsoft.com/office/drawing/2014/main" id="{FC769931-CA30-4826-9B29-F9E4A784F9FC}"/>
              </a:ext>
            </a:extLst>
          </p:cNvPr>
          <p:cNvSpPr>
            <a:spLocks noChangeAspect="1"/>
          </p:cNvSpPr>
          <p:nvPr/>
        </p:nvSpPr>
        <p:spPr>
          <a:xfrm>
            <a:off x="9075745" y="4439113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4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BFB29EC5-6BDC-42AF-A2AD-33C3ED4205B2}"/>
              </a:ext>
            </a:extLst>
          </p:cNvPr>
          <p:cNvSpPr>
            <a:spLocks noChangeAspect="1"/>
          </p:cNvSpPr>
          <p:nvPr/>
        </p:nvSpPr>
        <p:spPr>
          <a:xfrm>
            <a:off x="2754993" y="4824227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3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E19DBD7-4426-454A-A7F1-07ABBF1E81FD}"/>
              </a:ext>
            </a:extLst>
          </p:cNvPr>
          <p:cNvSpPr txBox="1"/>
          <p:nvPr/>
        </p:nvSpPr>
        <p:spPr>
          <a:xfrm>
            <a:off x="10245609" y="688967"/>
            <a:ext cx="1800000" cy="200055"/>
          </a:xfrm>
          <a:prstGeom prst="rect">
            <a:avLst/>
          </a:prstGeom>
        </p:spPr>
        <p:txBody>
          <a:bodyPr wrap="square" lIns="36000" rIns="36000" rtlCol="0">
            <a:spAutoFit/>
          </a:bodyPr>
          <a:lstStyle/>
          <a:p>
            <a: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BSSCR0101M  </a:t>
            </a:r>
            <a:endParaRPr lang="ko-KR" altLang="ko-KR" sz="700" dirty="0">
              <a:solidFill>
                <a:srgbClr val="202124"/>
              </a:solidFill>
              <a:latin typeface="+mn-ea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16C3788-98C1-F495-EC25-05D398B3DD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11451"/>
              </p:ext>
            </p:extLst>
          </p:nvPr>
        </p:nvGraphicFramePr>
        <p:xfrm>
          <a:off x="284100" y="1135135"/>
          <a:ext cx="9288000" cy="68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9552858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70506206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66321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38671103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89680639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99158972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188414237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3000307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398433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09346053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55845770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933499139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364000712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424453538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955600693"/>
                    </a:ext>
                  </a:extLst>
                </a:gridCol>
              </a:tblGrid>
              <a:tr h="216000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순번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신청연도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차수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신청상태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추가여부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신청기간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배송기간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최종등록자</a:t>
                      </a:r>
                      <a:endParaRPr lang="en-US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최종거래일자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81706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시작일자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종료일자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마감여부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등록일자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시작일자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종료일자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등록일자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직원번호</a:t>
                      </a:r>
                      <a:endParaRPr lang="en-US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직원명</a:t>
                      </a:r>
                      <a:endParaRPr lang="en-US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86256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</a:rPr>
                        <a:t>2025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chemeClr val="tx1"/>
                          </a:solidFill>
                          <a:effectLst/>
                        </a:rPr>
                        <a:t>신청등록</a:t>
                      </a:r>
                      <a:endParaRPr lang="en-US" altLang="ko-KR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</a:rPr>
                        <a:t>2024-11-01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</a:rPr>
                        <a:t>2024-11-15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endParaRPr lang="en-US" altLang="ko-KR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</a:rPr>
                        <a:t>2024-10-30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solidFill>
                            <a:schemeClr val="tx1"/>
                          </a:solidFill>
                          <a:effectLst/>
                        </a:rPr>
                        <a:t>00000</a:t>
                      </a:r>
                      <a:endParaRPr lang="en-US" altLang="ko-KR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solidFill>
                            <a:schemeClr val="tx1"/>
                          </a:solidFill>
                          <a:effectLst/>
                        </a:rPr>
                        <a:t>홍길동</a:t>
                      </a:r>
                      <a:endParaRPr lang="en-US" altLang="ko-KR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effectLst/>
                        </a:rPr>
                        <a:t>2024-10-30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714849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0B307517-34E3-879A-89F1-0284FA8537D3}"/>
              </a:ext>
            </a:extLst>
          </p:cNvPr>
          <p:cNvSpPr/>
          <p:nvPr/>
        </p:nvSpPr>
        <p:spPr bwMode="auto">
          <a:xfrm>
            <a:off x="284100" y="1135135"/>
            <a:ext cx="9288000" cy="203894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6862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6D103-E2A0-3A7D-69AA-371CD3E14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D8138B63-2B5F-29E8-7F3A-5174D9E2E121}"/>
              </a:ext>
            </a:extLst>
          </p:cNvPr>
          <p:cNvSpPr txBox="1"/>
          <p:nvPr/>
        </p:nvSpPr>
        <p:spPr>
          <a:xfrm>
            <a:off x="10245609" y="497547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>
              <a:defRPr/>
            </a:pPr>
            <a:r>
              <a:rPr lang="ko-KR" altLang="en-US" sz="700">
                <a:solidFill>
                  <a:srgbClr val="202124"/>
                </a:solidFill>
                <a:latin typeface="+mn-ea"/>
              </a:rPr>
              <a:t>신청기간관리 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202124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6A215C4-DC5A-004F-EE3F-DC9FB8A72E10}"/>
              </a:ext>
            </a:extLst>
          </p:cNvPr>
          <p:cNvSpPr txBox="1"/>
          <p:nvPr/>
        </p:nvSpPr>
        <p:spPr>
          <a:xfrm>
            <a:off x="10245609" y="863833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endParaRPr kumimoji="0" lang="ko-KR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2552FD-D0E0-EA02-42BF-EF2D8438A599}"/>
              </a:ext>
            </a:extLst>
          </p:cNvPr>
          <p:cNvSpPr txBox="1"/>
          <p:nvPr/>
        </p:nvSpPr>
        <p:spPr>
          <a:xfrm>
            <a:off x="66840" y="125573"/>
            <a:ext cx="3172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1400" dirty="0">
                <a:solidFill>
                  <a:prstClr val="black"/>
                </a:solidFill>
                <a:latin typeface="함초롬돋움"/>
                <a:ea typeface="함초롬돋움"/>
              </a:rPr>
              <a:t>캘린더신청 </a:t>
            </a:r>
            <a:r>
              <a:rPr lang="en-US" altLang="ko-KR" sz="1400">
                <a:solidFill>
                  <a:prstClr val="black"/>
                </a:solidFill>
                <a:latin typeface="함초롬돋움"/>
                <a:ea typeface="함초롬돋움"/>
              </a:rPr>
              <a:t>&gt; </a:t>
            </a:r>
            <a:r>
              <a:rPr lang="ko-KR" altLang="en-US" sz="1400">
                <a:solidFill>
                  <a:prstClr val="black"/>
                </a:solidFill>
                <a:latin typeface="함초롬돋움"/>
                <a:ea typeface="함초롬돋움"/>
              </a:rPr>
              <a:t>신청기간관리</a:t>
            </a:r>
            <a:r>
              <a:rPr lang="en-US" altLang="ko-KR" sz="1400">
                <a:solidFill>
                  <a:prstClr val="black"/>
                </a:solidFill>
                <a:latin typeface="함초롬돋움"/>
                <a:ea typeface="함초롬돋움"/>
              </a:rPr>
              <a:t>_</a:t>
            </a:r>
            <a:r>
              <a:rPr lang="ko-KR" altLang="en-US" sz="1400" dirty="0">
                <a:solidFill>
                  <a:prstClr val="black"/>
                </a:solidFill>
                <a:latin typeface="함초롬돋움"/>
                <a:ea typeface="함초롬돋움"/>
              </a:rPr>
              <a:t>배송등록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BDE49F-922F-F588-220C-513BCF3DDE89}"/>
              </a:ext>
            </a:extLst>
          </p:cNvPr>
          <p:cNvSpPr txBox="1"/>
          <p:nvPr/>
        </p:nvSpPr>
        <p:spPr>
          <a:xfrm>
            <a:off x="10245609" y="1118146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lvl="0"/>
            <a:r>
              <a:rPr lang="ko-KR" altLang="en-US" sz="700">
                <a:solidFill>
                  <a:srgbClr val="202124"/>
                </a:solidFill>
                <a:latin typeface="+mn-ea"/>
              </a:rPr>
              <a:t>홈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영업지원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캘린더신청 </a:t>
            </a:r>
            <a:r>
              <a:rPr lang="en-US" altLang="ko-KR" sz="70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>
                <a:solidFill>
                  <a:srgbClr val="202124"/>
                </a:solidFill>
                <a:latin typeface="+mn-ea"/>
              </a:rPr>
              <a:t>신청기간관리</a:t>
            </a:r>
            <a:endParaRPr lang="ko-KR" altLang="en-US" sz="700" dirty="0">
              <a:solidFill>
                <a:srgbClr val="202124"/>
              </a:solidFill>
              <a:latin typeface="+mn-ea"/>
            </a:endParaRPr>
          </a:p>
        </p:txBody>
      </p:sp>
      <p:graphicFrame>
        <p:nvGraphicFramePr>
          <p:cNvPr id="2" name="Group 974">
            <a:extLst>
              <a:ext uri="{FF2B5EF4-FFF2-40B4-BE49-F238E27FC236}">
                <a16:creationId xmlns:a16="http://schemas.microsoft.com/office/drawing/2014/main" id="{5F1F877F-9793-CEFE-6D03-3407ACEA0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992944"/>
              </p:ext>
            </p:extLst>
          </p:nvPr>
        </p:nvGraphicFramePr>
        <p:xfrm>
          <a:off x="9697291" y="1638678"/>
          <a:ext cx="2340000" cy="4283520"/>
        </p:xfrm>
        <a:graphic>
          <a:graphicData uri="http://schemas.openxmlformats.org/drawingml/2006/table">
            <a:tbl>
              <a:tblPr/>
              <a:tblGrid>
                <a:gridCol w="2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차 신청 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품목별 총수량신청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신청등록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신청기간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설정</a:t>
                      </a:r>
                      <a:endParaRPr lang="en-US" altLang="ko-KR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차 신청 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영업점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고객배송 수량 등록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신청등록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배송등록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인수등록 설정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614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진행단계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‘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배송등록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상태로 변경됨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218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신청상태 인풋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제작등록 상태에서 제작등록 폼의 저장 버튼 클릭 후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배송등록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상태로 변경됨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969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배송등록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배송시작일자 캘린더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배송종료일자 캘린더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등록일자 캘린더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신청 등록한 날짜 자동 세팅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비활성화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수정 버튼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제작등록 상태에서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(5)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저장 버튼 클릭 후 활성화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배송시작일자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배송종료일자 값을 수정하고 버튼 클릭 시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얼럿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노출 및 수정 완료됨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해당 차수에 대해서 배송정보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기간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변경하시겠습니까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? 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배송정보 등록이 완료되었습니다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필수입력 항목 미체크 시 얼럿 노출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배송시작일자를 입력해주세요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확이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배송종료일자를 입력래주세요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396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등록일자 캘린더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디폴트 없음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2009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저장 버튼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클릭 시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얼럿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 노출 및 인수등록 처리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해당 차수에 대해서 인수등록을 하시겠습니까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? 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취소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인수등록이 완료되었습니다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. 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확인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158722"/>
                  </a:ext>
                </a:extLst>
              </a:tr>
            </a:tbl>
          </a:graphicData>
        </a:graphic>
      </p:graphicFrame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D6453C79-6363-4D3D-A566-583992ADB506}"/>
              </a:ext>
            </a:extLst>
          </p:cNvPr>
          <p:cNvSpPr/>
          <p:nvPr/>
        </p:nvSpPr>
        <p:spPr>
          <a:xfrm>
            <a:off x="1200693" y="576273"/>
            <a:ext cx="5289030" cy="216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ko-KR" altLang="en-US" sz="600">
                <a:solidFill>
                  <a:srgbClr val="7F7F7F"/>
                </a:solidFill>
                <a:latin typeface="함초롬돋움"/>
                <a:ea typeface="함초롬돋움"/>
              </a:rPr>
              <a:t>홈</a:t>
            </a:r>
            <a:r>
              <a:rPr kumimoji="0" lang="ko-KR" altLang="en-US" sz="6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영업지원 </a:t>
            </a:r>
            <a:r>
              <a:rPr lang="en-US" altLang="ko-KR" sz="600" dirty="0">
                <a:solidFill>
                  <a:srgbClr val="7F7F7F"/>
                </a:solidFill>
                <a:latin typeface="함초롬돋움"/>
                <a:ea typeface="함초롬돋움"/>
              </a:rPr>
              <a:t>&gt; 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캘린더신청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en-US" altLang="ko-KR" sz="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(691511</a:t>
            </a:r>
            <a:r>
              <a:rPr kumimoji="0" lang="en-US" altLang="ko-KR" sz="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) </a:t>
            </a:r>
            <a:r>
              <a:rPr kumimoji="0" lang="ko-KR" altLang="en-US" sz="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신청기간관리 </a:t>
            </a:r>
            <a:endParaRPr kumimoji="0" lang="ko-KR" altLang="en-US" sz="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1FA2F48F-B7B3-44E2-BAB2-058FC19FFF4D}"/>
              </a:ext>
            </a:extLst>
          </p:cNvPr>
          <p:cNvGrpSpPr/>
          <p:nvPr/>
        </p:nvGrpSpPr>
        <p:grpSpPr>
          <a:xfrm>
            <a:off x="287839" y="540930"/>
            <a:ext cx="1033453" cy="246221"/>
            <a:chOff x="287839" y="540930"/>
            <a:chExt cx="1033453" cy="246221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5E00F50-EA2B-49C6-A382-E34F756FDA26}"/>
                </a:ext>
              </a:extLst>
            </p:cNvPr>
            <p:cNvSpPr txBox="1"/>
            <p:nvPr/>
          </p:nvSpPr>
          <p:spPr>
            <a:xfrm>
              <a:off x="386421" y="540930"/>
              <a:ext cx="9348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ko-KR" altLang="en-US" sz="1000" b="1">
                  <a:solidFill>
                    <a:prstClr val="black"/>
                  </a:solidFill>
                  <a:latin typeface="함초롬돋움"/>
                  <a:ea typeface="함초롬돋움"/>
                </a:rPr>
                <a:t>신청기간관리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endParaRPr>
            </a:p>
          </p:txBody>
        </p:sp>
        <p:pic>
          <p:nvPicPr>
            <p:cNvPr id="135" name="그림 134" descr="스케치, 블랙, 화이트이(가) 표시된 사진&#10;&#10;자동 생성된 설명">
              <a:extLst>
                <a:ext uri="{FF2B5EF4-FFF2-40B4-BE49-F238E27FC236}">
                  <a16:creationId xmlns:a16="http://schemas.microsoft.com/office/drawing/2014/main" id="{68812FA2-79DE-45D0-B68F-5BDA7C7AC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839" y="604119"/>
              <a:ext cx="133200" cy="133200"/>
            </a:xfrm>
            <a:prstGeom prst="rect">
              <a:avLst/>
            </a:prstGeom>
          </p:spPr>
        </p:pic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0C51A1D-F231-439A-BBE6-67B17AC028FA}"/>
              </a:ext>
            </a:extLst>
          </p:cNvPr>
          <p:cNvSpPr/>
          <p:nvPr/>
        </p:nvSpPr>
        <p:spPr>
          <a:xfrm>
            <a:off x="1200693" y="576273"/>
            <a:ext cx="5289030" cy="216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kumimoji="0" lang="ko-KR" altLang="en-US" sz="6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홈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영업지원 </a:t>
            </a:r>
            <a:r>
              <a:rPr lang="en-US" altLang="ko-KR" sz="600" dirty="0">
                <a:solidFill>
                  <a:srgbClr val="7F7F7F"/>
                </a:solidFill>
                <a:latin typeface="함초롬돋움"/>
                <a:ea typeface="함초롬돋움"/>
              </a:rPr>
              <a:t>&gt; 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캘린더신청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en-US" altLang="ko-KR" sz="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(691511</a:t>
            </a:r>
            <a:r>
              <a:rPr kumimoji="0" lang="en-US" altLang="ko-KR" sz="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) </a:t>
            </a:r>
            <a:r>
              <a:rPr kumimoji="0" lang="ko-KR" altLang="en-US" sz="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신청기간관리 </a:t>
            </a:r>
            <a:endParaRPr kumimoji="0" lang="ko-KR" altLang="en-US" sz="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E7E92D6B-6908-44D3-B81C-532E8834344D}"/>
              </a:ext>
            </a:extLst>
          </p:cNvPr>
          <p:cNvGrpSpPr/>
          <p:nvPr/>
        </p:nvGrpSpPr>
        <p:grpSpPr>
          <a:xfrm>
            <a:off x="287839" y="540930"/>
            <a:ext cx="1033453" cy="246221"/>
            <a:chOff x="287839" y="540930"/>
            <a:chExt cx="1033453" cy="246221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2D85A65-B8CA-4A77-A070-08745AF296A4}"/>
                </a:ext>
              </a:extLst>
            </p:cNvPr>
            <p:cNvSpPr txBox="1"/>
            <p:nvPr/>
          </p:nvSpPr>
          <p:spPr>
            <a:xfrm>
              <a:off x="386421" y="540930"/>
              <a:ext cx="9348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ko-KR" altLang="en-US" sz="1000" b="1">
                  <a:solidFill>
                    <a:prstClr val="black"/>
                  </a:solidFill>
                  <a:latin typeface="함초롬돋움"/>
                  <a:ea typeface="함초롬돋움"/>
                </a:rPr>
                <a:t>신청기간관리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endParaRPr>
            </a:p>
          </p:txBody>
        </p:sp>
        <p:pic>
          <p:nvPicPr>
            <p:cNvPr id="61" name="그림 60" descr="스케치, 블랙, 화이트이(가) 표시된 사진&#10;&#10;자동 생성된 설명">
              <a:extLst>
                <a:ext uri="{FF2B5EF4-FFF2-40B4-BE49-F238E27FC236}">
                  <a16:creationId xmlns:a16="http://schemas.microsoft.com/office/drawing/2014/main" id="{A7E556A4-ABBB-49F7-959C-64BDAF8FD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839" y="604119"/>
              <a:ext cx="133200" cy="133200"/>
            </a:xfrm>
            <a:prstGeom prst="rect">
              <a:avLst/>
            </a:prstGeom>
          </p:spPr>
        </p:pic>
      </p:grpSp>
      <p:sp>
        <p:nvSpPr>
          <p:cNvPr id="342" name="TextBox 341">
            <a:extLst>
              <a:ext uri="{FF2B5EF4-FFF2-40B4-BE49-F238E27FC236}">
                <a16:creationId xmlns:a16="http://schemas.microsoft.com/office/drawing/2014/main" id="{F3777512-1105-47CF-9F1B-E8A7FD2C799B}"/>
              </a:ext>
            </a:extLst>
          </p:cNvPr>
          <p:cNvSpPr txBox="1"/>
          <p:nvPr/>
        </p:nvSpPr>
        <p:spPr>
          <a:xfrm>
            <a:off x="190893" y="878068"/>
            <a:ext cx="36823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● 신청정보</a:t>
            </a:r>
            <a:r>
              <a:rPr lang="en-US" altLang="ko-KR" sz="900" b="1" dirty="0"/>
              <a:t>(</a:t>
            </a:r>
            <a:r>
              <a:rPr lang="ko-KR" altLang="en-US" sz="900" b="1" dirty="0"/>
              <a:t>기간</a:t>
            </a:r>
            <a:r>
              <a:rPr lang="en-US" altLang="ko-KR" sz="900" b="1" dirty="0"/>
              <a:t>) </a:t>
            </a:r>
            <a:r>
              <a:rPr lang="ko-KR" altLang="en-US" sz="900" b="1" dirty="0"/>
              <a:t>내역</a:t>
            </a:r>
          </a:p>
        </p:txBody>
      </p:sp>
      <p:grpSp>
        <p:nvGrpSpPr>
          <p:cNvPr id="343" name="그룹 342">
            <a:extLst>
              <a:ext uri="{FF2B5EF4-FFF2-40B4-BE49-F238E27FC236}">
                <a16:creationId xmlns:a16="http://schemas.microsoft.com/office/drawing/2014/main" id="{31292A64-0A70-40DA-9678-714AB1581E64}"/>
              </a:ext>
            </a:extLst>
          </p:cNvPr>
          <p:cNvGrpSpPr/>
          <p:nvPr/>
        </p:nvGrpSpPr>
        <p:grpSpPr>
          <a:xfrm>
            <a:off x="8501372" y="901480"/>
            <a:ext cx="1066155" cy="198000"/>
            <a:chOff x="3149475" y="1163217"/>
            <a:chExt cx="1066155" cy="198000"/>
          </a:xfrm>
        </p:grpSpPr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E2F5E4AD-36C8-4A91-A8A5-5CE5D5192EA8}"/>
                </a:ext>
              </a:extLst>
            </p:cNvPr>
            <p:cNvSpPr txBox="1"/>
            <p:nvPr/>
          </p:nvSpPr>
          <p:spPr>
            <a:xfrm>
              <a:off x="3149475" y="1198258"/>
              <a:ext cx="39754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b="1">
                  <a:latin typeface="+mn-ea"/>
                </a:rPr>
                <a:t>신청연도</a:t>
              </a:r>
              <a:endParaRPr lang="ko-KR" altLang="en-US" sz="800" b="1" dirty="0">
                <a:latin typeface="+mn-ea"/>
              </a:endParaRPr>
            </a:p>
          </p:txBody>
        </p:sp>
        <p:grpSp>
          <p:nvGrpSpPr>
            <p:cNvPr id="345" name="그룹 344">
              <a:extLst>
                <a:ext uri="{FF2B5EF4-FFF2-40B4-BE49-F238E27FC236}">
                  <a16:creationId xmlns:a16="http://schemas.microsoft.com/office/drawing/2014/main" id="{F53402F3-6B1E-40BE-8FC9-7000D3051145}"/>
                </a:ext>
              </a:extLst>
            </p:cNvPr>
            <p:cNvGrpSpPr/>
            <p:nvPr/>
          </p:nvGrpSpPr>
          <p:grpSpPr>
            <a:xfrm>
              <a:off x="3627324" y="1163217"/>
              <a:ext cx="588306" cy="198000"/>
              <a:chOff x="4198742" y="1232835"/>
              <a:chExt cx="588306" cy="198000"/>
            </a:xfrm>
          </p:grpSpPr>
          <p:sp>
            <p:nvSpPr>
              <p:cNvPr id="346" name="직사각형 345">
                <a:extLst>
                  <a:ext uri="{FF2B5EF4-FFF2-40B4-BE49-F238E27FC236}">
                    <a16:creationId xmlns:a16="http://schemas.microsoft.com/office/drawing/2014/main" id="{C893B1C5-D09C-4C96-B0F0-84A47268521C}"/>
                  </a:ext>
                </a:extLst>
              </p:cNvPr>
              <p:cNvSpPr/>
              <p:nvPr/>
            </p:nvSpPr>
            <p:spPr bwMode="auto">
              <a:xfrm>
                <a:off x="4198742" y="1232835"/>
                <a:ext cx="588306" cy="19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bIns="54000" rtlCol="0" anchor="ctr"/>
              <a:lstStyle/>
              <a:p>
                <a:r>
                  <a:rPr lang="en-US" altLang="ko-KR" sz="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2025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년</a:t>
                </a:r>
              </a:p>
            </p:txBody>
          </p:sp>
          <p:pic>
            <p:nvPicPr>
              <p:cNvPr id="347" name="그림 346">
                <a:extLst>
                  <a:ext uri="{FF2B5EF4-FFF2-40B4-BE49-F238E27FC236}">
                    <a16:creationId xmlns:a16="http://schemas.microsoft.com/office/drawing/2014/main" id="{37F83FFF-2B3E-48F4-85D8-058E5D3B26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8736" y="1283843"/>
                <a:ext cx="90000" cy="90000"/>
              </a:xfrm>
              <a:prstGeom prst="rect">
                <a:avLst/>
              </a:prstGeom>
            </p:spPr>
          </p:pic>
        </p:grpSp>
      </p:grpSp>
      <p:sp>
        <p:nvSpPr>
          <p:cNvPr id="188" name="TextBox 187">
            <a:extLst>
              <a:ext uri="{FF2B5EF4-FFF2-40B4-BE49-F238E27FC236}">
                <a16:creationId xmlns:a16="http://schemas.microsoft.com/office/drawing/2014/main" id="{62A7237E-675A-430A-B3EB-3376D548EF4B}"/>
              </a:ext>
            </a:extLst>
          </p:cNvPr>
          <p:cNvSpPr txBox="1"/>
          <p:nvPr/>
        </p:nvSpPr>
        <p:spPr>
          <a:xfrm>
            <a:off x="286799" y="3253162"/>
            <a:ext cx="1053618" cy="230832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en-US" altLang="ko-KR" sz="900" b="1"/>
              <a:t>&gt; </a:t>
            </a:r>
            <a:r>
              <a:rPr lang="ko-KR" altLang="en-US" sz="900" b="1"/>
              <a:t>차수별 진행단계</a:t>
            </a:r>
          </a:p>
        </p:txBody>
      </p:sp>
      <p:sp>
        <p:nvSpPr>
          <p:cNvPr id="260" name="사각형: 둥근 모서리 259">
            <a:extLst>
              <a:ext uri="{FF2B5EF4-FFF2-40B4-BE49-F238E27FC236}">
                <a16:creationId xmlns:a16="http://schemas.microsoft.com/office/drawing/2014/main" id="{0C9B6E66-17C3-41D5-830D-34AF6BD0C7FB}"/>
              </a:ext>
            </a:extLst>
          </p:cNvPr>
          <p:cNvSpPr/>
          <p:nvPr/>
        </p:nvSpPr>
        <p:spPr>
          <a:xfrm>
            <a:off x="8981183" y="3285993"/>
            <a:ext cx="540000" cy="198000"/>
          </a:xfrm>
          <a:prstGeom prst="roundRect">
            <a:avLst>
              <a:gd name="adj" fmla="val 5826"/>
            </a:avLst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차수생성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17D3F3A9-0AAC-4B5A-8860-F27D2906128E}"/>
              </a:ext>
            </a:extLst>
          </p:cNvPr>
          <p:cNvSpPr/>
          <p:nvPr/>
        </p:nvSpPr>
        <p:spPr bwMode="auto">
          <a:xfrm>
            <a:off x="286800" y="3556306"/>
            <a:ext cx="2340000" cy="410618"/>
          </a:xfrm>
          <a:prstGeom prst="roundRect">
            <a:avLst>
              <a:gd name="adj" fmla="val 123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15A3010-01F5-416B-985C-B724EF54A820}"/>
              </a:ext>
            </a:extLst>
          </p:cNvPr>
          <p:cNvSpPr txBox="1"/>
          <p:nvPr/>
        </p:nvSpPr>
        <p:spPr>
          <a:xfrm>
            <a:off x="284158" y="3625955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진행단계</a:t>
            </a:r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E4B1283E-2018-4CBE-AE8D-048DA9516A86}"/>
              </a:ext>
            </a:extLst>
          </p:cNvPr>
          <p:cNvSpPr/>
          <p:nvPr/>
        </p:nvSpPr>
        <p:spPr bwMode="auto">
          <a:xfrm>
            <a:off x="2753354" y="3556305"/>
            <a:ext cx="6768000" cy="238017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F7F2A63-DD50-430A-AF78-54CA232B1DFD}"/>
              </a:ext>
            </a:extLst>
          </p:cNvPr>
          <p:cNvSpPr txBox="1"/>
          <p:nvPr/>
        </p:nvSpPr>
        <p:spPr>
          <a:xfrm>
            <a:off x="2809296" y="4021336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800" b="1"/>
              <a:t>신청등록</a:t>
            </a:r>
          </a:p>
        </p:txBody>
      </p:sp>
      <p:graphicFrame>
        <p:nvGraphicFramePr>
          <p:cNvPr id="112" name="표 3">
            <a:extLst>
              <a:ext uri="{FF2B5EF4-FFF2-40B4-BE49-F238E27FC236}">
                <a16:creationId xmlns:a16="http://schemas.microsoft.com/office/drawing/2014/main" id="{EAD3E817-5F7D-427A-938C-CAF6C8D5DA5B}"/>
              </a:ext>
            </a:extLst>
          </p:cNvPr>
          <p:cNvGraphicFramePr>
            <a:graphicFrameLocks noGrp="1"/>
          </p:cNvGraphicFramePr>
          <p:nvPr/>
        </p:nvGraphicFramePr>
        <p:xfrm>
          <a:off x="2900988" y="4275826"/>
          <a:ext cx="6480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3984339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3436343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64414964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2048795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125866158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신청시작일자</a:t>
                      </a:r>
                      <a:r>
                        <a:rPr lang="en-US" altLang="ko-KR" sz="800" b="0" dirty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신청종료일자</a:t>
                      </a:r>
                      <a:r>
                        <a:rPr lang="en-US" altLang="ko-KR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등록일자</a:t>
                      </a:r>
                      <a:endParaRPr lang="ko-KR" altLang="en-US" sz="800" b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580305"/>
                  </a:ext>
                </a:extLst>
              </a:tr>
            </a:tbl>
          </a:graphicData>
        </a:graphic>
      </p:graphicFrame>
      <p:sp>
        <p:nvSpPr>
          <p:cNvPr id="113" name="TextBox 112">
            <a:extLst>
              <a:ext uri="{FF2B5EF4-FFF2-40B4-BE49-F238E27FC236}">
                <a16:creationId xmlns:a16="http://schemas.microsoft.com/office/drawing/2014/main" id="{97769C89-9781-4399-B167-738D458CD746}"/>
              </a:ext>
            </a:extLst>
          </p:cNvPr>
          <p:cNvSpPr txBox="1"/>
          <p:nvPr/>
        </p:nvSpPr>
        <p:spPr>
          <a:xfrm>
            <a:off x="2809296" y="4647223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800" b="1"/>
              <a:t>배송등록</a:t>
            </a:r>
          </a:p>
        </p:txBody>
      </p:sp>
      <p:graphicFrame>
        <p:nvGraphicFramePr>
          <p:cNvPr id="114" name="표 3">
            <a:extLst>
              <a:ext uri="{FF2B5EF4-FFF2-40B4-BE49-F238E27FC236}">
                <a16:creationId xmlns:a16="http://schemas.microsoft.com/office/drawing/2014/main" id="{FC3EF8BB-D89A-452C-8E9A-BDD5F64CC324}"/>
              </a:ext>
            </a:extLst>
          </p:cNvPr>
          <p:cNvGraphicFramePr>
            <a:graphicFrameLocks noGrp="1"/>
          </p:cNvGraphicFramePr>
          <p:nvPr/>
        </p:nvGraphicFramePr>
        <p:xfrm>
          <a:off x="2900988" y="4901713"/>
          <a:ext cx="6480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3984339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3436343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64414964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2048795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125866158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배송시작일자</a:t>
                      </a:r>
                      <a:r>
                        <a:rPr lang="en-US" altLang="ko-KR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배송종료일자</a:t>
                      </a:r>
                      <a:r>
                        <a:rPr lang="en-US" altLang="ko-KR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등록일자</a:t>
                      </a:r>
                      <a:endParaRPr lang="ko-KR" altLang="en-US" sz="800" b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580305"/>
                  </a:ext>
                </a:extLst>
              </a:tr>
            </a:tbl>
          </a:graphicData>
        </a:graphic>
      </p:graphicFrame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DC6696D3-0E1E-4F96-B1C5-E1025339C303}"/>
              </a:ext>
            </a:extLst>
          </p:cNvPr>
          <p:cNvSpPr/>
          <p:nvPr/>
        </p:nvSpPr>
        <p:spPr bwMode="auto">
          <a:xfrm>
            <a:off x="286800" y="3920479"/>
            <a:ext cx="2340000" cy="2016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A45D41BA-A9AA-4882-8855-64A62087B27F}"/>
              </a:ext>
            </a:extLst>
          </p:cNvPr>
          <p:cNvGrpSpPr/>
          <p:nvPr/>
        </p:nvGrpSpPr>
        <p:grpSpPr>
          <a:xfrm>
            <a:off x="2770665" y="3619476"/>
            <a:ext cx="1267022" cy="215444"/>
            <a:chOff x="3047404" y="2356725"/>
            <a:chExt cx="1267022" cy="215444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8AAB2F9-60DF-43EF-ADF1-219D16A6F2F3}"/>
                </a:ext>
              </a:extLst>
            </p:cNvPr>
            <p:cNvSpPr txBox="1"/>
            <p:nvPr/>
          </p:nvSpPr>
          <p:spPr>
            <a:xfrm>
              <a:off x="3047404" y="2356725"/>
              <a:ext cx="5822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/>
                <a:t>신청연도</a:t>
              </a:r>
            </a:p>
          </p:txBody>
        </p:sp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B0C76576-5388-401B-87B1-C18B38E1EA62}"/>
                </a:ext>
              </a:extLst>
            </p:cNvPr>
            <p:cNvGrpSpPr/>
            <p:nvPr/>
          </p:nvGrpSpPr>
          <p:grpSpPr>
            <a:xfrm>
              <a:off x="3594426" y="2373015"/>
              <a:ext cx="720000" cy="198000"/>
              <a:chOff x="941081" y="1953599"/>
              <a:chExt cx="720000" cy="198000"/>
            </a:xfrm>
          </p:grpSpPr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C0968735-E431-426D-A04D-2A81AFAF2D63}"/>
                  </a:ext>
                </a:extLst>
              </p:cNvPr>
              <p:cNvSpPr/>
              <p:nvPr/>
            </p:nvSpPr>
            <p:spPr bwMode="auto">
              <a:xfrm>
                <a:off x="941081" y="1953599"/>
                <a:ext cx="720000" cy="19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bIns="54000" rtlCol="0" anchor="ctr"/>
              <a:lstStyle/>
              <a:p>
                <a:r>
                  <a:rPr lang="en-US" altLang="ko-KR" sz="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2025</a:t>
                </a:r>
                <a:r>
                  <a:rPr lang="ko-KR" altLang="en-US" sz="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년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pic>
            <p:nvPicPr>
              <p:cNvPr id="123" name="그림 122">
                <a:extLst>
                  <a:ext uri="{FF2B5EF4-FFF2-40B4-BE49-F238E27FC236}">
                    <a16:creationId xmlns:a16="http://schemas.microsoft.com/office/drawing/2014/main" id="{1E2A87CF-3A9C-48DF-93AA-7439A5AADD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3721" y="1997444"/>
                <a:ext cx="108000" cy="108000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6A7B76D6-AED1-45D5-AFC5-451FF859E107}"/>
              </a:ext>
            </a:extLst>
          </p:cNvPr>
          <p:cNvSpPr txBox="1"/>
          <p:nvPr/>
        </p:nvSpPr>
        <p:spPr>
          <a:xfrm>
            <a:off x="4289978" y="3619476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신청차수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B9D054C-1A37-42D3-9BD9-1826F7BCA5D9}"/>
              </a:ext>
            </a:extLst>
          </p:cNvPr>
          <p:cNvSpPr txBox="1"/>
          <p:nvPr/>
        </p:nvSpPr>
        <p:spPr>
          <a:xfrm>
            <a:off x="5809290" y="3619476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신청상태</a:t>
            </a: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CCB49CEC-F0E8-4285-B909-CEF466CCA315}"/>
              </a:ext>
            </a:extLst>
          </p:cNvPr>
          <p:cNvGrpSpPr/>
          <p:nvPr/>
        </p:nvGrpSpPr>
        <p:grpSpPr>
          <a:xfrm>
            <a:off x="4023839" y="4301513"/>
            <a:ext cx="900000" cy="198000"/>
            <a:chOff x="7669088" y="5000231"/>
            <a:chExt cx="900000" cy="198000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2B73D585-A53D-4017-8D9D-A7231EEE498E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2024-11-01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8" name="Calendar">
              <a:extLst>
                <a:ext uri="{FF2B5EF4-FFF2-40B4-BE49-F238E27FC236}">
                  <a16:creationId xmlns:a16="http://schemas.microsoft.com/office/drawing/2014/main" id="{E7C6C29D-C4C4-40D1-9D40-3DC313CA719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B3F02262-712B-4ECF-AB2E-088D92074805}"/>
              </a:ext>
            </a:extLst>
          </p:cNvPr>
          <p:cNvGrpSpPr/>
          <p:nvPr/>
        </p:nvGrpSpPr>
        <p:grpSpPr>
          <a:xfrm>
            <a:off x="6184525" y="4301513"/>
            <a:ext cx="900000" cy="198000"/>
            <a:chOff x="7669088" y="5000231"/>
            <a:chExt cx="900000" cy="198000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73ABF7C6-FE6D-4402-8F0C-DEBDB9034236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2024-11-15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1" name="Calendar">
              <a:extLst>
                <a:ext uri="{FF2B5EF4-FFF2-40B4-BE49-F238E27FC236}">
                  <a16:creationId xmlns:a16="http://schemas.microsoft.com/office/drawing/2014/main" id="{BE96B37E-6934-4E7F-9BE1-21099E238E8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8DF0CE9C-B875-470A-A347-7AEB39ED3C3A}"/>
              </a:ext>
            </a:extLst>
          </p:cNvPr>
          <p:cNvGrpSpPr/>
          <p:nvPr/>
        </p:nvGrpSpPr>
        <p:grpSpPr>
          <a:xfrm>
            <a:off x="8342770" y="4301513"/>
            <a:ext cx="900000" cy="198000"/>
            <a:chOff x="7669088" y="5000231"/>
            <a:chExt cx="900000" cy="198000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FA3AA06A-9252-42DE-905D-9615C4EDAE5E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2024-10-30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6" name="Calendar">
              <a:extLst>
                <a:ext uri="{FF2B5EF4-FFF2-40B4-BE49-F238E27FC236}">
                  <a16:creationId xmlns:a16="http://schemas.microsoft.com/office/drawing/2014/main" id="{39BDE846-7922-4157-B5E5-C8781185BDB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13E0AFCD-311A-4A55-A914-62CA8B518371}"/>
              </a:ext>
            </a:extLst>
          </p:cNvPr>
          <p:cNvSpPr/>
          <p:nvPr/>
        </p:nvSpPr>
        <p:spPr>
          <a:xfrm>
            <a:off x="8976746" y="4030718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저장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667CCBF4-3CCB-4220-B4C1-488BA3207B3D}"/>
              </a:ext>
            </a:extLst>
          </p:cNvPr>
          <p:cNvSpPr/>
          <p:nvPr/>
        </p:nvSpPr>
        <p:spPr>
          <a:xfrm>
            <a:off x="8540910" y="4030718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수정</a:t>
            </a: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102AF617-EAEF-4EC9-BC13-2B25672E80EC}"/>
              </a:ext>
            </a:extLst>
          </p:cNvPr>
          <p:cNvSpPr/>
          <p:nvPr/>
        </p:nvSpPr>
        <p:spPr>
          <a:xfrm>
            <a:off x="8099645" y="4030718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65000"/>
                  </a:schemeClr>
                </a:solidFill>
                <a:latin typeface="+mn-ea"/>
              </a:rPr>
              <a:t>마감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78A86A32-E364-459B-8A45-76A630A3A152}"/>
              </a:ext>
            </a:extLst>
          </p:cNvPr>
          <p:cNvSpPr/>
          <p:nvPr/>
        </p:nvSpPr>
        <p:spPr>
          <a:xfrm>
            <a:off x="8976746" y="4656605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저장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98823795-11B3-4DE5-9282-17AF5E65EFD7}"/>
              </a:ext>
            </a:extLst>
          </p:cNvPr>
          <p:cNvSpPr/>
          <p:nvPr/>
        </p:nvSpPr>
        <p:spPr>
          <a:xfrm>
            <a:off x="8540910" y="4656605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수정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5CD5212-76CB-45AE-B374-242E9528BCF4}"/>
              </a:ext>
            </a:extLst>
          </p:cNvPr>
          <p:cNvSpPr txBox="1"/>
          <p:nvPr/>
        </p:nvSpPr>
        <p:spPr>
          <a:xfrm>
            <a:off x="2809296" y="5278518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800" b="1" dirty="0"/>
              <a:t>인수등록</a:t>
            </a: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98FB0621-3971-4F78-8837-3BD8F5AE1365}"/>
              </a:ext>
            </a:extLst>
          </p:cNvPr>
          <p:cNvSpPr/>
          <p:nvPr/>
        </p:nvSpPr>
        <p:spPr bwMode="auto">
          <a:xfrm>
            <a:off x="4841763" y="3638923"/>
            <a:ext cx="548202" cy="198000"/>
          </a:xfrm>
          <a:prstGeom prst="roundRect">
            <a:avLst>
              <a:gd name="adj" fmla="val 50000"/>
            </a:avLst>
          </a:prstGeom>
          <a:solidFill>
            <a:srgbClr val="F2F7FC"/>
          </a:solidFill>
          <a:ln w="3175">
            <a:solidFill>
              <a:srgbClr val="B2CBF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21600" rIns="72000" bIns="21600" rtlCol="0" anchor="ctr">
            <a:no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1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EEA30455-5C5D-4E18-97CB-5E6846D6DBD0}"/>
              </a:ext>
            </a:extLst>
          </p:cNvPr>
          <p:cNvSpPr/>
          <p:nvPr/>
        </p:nvSpPr>
        <p:spPr bwMode="auto">
          <a:xfrm>
            <a:off x="6356238" y="3638923"/>
            <a:ext cx="612000" cy="198000"/>
          </a:xfrm>
          <a:prstGeom prst="roundRect">
            <a:avLst>
              <a:gd name="adj" fmla="val 50000"/>
            </a:avLst>
          </a:prstGeom>
          <a:solidFill>
            <a:srgbClr val="F2F7FC"/>
          </a:solidFill>
          <a:ln w="3175">
            <a:solidFill>
              <a:srgbClr val="B2CBF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21600" rIns="72000" bIns="21600" rtlCol="0" anchor="ctr"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배송등록</a:t>
            </a:r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3D68BF68-39F9-473D-ABCA-364BED108210}"/>
              </a:ext>
            </a:extLst>
          </p:cNvPr>
          <p:cNvGrpSpPr/>
          <p:nvPr/>
        </p:nvGrpSpPr>
        <p:grpSpPr>
          <a:xfrm>
            <a:off x="4023839" y="4927400"/>
            <a:ext cx="900000" cy="198000"/>
            <a:chOff x="7669088" y="5000231"/>
            <a:chExt cx="900000" cy="198000"/>
          </a:xfrm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D72DB357-1913-4A42-A86C-CB22E8429C5B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2024-12-15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47" name="Calendar">
              <a:extLst>
                <a:ext uri="{FF2B5EF4-FFF2-40B4-BE49-F238E27FC236}">
                  <a16:creationId xmlns:a16="http://schemas.microsoft.com/office/drawing/2014/main" id="{59184181-3B4E-47B2-888A-D27C1B02F7A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3ACC466B-D260-411C-9197-9738E5C83BEA}"/>
              </a:ext>
            </a:extLst>
          </p:cNvPr>
          <p:cNvGrpSpPr/>
          <p:nvPr/>
        </p:nvGrpSpPr>
        <p:grpSpPr>
          <a:xfrm>
            <a:off x="6184525" y="4927400"/>
            <a:ext cx="900000" cy="198000"/>
            <a:chOff x="7669088" y="5000231"/>
            <a:chExt cx="900000" cy="198000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E2B8E115-0A99-4CBC-A949-ACAEC328B492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rgbClr val="FFFFCC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2024-12-20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50" name="Calendar">
              <a:extLst>
                <a:ext uri="{FF2B5EF4-FFF2-40B4-BE49-F238E27FC236}">
                  <a16:creationId xmlns:a16="http://schemas.microsoft.com/office/drawing/2014/main" id="{6851CDF1-13C5-436A-B4FB-B7D715016D9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7798AACB-7EAD-4BB3-8B8F-273A5C9DEB9A}"/>
              </a:ext>
            </a:extLst>
          </p:cNvPr>
          <p:cNvGrpSpPr/>
          <p:nvPr/>
        </p:nvGrpSpPr>
        <p:grpSpPr>
          <a:xfrm>
            <a:off x="8342770" y="4927400"/>
            <a:ext cx="900000" cy="198000"/>
            <a:chOff x="7669088" y="5000231"/>
            <a:chExt cx="900000" cy="198000"/>
          </a:xfrm>
        </p:grpSpPr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79047110-1EB7-49F2-8A07-D2FE52EC4188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2024-12-01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53" name="Calendar">
              <a:extLst>
                <a:ext uri="{FF2B5EF4-FFF2-40B4-BE49-F238E27FC236}">
                  <a16:creationId xmlns:a16="http://schemas.microsoft.com/office/drawing/2014/main" id="{1CD4A50B-829A-4AC3-9989-950507ED6F6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54" name="표 3">
            <a:extLst>
              <a:ext uri="{FF2B5EF4-FFF2-40B4-BE49-F238E27FC236}">
                <a16:creationId xmlns:a16="http://schemas.microsoft.com/office/drawing/2014/main" id="{E0598A4D-14AD-4433-AAC8-31E52CF4C864}"/>
              </a:ext>
            </a:extLst>
          </p:cNvPr>
          <p:cNvGraphicFramePr>
            <a:graphicFrameLocks noGrp="1"/>
          </p:cNvGraphicFramePr>
          <p:nvPr/>
        </p:nvGraphicFramePr>
        <p:xfrm>
          <a:off x="2900988" y="5556338"/>
          <a:ext cx="646617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1102170">
                  <a:extLst>
                    <a:ext uri="{9D8B030D-6E8A-4147-A177-3AD203B41FA5}">
                      <a16:colId xmlns:a16="http://schemas.microsoft.com/office/drawing/2014/main" val="339843398"/>
                    </a:ext>
                  </a:extLst>
                </a:gridCol>
                <a:gridCol w="4284000">
                  <a:extLst>
                    <a:ext uri="{9D8B030D-6E8A-4147-A177-3AD203B41FA5}">
                      <a16:colId xmlns:a16="http://schemas.microsoft.com/office/drawing/2014/main" val="203436343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93939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등록일자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5250" marR="9525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700" b="0" dirty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580305"/>
                  </a:ext>
                </a:extLst>
              </a:tr>
            </a:tbl>
          </a:graphicData>
        </a:graphic>
      </p:graphicFrame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CAE3F7F6-03F2-48CA-A326-195F6554D9A4}"/>
              </a:ext>
            </a:extLst>
          </p:cNvPr>
          <p:cNvGrpSpPr/>
          <p:nvPr/>
        </p:nvGrpSpPr>
        <p:grpSpPr>
          <a:xfrm>
            <a:off x="4023839" y="5582025"/>
            <a:ext cx="900000" cy="198000"/>
            <a:chOff x="7669088" y="5000231"/>
            <a:chExt cx="900000" cy="198000"/>
          </a:xfrm>
        </p:grpSpPr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137648AA-77A2-48CF-8500-812DB335BB42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7" name="Calendar">
              <a:extLst>
                <a:ext uri="{FF2B5EF4-FFF2-40B4-BE49-F238E27FC236}">
                  <a16:creationId xmlns:a16="http://schemas.microsoft.com/office/drawing/2014/main" id="{71B0510D-7888-4328-A5FC-E5EDD979639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AA9E15E5-3852-47E4-8A20-4CC79D26317A}"/>
              </a:ext>
            </a:extLst>
          </p:cNvPr>
          <p:cNvSpPr/>
          <p:nvPr/>
        </p:nvSpPr>
        <p:spPr>
          <a:xfrm>
            <a:off x="8976746" y="5286063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저장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9" name="사각형: 둥근 모서리 158">
            <a:extLst>
              <a:ext uri="{FF2B5EF4-FFF2-40B4-BE49-F238E27FC236}">
                <a16:creationId xmlns:a16="http://schemas.microsoft.com/office/drawing/2014/main" id="{C499A636-3F5D-48F4-BB93-7583935D1EC4}"/>
              </a:ext>
            </a:extLst>
          </p:cNvPr>
          <p:cNvSpPr/>
          <p:nvPr/>
        </p:nvSpPr>
        <p:spPr bwMode="auto">
          <a:xfrm>
            <a:off x="821125" y="4089126"/>
            <a:ext cx="1620000" cy="288000"/>
          </a:xfrm>
          <a:prstGeom prst="roundRect">
            <a:avLst>
              <a:gd name="adj" fmla="val 6621"/>
            </a:avLst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</a:rPr>
              <a:t>01. 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</a:rPr>
              <a:t>신청등록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3A09529C-0685-47B7-ACF7-0AF3F579C12E}"/>
              </a:ext>
            </a:extLst>
          </p:cNvPr>
          <p:cNvCxnSpPr>
            <a:cxnSpLocks/>
          </p:cNvCxnSpPr>
          <p:nvPr/>
        </p:nvCxnSpPr>
        <p:spPr>
          <a:xfrm>
            <a:off x="559812" y="3922106"/>
            <a:ext cx="0" cy="20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1" name="그림 160">
            <a:extLst>
              <a:ext uri="{FF2B5EF4-FFF2-40B4-BE49-F238E27FC236}">
                <a16:creationId xmlns:a16="http://schemas.microsoft.com/office/drawing/2014/main" id="{07D50A4B-A346-47BB-89F4-69165DDB938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12" y="4143126"/>
            <a:ext cx="180000" cy="180000"/>
          </a:xfrm>
          <a:prstGeom prst="rect">
            <a:avLst/>
          </a:prstGeom>
        </p:spPr>
      </p:pic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F0EDFB0A-AC7D-464E-9A28-1C3B662DA8E0}"/>
              </a:ext>
            </a:extLst>
          </p:cNvPr>
          <p:cNvSpPr/>
          <p:nvPr/>
        </p:nvSpPr>
        <p:spPr bwMode="auto">
          <a:xfrm>
            <a:off x="821125" y="4549183"/>
            <a:ext cx="1620000" cy="288000"/>
          </a:xfrm>
          <a:prstGeom prst="roundRect">
            <a:avLst>
              <a:gd name="adj" fmla="val 6621"/>
            </a:avLst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</a:rPr>
              <a:t>02. 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</a:rPr>
              <a:t>신청마감</a:t>
            </a:r>
          </a:p>
        </p:txBody>
      </p:sp>
      <p:pic>
        <p:nvPicPr>
          <p:cNvPr id="163" name="그림 162">
            <a:extLst>
              <a:ext uri="{FF2B5EF4-FFF2-40B4-BE49-F238E27FC236}">
                <a16:creationId xmlns:a16="http://schemas.microsoft.com/office/drawing/2014/main" id="{736AC8AC-D482-47C9-AB51-2E07F503A619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12" y="4603183"/>
            <a:ext cx="180000" cy="180000"/>
          </a:xfrm>
          <a:prstGeom prst="rect">
            <a:avLst/>
          </a:prstGeom>
        </p:spPr>
      </p:pic>
      <p:sp>
        <p:nvSpPr>
          <p:cNvPr id="164" name="사각형: 둥근 모서리 163">
            <a:extLst>
              <a:ext uri="{FF2B5EF4-FFF2-40B4-BE49-F238E27FC236}">
                <a16:creationId xmlns:a16="http://schemas.microsoft.com/office/drawing/2014/main" id="{EF86F64C-D8A3-4F5E-87E3-A2409BC7B7A8}"/>
              </a:ext>
            </a:extLst>
          </p:cNvPr>
          <p:cNvSpPr/>
          <p:nvPr/>
        </p:nvSpPr>
        <p:spPr bwMode="auto">
          <a:xfrm>
            <a:off x="821125" y="5009240"/>
            <a:ext cx="1620000" cy="288000"/>
          </a:xfrm>
          <a:prstGeom prst="roundRect">
            <a:avLst>
              <a:gd name="adj" fmla="val 6621"/>
            </a:avLst>
          </a:prstGeom>
          <a:solidFill>
            <a:srgbClr val="0088FC"/>
          </a:solidFill>
          <a:ln w="3175">
            <a:solidFill>
              <a:srgbClr val="0088F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</a:rPr>
              <a:t>03. </a:t>
            </a:r>
            <a:r>
              <a:rPr lang="ko-KR" altLang="en-US" sz="800" dirty="0">
                <a:solidFill>
                  <a:schemeClr val="bg1"/>
                </a:solidFill>
                <a:latin typeface="맑은 고딕" panose="020B0503020000020004" pitchFamily="50" charset="-127"/>
              </a:rPr>
              <a:t>배송등록</a:t>
            </a:r>
          </a:p>
        </p:txBody>
      </p:sp>
      <p:pic>
        <p:nvPicPr>
          <p:cNvPr id="165" name="그림 164">
            <a:extLst>
              <a:ext uri="{FF2B5EF4-FFF2-40B4-BE49-F238E27FC236}">
                <a16:creationId xmlns:a16="http://schemas.microsoft.com/office/drawing/2014/main" id="{CDFEDDF4-39A7-4EDB-B86C-BB61C73F135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12" y="5063240"/>
            <a:ext cx="180000" cy="180000"/>
          </a:xfrm>
          <a:prstGeom prst="rect">
            <a:avLst/>
          </a:prstGeom>
        </p:spPr>
      </p:pic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57F21E4B-C8F5-4636-BAAB-AA6312CB6C1F}"/>
              </a:ext>
            </a:extLst>
          </p:cNvPr>
          <p:cNvSpPr/>
          <p:nvPr/>
        </p:nvSpPr>
        <p:spPr bwMode="auto">
          <a:xfrm>
            <a:off x="821125" y="5469297"/>
            <a:ext cx="1620000" cy="288000"/>
          </a:xfrm>
          <a:prstGeom prst="roundRect">
            <a:avLst>
              <a:gd name="adj" fmla="val 6621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04.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</a:rPr>
              <a:t>인수완료</a:t>
            </a:r>
          </a:p>
        </p:txBody>
      </p:sp>
      <p:pic>
        <p:nvPicPr>
          <p:cNvPr id="167" name="그림 166">
            <a:extLst>
              <a:ext uri="{FF2B5EF4-FFF2-40B4-BE49-F238E27FC236}">
                <a16:creationId xmlns:a16="http://schemas.microsoft.com/office/drawing/2014/main" id="{62017D1B-BD41-4EAC-8A77-D3FDEF3A063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12" y="5523297"/>
            <a:ext cx="180000" cy="180000"/>
          </a:xfrm>
          <a:prstGeom prst="rect">
            <a:avLst/>
          </a:prstGeom>
        </p:spPr>
      </p:pic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AF4FCAC5-5C9F-45EC-B831-090EC4AC427E}"/>
              </a:ext>
            </a:extLst>
          </p:cNvPr>
          <p:cNvGrpSpPr/>
          <p:nvPr/>
        </p:nvGrpSpPr>
        <p:grpSpPr>
          <a:xfrm>
            <a:off x="1113844" y="3631619"/>
            <a:ext cx="450147" cy="215444"/>
            <a:chOff x="6648708" y="2082056"/>
            <a:chExt cx="450147" cy="215444"/>
          </a:xfrm>
        </p:grpSpPr>
        <p:pic>
          <p:nvPicPr>
            <p:cNvPr id="169" name="그림 168">
              <a:extLst>
                <a:ext uri="{FF2B5EF4-FFF2-40B4-BE49-F238E27FC236}">
                  <a16:creationId xmlns:a16="http://schemas.microsoft.com/office/drawing/2014/main" id="{AE7BDAD3-A71A-41C8-9231-18C36B0C2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48708" y="2130958"/>
              <a:ext cx="126000" cy="126000"/>
            </a:xfrm>
            <a:prstGeom prst="rect">
              <a:avLst/>
            </a:prstGeom>
          </p:spPr>
        </p:pic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FF7CCD60-F508-470D-949A-EFC157A79A61}"/>
                </a:ext>
              </a:extLst>
            </p:cNvPr>
            <p:cNvSpPr txBox="1"/>
            <p:nvPr/>
          </p:nvSpPr>
          <p:spPr>
            <a:xfrm>
              <a:off x="6715417" y="2082056"/>
              <a:ext cx="3834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/>
                <a:t>예정</a:t>
              </a:r>
            </a:p>
          </p:txBody>
        </p:sp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B561B62D-FDAA-4D0B-BCFB-CDCA97CF2D89}"/>
              </a:ext>
            </a:extLst>
          </p:cNvPr>
          <p:cNvGrpSpPr/>
          <p:nvPr/>
        </p:nvGrpSpPr>
        <p:grpSpPr>
          <a:xfrm>
            <a:off x="1584649" y="3631619"/>
            <a:ext cx="548141" cy="215444"/>
            <a:chOff x="6671958" y="2082056"/>
            <a:chExt cx="548141" cy="215444"/>
          </a:xfrm>
        </p:grpSpPr>
        <p:pic>
          <p:nvPicPr>
            <p:cNvPr id="172" name="그림 171">
              <a:extLst>
                <a:ext uri="{FF2B5EF4-FFF2-40B4-BE49-F238E27FC236}">
                  <a16:creationId xmlns:a16="http://schemas.microsoft.com/office/drawing/2014/main" id="{A362359A-5EBD-4FB7-8FB3-DE149E356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71958" y="2128707"/>
              <a:ext cx="126000" cy="126000"/>
            </a:xfrm>
            <a:prstGeom prst="rect">
              <a:avLst/>
            </a:prstGeom>
          </p:spPr>
        </p:pic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CFCCF6CF-C2C1-4DFF-A5A1-14E897C9BCAE}"/>
                </a:ext>
              </a:extLst>
            </p:cNvPr>
            <p:cNvSpPr txBox="1"/>
            <p:nvPr/>
          </p:nvSpPr>
          <p:spPr>
            <a:xfrm>
              <a:off x="6737275" y="2082056"/>
              <a:ext cx="4828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/>
                <a:t>진행중</a:t>
              </a:r>
            </a:p>
          </p:txBody>
        </p:sp>
      </p:grp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BCD9A34A-CE27-4E24-A270-1E5DCA103A57}"/>
              </a:ext>
            </a:extLst>
          </p:cNvPr>
          <p:cNvGrpSpPr/>
          <p:nvPr/>
        </p:nvGrpSpPr>
        <p:grpSpPr>
          <a:xfrm>
            <a:off x="2153448" y="3631619"/>
            <a:ext cx="452398" cy="215444"/>
            <a:chOff x="6671958" y="2082056"/>
            <a:chExt cx="452398" cy="215444"/>
          </a:xfrm>
        </p:grpSpPr>
        <p:pic>
          <p:nvPicPr>
            <p:cNvPr id="175" name="그림 174">
              <a:extLst>
                <a:ext uri="{FF2B5EF4-FFF2-40B4-BE49-F238E27FC236}">
                  <a16:creationId xmlns:a16="http://schemas.microsoft.com/office/drawing/2014/main" id="{D49280AA-09C2-485D-82D1-A1ADD0DA1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71958" y="2128707"/>
              <a:ext cx="126000" cy="126000"/>
            </a:xfrm>
            <a:prstGeom prst="rect">
              <a:avLst/>
            </a:prstGeom>
          </p:spPr>
        </p:pic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A7BCA65E-2668-4077-9B71-5878D53E2DA4}"/>
                </a:ext>
              </a:extLst>
            </p:cNvPr>
            <p:cNvSpPr txBox="1"/>
            <p:nvPr/>
          </p:nvSpPr>
          <p:spPr>
            <a:xfrm>
              <a:off x="6740918" y="2082056"/>
              <a:ext cx="3834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/>
                <a:t>완료</a:t>
              </a:r>
            </a:p>
          </p:txBody>
        </p:sp>
      </p:grp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52095CFB-F7AB-47C3-8D1F-2B26E21E385F}"/>
              </a:ext>
            </a:extLst>
          </p:cNvPr>
          <p:cNvCxnSpPr>
            <a:cxnSpLocks/>
          </p:cNvCxnSpPr>
          <p:nvPr/>
        </p:nvCxnSpPr>
        <p:spPr>
          <a:xfrm>
            <a:off x="2757077" y="3920478"/>
            <a:ext cx="6768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8" name="그림 177">
            <a:extLst>
              <a:ext uri="{FF2B5EF4-FFF2-40B4-BE49-F238E27FC236}">
                <a16:creationId xmlns:a16="http://schemas.microsoft.com/office/drawing/2014/main" id="{2713AC52-1DE9-4889-BBD0-BE48015D87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11" y="4141502"/>
            <a:ext cx="180000" cy="180000"/>
          </a:xfrm>
          <a:prstGeom prst="rect">
            <a:avLst/>
          </a:prstGeom>
        </p:spPr>
      </p:pic>
      <p:sp>
        <p:nvSpPr>
          <p:cNvPr id="183" name="타원 182">
            <a:extLst>
              <a:ext uri="{FF2B5EF4-FFF2-40B4-BE49-F238E27FC236}">
                <a16:creationId xmlns:a16="http://schemas.microsoft.com/office/drawing/2014/main" id="{BDFF93F1-3033-4538-8DC3-45DA63BCF7AD}"/>
              </a:ext>
            </a:extLst>
          </p:cNvPr>
          <p:cNvSpPr>
            <a:spLocks noChangeAspect="1"/>
          </p:cNvSpPr>
          <p:nvPr/>
        </p:nvSpPr>
        <p:spPr>
          <a:xfrm>
            <a:off x="169679" y="4132502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1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A28B4C3B-5FBB-4003-9B76-AEA1EF31B5E2}"/>
              </a:ext>
            </a:extLst>
          </p:cNvPr>
          <p:cNvSpPr>
            <a:spLocks noChangeAspect="1"/>
          </p:cNvSpPr>
          <p:nvPr/>
        </p:nvSpPr>
        <p:spPr>
          <a:xfrm>
            <a:off x="8639910" y="4439113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5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D3A46D01-A3FE-4ABA-AD74-6F9802AF9603}"/>
              </a:ext>
            </a:extLst>
          </p:cNvPr>
          <p:cNvSpPr>
            <a:spLocks noChangeAspect="1"/>
          </p:cNvSpPr>
          <p:nvPr/>
        </p:nvSpPr>
        <p:spPr>
          <a:xfrm>
            <a:off x="2754993" y="4824227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3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pic>
        <p:nvPicPr>
          <p:cNvPr id="186" name="그림 185">
            <a:extLst>
              <a:ext uri="{FF2B5EF4-FFF2-40B4-BE49-F238E27FC236}">
                <a16:creationId xmlns:a16="http://schemas.microsoft.com/office/drawing/2014/main" id="{F01E3B34-E3A0-46A2-9FF3-53CF295D67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11" y="4601966"/>
            <a:ext cx="180000" cy="180000"/>
          </a:xfrm>
          <a:prstGeom prst="rect">
            <a:avLst/>
          </a:prstGeom>
        </p:spPr>
      </p:pic>
      <p:pic>
        <p:nvPicPr>
          <p:cNvPr id="196" name="그림 195">
            <a:extLst>
              <a:ext uri="{FF2B5EF4-FFF2-40B4-BE49-F238E27FC236}">
                <a16:creationId xmlns:a16="http://schemas.microsoft.com/office/drawing/2014/main" id="{F337F38B-01CD-4D6B-A437-17CFA6AE01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11" y="5064090"/>
            <a:ext cx="180000" cy="180000"/>
          </a:xfrm>
          <a:prstGeom prst="rect">
            <a:avLst/>
          </a:prstGeom>
        </p:spPr>
      </p:pic>
      <p:sp>
        <p:nvSpPr>
          <p:cNvPr id="197" name="타원 196">
            <a:extLst>
              <a:ext uri="{FF2B5EF4-FFF2-40B4-BE49-F238E27FC236}">
                <a16:creationId xmlns:a16="http://schemas.microsoft.com/office/drawing/2014/main" id="{77004337-634C-4DAC-B714-6FA24E390AC9}"/>
              </a:ext>
            </a:extLst>
          </p:cNvPr>
          <p:cNvSpPr>
            <a:spLocks noChangeAspect="1"/>
          </p:cNvSpPr>
          <p:nvPr/>
        </p:nvSpPr>
        <p:spPr>
          <a:xfrm>
            <a:off x="8754210" y="5278576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6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266CF3AA-7FD7-44D7-A5B3-A822807FD026}"/>
              </a:ext>
            </a:extLst>
          </p:cNvPr>
          <p:cNvSpPr>
            <a:spLocks noChangeAspect="1"/>
          </p:cNvSpPr>
          <p:nvPr/>
        </p:nvSpPr>
        <p:spPr>
          <a:xfrm>
            <a:off x="2754993" y="5517220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5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4974A73F-0C91-4E64-B9F2-2036630694F4}"/>
              </a:ext>
            </a:extLst>
          </p:cNvPr>
          <p:cNvSpPr>
            <a:spLocks noChangeAspect="1"/>
          </p:cNvSpPr>
          <p:nvPr/>
        </p:nvSpPr>
        <p:spPr>
          <a:xfrm>
            <a:off x="6560266" y="3416695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2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519CA2F-47C7-47D6-87F6-D191A82D5C13}"/>
              </a:ext>
            </a:extLst>
          </p:cNvPr>
          <p:cNvSpPr txBox="1"/>
          <p:nvPr/>
        </p:nvSpPr>
        <p:spPr>
          <a:xfrm>
            <a:off x="10245609" y="688967"/>
            <a:ext cx="1800000" cy="200055"/>
          </a:xfrm>
          <a:prstGeom prst="rect">
            <a:avLst/>
          </a:prstGeom>
        </p:spPr>
        <p:txBody>
          <a:bodyPr wrap="square" lIns="36000" rIns="36000" rtlCol="0">
            <a:spAutoFit/>
          </a:bodyPr>
          <a:lstStyle/>
          <a:p>
            <a: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BSSCR0101M  </a:t>
            </a:r>
            <a:endParaRPr lang="ko-KR" altLang="ko-KR" sz="700" dirty="0">
              <a:solidFill>
                <a:srgbClr val="202124"/>
              </a:solidFill>
              <a:latin typeface="+mn-ea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7F2F8E3-65D8-A568-D47C-2C50A3128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467533"/>
              </p:ext>
            </p:extLst>
          </p:nvPr>
        </p:nvGraphicFramePr>
        <p:xfrm>
          <a:off x="284100" y="1135135"/>
          <a:ext cx="9288000" cy="68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9552858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70506206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66321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38671103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89680639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99158972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188414237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3000307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398433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09346053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55845770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933499139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364000712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424453538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955600693"/>
                    </a:ext>
                  </a:extLst>
                </a:gridCol>
              </a:tblGrid>
              <a:tr h="216000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순번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신청연도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차수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신청상태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추가여부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신청기간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배송기간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최종등록자</a:t>
                      </a:r>
                      <a:endParaRPr lang="en-US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최종거래일자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81706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시작일자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종료일자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마감여부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등록일자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시작일자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종료일자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등록일자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직원번호</a:t>
                      </a:r>
                      <a:endParaRPr lang="en-US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직원명</a:t>
                      </a:r>
                      <a:endParaRPr lang="en-US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86256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</a:rPr>
                        <a:t>2025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solidFill>
                            <a:schemeClr val="tx1"/>
                          </a:solidFill>
                          <a:effectLst/>
                        </a:rPr>
                        <a:t>배송등록</a:t>
                      </a:r>
                      <a:endParaRPr lang="en-US" altLang="ko-KR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</a:rPr>
                        <a:t>2024-11-01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</a:rPr>
                        <a:t>2024-11-15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</a:rPr>
                        <a:t>2024-10-30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</a:rPr>
                        <a:t>2024-12-15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</a:rPr>
                        <a:t>2024-12-20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</a:rPr>
                        <a:t>2024-12-01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solidFill>
                            <a:schemeClr val="tx1"/>
                          </a:solidFill>
                          <a:effectLst/>
                        </a:rPr>
                        <a:t>00000</a:t>
                      </a:r>
                      <a:endParaRPr lang="en-US" altLang="ko-KR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solidFill>
                            <a:schemeClr val="tx1"/>
                          </a:solidFill>
                          <a:effectLst/>
                        </a:rPr>
                        <a:t>홍길동</a:t>
                      </a:r>
                      <a:endParaRPr lang="en-US" altLang="ko-KR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effectLst/>
                        </a:rPr>
                        <a:t>2024-10-30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714849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6963934F-200C-A298-8644-71BDC716CFBE}"/>
              </a:ext>
            </a:extLst>
          </p:cNvPr>
          <p:cNvSpPr/>
          <p:nvPr/>
        </p:nvSpPr>
        <p:spPr bwMode="auto">
          <a:xfrm>
            <a:off x="284100" y="1135135"/>
            <a:ext cx="9288000" cy="203894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8237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6D103-E2A0-3A7D-69AA-371CD3E14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70">
            <a:extLst>
              <a:ext uri="{FF2B5EF4-FFF2-40B4-BE49-F238E27FC236}">
                <a16:creationId xmlns:a16="http://schemas.microsoft.com/office/drawing/2014/main" id="{D8138B63-2B5F-29E8-7F3A-5174D9E2E121}"/>
              </a:ext>
            </a:extLst>
          </p:cNvPr>
          <p:cNvSpPr txBox="1"/>
          <p:nvPr/>
        </p:nvSpPr>
        <p:spPr>
          <a:xfrm>
            <a:off x="10245609" y="497547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>
              <a:defRPr/>
            </a:pPr>
            <a:r>
              <a:rPr lang="ko-KR" altLang="en-US" sz="700">
                <a:solidFill>
                  <a:srgbClr val="202124"/>
                </a:solidFill>
                <a:latin typeface="+mn-ea"/>
              </a:rPr>
              <a:t>신청기간관리 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202124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6A215C4-DC5A-004F-EE3F-DC9FB8A72E10}"/>
              </a:ext>
            </a:extLst>
          </p:cNvPr>
          <p:cNvSpPr txBox="1"/>
          <p:nvPr/>
        </p:nvSpPr>
        <p:spPr>
          <a:xfrm>
            <a:off x="10245609" y="863833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+mn-ea"/>
                <a:cs typeface="+mn-cs"/>
              </a:rPr>
              <a:t>-</a:t>
            </a:r>
            <a:endParaRPr kumimoji="0" lang="ko-KR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32552FD-D0E0-EA02-42BF-EF2D8438A599}"/>
              </a:ext>
            </a:extLst>
          </p:cNvPr>
          <p:cNvSpPr txBox="1"/>
          <p:nvPr/>
        </p:nvSpPr>
        <p:spPr>
          <a:xfrm>
            <a:off x="66840" y="125573"/>
            <a:ext cx="3172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1400" dirty="0">
                <a:solidFill>
                  <a:prstClr val="black"/>
                </a:solidFill>
                <a:latin typeface="함초롬돋움"/>
                <a:ea typeface="함초롬돋움"/>
              </a:rPr>
              <a:t>캘린더신청 </a:t>
            </a:r>
            <a:r>
              <a:rPr lang="en-US" altLang="ko-KR" sz="1400">
                <a:solidFill>
                  <a:prstClr val="black"/>
                </a:solidFill>
                <a:latin typeface="함초롬돋움"/>
                <a:ea typeface="함초롬돋움"/>
              </a:rPr>
              <a:t>&gt; </a:t>
            </a:r>
            <a:r>
              <a:rPr lang="ko-KR" altLang="en-US" sz="1400">
                <a:solidFill>
                  <a:prstClr val="black"/>
                </a:solidFill>
                <a:latin typeface="함초롬돋움"/>
                <a:ea typeface="함초롬돋움"/>
              </a:rPr>
              <a:t>신청기간관리</a:t>
            </a:r>
            <a:r>
              <a:rPr lang="en-US" altLang="ko-KR" sz="1400">
                <a:solidFill>
                  <a:prstClr val="black"/>
                </a:solidFill>
                <a:latin typeface="함초롬돋움"/>
                <a:ea typeface="함초롬돋움"/>
              </a:rPr>
              <a:t>_</a:t>
            </a:r>
            <a:r>
              <a:rPr lang="ko-KR" altLang="en-US" sz="1400" dirty="0">
                <a:solidFill>
                  <a:prstClr val="black"/>
                </a:solidFill>
                <a:latin typeface="함초롬돋움"/>
                <a:ea typeface="함초롬돋움"/>
              </a:rPr>
              <a:t>인수등록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BDE49F-922F-F588-220C-513BCF3DDE89}"/>
              </a:ext>
            </a:extLst>
          </p:cNvPr>
          <p:cNvSpPr txBox="1"/>
          <p:nvPr/>
        </p:nvSpPr>
        <p:spPr>
          <a:xfrm>
            <a:off x="10245609" y="1118146"/>
            <a:ext cx="1800000" cy="200055"/>
          </a:xfrm>
          <a:prstGeom prst="rect">
            <a:avLst/>
          </a:prstGeom>
        </p:spPr>
        <p:txBody>
          <a:bodyPr wrap="square" lIns="36000" rIns="36000" rtlCol="0" anchor="ctr">
            <a:spAutoFit/>
          </a:bodyPr>
          <a:lstStyle/>
          <a:p>
            <a:pPr lvl="0"/>
            <a:r>
              <a:rPr lang="ko-KR" altLang="en-US" sz="700">
                <a:solidFill>
                  <a:srgbClr val="202124"/>
                </a:solidFill>
                <a:latin typeface="+mn-ea"/>
              </a:rPr>
              <a:t>홈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영업지원 </a:t>
            </a: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 dirty="0">
                <a:solidFill>
                  <a:srgbClr val="202124"/>
                </a:solidFill>
                <a:latin typeface="+mn-ea"/>
              </a:rPr>
              <a:t>캘린더신청 </a:t>
            </a:r>
            <a:r>
              <a:rPr lang="en-US" altLang="ko-KR" sz="700">
                <a:solidFill>
                  <a:srgbClr val="202124"/>
                </a:solidFill>
                <a:latin typeface="+mn-ea"/>
              </a:rPr>
              <a:t>&gt; </a:t>
            </a:r>
            <a:r>
              <a:rPr lang="ko-KR" altLang="en-US" sz="700">
                <a:solidFill>
                  <a:srgbClr val="202124"/>
                </a:solidFill>
                <a:latin typeface="+mn-ea"/>
              </a:rPr>
              <a:t>신청기간관리</a:t>
            </a:r>
            <a:endParaRPr lang="ko-KR" altLang="en-US" sz="700" dirty="0">
              <a:solidFill>
                <a:srgbClr val="202124"/>
              </a:solidFill>
              <a:latin typeface="+mn-ea"/>
            </a:endParaRPr>
          </a:p>
        </p:txBody>
      </p:sp>
      <p:graphicFrame>
        <p:nvGraphicFramePr>
          <p:cNvPr id="2" name="Group 974">
            <a:extLst>
              <a:ext uri="{FF2B5EF4-FFF2-40B4-BE49-F238E27FC236}">
                <a16:creationId xmlns:a16="http://schemas.microsoft.com/office/drawing/2014/main" id="{5F1F877F-9793-CEFE-6D03-3407ACEA0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79749"/>
              </p:ext>
            </p:extLst>
          </p:nvPr>
        </p:nvGraphicFramePr>
        <p:xfrm>
          <a:off x="9697291" y="1639863"/>
          <a:ext cx="2340000" cy="1313280"/>
        </p:xfrm>
        <a:graphic>
          <a:graphicData uri="http://schemas.openxmlformats.org/drawingml/2006/table">
            <a:tbl>
              <a:tblPr/>
              <a:tblGrid>
                <a:gridCol w="2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차 신청 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품목별 총수량신청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신청등록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신청기간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설정</a:t>
                      </a:r>
                      <a:endParaRPr lang="en-US" altLang="ko-KR" sz="8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차 신청 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영업점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고객배송 수량 등록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신청등록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배송등록</a:t>
                      </a:r>
                      <a:r>
                        <a:rPr lang="en-US" altLang="ko-KR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인수등록 설정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614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진행단계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‘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인수완료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상태로 변경됨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218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47725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신청상태 인풋</a:t>
                      </a:r>
                      <a:endParaRPr lang="en-US" altLang="ko-KR" sz="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배송등록 상태에서 인수등록 폼의 저장 버튼 클릭 후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인수완료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n-ea"/>
                          <a:ea typeface="+mn-ea"/>
                        </a:rPr>
                        <a:t>상태로 변경됨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969145"/>
                  </a:ext>
                </a:extLst>
              </a:tr>
            </a:tbl>
          </a:graphicData>
        </a:graphic>
      </p:graphicFrame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D6453C79-6363-4D3D-A566-583992ADB506}"/>
              </a:ext>
            </a:extLst>
          </p:cNvPr>
          <p:cNvSpPr/>
          <p:nvPr/>
        </p:nvSpPr>
        <p:spPr>
          <a:xfrm>
            <a:off x="1200693" y="576273"/>
            <a:ext cx="5289030" cy="216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ko-KR" altLang="en-US" sz="600">
                <a:solidFill>
                  <a:srgbClr val="7F7F7F"/>
                </a:solidFill>
                <a:latin typeface="함초롬돋움"/>
                <a:ea typeface="함초롬돋움"/>
              </a:rPr>
              <a:t>홈</a:t>
            </a:r>
            <a:r>
              <a:rPr kumimoji="0" lang="ko-KR" altLang="en-US" sz="6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영업지원 </a:t>
            </a:r>
            <a:r>
              <a:rPr lang="en-US" altLang="ko-KR" sz="600" dirty="0">
                <a:solidFill>
                  <a:srgbClr val="7F7F7F"/>
                </a:solidFill>
                <a:latin typeface="함초롬돋움"/>
                <a:ea typeface="함초롬돋움"/>
              </a:rPr>
              <a:t>&gt; 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캘린더신청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en-US" altLang="ko-KR" sz="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(691511</a:t>
            </a:r>
            <a:r>
              <a:rPr kumimoji="0" lang="en-US" altLang="ko-KR" sz="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) </a:t>
            </a:r>
            <a:r>
              <a:rPr kumimoji="0" lang="ko-KR" altLang="en-US" sz="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신청기간관리 </a:t>
            </a:r>
            <a:endParaRPr kumimoji="0" lang="ko-KR" altLang="en-US" sz="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1FA2F48F-B7B3-44E2-BAB2-058FC19FFF4D}"/>
              </a:ext>
            </a:extLst>
          </p:cNvPr>
          <p:cNvGrpSpPr/>
          <p:nvPr/>
        </p:nvGrpSpPr>
        <p:grpSpPr>
          <a:xfrm>
            <a:off x="287839" y="540930"/>
            <a:ext cx="1033453" cy="246221"/>
            <a:chOff x="287839" y="540930"/>
            <a:chExt cx="1033453" cy="246221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5E00F50-EA2B-49C6-A382-E34F756FDA26}"/>
                </a:ext>
              </a:extLst>
            </p:cNvPr>
            <p:cNvSpPr txBox="1"/>
            <p:nvPr/>
          </p:nvSpPr>
          <p:spPr>
            <a:xfrm>
              <a:off x="386421" y="540930"/>
              <a:ext cx="9348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ko-KR" altLang="en-US" sz="1000" b="1">
                  <a:solidFill>
                    <a:prstClr val="black"/>
                  </a:solidFill>
                  <a:latin typeface="함초롬돋움"/>
                  <a:ea typeface="함초롬돋움"/>
                </a:rPr>
                <a:t>신청기간관리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endParaRPr>
            </a:p>
          </p:txBody>
        </p:sp>
        <p:pic>
          <p:nvPicPr>
            <p:cNvPr id="135" name="그림 134" descr="스케치, 블랙, 화이트이(가) 표시된 사진&#10;&#10;자동 생성된 설명">
              <a:extLst>
                <a:ext uri="{FF2B5EF4-FFF2-40B4-BE49-F238E27FC236}">
                  <a16:creationId xmlns:a16="http://schemas.microsoft.com/office/drawing/2014/main" id="{68812FA2-79DE-45D0-B68F-5BDA7C7AC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839" y="604119"/>
              <a:ext cx="133200" cy="133200"/>
            </a:xfrm>
            <a:prstGeom prst="rect">
              <a:avLst/>
            </a:prstGeom>
          </p:spPr>
        </p:pic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0C51A1D-F231-439A-BBE6-67B17AC028FA}"/>
              </a:ext>
            </a:extLst>
          </p:cNvPr>
          <p:cNvSpPr/>
          <p:nvPr/>
        </p:nvSpPr>
        <p:spPr>
          <a:xfrm>
            <a:off x="1200693" y="576273"/>
            <a:ext cx="5289030" cy="216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kumimoji="0" lang="ko-KR" altLang="en-US" sz="6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홈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 영업지원 </a:t>
            </a:r>
            <a:r>
              <a:rPr lang="en-US" altLang="ko-KR" sz="600" dirty="0">
                <a:solidFill>
                  <a:srgbClr val="7F7F7F"/>
                </a:solidFill>
                <a:latin typeface="함초롬돋움"/>
                <a:ea typeface="함초롬돋움"/>
              </a:rPr>
              <a:t>&gt; 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캘린더신청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&gt; </a:t>
            </a:r>
            <a:r>
              <a:rPr kumimoji="0" lang="en-US" altLang="ko-KR" sz="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(691511</a:t>
            </a:r>
            <a:r>
              <a:rPr kumimoji="0" lang="en-US" altLang="ko-KR" sz="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) </a:t>
            </a:r>
            <a:r>
              <a:rPr kumimoji="0" lang="ko-KR" altLang="en-US" sz="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rPr>
              <a:t>신청기간관리 </a:t>
            </a:r>
            <a:endParaRPr kumimoji="0" lang="ko-KR" altLang="en-US" sz="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E7E92D6B-6908-44D3-B81C-532E8834344D}"/>
              </a:ext>
            </a:extLst>
          </p:cNvPr>
          <p:cNvGrpSpPr/>
          <p:nvPr/>
        </p:nvGrpSpPr>
        <p:grpSpPr>
          <a:xfrm>
            <a:off x="287839" y="540930"/>
            <a:ext cx="1033453" cy="246221"/>
            <a:chOff x="287839" y="540930"/>
            <a:chExt cx="1033453" cy="246221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2D85A65-B8CA-4A77-A070-08745AF296A4}"/>
                </a:ext>
              </a:extLst>
            </p:cNvPr>
            <p:cNvSpPr txBox="1"/>
            <p:nvPr/>
          </p:nvSpPr>
          <p:spPr>
            <a:xfrm>
              <a:off x="386421" y="540930"/>
              <a:ext cx="9348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ko-KR" altLang="en-US" sz="1000" b="1">
                  <a:solidFill>
                    <a:prstClr val="black"/>
                  </a:solidFill>
                  <a:latin typeface="함초롬돋움"/>
                  <a:ea typeface="함초롬돋움"/>
                </a:rPr>
                <a:t>신청기간관리</a:t>
              </a:r>
              <a:endPara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함초롬돋움"/>
                <a:ea typeface="함초롬돋움"/>
                <a:cs typeface="+mn-cs"/>
              </a:endParaRPr>
            </a:p>
          </p:txBody>
        </p:sp>
        <p:pic>
          <p:nvPicPr>
            <p:cNvPr id="61" name="그림 60" descr="스케치, 블랙, 화이트이(가) 표시된 사진&#10;&#10;자동 생성된 설명">
              <a:extLst>
                <a:ext uri="{FF2B5EF4-FFF2-40B4-BE49-F238E27FC236}">
                  <a16:creationId xmlns:a16="http://schemas.microsoft.com/office/drawing/2014/main" id="{A7E556A4-ABBB-49F7-959C-64BDAF8FD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839" y="604119"/>
              <a:ext cx="133200" cy="133200"/>
            </a:xfrm>
            <a:prstGeom prst="rect">
              <a:avLst/>
            </a:prstGeom>
          </p:spPr>
        </p:pic>
      </p:grpSp>
      <p:sp>
        <p:nvSpPr>
          <p:cNvPr id="342" name="TextBox 341">
            <a:extLst>
              <a:ext uri="{FF2B5EF4-FFF2-40B4-BE49-F238E27FC236}">
                <a16:creationId xmlns:a16="http://schemas.microsoft.com/office/drawing/2014/main" id="{F3777512-1105-47CF-9F1B-E8A7FD2C799B}"/>
              </a:ext>
            </a:extLst>
          </p:cNvPr>
          <p:cNvSpPr txBox="1"/>
          <p:nvPr/>
        </p:nvSpPr>
        <p:spPr>
          <a:xfrm>
            <a:off x="190893" y="878068"/>
            <a:ext cx="36823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● 신청정보</a:t>
            </a:r>
            <a:r>
              <a:rPr lang="en-US" altLang="ko-KR" sz="900" b="1" dirty="0"/>
              <a:t>(</a:t>
            </a:r>
            <a:r>
              <a:rPr lang="ko-KR" altLang="en-US" sz="900" b="1" dirty="0"/>
              <a:t>기간</a:t>
            </a:r>
            <a:r>
              <a:rPr lang="en-US" altLang="ko-KR" sz="900" b="1" dirty="0"/>
              <a:t>) </a:t>
            </a:r>
            <a:r>
              <a:rPr lang="ko-KR" altLang="en-US" sz="900" b="1" dirty="0"/>
              <a:t>내역</a:t>
            </a:r>
          </a:p>
        </p:txBody>
      </p:sp>
      <p:grpSp>
        <p:nvGrpSpPr>
          <p:cNvPr id="343" name="그룹 342">
            <a:extLst>
              <a:ext uri="{FF2B5EF4-FFF2-40B4-BE49-F238E27FC236}">
                <a16:creationId xmlns:a16="http://schemas.microsoft.com/office/drawing/2014/main" id="{31292A64-0A70-40DA-9678-714AB1581E64}"/>
              </a:ext>
            </a:extLst>
          </p:cNvPr>
          <p:cNvGrpSpPr/>
          <p:nvPr/>
        </p:nvGrpSpPr>
        <p:grpSpPr>
          <a:xfrm>
            <a:off x="8501372" y="901480"/>
            <a:ext cx="1066155" cy="198000"/>
            <a:chOff x="3149475" y="1163217"/>
            <a:chExt cx="1066155" cy="198000"/>
          </a:xfrm>
        </p:grpSpPr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E2F5E4AD-36C8-4A91-A8A5-5CE5D5192EA8}"/>
                </a:ext>
              </a:extLst>
            </p:cNvPr>
            <p:cNvSpPr txBox="1"/>
            <p:nvPr/>
          </p:nvSpPr>
          <p:spPr>
            <a:xfrm>
              <a:off x="3149475" y="1198258"/>
              <a:ext cx="397545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800" b="1">
                  <a:latin typeface="+mn-ea"/>
                </a:rPr>
                <a:t>신청연도</a:t>
              </a:r>
              <a:endParaRPr lang="ko-KR" altLang="en-US" sz="800" b="1" dirty="0">
                <a:latin typeface="+mn-ea"/>
              </a:endParaRPr>
            </a:p>
          </p:txBody>
        </p:sp>
        <p:grpSp>
          <p:nvGrpSpPr>
            <p:cNvPr id="345" name="그룹 344">
              <a:extLst>
                <a:ext uri="{FF2B5EF4-FFF2-40B4-BE49-F238E27FC236}">
                  <a16:creationId xmlns:a16="http://schemas.microsoft.com/office/drawing/2014/main" id="{F53402F3-6B1E-40BE-8FC9-7000D3051145}"/>
                </a:ext>
              </a:extLst>
            </p:cNvPr>
            <p:cNvGrpSpPr/>
            <p:nvPr/>
          </p:nvGrpSpPr>
          <p:grpSpPr>
            <a:xfrm>
              <a:off x="3627324" y="1163217"/>
              <a:ext cx="588306" cy="198000"/>
              <a:chOff x="4198742" y="1232835"/>
              <a:chExt cx="588306" cy="198000"/>
            </a:xfrm>
          </p:grpSpPr>
          <p:sp>
            <p:nvSpPr>
              <p:cNvPr id="346" name="직사각형 345">
                <a:extLst>
                  <a:ext uri="{FF2B5EF4-FFF2-40B4-BE49-F238E27FC236}">
                    <a16:creationId xmlns:a16="http://schemas.microsoft.com/office/drawing/2014/main" id="{C893B1C5-D09C-4C96-B0F0-84A47268521C}"/>
                  </a:ext>
                </a:extLst>
              </p:cNvPr>
              <p:cNvSpPr/>
              <p:nvPr/>
            </p:nvSpPr>
            <p:spPr bwMode="auto">
              <a:xfrm>
                <a:off x="4198742" y="1232835"/>
                <a:ext cx="588306" cy="19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bIns="54000" rtlCol="0" anchor="ctr"/>
              <a:lstStyle/>
              <a:p>
                <a:r>
                  <a:rPr lang="en-US" altLang="ko-KR" sz="80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2025</a:t>
                </a:r>
                <a:r>
                  <a:rPr lang="ko-KR" altLang="en-US" sz="8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년</a:t>
                </a:r>
              </a:p>
            </p:txBody>
          </p:sp>
          <p:pic>
            <p:nvPicPr>
              <p:cNvPr id="347" name="그림 346">
                <a:extLst>
                  <a:ext uri="{FF2B5EF4-FFF2-40B4-BE49-F238E27FC236}">
                    <a16:creationId xmlns:a16="http://schemas.microsoft.com/office/drawing/2014/main" id="{37F83FFF-2B3E-48F4-85D8-058E5D3B26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58736" y="1283843"/>
                <a:ext cx="90000" cy="90000"/>
              </a:xfrm>
              <a:prstGeom prst="rect">
                <a:avLst/>
              </a:prstGeom>
            </p:spPr>
          </p:pic>
        </p:grpSp>
      </p:grpSp>
      <p:sp>
        <p:nvSpPr>
          <p:cNvPr id="185" name="TextBox 184">
            <a:extLst>
              <a:ext uri="{FF2B5EF4-FFF2-40B4-BE49-F238E27FC236}">
                <a16:creationId xmlns:a16="http://schemas.microsoft.com/office/drawing/2014/main" id="{079D6C89-9B7A-42D3-85EE-D4DAF4AE3AA8}"/>
              </a:ext>
            </a:extLst>
          </p:cNvPr>
          <p:cNvSpPr txBox="1"/>
          <p:nvPr/>
        </p:nvSpPr>
        <p:spPr>
          <a:xfrm>
            <a:off x="286797" y="3253160"/>
            <a:ext cx="1053618" cy="230832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r>
              <a:rPr lang="en-US" altLang="ko-KR" sz="900" b="1"/>
              <a:t>&gt; </a:t>
            </a:r>
            <a:r>
              <a:rPr lang="ko-KR" altLang="en-US" sz="900" b="1"/>
              <a:t>차수별 진행단계</a:t>
            </a:r>
          </a:p>
        </p:txBody>
      </p:sp>
      <p:sp>
        <p:nvSpPr>
          <p:cNvPr id="260" name="사각형: 둥근 모서리 259">
            <a:extLst>
              <a:ext uri="{FF2B5EF4-FFF2-40B4-BE49-F238E27FC236}">
                <a16:creationId xmlns:a16="http://schemas.microsoft.com/office/drawing/2014/main" id="{3144E39D-7275-478E-B40A-7BF1B4F858B3}"/>
              </a:ext>
            </a:extLst>
          </p:cNvPr>
          <p:cNvSpPr/>
          <p:nvPr/>
        </p:nvSpPr>
        <p:spPr>
          <a:xfrm>
            <a:off x="8981183" y="3285993"/>
            <a:ext cx="540000" cy="198000"/>
          </a:xfrm>
          <a:prstGeom prst="roundRect">
            <a:avLst>
              <a:gd name="adj" fmla="val 5826"/>
            </a:avLst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  <a:latin typeface="+mn-ea"/>
              </a:rPr>
              <a:t>차수생성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BB463E4E-E1F3-4C9B-B989-E3ED4B23FFC0}"/>
              </a:ext>
            </a:extLst>
          </p:cNvPr>
          <p:cNvSpPr/>
          <p:nvPr/>
        </p:nvSpPr>
        <p:spPr bwMode="auto">
          <a:xfrm>
            <a:off x="286800" y="3556306"/>
            <a:ext cx="2340000" cy="410618"/>
          </a:xfrm>
          <a:prstGeom prst="roundRect">
            <a:avLst>
              <a:gd name="adj" fmla="val 123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B6B5F65-D34E-4283-A710-078A9816F263}"/>
              </a:ext>
            </a:extLst>
          </p:cNvPr>
          <p:cNvSpPr txBox="1"/>
          <p:nvPr/>
        </p:nvSpPr>
        <p:spPr>
          <a:xfrm>
            <a:off x="284158" y="3625955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진행단계</a:t>
            </a: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5A58C7E0-E0FB-49CB-BB5E-78EB3A63DADF}"/>
              </a:ext>
            </a:extLst>
          </p:cNvPr>
          <p:cNvSpPr/>
          <p:nvPr/>
        </p:nvSpPr>
        <p:spPr bwMode="auto">
          <a:xfrm>
            <a:off x="2753354" y="3556305"/>
            <a:ext cx="6768000" cy="238017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766A02D-3392-4D64-A780-24A7E97A3911}"/>
              </a:ext>
            </a:extLst>
          </p:cNvPr>
          <p:cNvSpPr txBox="1"/>
          <p:nvPr/>
        </p:nvSpPr>
        <p:spPr>
          <a:xfrm>
            <a:off x="2809296" y="4021336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800" b="1"/>
              <a:t>신청등록</a:t>
            </a:r>
          </a:p>
        </p:txBody>
      </p:sp>
      <p:graphicFrame>
        <p:nvGraphicFramePr>
          <p:cNvPr id="108" name="표 3">
            <a:extLst>
              <a:ext uri="{FF2B5EF4-FFF2-40B4-BE49-F238E27FC236}">
                <a16:creationId xmlns:a16="http://schemas.microsoft.com/office/drawing/2014/main" id="{7063CD23-6073-4FF9-8A7B-EE2072C6860B}"/>
              </a:ext>
            </a:extLst>
          </p:cNvPr>
          <p:cNvGraphicFramePr>
            <a:graphicFrameLocks noGrp="1"/>
          </p:cNvGraphicFramePr>
          <p:nvPr/>
        </p:nvGraphicFramePr>
        <p:xfrm>
          <a:off x="2900988" y="4275826"/>
          <a:ext cx="6480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3984339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3436343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64414964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2048795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125866158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dirty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신청시작일자</a:t>
                      </a:r>
                      <a:r>
                        <a:rPr lang="en-US" altLang="ko-KR" sz="800" b="0" dirty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신청종료일자</a:t>
                      </a:r>
                      <a:r>
                        <a:rPr lang="en-US" altLang="ko-KR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등록일자</a:t>
                      </a:r>
                      <a:endParaRPr lang="ko-KR" altLang="en-US" sz="800" b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580305"/>
                  </a:ext>
                </a:extLst>
              </a:tr>
            </a:tbl>
          </a:graphicData>
        </a:graphic>
      </p:graphicFrame>
      <p:sp>
        <p:nvSpPr>
          <p:cNvPr id="109" name="TextBox 108">
            <a:extLst>
              <a:ext uri="{FF2B5EF4-FFF2-40B4-BE49-F238E27FC236}">
                <a16:creationId xmlns:a16="http://schemas.microsoft.com/office/drawing/2014/main" id="{D726D511-BC31-4933-B62E-AE832F9E77C3}"/>
              </a:ext>
            </a:extLst>
          </p:cNvPr>
          <p:cNvSpPr txBox="1"/>
          <p:nvPr/>
        </p:nvSpPr>
        <p:spPr>
          <a:xfrm>
            <a:off x="2809296" y="4647223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800" b="1"/>
              <a:t>배송등록</a:t>
            </a:r>
          </a:p>
        </p:txBody>
      </p:sp>
      <p:graphicFrame>
        <p:nvGraphicFramePr>
          <p:cNvPr id="110" name="표 3">
            <a:extLst>
              <a:ext uri="{FF2B5EF4-FFF2-40B4-BE49-F238E27FC236}">
                <a16:creationId xmlns:a16="http://schemas.microsoft.com/office/drawing/2014/main" id="{789D8A80-14D9-4A20-96B4-415E5F9DDE4B}"/>
              </a:ext>
            </a:extLst>
          </p:cNvPr>
          <p:cNvGraphicFramePr>
            <a:graphicFrameLocks noGrp="1"/>
          </p:cNvGraphicFramePr>
          <p:nvPr/>
        </p:nvGraphicFramePr>
        <p:xfrm>
          <a:off x="2900988" y="4901713"/>
          <a:ext cx="648000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3984339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3436343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64414964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2048795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125866158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배송시작일자</a:t>
                      </a:r>
                      <a:r>
                        <a:rPr lang="en-US" altLang="ko-KR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배송종료일자</a:t>
                      </a:r>
                      <a:r>
                        <a:rPr lang="en-US" altLang="ko-KR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0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>
                          <a:solidFill>
                            <a:srgbClr val="393939"/>
                          </a:solidFill>
                          <a:effectLst/>
                          <a:latin typeface="+mn-ea"/>
                          <a:ea typeface="+mn-ea"/>
                        </a:rPr>
                        <a:t>등록일자</a:t>
                      </a:r>
                      <a:endParaRPr lang="ko-KR" altLang="en-US" sz="800" b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dirty="0">
                        <a:solidFill>
                          <a:srgbClr val="393939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580305"/>
                  </a:ext>
                </a:extLst>
              </a:tr>
            </a:tbl>
          </a:graphicData>
        </a:graphic>
      </p:graphicFrame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49B2CD96-BE5E-45DE-8077-6B3BFD0C8496}"/>
              </a:ext>
            </a:extLst>
          </p:cNvPr>
          <p:cNvSpPr/>
          <p:nvPr/>
        </p:nvSpPr>
        <p:spPr bwMode="auto">
          <a:xfrm>
            <a:off x="286800" y="3920479"/>
            <a:ext cx="2340000" cy="2016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0AB31034-2C9D-40C5-8301-DFF200AD6828}"/>
              </a:ext>
            </a:extLst>
          </p:cNvPr>
          <p:cNvGrpSpPr/>
          <p:nvPr/>
        </p:nvGrpSpPr>
        <p:grpSpPr>
          <a:xfrm>
            <a:off x="2770665" y="3619476"/>
            <a:ext cx="1267022" cy="215444"/>
            <a:chOff x="3047404" y="2356725"/>
            <a:chExt cx="1267022" cy="215444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CDE6243-CCAD-4BB6-98CA-7270ED72EB5E}"/>
                </a:ext>
              </a:extLst>
            </p:cNvPr>
            <p:cNvSpPr txBox="1"/>
            <p:nvPr/>
          </p:nvSpPr>
          <p:spPr>
            <a:xfrm>
              <a:off x="3047404" y="2356725"/>
              <a:ext cx="5822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/>
                <a:t>신청연도</a:t>
              </a:r>
            </a:p>
          </p:txBody>
        </p: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74E8BA8E-0412-489F-B6C6-2CD53F97DC87}"/>
                </a:ext>
              </a:extLst>
            </p:cNvPr>
            <p:cNvGrpSpPr/>
            <p:nvPr/>
          </p:nvGrpSpPr>
          <p:grpSpPr>
            <a:xfrm>
              <a:off x="3594426" y="2373015"/>
              <a:ext cx="720000" cy="198000"/>
              <a:chOff x="941081" y="1953599"/>
              <a:chExt cx="720000" cy="198000"/>
            </a:xfrm>
          </p:grpSpPr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B533E013-C65A-403B-BD46-C997B3E3F859}"/>
                  </a:ext>
                </a:extLst>
              </p:cNvPr>
              <p:cNvSpPr/>
              <p:nvPr/>
            </p:nvSpPr>
            <p:spPr bwMode="auto">
              <a:xfrm>
                <a:off x="941081" y="1953599"/>
                <a:ext cx="720000" cy="1980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rIns="72000" bIns="54000" rtlCol="0" anchor="ctr"/>
              <a:lstStyle/>
              <a:p>
                <a:r>
                  <a:rPr lang="en-US" altLang="ko-KR" sz="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2025</a:t>
                </a:r>
                <a:r>
                  <a:rPr lang="ko-KR" altLang="en-US" sz="80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년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pic>
            <p:nvPicPr>
              <p:cNvPr id="116" name="그림 115">
                <a:extLst>
                  <a:ext uri="{FF2B5EF4-FFF2-40B4-BE49-F238E27FC236}">
                    <a16:creationId xmlns:a16="http://schemas.microsoft.com/office/drawing/2014/main" id="{24B6C26E-DEC1-45CF-A0DD-007F0FB64F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3721" y="1997444"/>
                <a:ext cx="108000" cy="108000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90004165-F676-4E4E-9CEC-FF2D38DB42C5}"/>
              </a:ext>
            </a:extLst>
          </p:cNvPr>
          <p:cNvSpPr txBox="1"/>
          <p:nvPr/>
        </p:nvSpPr>
        <p:spPr>
          <a:xfrm>
            <a:off x="4289978" y="3619476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신청차수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2445021-21EE-4A4E-93AD-01694BC23512}"/>
              </a:ext>
            </a:extLst>
          </p:cNvPr>
          <p:cNvSpPr txBox="1"/>
          <p:nvPr/>
        </p:nvSpPr>
        <p:spPr>
          <a:xfrm>
            <a:off x="5809290" y="3619476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/>
              <a:t>신청상태</a:t>
            </a:r>
          </a:p>
        </p:txBody>
      </p: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8491D1D8-DEED-4501-B364-539F319F6508}"/>
              </a:ext>
            </a:extLst>
          </p:cNvPr>
          <p:cNvGrpSpPr/>
          <p:nvPr/>
        </p:nvGrpSpPr>
        <p:grpSpPr>
          <a:xfrm>
            <a:off x="4023839" y="4301513"/>
            <a:ext cx="900000" cy="198000"/>
            <a:chOff x="7669088" y="5000231"/>
            <a:chExt cx="900000" cy="198000"/>
          </a:xfrm>
        </p:grpSpPr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AE3D735B-26D2-4714-9EA0-54FE0497B2CF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2024-11-01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4" name="Calendar">
              <a:extLst>
                <a:ext uri="{FF2B5EF4-FFF2-40B4-BE49-F238E27FC236}">
                  <a16:creationId xmlns:a16="http://schemas.microsoft.com/office/drawing/2014/main" id="{D48AA715-B746-43FE-A869-F907F2DEB6B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8033C219-5218-4BA1-A15A-2445F0F13CBE}"/>
              </a:ext>
            </a:extLst>
          </p:cNvPr>
          <p:cNvGrpSpPr/>
          <p:nvPr/>
        </p:nvGrpSpPr>
        <p:grpSpPr>
          <a:xfrm>
            <a:off x="6184525" y="4301513"/>
            <a:ext cx="900000" cy="198000"/>
            <a:chOff x="7669088" y="5000231"/>
            <a:chExt cx="900000" cy="198000"/>
          </a:xfrm>
        </p:grpSpPr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137360C2-E420-42D6-A314-5BD281474630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2024-11-15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7" name="Calendar">
              <a:extLst>
                <a:ext uri="{FF2B5EF4-FFF2-40B4-BE49-F238E27FC236}">
                  <a16:creationId xmlns:a16="http://schemas.microsoft.com/office/drawing/2014/main" id="{F7063C7F-8CFE-4877-8F2F-6DB0CF1F437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59F64D01-7D7D-4F2A-864C-4F09B82BCE3D}"/>
              </a:ext>
            </a:extLst>
          </p:cNvPr>
          <p:cNvGrpSpPr/>
          <p:nvPr/>
        </p:nvGrpSpPr>
        <p:grpSpPr>
          <a:xfrm>
            <a:off x="8342770" y="4301513"/>
            <a:ext cx="900000" cy="198000"/>
            <a:chOff x="7669088" y="5000231"/>
            <a:chExt cx="900000" cy="198000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7C920E20-F405-44BF-9D9E-7F2E3B79D462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2024-10-30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0" name="Calendar">
              <a:extLst>
                <a:ext uri="{FF2B5EF4-FFF2-40B4-BE49-F238E27FC236}">
                  <a16:creationId xmlns:a16="http://schemas.microsoft.com/office/drawing/2014/main" id="{5A7301EF-7A9D-4C32-A78F-39260DABB22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AC9FA655-F148-464F-B543-8DBF3BF8EA0F}"/>
              </a:ext>
            </a:extLst>
          </p:cNvPr>
          <p:cNvSpPr/>
          <p:nvPr/>
        </p:nvSpPr>
        <p:spPr>
          <a:xfrm>
            <a:off x="8976746" y="4030718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저장</a:t>
            </a: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287835B7-76DC-426A-953B-EEB08FBB561F}"/>
              </a:ext>
            </a:extLst>
          </p:cNvPr>
          <p:cNvSpPr/>
          <p:nvPr/>
        </p:nvSpPr>
        <p:spPr>
          <a:xfrm>
            <a:off x="8540910" y="4030718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수정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9DE9E73E-93D9-4189-927C-11D2B429EC81}"/>
              </a:ext>
            </a:extLst>
          </p:cNvPr>
          <p:cNvSpPr/>
          <p:nvPr/>
        </p:nvSpPr>
        <p:spPr>
          <a:xfrm>
            <a:off x="8099645" y="4030718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65000"/>
                  </a:schemeClr>
                </a:solidFill>
                <a:latin typeface="+mn-ea"/>
              </a:rPr>
              <a:t>마감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336B4D2B-098F-4FD6-98A7-4E51D5DE65C4}"/>
              </a:ext>
            </a:extLst>
          </p:cNvPr>
          <p:cNvSpPr/>
          <p:nvPr/>
        </p:nvSpPr>
        <p:spPr>
          <a:xfrm>
            <a:off x="8976746" y="4656605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저장</a:t>
            </a: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9CD769E1-D1F5-4534-BA1E-838B5C685CFA}"/>
              </a:ext>
            </a:extLst>
          </p:cNvPr>
          <p:cNvSpPr/>
          <p:nvPr/>
        </p:nvSpPr>
        <p:spPr>
          <a:xfrm>
            <a:off x="8540910" y="4656605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수정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B98BEBF-4139-48BD-9C31-301175E254CB}"/>
              </a:ext>
            </a:extLst>
          </p:cNvPr>
          <p:cNvSpPr txBox="1"/>
          <p:nvPr/>
        </p:nvSpPr>
        <p:spPr>
          <a:xfrm>
            <a:off x="2809296" y="5278518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ko-KR" altLang="en-US" sz="800" b="1" dirty="0"/>
              <a:t>인수등록</a:t>
            </a: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F945668C-C51D-408A-9B43-37A59B6DD88B}"/>
              </a:ext>
            </a:extLst>
          </p:cNvPr>
          <p:cNvSpPr/>
          <p:nvPr/>
        </p:nvSpPr>
        <p:spPr bwMode="auto">
          <a:xfrm>
            <a:off x="4841763" y="3638923"/>
            <a:ext cx="548202" cy="198000"/>
          </a:xfrm>
          <a:prstGeom prst="roundRect">
            <a:avLst>
              <a:gd name="adj" fmla="val 50000"/>
            </a:avLst>
          </a:prstGeom>
          <a:solidFill>
            <a:srgbClr val="F2F7FC"/>
          </a:solidFill>
          <a:ln w="3175">
            <a:solidFill>
              <a:srgbClr val="B2CBF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21600" rIns="72000" bIns="21600" rtlCol="0" anchor="ctr">
            <a:no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1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9A29BB1C-3BDD-45C6-B14C-7999CFDAF1D1}"/>
              </a:ext>
            </a:extLst>
          </p:cNvPr>
          <p:cNvSpPr/>
          <p:nvPr/>
        </p:nvSpPr>
        <p:spPr bwMode="auto">
          <a:xfrm>
            <a:off x="6356238" y="3638923"/>
            <a:ext cx="612000" cy="198000"/>
          </a:xfrm>
          <a:prstGeom prst="roundRect">
            <a:avLst>
              <a:gd name="adj" fmla="val 50000"/>
            </a:avLst>
          </a:prstGeom>
          <a:solidFill>
            <a:srgbClr val="F2F7FC"/>
          </a:solidFill>
          <a:ln w="3175">
            <a:solidFill>
              <a:srgbClr val="B2CBF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21600" rIns="72000" bIns="21600" rtlCol="0" anchor="ctr">
            <a:noAutofit/>
          </a:bodyPr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인수완료</a:t>
            </a:r>
          </a:p>
        </p:txBody>
      </p: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F0807F34-AC6B-480D-8A4C-E824830F5CF8}"/>
              </a:ext>
            </a:extLst>
          </p:cNvPr>
          <p:cNvGrpSpPr/>
          <p:nvPr/>
        </p:nvGrpSpPr>
        <p:grpSpPr>
          <a:xfrm>
            <a:off x="4023839" y="4927400"/>
            <a:ext cx="900000" cy="198000"/>
            <a:chOff x="7669088" y="5000231"/>
            <a:chExt cx="900000" cy="198000"/>
          </a:xfrm>
        </p:grpSpPr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41FD402C-EF92-4BA6-98F0-5359111A7375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2024-12-15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3" name="Calendar">
              <a:extLst>
                <a:ext uri="{FF2B5EF4-FFF2-40B4-BE49-F238E27FC236}">
                  <a16:creationId xmlns:a16="http://schemas.microsoft.com/office/drawing/2014/main" id="{318B1159-6B07-4D27-BE38-521CE0723C9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4C203F3F-EAA1-4272-802D-7CA6E531E851}"/>
              </a:ext>
            </a:extLst>
          </p:cNvPr>
          <p:cNvGrpSpPr/>
          <p:nvPr/>
        </p:nvGrpSpPr>
        <p:grpSpPr>
          <a:xfrm>
            <a:off x="6184525" y="4927400"/>
            <a:ext cx="900000" cy="198000"/>
            <a:chOff x="7669088" y="5000231"/>
            <a:chExt cx="900000" cy="198000"/>
          </a:xfrm>
        </p:grpSpPr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859D89C5-20D0-4696-B753-E706E274EA54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2024-12-20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6" name="Calendar">
              <a:extLst>
                <a:ext uri="{FF2B5EF4-FFF2-40B4-BE49-F238E27FC236}">
                  <a16:creationId xmlns:a16="http://schemas.microsoft.com/office/drawing/2014/main" id="{72046735-EC35-4039-B735-7F8C9B8B14ED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88AF7971-572B-4BEE-A218-7C64076A5745}"/>
              </a:ext>
            </a:extLst>
          </p:cNvPr>
          <p:cNvGrpSpPr/>
          <p:nvPr/>
        </p:nvGrpSpPr>
        <p:grpSpPr>
          <a:xfrm>
            <a:off x="8342770" y="4927400"/>
            <a:ext cx="900000" cy="198000"/>
            <a:chOff x="7669088" y="5000231"/>
            <a:chExt cx="900000" cy="198000"/>
          </a:xfrm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6BCAB9F0-BC83-4788-AF30-32A7DFDE8B4D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2024-12-01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9" name="Calendar">
              <a:extLst>
                <a:ext uri="{FF2B5EF4-FFF2-40B4-BE49-F238E27FC236}">
                  <a16:creationId xmlns:a16="http://schemas.microsoft.com/office/drawing/2014/main" id="{167DEAB0-D899-45D4-A6C9-C324360F1B1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50" name="표 3">
            <a:extLst>
              <a:ext uri="{FF2B5EF4-FFF2-40B4-BE49-F238E27FC236}">
                <a16:creationId xmlns:a16="http://schemas.microsoft.com/office/drawing/2014/main" id="{C3704FA8-A3FE-4853-B5B9-BEF238AE6764}"/>
              </a:ext>
            </a:extLst>
          </p:cNvPr>
          <p:cNvGraphicFramePr>
            <a:graphicFrameLocks noGrp="1"/>
          </p:cNvGraphicFramePr>
          <p:nvPr/>
        </p:nvGraphicFramePr>
        <p:xfrm>
          <a:off x="2900988" y="5556338"/>
          <a:ext cx="6466170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1102170">
                  <a:extLst>
                    <a:ext uri="{9D8B030D-6E8A-4147-A177-3AD203B41FA5}">
                      <a16:colId xmlns:a16="http://schemas.microsoft.com/office/drawing/2014/main" val="339843398"/>
                    </a:ext>
                  </a:extLst>
                </a:gridCol>
                <a:gridCol w="4284000">
                  <a:extLst>
                    <a:ext uri="{9D8B030D-6E8A-4147-A177-3AD203B41FA5}">
                      <a16:colId xmlns:a16="http://schemas.microsoft.com/office/drawing/2014/main" val="2034363435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93939"/>
                          </a:solidFill>
                          <a:effectLst/>
                          <a:uLnTx/>
                          <a:uFillTx/>
                          <a:latin typeface="함초롬돋움"/>
                          <a:ea typeface="함초롬돋움"/>
                          <a:cs typeface="+mn-cs"/>
                        </a:rPr>
                        <a:t>등록일자 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*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5250" marR="9525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700" b="0" dirty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580305"/>
                  </a:ext>
                </a:extLst>
              </a:tr>
            </a:tbl>
          </a:graphicData>
        </a:graphic>
      </p:graphicFrame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3F330066-1A14-40A1-A62C-0F99AB9F88B2}"/>
              </a:ext>
            </a:extLst>
          </p:cNvPr>
          <p:cNvGrpSpPr/>
          <p:nvPr/>
        </p:nvGrpSpPr>
        <p:grpSpPr>
          <a:xfrm>
            <a:off x="4023839" y="5582025"/>
            <a:ext cx="900000" cy="198000"/>
            <a:chOff x="7669088" y="5000231"/>
            <a:chExt cx="900000" cy="198000"/>
          </a:xfrm>
        </p:grpSpPr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741834E8-0368-4D1B-A7EB-98F1E0301910}"/>
                </a:ext>
              </a:extLst>
            </p:cNvPr>
            <p:cNvSpPr/>
            <p:nvPr/>
          </p:nvSpPr>
          <p:spPr bwMode="auto">
            <a:xfrm>
              <a:off x="7669088" y="5000231"/>
              <a:ext cx="900000" cy="19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54000" rtlCol="0" anchor="ctr"/>
            <a:lstStyle/>
            <a:p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2024-12-15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53" name="Calendar">
              <a:extLst>
                <a:ext uri="{FF2B5EF4-FFF2-40B4-BE49-F238E27FC236}">
                  <a16:creationId xmlns:a16="http://schemas.microsoft.com/office/drawing/2014/main" id="{919599E1-1C07-4228-A9DC-4C19391F592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418564" y="5049379"/>
              <a:ext cx="108000" cy="108000"/>
            </a:xfrm>
            <a:custGeom>
              <a:avLst/>
              <a:gdLst>
                <a:gd name="T0" fmla="*/ 120 w 667"/>
                <a:gd name="T1" fmla="*/ 27 h 667"/>
                <a:gd name="T2" fmla="*/ 8 w 667"/>
                <a:gd name="T3" fmla="*/ 61 h 667"/>
                <a:gd name="T4" fmla="*/ 8 w 667"/>
                <a:gd name="T5" fmla="*/ 659 h 667"/>
                <a:gd name="T6" fmla="*/ 659 w 667"/>
                <a:gd name="T7" fmla="*/ 659 h 667"/>
                <a:gd name="T8" fmla="*/ 659 w 667"/>
                <a:gd name="T9" fmla="*/ 61 h 667"/>
                <a:gd name="T10" fmla="*/ 547 w 667"/>
                <a:gd name="T11" fmla="*/ 27 h 667"/>
                <a:gd name="T12" fmla="*/ 493 w 667"/>
                <a:gd name="T13" fmla="*/ 0 h 667"/>
                <a:gd name="T14" fmla="*/ 467 w 667"/>
                <a:gd name="T15" fmla="*/ 54 h 667"/>
                <a:gd name="T16" fmla="*/ 192 w 667"/>
                <a:gd name="T17" fmla="*/ 8 h 667"/>
                <a:gd name="T18" fmla="*/ 147 w 667"/>
                <a:gd name="T19" fmla="*/ 27 h 667"/>
                <a:gd name="T20" fmla="*/ 147 w 667"/>
                <a:gd name="T21" fmla="*/ 107 h 667"/>
                <a:gd name="T22" fmla="*/ 520 w 667"/>
                <a:gd name="T23" fmla="*/ 27 h 667"/>
                <a:gd name="T24" fmla="*/ 493 w 667"/>
                <a:gd name="T25" fmla="*/ 27 h 667"/>
                <a:gd name="T26" fmla="*/ 120 w 667"/>
                <a:gd name="T27" fmla="*/ 107 h 667"/>
                <a:gd name="T28" fmla="*/ 173 w 667"/>
                <a:gd name="T29" fmla="*/ 134 h 667"/>
                <a:gd name="T30" fmla="*/ 200 w 667"/>
                <a:gd name="T31" fmla="*/ 80 h 667"/>
                <a:gd name="T32" fmla="*/ 474 w 667"/>
                <a:gd name="T33" fmla="*/ 126 h 667"/>
                <a:gd name="T34" fmla="*/ 539 w 667"/>
                <a:gd name="T35" fmla="*/ 126 h 667"/>
                <a:gd name="T36" fmla="*/ 640 w 667"/>
                <a:gd name="T37" fmla="*/ 80 h 667"/>
                <a:gd name="T38" fmla="*/ 27 w 667"/>
                <a:gd name="T39" fmla="*/ 80 h 667"/>
                <a:gd name="T40" fmla="*/ 640 w 667"/>
                <a:gd name="T41" fmla="*/ 640 h 667"/>
                <a:gd name="T42" fmla="*/ 93 w 667"/>
                <a:gd name="T43" fmla="*/ 280 h 667"/>
                <a:gd name="T44" fmla="*/ 93 w 667"/>
                <a:gd name="T45" fmla="*/ 587 h 667"/>
                <a:gd name="T46" fmla="*/ 587 w 667"/>
                <a:gd name="T47" fmla="*/ 574 h 667"/>
                <a:gd name="T48" fmla="*/ 93 w 667"/>
                <a:gd name="T49" fmla="*/ 280 h 667"/>
                <a:gd name="T50" fmla="*/ 200 w 667"/>
                <a:gd name="T51" fmla="*/ 374 h 667"/>
                <a:gd name="T52" fmla="*/ 227 w 667"/>
                <a:gd name="T53" fmla="*/ 307 h 667"/>
                <a:gd name="T54" fmla="*/ 227 w 667"/>
                <a:gd name="T55" fmla="*/ 374 h 667"/>
                <a:gd name="T56" fmla="*/ 440 w 667"/>
                <a:gd name="T57" fmla="*/ 307 h 667"/>
                <a:gd name="T58" fmla="*/ 347 w 667"/>
                <a:gd name="T59" fmla="*/ 307 h 667"/>
                <a:gd name="T60" fmla="*/ 560 w 667"/>
                <a:gd name="T61" fmla="*/ 374 h 667"/>
                <a:gd name="T62" fmla="*/ 107 w 667"/>
                <a:gd name="T63" fmla="*/ 400 h 667"/>
                <a:gd name="T64" fmla="*/ 107 w 667"/>
                <a:gd name="T65" fmla="*/ 467 h 667"/>
                <a:gd name="T66" fmla="*/ 320 w 667"/>
                <a:gd name="T67" fmla="*/ 400 h 667"/>
                <a:gd name="T68" fmla="*/ 227 w 667"/>
                <a:gd name="T69" fmla="*/ 400 h 667"/>
                <a:gd name="T70" fmla="*/ 440 w 667"/>
                <a:gd name="T71" fmla="*/ 467 h 667"/>
                <a:gd name="T72" fmla="*/ 467 w 667"/>
                <a:gd name="T73" fmla="*/ 400 h 667"/>
                <a:gd name="T74" fmla="*/ 467 w 667"/>
                <a:gd name="T75" fmla="*/ 467 h 667"/>
                <a:gd name="T76" fmla="*/ 200 w 667"/>
                <a:gd name="T77" fmla="*/ 494 h 667"/>
                <a:gd name="T78" fmla="*/ 107 w 667"/>
                <a:gd name="T79" fmla="*/ 494 h 667"/>
                <a:gd name="T80" fmla="*/ 320 w 667"/>
                <a:gd name="T81" fmla="*/ 560 h 667"/>
                <a:gd name="T82" fmla="*/ 347 w 667"/>
                <a:gd name="T83" fmla="*/ 494 h 667"/>
                <a:gd name="T84" fmla="*/ 400 w 667"/>
                <a:gd name="T85" fmla="*/ 560 h 667"/>
                <a:gd name="T86" fmla="*/ 467 w 667"/>
                <a:gd name="T87" fmla="*/ 494 h 667"/>
                <a:gd name="T88" fmla="*/ 467 w 667"/>
                <a:gd name="T89" fmla="*/ 56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7" h="667">
                  <a:moveTo>
                    <a:pt x="147" y="0"/>
                  </a:moveTo>
                  <a:cubicBezTo>
                    <a:pt x="140" y="0"/>
                    <a:pt x="133" y="3"/>
                    <a:pt x="128" y="8"/>
                  </a:cubicBezTo>
                  <a:cubicBezTo>
                    <a:pt x="123" y="13"/>
                    <a:pt x="120" y="20"/>
                    <a:pt x="120" y="27"/>
                  </a:cubicBezTo>
                  <a:lnTo>
                    <a:pt x="120" y="54"/>
                  </a:lnTo>
                  <a:lnTo>
                    <a:pt x="27" y="54"/>
                  </a:lnTo>
                  <a:cubicBezTo>
                    <a:pt x="20" y="54"/>
                    <a:pt x="13" y="56"/>
                    <a:pt x="8" y="61"/>
                  </a:cubicBezTo>
                  <a:cubicBezTo>
                    <a:pt x="3" y="66"/>
                    <a:pt x="0" y="73"/>
                    <a:pt x="0" y="80"/>
                  </a:cubicBezTo>
                  <a:lnTo>
                    <a:pt x="0" y="640"/>
                  </a:lnTo>
                  <a:cubicBezTo>
                    <a:pt x="0" y="647"/>
                    <a:pt x="3" y="654"/>
                    <a:pt x="8" y="659"/>
                  </a:cubicBezTo>
                  <a:cubicBezTo>
                    <a:pt x="13" y="664"/>
                    <a:pt x="20" y="667"/>
                    <a:pt x="27" y="667"/>
                  </a:cubicBezTo>
                  <a:lnTo>
                    <a:pt x="640" y="667"/>
                  </a:lnTo>
                  <a:cubicBezTo>
                    <a:pt x="647" y="667"/>
                    <a:pt x="654" y="664"/>
                    <a:pt x="659" y="659"/>
                  </a:cubicBezTo>
                  <a:cubicBezTo>
                    <a:pt x="664" y="654"/>
                    <a:pt x="667" y="647"/>
                    <a:pt x="667" y="640"/>
                  </a:cubicBezTo>
                  <a:lnTo>
                    <a:pt x="667" y="80"/>
                  </a:lnTo>
                  <a:cubicBezTo>
                    <a:pt x="667" y="73"/>
                    <a:pt x="664" y="66"/>
                    <a:pt x="659" y="61"/>
                  </a:cubicBezTo>
                  <a:cubicBezTo>
                    <a:pt x="654" y="56"/>
                    <a:pt x="647" y="54"/>
                    <a:pt x="640" y="54"/>
                  </a:cubicBezTo>
                  <a:lnTo>
                    <a:pt x="547" y="54"/>
                  </a:lnTo>
                  <a:lnTo>
                    <a:pt x="547" y="27"/>
                  </a:lnTo>
                  <a:cubicBezTo>
                    <a:pt x="547" y="20"/>
                    <a:pt x="544" y="13"/>
                    <a:pt x="539" y="8"/>
                  </a:cubicBezTo>
                  <a:cubicBezTo>
                    <a:pt x="534" y="3"/>
                    <a:pt x="527" y="0"/>
                    <a:pt x="520" y="0"/>
                  </a:cubicBezTo>
                  <a:lnTo>
                    <a:pt x="493" y="0"/>
                  </a:lnTo>
                  <a:cubicBezTo>
                    <a:pt x="486" y="0"/>
                    <a:pt x="479" y="3"/>
                    <a:pt x="474" y="8"/>
                  </a:cubicBezTo>
                  <a:cubicBezTo>
                    <a:pt x="469" y="13"/>
                    <a:pt x="467" y="20"/>
                    <a:pt x="467" y="27"/>
                  </a:cubicBezTo>
                  <a:lnTo>
                    <a:pt x="467" y="54"/>
                  </a:lnTo>
                  <a:lnTo>
                    <a:pt x="200" y="54"/>
                  </a:lnTo>
                  <a:lnTo>
                    <a:pt x="200" y="27"/>
                  </a:lnTo>
                  <a:cubicBezTo>
                    <a:pt x="200" y="20"/>
                    <a:pt x="197" y="13"/>
                    <a:pt x="192" y="8"/>
                  </a:cubicBezTo>
                  <a:cubicBezTo>
                    <a:pt x="187" y="3"/>
                    <a:pt x="180" y="0"/>
                    <a:pt x="173" y="0"/>
                  </a:cubicBezTo>
                  <a:lnTo>
                    <a:pt x="147" y="0"/>
                  </a:lnTo>
                  <a:close/>
                  <a:moveTo>
                    <a:pt x="147" y="27"/>
                  </a:moveTo>
                  <a:lnTo>
                    <a:pt x="173" y="27"/>
                  </a:lnTo>
                  <a:lnTo>
                    <a:pt x="173" y="107"/>
                  </a:lnTo>
                  <a:lnTo>
                    <a:pt x="147" y="107"/>
                  </a:lnTo>
                  <a:lnTo>
                    <a:pt x="147" y="27"/>
                  </a:lnTo>
                  <a:close/>
                  <a:moveTo>
                    <a:pt x="493" y="27"/>
                  </a:moveTo>
                  <a:lnTo>
                    <a:pt x="520" y="27"/>
                  </a:lnTo>
                  <a:lnTo>
                    <a:pt x="520" y="107"/>
                  </a:lnTo>
                  <a:lnTo>
                    <a:pt x="493" y="107"/>
                  </a:lnTo>
                  <a:lnTo>
                    <a:pt x="493" y="27"/>
                  </a:lnTo>
                  <a:close/>
                  <a:moveTo>
                    <a:pt x="27" y="80"/>
                  </a:moveTo>
                  <a:lnTo>
                    <a:pt x="120" y="80"/>
                  </a:lnTo>
                  <a:lnTo>
                    <a:pt x="120" y="107"/>
                  </a:lnTo>
                  <a:cubicBezTo>
                    <a:pt x="120" y="114"/>
                    <a:pt x="123" y="121"/>
                    <a:pt x="128" y="126"/>
                  </a:cubicBezTo>
                  <a:cubicBezTo>
                    <a:pt x="133" y="131"/>
                    <a:pt x="140" y="134"/>
                    <a:pt x="147" y="134"/>
                  </a:cubicBezTo>
                  <a:lnTo>
                    <a:pt x="173" y="134"/>
                  </a:lnTo>
                  <a:cubicBezTo>
                    <a:pt x="180" y="134"/>
                    <a:pt x="187" y="131"/>
                    <a:pt x="192" y="126"/>
                  </a:cubicBezTo>
                  <a:cubicBezTo>
                    <a:pt x="197" y="121"/>
                    <a:pt x="200" y="114"/>
                    <a:pt x="200" y="107"/>
                  </a:cubicBezTo>
                  <a:lnTo>
                    <a:pt x="200" y="80"/>
                  </a:lnTo>
                  <a:lnTo>
                    <a:pt x="467" y="80"/>
                  </a:lnTo>
                  <a:lnTo>
                    <a:pt x="467" y="107"/>
                  </a:lnTo>
                  <a:cubicBezTo>
                    <a:pt x="467" y="114"/>
                    <a:pt x="469" y="121"/>
                    <a:pt x="474" y="126"/>
                  </a:cubicBezTo>
                  <a:cubicBezTo>
                    <a:pt x="479" y="131"/>
                    <a:pt x="486" y="134"/>
                    <a:pt x="493" y="134"/>
                  </a:cubicBezTo>
                  <a:lnTo>
                    <a:pt x="520" y="134"/>
                  </a:lnTo>
                  <a:cubicBezTo>
                    <a:pt x="527" y="134"/>
                    <a:pt x="534" y="131"/>
                    <a:pt x="539" y="126"/>
                  </a:cubicBezTo>
                  <a:cubicBezTo>
                    <a:pt x="544" y="121"/>
                    <a:pt x="547" y="114"/>
                    <a:pt x="547" y="107"/>
                  </a:cubicBezTo>
                  <a:lnTo>
                    <a:pt x="547" y="80"/>
                  </a:lnTo>
                  <a:lnTo>
                    <a:pt x="640" y="80"/>
                  </a:lnTo>
                  <a:lnTo>
                    <a:pt x="640" y="187"/>
                  </a:lnTo>
                  <a:lnTo>
                    <a:pt x="27" y="187"/>
                  </a:lnTo>
                  <a:lnTo>
                    <a:pt x="27" y="80"/>
                  </a:lnTo>
                  <a:close/>
                  <a:moveTo>
                    <a:pt x="27" y="214"/>
                  </a:moveTo>
                  <a:lnTo>
                    <a:pt x="640" y="214"/>
                  </a:lnTo>
                  <a:lnTo>
                    <a:pt x="640" y="640"/>
                  </a:lnTo>
                  <a:lnTo>
                    <a:pt x="27" y="640"/>
                  </a:lnTo>
                  <a:lnTo>
                    <a:pt x="27" y="214"/>
                  </a:lnTo>
                  <a:close/>
                  <a:moveTo>
                    <a:pt x="93" y="280"/>
                  </a:moveTo>
                  <a:cubicBezTo>
                    <a:pt x="86" y="280"/>
                    <a:pt x="80" y="286"/>
                    <a:pt x="80" y="294"/>
                  </a:cubicBezTo>
                  <a:lnTo>
                    <a:pt x="80" y="574"/>
                  </a:lnTo>
                  <a:cubicBezTo>
                    <a:pt x="80" y="581"/>
                    <a:pt x="86" y="587"/>
                    <a:pt x="93" y="587"/>
                  </a:cubicBezTo>
                  <a:lnTo>
                    <a:pt x="400" y="587"/>
                  </a:lnTo>
                  <a:lnTo>
                    <a:pt x="573" y="587"/>
                  </a:lnTo>
                  <a:cubicBezTo>
                    <a:pt x="581" y="587"/>
                    <a:pt x="587" y="581"/>
                    <a:pt x="587" y="574"/>
                  </a:cubicBezTo>
                  <a:lnTo>
                    <a:pt x="587" y="294"/>
                  </a:lnTo>
                  <a:cubicBezTo>
                    <a:pt x="587" y="286"/>
                    <a:pt x="581" y="280"/>
                    <a:pt x="573" y="280"/>
                  </a:cubicBezTo>
                  <a:lnTo>
                    <a:pt x="93" y="280"/>
                  </a:lnTo>
                  <a:close/>
                  <a:moveTo>
                    <a:pt x="107" y="307"/>
                  </a:moveTo>
                  <a:lnTo>
                    <a:pt x="200" y="307"/>
                  </a:lnTo>
                  <a:lnTo>
                    <a:pt x="200" y="374"/>
                  </a:lnTo>
                  <a:lnTo>
                    <a:pt x="107" y="374"/>
                  </a:lnTo>
                  <a:lnTo>
                    <a:pt x="107" y="307"/>
                  </a:lnTo>
                  <a:close/>
                  <a:moveTo>
                    <a:pt x="227" y="307"/>
                  </a:moveTo>
                  <a:lnTo>
                    <a:pt x="320" y="307"/>
                  </a:lnTo>
                  <a:lnTo>
                    <a:pt x="320" y="374"/>
                  </a:lnTo>
                  <a:lnTo>
                    <a:pt x="227" y="374"/>
                  </a:lnTo>
                  <a:lnTo>
                    <a:pt x="227" y="307"/>
                  </a:lnTo>
                  <a:close/>
                  <a:moveTo>
                    <a:pt x="347" y="307"/>
                  </a:moveTo>
                  <a:lnTo>
                    <a:pt x="440" y="307"/>
                  </a:lnTo>
                  <a:lnTo>
                    <a:pt x="440" y="374"/>
                  </a:lnTo>
                  <a:lnTo>
                    <a:pt x="347" y="374"/>
                  </a:lnTo>
                  <a:lnTo>
                    <a:pt x="347" y="307"/>
                  </a:lnTo>
                  <a:close/>
                  <a:moveTo>
                    <a:pt x="467" y="307"/>
                  </a:moveTo>
                  <a:lnTo>
                    <a:pt x="560" y="307"/>
                  </a:lnTo>
                  <a:lnTo>
                    <a:pt x="560" y="374"/>
                  </a:lnTo>
                  <a:lnTo>
                    <a:pt x="467" y="374"/>
                  </a:lnTo>
                  <a:lnTo>
                    <a:pt x="467" y="307"/>
                  </a:lnTo>
                  <a:close/>
                  <a:moveTo>
                    <a:pt x="107" y="400"/>
                  </a:moveTo>
                  <a:lnTo>
                    <a:pt x="200" y="400"/>
                  </a:lnTo>
                  <a:lnTo>
                    <a:pt x="200" y="467"/>
                  </a:lnTo>
                  <a:lnTo>
                    <a:pt x="107" y="467"/>
                  </a:lnTo>
                  <a:lnTo>
                    <a:pt x="107" y="400"/>
                  </a:lnTo>
                  <a:close/>
                  <a:moveTo>
                    <a:pt x="227" y="400"/>
                  </a:moveTo>
                  <a:lnTo>
                    <a:pt x="320" y="400"/>
                  </a:lnTo>
                  <a:lnTo>
                    <a:pt x="320" y="467"/>
                  </a:lnTo>
                  <a:lnTo>
                    <a:pt x="227" y="467"/>
                  </a:lnTo>
                  <a:lnTo>
                    <a:pt x="227" y="400"/>
                  </a:lnTo>
                  <a:close/>
                  <a:moveTo>
                    <a:pt x="347" y="400"/>
                  </a:moveTo>
                  <a:lnTo>
                    <a:pt x="440" y="400"/>
                  </a:lnTo>
                  <a:lnTo>
                    <a:pt x="440" y="467"/>
                  </a:lnTo>
                  <a:lnTo>
                    <a:pt x="347" y="467"/>
                  </a:lnTo>
                  <a:lnTo>
                    <a:pt x="347" y="400"/>
                  </a:lnTo>
                  <a:close/>
                  <a:moveTo>
                    <a:pt x="467" y="400"/>
                  </a:moveTo>
                  <a:lnTo>
                    <a:pt x="560" y="400"/>
                  </a:lnTo>
                  <a:lnTo>
                    <a:pt x="560" y="467"/>
                  </a:lnTo>
                  <a:lnTo>
                    <a:pt x="467" y="467"/>
                  </a:lnTo>
                  <a:lnTo>
                    <a:pt x="467" y="400"/>
                  </a:lnTo>
                  <a:close/>
                  <a:moveTo>
                    <a:pt x="107" y="494"/>
                  </a:moveTo>
                  <a:lnTo>
                    <a:pt x="200" y="494"/>
                  </a:lnTo>
                  <a:lnTo>
                    <a:pt x="200" y="560"/>
                  </a:lnTo>
                  <a:lnTo>
                    <a:pt x="107" y="560"/>
                  </a:lnTo>
                  <a:lnTo>
                    <a:pt x="107" y="494"/>
                  </a:lnTo>
                  <a:close/>
                  <a:moveTo>
                    <a:pt x="227" y="494"/>
                  </a:moveTo>
                  <a:lnTo>
                    <a:pt x="320" y="494"/>
                  </a:lnTo>
                  <a:lnTo>
                    <a:pt x="320" y="560"/>
                  </a:lnTo>
                  <a:lnTo>
                    <a:pt x="227" y="560"/>
                  </a:lnTo>
                  <a:lnTo>
                    <a:pt x="227" y="494"/>
                  </a:lnTo>
                  <a:close/>
                  <a:moveTo>
                    <a:pt x="347" y="494"/>
                  </a:moveTo>
                  <a:lnTo>
                    <a:pt x="440" y="494"/>
                  </a:lnTo>
                  <a:lnTo>
                    <a:pt x="440" y="560"/>
                  </a:lnTo>
                  <a:lnTo>
                    <a:pt x="400" y="560"/>
                  </a:lnTo>
                  <a:lnTo>
                    <a:pt x="347" y="560"/>
                  </a:lnTo>
                  <a:lnTo>
                    <a:pt x="347" y="494"/>
                  </a:lnTo>
                  <a:close/>
                  <a:moveTo>
                    <a:pt x="467" y="494"/>
                  </a:moveTo>
                  <a:lnTo>
                    <a:pt x="560" y="494"/>
                  </a:lnTo>
                  <a:lnTo>
                    <a:pt x="560" y="560"/>
                  </a:lnTo>
                  <a:lnTo>
                    <a:pt x="467" y="560"/>
                  </a:lnTo>
                  <a:lnTo>
                    <a:pt x="467" y="494"/>
                  </a:lnTo>
                  <a:close/>
                </a:path>
              </a:pathLst>
            </a:custGeom>
            <a:solidFill>
              <a:srgbClr val="5F5F5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3B33503D-6F82-47E9-A508-B677E269706E}"/>
              </a:ext>
            </a:extLst>
          </p:cNvPr>
          <p:cNvSpPr/>
          <p:nvPr/>
        </p:nvSpPr>
        <p:spPr>
          <a:xfrm>
            <a:off x="8976746" y="5286063"/>
            <a:ext cx="396000" cy="198000"/>
          </a:xfrm>
          <a:prstGeom prst="roundRect">
            <a:avLst>
              <a:gd name="adj" fmla="val 5826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7200" rtlCol="0" anchor="ctr"/>
          <a:lstStyle/>
          <a:p>
            <a:pPr algn="ctr"/>
            <a:r>
              <a:rPr lang="ko-KR" altLang="en-US" sz="800">
                <a:solidFill>
                  <a:schemeClr val="bg1">
                    <a:lumMod val="65000"/>
                  </a:schemeClr>
                </a:solidFill>
                <a:latin typeface="+mn-ea"/>
              </a:rPr>
              <a:t>저장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n-ea"/>
            </a:endParaRPr>
          </a:p>
        </p:txBody>
      </p: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6E18585C-DAA8-4CDB-BC7A-509FB3F565EC}"/>
              </a:ext>
            </a:extLst>
          </p:cNvPr>
          <p:cNvSpPr/>
          <p:nvPr/>
        </p:nvSpPr>
        <p:spPr bwMode="auto">
          <a:xfrm>
            <a:off x="821125" y="4089126"/>
            <a:ext cx="1620000" cy="288000"/>
          </a:xfrm>
          <a:prstGeom prst="roundRect">
            <a:avLst>
              <a:gd name="adj" fmla="val 6621"/>
            </a:avLst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맑은 고딕" panose="020B0503020000020004" pitchFamily="50" charset="-127"/>
              </a:rPr>
              <a:t>01. </a:t>
            </a:r>
            <a:r>
              <a:rPr lang="ko-KR" altLang="en-US" sz="800">
                <a:solidFill>
                  <a:schemeClr val="tx1"/>
                </a:solidFill>
                <a:latin typeface="맑은 고딕" panose="020B0503020000020004" pitchFamily="50" charset="-127"/>
              </a:rPr>
              <a:t>신청등록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EF3B5726-42A7-4915-B6C2-B30CC55C03FE}"/>
              </a:ext>
            </a:extLst>
          </p:cNvPr>
          <p:cNvCxnSpPr>
            <a:cxnSpLocks/>
          </p:cNvCxnSpPr>
          <p:nvPr/>
        </p:nvCxnSpPr>
        <p:spPr>
          <a:xfrm>
            <a:off x="559812" y="3922106"/>
            <a:ext cx="0" cy="2016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7" name="그림 156">
            <a:extLst>
              <a:ext uri="{FF2B5EF4-FFF2-40B4-BE49-F238E27FC236}">
                <a16:creationId xmlns:a16="http://schemas.microsoft.com/office/drawing/2014/main" id="{ADE3166E-D186-488D-8249-0A2DEB17368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12" y="4143126"/>
            <a:ext cx="180000" cy="180000"/>
          </a:xfrm>
          <a:prstGeom prst="rect">
            <a:avLst/>
          </a:prstGeom>
        </p:spPr>
      </p:pic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811BEE1B-536A-4274-A111-8D36B0318727}"/>
              </a:ext>
            </a:extLst>
          </p:cNvPr>
          <p:cNvSpPr/>
          <p:nvPr/>
        </p:nvSpPr>
        <p:spPr bwMode="auto">
          <a:xfrm>
            <a:off x="821125" y="4549183"/>
            <a:ext cx="1620000" cy="288000"/>
          </a:xfrm>
          <a:prstGeom prst="roundRect">
            <a:avLst>
              <a:gd name="adj" fmla="val 6621"/>
            </a:avLst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</a:rPr>
              <a:t>02. 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</a:rPr>
              <a:t>신청마감</a:t>
            </a:r>
          </a:p>
        </p:txBody>
      </p:sp>
      <p:pic>
        <p:nvPicPr>
          <p:cNvPr id="159" name="그림 158">
            <a:extLst>
              <a:ext uri="{FF2B5EF4-FFF2-40B4-BE49-F238E27FC236}">
                <a16:creationId xmlns:a16="http://schemas.microsoft.com/office/drawing/2014/main" id="{243126D6-5BD2-4654-978E-1B5152B0732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12" y="4603183"/>
            <a:ext cx="180000" cy="180000"/>
          </a:xfrm>
          <a:prstGeom prst="rect">
            <a:avLst/>
          </a:prstGeom>
        </p:spPr>
      </p:pic>
      <p:sp>
        <p:nvSpPr>
          <p:cNvPr id="160" name="사각형: 둥근 모서리 159">
            <a:extLst>
              <a:ext uri="{FF2B5EF4-FFF2-40B4-BE49-F238E27FC236}">
                <a16:creationId xmlns:a16="http://schemas.microsoft.com/office/drawing/2014/main" id="{A0C59425-C642-487B-857C-C12E1F025C05}"/>
              </a:ext>
            </a:extLst>
          </p:cNvPr>
          <p:cNvSpPr/>
          <p:nvPr/>
        </p:nvSpPr>
        <p:spPr bwMode="auto">
          <a:xfrm>
            <a:off x="821125" y="5009240"/>
            <a:ext cx="1620000" cy="288000"/>
          </a:xfrm>
          <a:prstGeom prst="roundRect">
            <a:avLst>
              <a:gd name="adj" fmla="val 6621"/>
            </a:avLst>
          </a:prstGeom>
          <a:solidFill>
            <a:schemeClr val="bg1"/>
          </a:solidFill>
          <a:ln w="3175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</a:rPr>
              <a:t>03. 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</a:rPr>
              <a:t>배송등록</a:t>
            </a:r>
          </a:p>
        </p:txBody>
      </p:sp>
      <p:pic>
        <p:nvPicPr>
          <p:cNvPr id="161" name="그림 160">
            <a:extLst>
              <a:ext uri="{FF2B5EF4-FFF2-40B4-BE49-F238E27FC236}">
                <a16:creationId xmlns:a16="http://schemas.microsoft.com/office/drawing/2014/main" id="{91EBF453-3FE0-47EA-B3B1-F66B421FB339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12" y="5063240"/>
            <a:ext cx="180000" cy="180000"/>
          </a:xfrm>
          <a:prstGeom prst="rect">
            <a:avLst/>
          </a:prstGeom>
        </p:spPr>
      </p:pic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29051040-25B0-4878-8DCF-743B0A1F9DF5}"/>
              </a:ext>
            </a:extLst>
          </p:cNvPr>
          <p:cNvSpPr/>
          <p:nvPr/>
        </p:nvSpPr>
        <p:spPr bwMode="auto">
          <a:xfrm>
            <a:off x="821125" y="5469297"/>
            <a:ext cx="1620000" cy="288000"/>
          </a:xfrm>
          <a:prstGeom prst="roundRect">
            <a:avLst>
              <a:gd name="adj" fmla="val 6621"/>
            </a:avLst>
          </a:prstGeom>
          <a:solidFill>
            <a:srgbClr val="0088FC"/>
          </a:solidFill>
          <a:ln w="3175">
            <a:solidFill>
              <a:srgbClr val="0088FC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</a:rPr>
              <a:t>04. </a:t>
            </a:r>
            <a:r>
              <a:rPr lang="ko-KR" altLang="en-US" sz="800" dirty="0">
                <a:solidFill>
                  <a:schemeClr val="bg1"/>
                </a:solidFill>
                <a:latin typeface="맑은 고딕" panose="020B0503020000020004" pitchFamily="50" charset="-127"/>
              </a:rPr>
              <a:t>인수완료</a:t>
            </a:r>
          </a:p>
        </p:txBody>
      </p:sp>
      <p:pic>
        <p:nvPicPr>
          <p:cNvPr id="163" name="그림 162">
            <a:extLst>
              <a:ext uri="{FF2B5EF4-FFF2-40B4-BE49-F238E27FC236}">
                <a16:creationId xmlns:a16="http://schemas.microsoft.com/office/drawing/2014/main" id="{C2FA9788-569B-492A-A872-BD8ACDACECB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12" y="5523297"/>
            <a:ext cx="180000" cy="180000"/>
          </a:xfrm>
          <a:prstGeom prst="rect">
            <a:avLst/>
          </a:prstGeom>
        </p:spPr>
      </p:pic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042283E8-2553-4499-9E84-02D388EAE5A2}"/>
              </a:ext>
            </a:extLst>
          </p:cNvPr>
          <p:cNvGrpSpPr/>
          <p:nvPr/>
        </p:nvGrpSpPr>
        <p:grpSpPr>
          <a:xfrm>
            <a:off x="1113844" y="3631619"/>
            <a:ext cx="450147" cy="215444"/>
            <a:chOff x="6648708" y="2082056"/>
            <a:chExt cx="450147" cy="215444"/>
          </a:xfrm>
        </p:grpSpPr>
        <p:pic>
          <p:nvPicPr>
            <p:cNvPr id="165" name="그림 164">
              <a:extLst>
                <a:ext uri="{FF2B5EF4-FFF2-40B4-BE49-F238E27FC236}">
                  <a16:creationId xmlns:a16="http://schemas.microsoft.com/office/drawing/2014/main" id="{FFC32B04-823B-431E-B852-B2CB839A6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48708" y="2130958"/>
              <a:ext cx="126000" cy="126000"/>
            </a:xfrm>
            <a:prstGeom prst="rect">
              <a:avLst/>
            </a:prstGeom>
          </p:spPr>
        </p:pic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B5EAF716-9B21-4394-BD74-6BC1F587790C}"/>
                </a:ext>
              </a:extLst>
            </p:cNvPr>
            <p:cNvSpPr txBox="1"/>
            <p:nvPr/>
          </p:nvSpPr>
          <p:spPr>
            <a:xfrm>
              <a:off x="6715417" y="2082056"/>
              <a:ext cx="3834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/>
                <a:t>예정</a:t>
              </a: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07AD12CE-D868-4D17-A111-8B5193C258CE}"/>
              </a:ext>
            </a:extLst>
          </p:cNvPr>
          <p:cNvGrpSpPr/>
          <p:nvPr/>
        </p:nvGrpSpPr>
        <p:grpSpPr>
          <a:xfrm>
            <a:off x="1584649" y="3631619"/>
            <a:ext cx="548141" cy="215444"/>
            <a:chOff x="6671958" y="2082056"/>
            <a:chExt cx="548141" cy="215444"/>
          </a:xfrm>
        </p:grpSpPr>
        <p:pic>
          <p:nvPicPr>
            <p:cNvPr id="168" name="그림 167">
              <a:extLst>
                <a:ext uri="{FF2B5EF4-FFF2-40B4-BE49-F238E27FC236}">
                  <a16:creationId xmlns:a16="http://schemas.microsoft.com/office/drawing/2014/main" id="{FBEA1EE9-052C-4412-83F3-6C2132BA4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71958" y="2128707"/>
              <a:ext cx="126000" cy="126000"/>
            </a:xfrm>
            <a:prstGeom prst="rect">
              <a:avLst/>
            </a:prstGeom>
          </p:spPr>
        </p:pic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63F6B05F-BCF7-416B-ADDB-A11176434EE2}"/>
                </a:ext>
              </a:extLst>
            </p:cNvPr>
            <p:cNvSpPr txBox="1"/>
            <p:nvPr/>
          </p:nvSpPr>
          <p:spPr>
            <a:xfrm>
              <a:off x="6737275" y="2082056"/>
              <a:ext cx="4828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/>
                <a:t>진행중</a:t>
              </a:r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77395558-E2E8-4ED9-A1D6-9CF557E72881}"/>
              </a:ext>
            </a:extLst>
          </p:cNvPr>
          <p:cNvGrpSpPr/>
          <p:nvPr/>
        </p:nvGrpSpPr>
        <p:grpSpPr>
          <a:xfrm>
            <a:off x="2153448" y="3631619"/>
            <a:ext cx="452398" cy="215444"/>
            <a:chOff x="6671958" y="2082056"/>
            <a:chExt cx="452398" cy="215444"/>
          </a:xfrm>
        </p:grpSpPr>
        <p:pic>
          <p:nvPicPr>
            <p:cNvPr id="171" name="그림 170">
              <a:extLst>
                <a:ext uri="{FF2B5EF4-FFF2-40B4-BE49-F238E27FC236}">
                  <a16:creationId xmlns:a16="http://schemas.microsoft.com/office/drawing/2014/main" id="{46A2BF9B-C6A3-44B0-9DD8-239A851E3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671958" y="2128707"/>
              <a:ext cx="126000" cy="126000"/>
            </a:xfrm>
            <a:prstGeom prst="rect">
              <a:avLst/>
            </a:prstGeom>
          </p:spPr>
        </p:pic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015E9440-05A3-4D6A-8421-B313386B096B}"/>
                </a:ext>
              </a:extLst>
            </p:cNvPr>
            <p:cNvSpPr txBox="1"/>
            <p:nvPr/>
          </p:nvSpPr>
          <p:spPr>
            <a:xfrm>
              <a:off x="6740918" y="2082056"/>
              <a:ext cx="3834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/>
                <a:t>완료</a:t>
              </a:r>
            </a:p>
          </p:txBody>
        </p:sp>
      </p:grp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E2297AD9-99EC-427D-A575-3E2EAFB345F4}"/>
              </a:ext>
            </a:extLst>
          </p:cNvPr>
          <p:cNvCxnSpPr>
            <a:cxnSpLocks/>
          </p:cNvCxnSpPr>
          <p:nvPr/>
        </p:nvCxnSpPr>
        <p:spPr>
          <a:xfrm>
            <a:off x="2757077" y="3920478"/>
            <a:ext cx="6768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" name="그림 173">
            <a:extLst>
              <a:ext uri="{FF2B5EF4-FFF2-40B4-BE49-F238E27FC236}">
                <a16:creationId xmlns:a16="http://schemas.microsoft.com/office/drawing/2014/main" id="{E782D307-BCCA-40A2-8F7D-A9B782E003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11" y="4141502"/>
            <a:ext cx="180000" cy="180000"/>
          </a:xfrm>
          <a:prstGeom prst="rect">
            <a:avLst/>
          </a:prstGeom>
        </p:spPr>
      </p:pic>
      <p:sp>
        <p:nvSpPr>
          <p:cNvPr id="175" name="타원 174">
            <a:extLst>
              <a:ext uri="{FF2B5EF4-FFF2-40B4-BE49-F238E27FC236}">
                <a16:creationId xmlns:a16="http://schemas.microsoft.com/office/drawing/2014/main" id="{76E0053E-22FF-44C5-A9A4-1ABB7552B99E}"/>
              </a:ext>
            </a:extLst>
          </p:cNvPr>
          <p:cNvSpPr>
            <a:spLocks noChangeAspect="1"/>
          </p:cNvSpPr>
          <p:nvPr/>
        </p:nvSpPr>
        <p:spPr>
          <a:xfrm>
            <a:off x="169679" y="4132502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1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43791F0A-6E02-44B9-A6B0-F00E4FF3360C}"/>
              </a:ext>
            </a:extLst>
          </p:cNvPr>
          <p:cNvSpPr>
            <a:spLocks noChangeAspect="1"/>
          </p:cNvSpPr>
          <p:nvPr/>
        </p:nvSpPr>
        <p:spPr>
          <a:xfrm>
            <a:off x="2754993" y="4824227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3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pic>
        <p:nvPicPr>
          <p:cNvPr id="178" name="그림 177">
            <a:extLst>
              <a:ext uri="{FF2B5EF4-FFF2-40B4-BE49-F238E27FC236}">
                <a16:creationId xmlns:a16="http://schemas.microsoft.com/office/drawing/2014/main" id="{AB7FC70E-5CE5-4A19-A84D-05DD632C5D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11" y="4601966"/>
            <a:ext cx="180000" cy="180000"/>
          </a:xfrm>
          <a:prstGeom prst="rect">
            <a:avLst/>
          </a:prstGeom>
        </p:spPr>
      </p:pic>
      <p:pic>
        <p:nvPicPr>
          <p:cNvPr id="179" name="그림 178">
            <a:extLst>
              <a:ext uri="{FF2B5EF4-FFF2-40B4-BE49-F238E27FC236}">
                <a16:creationId xmlns:a16="http://schemas.microsoft.com/office/drawing/2014/main" id="{46E94111-2E6D-48C9-AF93-FBFBCC868F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11" y="5519862"/>
            <a:ext cx="180000" cy="180000"/>
          </a:xfrm>
          <a:prstGeom prst="rect">
            <a:avLst/>
          </a:prstGeom>
        </p:spPr>
      </p:pic>
      <p:sp>
        <p:nvSpPr>
          <p:cNvPr id="184" name="타원 183">
            <a:extLst>
              <a:ext uri="{FF2B5EF4-FFF2-40B4-BE49-F238E27FC236}">
                <a16:creationId xmlns:a16="http://schemas.microsoft.com/office/drawing/2014/main" id="{CB1A82A9-FC80-40EF-B2BE-457AFDA650C5}"/>
              </a:ext>
            </a:extLst>
          </p:cNvPr>
          <p:cNvSpPr>
            <a:spLocks noChangeAspect="1"/>
          </p:cNvSpPr>
          <p:nvPr/>
        </p:nvSpPr>
        <p:spPr>
          <a:xfrm>
            <a:off x="2754993" y="5517220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5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pic>
        <p:nvPicPr>
          <p:cNvPr id="202" name="그림 201">
            <a:extLst>
              <a:ext uri="{FF2B5EF4-FFF2-40B4-BE49-F238E27FC236}">
                <a16:creationId xmlns:a16="http://schemas.microsoft.com/office/drawing/2014/main" id="{565C2027-700F-4E4B-BDEE-596F2FFB71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809" y="5062427"/>
            <a:ext cx="180000" cy="180000"/>
          </a:xfrm>
          <a:prstGeom prst="rect">
            <a:avLst/>
          </a:prstGeom>
        </p:spPr>
      </p:pic>
      <p:sp>
        <p:nvSpPr>
          <p:cNvPr id="104" name="타원 103">
            <a:extLst>
              <a:ext uri="{FF2B5EF4-FFF2-40B4-BE49-F238E27FC236}">
                <a16:creationId xmlns:a16="http://schemas.microsoft.com/office/drawing/2014/main" id="{E3FD3DCC-B7A4-4F11-806D-40B71A3A01FF}"/>
              </a:ext>
            </a:extLst>
          </p:cNvPr>
          <p:cNvSpPr>
            <a:spLocks noChangeAspect="1"/>
          </p:cNvSpPr>
          <p:nvPr/>
        </p:nvSpPr>
        <p:spPr>
          <a:xfrm>
            <a:off x="6560266" y="3416695"/>
            <a:ext cx="198000" cy="198000"/>
          </a:xfrm>
          <a:prstGeom prst="ellipse">
            <a:avLst/>
          </a:prstGeom>
          <a:solidFill>
            <a:srgbClr val="CA2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altLang="ko-KR" sz="700" spc="-50" dirty="0">
                <a:solidFill>
                  <a:prstClr val="white"/>
                </a:solidFill>
              </a:rPr>
              <a:t>2</a:t>
            </a:r>
            <a:endParaRPr lang="ko-KR" altLang="en-US" sz="700" spc="-50" dirty="0">
              <a:solidFill>
                <a:prstClr val="white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E0512E2-5BE6-49A0-AD96-80BA50191FC9}"/>
              </a:ext>
            </a:extLst>
          </p:cNvPr>
          <p:cNvSpPr txBox="1"/>
          <p:nvPr/>
        </p:nvSpPr>
        <p:spPr>
          <a:xfrm>
            <a:off x="10245609" y="688967"/>
            <a:ext cx="1800000" cy="200055"/>
          </a:xfrm>
          <a:prstGeom prst="rect">
            <a:avLst/>
          </a:prstGeom>
        </p:spPr>
        <p:txBody>
          <a:bodyPr wrap="square" lIns="36000" rIns="36000" rtlCol="0">
            <a:spAutoFit/>
          </a:bodyPr>
          <a:lstStyle/>
          <a:p>
            <a: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srgbClr val="202124"/>
                </a:solidFill>
                <a:latin typeface="+mn-ea"/>
              </a:rPr>
              <a:t>BSSCR0101M  </a:t>
            </a:r>
            <a:endParaRPr lang="ko-KR" altLang="ko-KR" sz="700" dirty="0">
              <a:solidFill>
                <a:srgbClr val="202124"/>
              </a:solidFill>
              <a:latin typeface="+mn-ea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D582F9A-F92A-C8F1-E888-AB5A330C0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866911"/>
              </p:ext>
            </p:extLst>
          </p:nvPr>
        </p:nvGraphicFramePr>
        <p:xfrm>
          <a:off x="284100" y="1135135"/>
          <a:ext cx="9288000" cy="68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83030933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9552858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70506206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66321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38671103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89680639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99158972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1188414237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30003076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39843398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093460539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55845770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933499139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364000712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424453538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955600693"/>
                    </a:ext>
                  </a:extLst>
                </a:gridCol>
              </a:tblGrid>
              <a:tr h="216000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순번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신청연도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차수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신청상태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추가여부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신청기간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배송기간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최종등록자</a:t>
                      </a:r>
                      <a:endParaRPr lang="en-US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최종거래일자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81706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시작일자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종료일자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effectLst/>
                        </a:rPr>
                        <a:t>마감여부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등록일자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시작일자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종료일자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등록일자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직원번호</a:t>
                      </a:r>
                      <a:endParaRPr lang="en-US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>
                          <a:solidFill>
                            <a:schemeClr val="tx1"/>
                          </a:solidFill>
                          <a:effectLst/>
                        </a:rPr>
                        <a:t>직원명</a:t>
                      </a:r>
                      <a:endParaRPr lang="en-US" sz="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86256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</a:rPr>
                        <a:t>2025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solidFill>
                            <a:schemeClr val="tx1"/>
                          </a:solidFill>
                          <a:effectLst/>
                        </a:rPr>
                        <a:t>인수완료</a:t>
                      </a:r>
                      <a:endParaRPr lang="en-US" altLang="ko-KR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</a:rPr>
                        <a:t>2024-11-01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</a:rPr>
                        <a:t>2024-11-15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</a:rPr>
                        <a:t>2024-10-30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</a:rPr>
                        <a:t>2024-12-15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</a:rPr>
                        <a:t>2024-12-20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</a:rPr>
                        <a:t>2024-12-01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solidFill>
                            <a:schemeClr val="tx1"/>
                          </a:solidFill>
                          <a:effectLst/>
                        </a:rPr>
                        <a:t>00000</a:t>
                      </a:r>
                      <a:endParaRPr lang="en-US" altLang="ko-KR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solidFill>
                            <a:schemeClr val="tx1"/>
                          </a:solidFill>
                          <a:effectLst/>
                        </a:rPr>
                        <a:t>홍길동</a:t>
                      </a:r>
                      <a:endParaRPr lang="en-US" altLang="ko-KR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  <a:effectLst/>
                        </a:rPr>
                        <a:t>2024-10-30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714849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3D4F1FE2-6D4B-B7B0-D118-2E77F28E5D2F}"/>
              </a:ext>
            </a:extLst>
          </p:cNvPr>
          <p:cNvSpPr/>
          <p:nvPr/>
        </p:nvSpPr>
        <p:spPr bwMode="auto">
          <a:xfrm>
            <a:off x="284100" y="1135135"/>
            <a:ext cx="9288000" cy="203894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0" rIns="36000" bIns="0" rtlCol="0" anchor="ctr"/>
          <a:lstStyle/>
          <a:p>
            <a:pPr algn="l"/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7393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779264A-10EE-43AF-9295-705B3F4324BD}"/>
              </a:ext>
            </a:extLst>
          </p:cNvPr>
          <p:cNvSpPr/>
          <p:nvPr/>
        </p:nvSpPr>
        <p:spPr bwMode="auto">
          <a:xfrm>
            <a:off x="811850" y="2725004"/>
            <a:ext cx="2581082" cy="504000"/>
          </a:xfrm>
          <a:prstGeom prst="roundRect">
            <a:avLst>
              <a:gd name="adj" fmla="val 8997"/>
            </a:avLst>
          </a:prstGeom>
          <a:solidFill>
            <a:schemeClr val="tx1"/>
          </a:solidFill>
          <a:ln w="3175" algn="ctr">
            <a:noFill/>
            <a:round/>
            <a:headEnd/>
            <a:tailEnd/>
          </a:ln>
        </p:spPr>
        <p:txBody>
          <a:bodyPr wrap="none" lIns="89984" tIns="46792" rIns="89984" bIns="46792" rtlCol="0" anchor="ctr"/>
          <a:lstStyle/>
          <a:p>
            <a:pPr algn="ctr" defTabSz="1276350" latinLnBrk="0">
              <a:spcBef>
                <a:spcPct val="50000"/>
              </a:spcBef>
            </a:pPr>
            <a:endParaRPr lang="ko-KR" altLang="en-US" sz="700" b="0" kern="0" dirty="0">
              <a:ln>
                <a:solidFill>
                  <a:srgbClr val="C0C0C0">
                    <a:alpha val="0"/>
                  </a:srgbClr>
                </a:solidFill>
              </a:ln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텍스트 개체 틀 19">
            <a:extLst>
              <a:ext uri="{FF2B5EF4-FFF2-40B4-BE49-F238E27FC236}">
                <a16:creationId xmlns:a16="http://schemas.microsoft.com/office/drawing/2014/main" id="{4498D83C-2B3D-42EF-8501-C346C88D3B2C}"/>
              </a:ext>
            </a:extLst>
          </p:cNvPr>
          <p:cNvSpPr txBox="1">
            <a:spLocks/>
          </p:cNvSpPr>
          <p:nvPr/>
        </p:nvSpPr>
        <p:spPr>
          <a:xfrm>
            <a:off x="811850" y="1367452"/>
            <a:ext cx="8643938" cy="508000"/>
          </a:xfrm>
          <a:prstGeom prst="rect">
            <a:avLst/>
          </a:prstGeom>
        </p:spPr>
        <p:txBody>
          <a:bodyPr/>
          <a:lstStyle>
            <a:lvl1pPr marL="185738" indent="-185738" algn="l" defTabSz="742950" rtl="0" eaLnBrk="1" latinLnBrk="1" hangingPunct="1">
              <a:lnSpc>
                <a:spcPct val="9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800" b="1">
                <a:latin typeface="+mn-ea"/>
              </a:rPr>
              <a:t>5. </a:t>
            </a:r>
            <a:r>
              <a:rPr lang="ko-KR" altLang="en-US" sz="2800" b="1">
                <a:latin typeface="+mn-ea"/>
              </a:rPr>
              <a:t>캘린더신청</a:t>
            </a:r>
            <a:endParaRPr lang="en-US" altLang="ko-KR" sz="2800" b="1" dirty="0">
              <a:latin typeface="+mn-ea"/>
            </a:endParaRPr>
          </a:p>
        </p:txBody>
      </p:sp>
      <p:sp>
        <p:nvSpPr>
          <p:cNvPr id="4" name="텍스트 개체 틀 34">
            <a:extLst>
              <a:ext uri="{FF2B5EF4-FFF2-40B4-BE49-F238E27FC236}">
                <a16:creationId xmlns:a16="http://schemas.microsoft.com/office/drawing/2014/main" id="{21D0908B-A381-4DCC-9815-9CAA754F391D}"/>
              </a:ext>
            </a:extLst>
          </p:cNvPr>
          <p:cNvSpPr txBox="1">
            <a:spLocks/>
          </p:cNvSpPr>
          <p:nvPr/>
        </p:nvSpPr>
        <p:spPr>
          <a:xfrm>
            <a:off x="743482" y="2267110"/>
            <a:ext cx="8643938" cy="2168158"/>
          </a:xfrm>
          <a:prstGeom prst="rect">
            <a:avLst/>
          </a:prstGeom>
        </p:spPr>
        <p:txBody>
          <a:bodyPr>
            <a:spAutoFit/>
          </a:bodyPr>
          <a:lstStyle>
            <a:lvl1pPr marL="185738" indent="-185738" algn="l" defTabSz="742950" rtl="0" eaLnBrk="1" latinLnBrk="1" hangingPunct="1">
              <a:lnSpc>
                <a:spcPct val="90000"/>
              </a:lnSpc>
              <a:spcBef>
                <a:spcPts val="813"/>
              </a:spcBef>
              <a:buFont typeface="Arial" panose="020B0604020202020204" pitchFamily="34" charset="0"/>
              <a:buChar char="•"/>
              <a:defRPr sz="22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28688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6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00163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71638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43113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588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6063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538" indent="-185738" algn="l" defTabSz="742950" rtl="0" eaLnBrk="1" latinLnBrk="1" hangingPunct="1">
              <a:lnSpc>
                <a:spcPct val="90000"/>
              </a:lnSpc>
              <a:spcBef>
                <a:spcPts val="406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indent="-180975">
              <a:lnSpc>
                <a:spcPct val="150000"/>
              </a:lnSpc>
              <a:buClr>
                <a:schemeClr val="bg1"/>
              </a:buClr>
              <a:buNone/>
            </a:pPr>
            <a:r>
              <a:rPr lang="en-US" altLang="ko-KR" sz="1400">
                <a:solidFill>
                  <a:schemeClr val="bg1">
                    <a:lumMod val="50000"/>
                  </a:schemeClr>
                </a:solidFill>
                <a:latin typeface="+mn-ea"/>
              </a:rPr>
              <a:t>5.1. 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  <a:latin typeface="+mn-ea"/>
              </a:rPr>
              <a:t>신청기간관리</a:t>
            </a:r>
            <a:endParaRPr lang="en-US" altLang="ko-KR" sz="140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360000" indent="-180975">
              <a:lnSpc>
                <a:spcPct val="150000"/>
              </a:lnSpc>
              <a:buClr>
                <a:schemeClr val="bg1"/>
              </a:buClr>
              <a:buNone/>
            </a:pPr>
            <a:r>
              <a:rPr lang="en-US" altLang="ko-KR" sz="1800">
                <a:solidFill>
                  <a:schemeClr val="bg1"/>
                </a:solidFill>
                <a:latin typeface="+mn-ea"/>
              </a:rPr>
              <a:t>5.2. 1</a:t>
            </a:r>
            <a:r>
              <a:rPr lang="ko-KR" altLang="en-US" sz="1800">
                <a:solidFill>
                  <a:schemeClr val="bg1"/>
                </a:solidFill>
                <a:latin typeface="+mn-ea"/>
              </a:rPr>
              <a:t>차신청</a:t>
            </a:r>
            <a:endParaRPr lang="en-US" altLang="ko-KR" sz="1800">
              <a:solidFill>
                <a:schemeClr val="bg1"/>
              </a:solidFill>
              <a:latin typeface="+mn-ea"/>
            </a:endParaRPr>
          </a:p>
          <a:p>
            <a:pPr marL="360000" indent="-180975">
              <a:lnSpc>
                <a:spcPct val="150000"/>
              </a:lnSpc>
              <a:buClr>
                <a:schemeClr val="bg1"/>
              </a:buClr>
              <a:buNone/>
            </a:pPr>
            <a:r>
              <a:rPr lang="en-US" altLang="ko-KR" sz="1400">
                <a:solidFill>
                  <a:schemeClr val="bg1">
                    <a:lumMod val="50000"/>
                  </a:schemeClr>
                </a:solidFill>
                <a:latin typeface="+mn-ea"/>
              </a:rPr>
              <a:t>5.3. 2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  <a:latin typeface="+mn-ea"/>
              </a:rPr>
              <a:t>차신청</a:t>
            </a:r>
            <a:endParaRPr lang="en-US" altLang="ko-KR" sz="140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360000" indent="-180975">
              <a:lnSpc>
                <a:spcPct val="150000"/>
              </a:lnSpc>
              <a:buClr>
                <a:schemeClr val="bg1"/>
              </a:buClr>
              <a:buNone/>
            </a:pPr>
            <a:r>
              <a:rPr lang="en-US" altLang="ko-KR" sz="1400">
                <a:solidFill>
                  <a:schemeClr val="bg1">
                    <a:lumMod val="50000"/>
                  </a:schemeClr>
                </a:solidFill>
                <a:latin typeface="+mn-ea"/>
              </a:rPr>
              <a:t>5.4. 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  <a:latin typeface="+mn-ea"/>
              </a:rPr>
              <a:t>신청내역조회</a:t>
            </a:r>
            <a:endParaRPr lang="en-US" altLang="ko-KR" sz="140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pPr marL="360000" indent="-180975">
              <a:lnSpc>
                <a:spcPct val="150000"/>
              </a:lnSpc>
              <a:buClr>
                <a:schemeClr val="bg1"/>
              </a:buClr>
              <a:buNone/>
            </a:pPr>
            <a:r>
              <a:rPr lang="en-US" altLang="ko-KR" sz="1400">
                <a:solidFill>
                  <a:schemeClr val="bg1">
                    <a:lumMod val="50000"/>
                  </a:schemeClr>
                </a:solidFill>
                <a:latin typeface="+mn-ea"/>
              </a:rPr>
              <a:t>5.5. 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  <a:latin typeface="+mn-ea"/>
              </a:rPr>
              <a:t>배부수량관리</a:t>
            </a:r>
            <a:endParaRPr lang="en-US" altLang="ko-KR" sz="140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8EB0C5-17EF-4D9B-AF81-205E375B4AC5}"/>
              </a:ext>
            </a:extLst>
          </p:cNvPr>
          <p:cNvSpPr txBox="1"/>
          <p:nvPr/>
        </p:nvSpPr>
        <p:spPr>
          <a:xfrm>
            <a:off x="66840" y="125573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ko-KR" altLang="en-US" sz="1400" dirty="0">
                <a:solidFill>
                  <a:prstClr val="black"/>
                </a:solidFill>
                <a:latin typeface="함초롬돋움"/>
                <a:ea typeface="함초롬돋움"/>
              </a:rPr>
              <a:t>영업지원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함초롬돋움"/>
              <a:ea typeface="함초롬돋움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3512048"/>
      </p:ext>
    </p:extLst>
  </p:cSld>
  <p:clrMapOvr>
    <a:masterClrMapping/>
  </p:clrMapOvr>
</p:sld>
</file>

<file path=ppt/theme/theme1.xml><?xml version="1.0" encoding="utf-8"?>
<a:theme xmlns:a="http://schemas.openxmlformats.org/drawingml/2006/main" name="내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65000"/>
            </a:schemeClr>
          </a:solidFill>
          <a:prstDash val="solid"/>
        </a:ln>
      </a:spPr>
      <a:bodyPr lIns="0" tIns="0" rIns="0" bIns="7200" rtlCol="0" anchor="ctr"/>
      <a:lstStyle>
        <a:defPPr algn="ctr">
          <a:defRPr sz="800"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75000"/>
            </a:schemeClr>
          </a:solidFill>
          <a:prstDash val="solid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빈화면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bg1"/>
        </a:solidFill>
        <a:ln w="3175" algn="ctr">
          <a:solidFill>
            <a:schemeClr val="bg1">
              <a:lumMod val="85000"/>
            </a:schemeClr>
          </a:solidFill>
          <a:round/>
          <a:headEnd/>
          <a:tailEnd/>
        </a:ln>
      </a:spPr>
      <a:bodyPr wrap="none" lIns="89984" tIns="46792" rIns="89984" bIns="46792" anchor="ctr"/>
      <a:lstStyle>
        <a:defPPr algn="ctr" defTabSz="1276350" latinLnBrk="0">
          <a:spcBef>
            <a:spcPct val="50000"/>
          </a:spcBef>
          <a:defRPr sz="700" b="0" kern="0" dirty="0">
            <a:ln>
              <a:solidFill>
                <a:srgbClr val="C0C0C0">
                  <a:alpha val="0"/>
                </a:srgbClr>
              </a:solidFill>
            </a:ln>
            <a:solidFill>
              <a:srgbClr val="000000"/>
            </a:solidFill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defRPr>
        </a:defPPr>
      </a:lstStyle>
    </a:spDef>
    <a:lnDef>
      <a:spPr>
        <a:ln w="3175">
          <a:solidFill>
            <a:schemeClr val="tx1">
              <a:lumMod val="50000"/>
              <a:lumOff val="50000"/>
            </a:schemeClr>
          </a:solidFill>
          <a:prstDash val="solid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빈화면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bg1"/>
        </a:solidFill>
        <a:ln w="3175" algn="ctr">
          <a:solidFill>
            <a:schemeClr val="bg1">
              <a:lumMod val="85000"/>
            </a:schemeClr>
          </a:solidFill>
          <a:round/>
          <a:headEnd/>
          <a:tailEnd/>
        </a:ln>
      </a:spPr>
      <a:bodyPr wrap="none" lIns="89984" tIns="46792" rIns="89984" bIns="46792" anchor="ctr"/>
      <a:lstStyle>
        <a:defPPr algn="ctr" defTabSz="1276350" latinLnBrk="0">
          <a:spcBef>
            <a:spcPct val="50000"/>
          </a:spcBef>
          <a:defRPr sz="700" b="0" kern="0" dirty="0">
            <a:ln>
              <a:solidFill>
                <a:srgbClr val="C0C0C0">
                  <a:alpha val="0"/>
                </a:srgbClr>
              </a:solidFill>
            </a:ln>
            <a:solidFill>
              <a:srgbClr val="000000"/>
            </a:solidFill>
            <a:latin typeface="함초롬돋움" panose="020B0604000101010101" pitchFamily="50" charset="-127"/>
            <a:ea typeface="함초롬돋움" panose="020B0604000101010101" pitchFamily="50" charset="-127"/>
            <a:cs typeface="함초롬돋움" panose="020B0604000101010101" pitchFamily="50" charset="-127"/>
          </a:defRPr>
        </a:defPPr>
      </a:lstStyle>
    </a:spDef>
    <a:lnDef>
      <a:spPr>
        <a:ln w="3175">
          <a:solidFill>
            <a:schemeClr val="tx1">
              <a:lumMod val="50000"/>
              <a:lumOff val="50000"/>
            </a:schemeClr>
          </a:solidFill>
          <a:prstDash val="solid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260202</TotalTime>
  <Words>7365</Words>
  <Application>Microsoft Office PowerPoint</Application>
  <PresentationFormat>와이드스크린</PresentationFormat>
  <Paragraphs>2716</Paragraphs>
  <Slides>34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34</vt:i4>
      </vt:variant>
    </vt:vector>
  </HeadingPairs>
  <TitlesOfParts>
    <vt:vector size="43" baseType="lpstr">
      <vt:lpstr>Wingdings</vt:lpstr>
      <vt:lpstr>굴림</vt:lpstr>
      <vt:lpstr>Arial</vt:lpstr>
      <vt:lpstr>맑은 고딕</vt:lpstr>
      <vt:lpstr>함초롬돋움</vt:lpstr>
      <vt:lpstr>Segoe UI</vt:lpstr>
      <vt:lpstr>내지</vt:lpstr>
      <vt:lpstr>빈화면</vt:lpstr>
      <vt:lpstr>1_빈화면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한국보건산업진흥공단</dc:title>
  <dc:creator>Yooncoms</dc:creator>
  <cp:lastModifiedBy>566</cp:lastModifiedBy>
  <cp:revision>15004</cp:revision>
  <cp:lastPrinted>2024-07-02T02:14:06Z</cp:lastPrinted>
  <dcterms:created xsi:type="dcterms:W3CDTF">2019-06-18T08:31:30Z</dcterms:created>
  <dcterms:modified xsi:type="dcterms:W3CDTF">2025-04-13T20:12:19Z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asoo_Trace_ID">
    <vt:lpwstr>eyAibm9kZUNvdW50IjogMTI5LCAibm9kZTEiIDogeyJkc2QiOiIwMTAwMDAwMDAwMDAxOTg1IiwibG9nVGltZSI6IjIwMjUtMDQtMDdUMTM6MTc6NTBaIiwicElEIjoxLCJ0cmFjZUlkIjoiRUM4Qzg3RjM4MzJENDZDNDhFNUE4Q0Q2RTNDMTUyQjEiLCJ1c2VyQ29kZSI6IlMyMjM2NiJ9LCJub2RlMiIgOiB7ImRzZCI6IjAxMDAwMDAwMDAwMDE5ODUiLCJsb2dUaW1lIjoiMjAyNS0wNC0xMFQwODowOTo0NVoiLCJwSUQiOjEsInRyYWNlSWQiOiI1MzlGNTk4ODQzNjM0MzZBOTNERDUyQ0Q5OUNFMzQxRiIsInVzZXJDb2RlIjoiUzIyMzY2In0sIm5vZGUzIiA6IHsiZHNkIjoiMDEwMDAwMDAwMDAwMTk4NSIsImxvZ1RpbWUiOiIyMDI1LTA0LTEwVDA4OjU1OjAzWiIsInBJRCI6MSwidHJhY2VJZCI6IjJCQzhBQjQ4Mjg5RjQxODk5MUQ5N0RGOEJBRjVDOUI0IiwidXNlckNvZGUiOiJTMjIzNjYifSwibm9kZTQiIDogeyJkc2QiOiIwMTAwMDAwMDAwMDAxOTg1IiwibG9nVGltZSI6IjIwMjUtMDQtMTFUMDc6NTY6NTNaIiwicElEIjoxLCJ0cmFjZUlkIjoiMTMwNjI0MkE3MDY5NEMzQzg0RTc3NDI2MDgyQTM4QTMiLCJ1c2VyQ29kZSI6IlMyMjM2NiJ9LCJub2RlNSIgOiB7ICJ1c2VyQ29kZSIgOiAiIiwgInRyYWNlSWQiIDogIkM4RTZERTdCNTNBMjQ5QUY5ODVGNkE2QkE2NzVGNzVBIiwgImRzZCIgOiAiMDAwMDAwMDAwMDAwMDAwMCIsICJwSUQiIDogIjIwNDgiLCAibG9nVGltZSIgOiAiMjAyNS0wNC0xMVQwOToxMzo0OVoiIH19</vt:lpwstr>
  </property>
</Properties>
</file>