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1" r:id="rId2"/>
  </p:sldMasterIdLst>
  <p:notesMasterIdLst>
    <p:notesMasterId r:id="rId43"/>
  </p:notesMasterIdLst>
  <p:sldIdLst>
    <p:sldId id="2625" r:id="rId3"/>
    <p:sldId id="2641" r:id="rId4"/>
    <p:sldId id="2633" r:id="rId5"/>
    <p:sldId id="2631" r:id="rId6"/>
    <p:sldId id="2665" r:id="rId7"/>
    <p:sldId id="2643" r:id="rId8"/>
    <p:sldId id="2667" r:id="rId9"/>
    <p:sldId id="2637" r:id="rId10"/>
    <p:sldId id="2655" r:id="rId11"/>
    <p:sldId id="2618" r:id="rId12"/>
    <p:sldId id="2639" r:id="rId13"/>
    <p:sldId id="2630" r:id="rId14"/>
    <p:sldId id="2640" r:id="rId15"/>
    <p:sldId id="2611" r:id="rId16"/>
    <p:sldId id="2612" r:id="rId17"/>
    <p:sldId id="2613" r:id="rId18"/>
    <p:sldId id="2628" r:id="rId19"/>
    <p:sldId id="2620" r:id="rId20"/>
    <p:sldId id="2654" r:id="rId21"/>
    <p:sldId id="2666" r:id="rId22"/>
    <p:sldId id="2626" r:id="rId23"/>
    <p:sldId id="2617" r:id="rId24"/>
    <p:sldId id="2616" r:id="rId25"/>
    <p:sldId id="2622" r:id="rId26"/>
    <p:sldId id="2619" r:id="rId27"/>
    <p:sldId id="2647" r:id="rId28"/>
    <p:sldId id="2646" r:id="rId29"/>
    <p:sldId id="2668" r:id="rId30"/>
    <p:sldId id="2661" r:id="rId31"/>
    <p:sldId id="2649" r:id="rId32"/>
    <p:sldId id="2650" r:id="rId33"/>
    <p:sldId id="2651" r:id="rId34"/>
    <p:sldId id="2652" r:id="rId35"/>
    <p:sldId id="2657" r:id="rId36"/>
    <p:sldId id="2659" r:id="rId37"/>
    <p:sldId id="2660" r:id="rId38"/>
    <p:sldId id="2653" r:id="rId39"/>
    <p:sldId id="2663" r:id="rId40"/>
    <p:sldId id="2664" r:id="rId41"/>
    <p:sldId id="2669" r:id="rId4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통합포털메인" id="{9A62DABB-F152-4AE5-BCB7-B8268B45443B}">
          <p14:sldIdLst>
            <p14:sldId id="2625"/>
            <p14:sldId id="2641"/>
            <p14:sldId id="2633"/>
            <p14:sldId id="2631"/>
            <p14:sldId id="2665"/>
            <p14:sldId id="2643"/>
            <p14:sldId id="2667"/>
            <p14:sldId id="2637"/>
            <p14:sldId id="2655"/>
            <p14:sldId id="2618"/>
          </p14:sldIdLst>
        </p14:section>
        <p14:section name="쇼핑몰메인" id="{42D52448-D557-4C51-B256-31885D309A5A}">
          <p14:sldIdLst>
            <p14:sldId id="2639"/>
            <p14:sldId id="2630"/>
            <p14:sldId id="2640"/>
            <p14:sldId id="2611"/>
            <p14:sldId id="2612"/>
            <p14:sldId id="2613"/>
            <p14:sldId id="2628"/>
            <p14:sldId id="2620"/>
            <p14:sldId id="2654"/>
            <p14:sldId id="2666"/>
            <p14:sldId id="2626"/>
            <p14:sldId id="2617"/>
            <p14:sldId id="2616"/>
            <p14:sldId id="2622"/>
            <p14:sldId id="2619"/>
          </p14:sldIdLst>
        </p14:section>
        <p14:section name="쇼핑몰 상세 시안" id="{AF195C63-5B65-444C-BC43-EE85CCAAC295}">
          <p14:sldIdLst>
            <p14:sldId id="2647"/>
            <p14:sldId id="2646"/>
            <p14:sldId id="2668"/>
            <p14:sldId id="2661"/>
            <p14:sldId id="2649"/>
            <p14:sldId id="2650"/>
            <p14:sldId id="2651"/>
            <p14:sldId id="2652"/>
            <p14:sldId id="2657"/>
            <p14:sldId id="2659"/>
            <p14:sldId id="2660"/>
            <p14:sldId id="2653"/>
            <p14:sldId id="2663"/>
            <p14:sldId id="2664"/>
            <p14:sldId id="26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7488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pos="5768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6" pos="4271" userDrawn="1">
          <p15:clr>
            <a:srgbClr val="A4A3A4"/>
          </p15:clr>
        </p15:guide>
        <p15:guide id="7" orient="horz" pos="2432" userDrawn="1">
          <p15:clr>
            <a:srgbClr val="A4A3A4"/>
          </p15:clr>
        </p15:guide>
        <p15:guide id="8" orient="horz" pos="2840">
          <p15:clr>
            <a:srgbClr val="A4A3A4"/>
          </p15:clr>
        </p15:guide>
        <p15:guide id="9" pos="1202">
          <p15:clr>
            <a:srgbClr val="A4A3A4"/>
          </p15:clr>
        </p15:guide>
        <p15:guide id="10" pos="5764">
          <p15:clr>
            <a:srgbClr val="A4A3A4"/>
          </p15:clr>
        </p15:guide>
        <p15:guide id="11" pos="2396">
          <p15:clr>
            <a:srgbClr val="A4A3A4"/>
          </p15:clr>
        </p15:guide>
        <p15:guide id="12" pos="3563">
          <p15:clr>
            <a:srgbClr val="A4A3A4"/>
          </p15:clr>
        </p15:guide>
        <p15:guide id="13" pos="47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리현" initials="김리" lastIdx="1" clrIdx="0">
    <p:extLst>
      <p:ext uri="{19B8F6BF-5375-455C-9EA6-DF929625EA0E}">
        <p15:presenceInfo xmlns:p15="http://schemas.microsoft.com/office/powerpoint/2012/main" userId="bf0488c71ccb1e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3636"/>
    <a:srgbClr val="E5E8EB"/>
    <a:srgbClr val="969696"/>
    <a:srgbClr val="717171"/>
    <a:srgbClr val="D5D5D5"/>
    <a:srgbClr val="4190E7"/>
    <a:srgbClr val="F7F7F7"/>
    <a:srgbClr val="4870E0"/>
    <a:srgbClr val="F5665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31" autoAdjust="0"/>
    <p:restoredTop sz="96076" autoAdjust="0"/>
  </p:normalViewPr>
  <p:slideViewPr>
    <p:cSldViewPr snapToGrid="0" showGuides="1">
      <p:cViewPr varScale="1">
        <p:scale>
          <a:sx n="102" d="100"/>
          <a:sy n="102" d="100"/>
        </p:scale>
        <p:origin x="954" y="108"/>
      </p:cViewPr>
      <p:guideLst>
        <p:guide orient="horz" pos="777"/>
        <p:guide pos="7488"/>
        <p:guide pos="2434"/>
        <p:guide pos="5768"/>
        <p:guide orient="horz" pos="1049"/>
        <p:guide pos="4271"/>
        <p:guide orient="horz" pos="2432"/>
        <p:guide orient="horz" pos="2840"/>
        <p:guide pos="1202"/>
        <p:guide pos="5764"/>
        <p:guide pos="2396"/>
        <p:guide pos="3563"/>
        <p:guide pos="47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10"/>
    </p:cViewPr>
  </p:sorterViewPr>
  <p:notesViewPr>
    <p:cSldViewPr snapToGrid="0" showGuides="1">
      <p:cViewPr varScale="1">
        <p:scale>
          <a:sx n="71" d="100"/>
          <a:sy n="71" d="100"/>
        </p:scale>
        <p:origin x="25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EC163-3806-40B8-BDB8-BE2AE206AA33}" type="datetimeFigureOut">
              <a:rPr lang="ko-KR" altLang="en-US" smtClean="0"/>
              <a:t>2025-02-20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C31B4-911D-48C3-9EAA-720A654FF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26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02250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180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5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4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207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154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593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36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643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087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009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490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435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17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36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033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41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417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362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73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69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973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8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2080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20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565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646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20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819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523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177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7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717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12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74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27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952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CE7E-CBEF-E6FB-FCB0-0624EDA97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2FC91-F692-6AED-89ED-F88298B876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A188C-4B3B-CBCB-1DD9-8069AD2E9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40082-CD6D-B9F9-650C-A835536B7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DC31B4-911D-48C3-9EAA-720A654FF1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70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53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전/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9CA6E-E236-05A5-9023-1F6B60E0EDDF}"/>
              </a:ext>
            </a:extLst>
          </p:cNvPr>
          <p:cNvSpPr/>
          <p:nvPr userDrawn="1"/>
        </p:nvSpPr>
        <p:spPr>
          <a:xfrm>
            <a:off x="129151" y="510766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R="0" lvl="0" indent="0"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cs typeface="KoPubWorld돋움체_Pro Light" panose="00000300000000000000" pitchFamily="50" charset="-127"/>
              </a:rPr>
              <a:t>이전페이지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2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078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420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이전/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99CA6E-E236-05A5-9023-1F6B60E0EDDF}"/>
              </a:ext>
            </a:extLst>
          </p:cNvPr>
          <p:cNvSpPr/>
          <p:nvPr userDrawn="1"/>
        </p:nvSpPr>
        <p:spPr>
          <a:xfrm>
            <a:off x="129151" y="510766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R="0" lvl="0" indent="0"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cs typeface="KoPubWorld돋움체_Pro Light" panose="00000300000000000000" pitchFamily="50" charset="-127"/>
              </a:rPr>
              <a:t>이전페이지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69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38EE99-2113-928C-57DB-543CF65DF3E5}"/>
              </a:ext>
            </a:extLst>
          </p:cNvPr>
          <p:cNvGrpSpPr/>
          <p:nvPr userDrawn="1"/>
        </p:nvGrpSpPr>
        <p:grpSpPr>
          <a:xfrm>
            <a:off x="9121130" y="631066"/>
            <a:ext cx="252000" cy="252000"/>
            <a:chOff x="8489707" y="631066"/>
            <a:chExt cx="252000" cy="252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8FF0CE-0B90-8207-9CE8-983FEC2801C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4618F1E-4B90-645F-D82F-36B5758A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51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A7E35C8E-96D7-22D2-5183-4B219ABBB357}"/>
              </a:ext>
            </a:extLst>
          </p:cNvPr>
          <p:cNvGrpSpPr/>
          <p:nvPr userDrawn="1"/>
        </p:nvGrpSpPr>
        <p:grpSpPr>
          <a:xfrm>
            <a:off x="9121130" y="631066"/>
            <a:ext cx="252000" cy="252000"/>
            <a:chOff x="8489707" y="631066"/>
            <a:chExt cx="252000" cy="252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3AAC31A-1CE9-F77B-77BE-B38B1CA63E5C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FECE453-5D10-241B-4EFD-3A13AD80C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25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67A739E-5A9E-0188-024B-90C2E67FAFC1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05B20ED-2571-06F0-53B0-4C6528484FDD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7" name="그림 6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B5A7BF72-4AB6-F326-6146-90660F423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6D8CE9-C17E-5A54-8C07-0B018BBE1D0E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A50BB713-4767-B8D0-A8C9-F136054B72B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4930348-9F65-2C04-2DFC-59417E9E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818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이전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708579-B353-2D63-366E-575654C04B7A}"/>
              </a:ext>
            </a:extLst>
          </p:cNvPr>
          <p:cNvSpPr/>
          <p:nvPr userDrawn="1"/>
        </p:nvSpPr>
        <p:spPr>
          <a:xfrm>
            <a:off x="129151" y="510766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R="0" lvl="0" indent="0"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cs typeface="KoPubWorld돋움체_Pro Light" panose="00000300000000000000" pitchFamily="50" charset="-127"/>
              </a:rPr>
              <a:t>이전페이지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707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D38EE99-2113-928C-57DB-543CF65DF3E5}"/>
              </a:ext>
            </a:extLst>
          </p:cNvPr>
          <p:cNvGrpSpPr/>
          <p:nvPr userDrawn="1"/>
        </p:nvGrpSpPr>
        <p:grpSpPr>
          <a:xfrm>
            <a:off x="9121130" y="631066"/>
            <a:ext cx="252000" cy="252000"/>
            <a:chOff x="8489707" y="631066"/>
            <a:chExt cx="252000" cy="252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8FF0CE-0B90-8207-9CE8-983FEC2801C8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4618F1E-4B90-645F-D82F-36B5758AC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98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1376624-27A7-2EE5-8550-B77D1EC55159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ECFF687-B5A6-D686-1BB0-F1357D56E8C2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F84E3463-8B1E-38B7-9ABD-2CA46102B712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5" name="그림 14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C5F2FFF2-99AA-7D6A-050D-BBD3EB73D8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6D17B5F-77F0-1058-0B42-84C65E1C0ED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1A3522A-7218-EFFF-AEED-3ED2FDF76FFA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60EABDC4-7644-508E-FFAD-D98C3F5AA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E896BB3-4C73-35CA-5D4E-2DCA12ECFDDE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D810CEDD-F2C1-310A-1A3E-770D465EA1D7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9" name="그림 8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AB67046A-4DF5-14CF-4775-5BF13F72A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9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81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AFC6BE6-415D-863E-0545-2780137BD117}"/>
              </a:ext>
            </a:extLst>
          </p:cNvPr>
          <p:cNvGrpSpPr/>
          <p:nvPr userDrawn="1"/>
        </p:nvGrpSpPr>
        <p:grpSpPr>
          <a:xfrm>
            <a:off x="9120480" y="631066"/>
            <a:ext cx="252000" cy="252000"/>
            <a:chOff x="8654153" y="746086"/>
            <a:chExt cx="252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80C7295-530F-CBE2-1948-F7CC1C837CA1}"/>
                </a:ext>
              </a:extLst>
            </p:cNvPr>
            <p:cNvSpPr/>
            <p:nvPr/>
          </p:nvSpPr>
          <p:spPr>
            <a:xfrm>
              <a:off x="8654153" y="74608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원, 블랙, 디자인, 패턴이(가) 표시된 사진&#10;&#10;자동 생성된 설명">
              <a:extLst>
                <a:ext uri="{FF2B5EF4-FFF2-40B4-BE49-F238E27FC236}">
                  <a16:creationId xmlns:a16="http://schemas.microsoft.com/office/drawing/2014/main" id="{2DA04D76-F010-FEF9-69AF-26D79C53A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6902" y="803686"/>
              <a:ext cx="145350" cy="136800"/>
            </a:xfrm>
            <a:prstGeom prst="rect">
              <a:avLst/>
            </a:prstGeom>
          </p:spPr>
        </p:pic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7A15FAF-7119-75BF-3960-97AD12BD22DF}"/>
              </a:ext>
            </a:extLst>
          </p:cNvPr>
          <p:cNvGrpSpPr/>
          <p:nvPr userDrawn="1"/>
        </p:nvGrpSpPr>
        <p:grpSpPr>
          <a:xfrm>
            <a:off x="8801439" y="631066"/>
            <a:ext cx="252000" cy="252000"/>
            <a:chOff x="8489707" y="631066"/>
            <a:chExt cx="252000" cy="252000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3D9EA5-BAA0-3AA8-FC1F-E3A2AE60335C}"/>
                </a:ext>
              </a:extLst>
            </p:cNvPr>
            <p:cNvSpPr/>
            <p:nvPr/>
          </p:nvSpPr>
          <p:spPr>
            <a:xfrm>
              <a:off x="8489707" y="631066"/>
              <a:ext cx="252000" cy="252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endParaRPr lang="ko-KR" altLang="en-US" sz="650" b="0" spc="-50" dirty="0">
                <a:solidFill>
                  <a:schemeClr val="bg1">
                    <a:lumMod val="75000"/>
                  </a:schemeClr>
                </a:solidFill>
                <a:latin typeface="+mn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CA74B5-9CEA-AC17-7C05-553B80A27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2580" y="648672"/>
              <a:ext cx="234000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15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7928B0-D6CF-AE25-7D42-5D03EC3D17CB}"/>
              </a:ext>
            </a:extLst>
          </p:cNvPr>
          <p:cNvSpPr/>
          <p:nvPr userDrawn="1"/>
        </p:nvSpPr>
        <p:spPr>
          <a:xfrm>
            <a:off x="129151" y="6394731"/>
            <a:ext cx="9547200" cy="162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D69E19E-1811-0B7C-E6E0-75F209B8E09A}"/>
              </a:ext>
            </a:extLst>
          </p:cNvPr>
          <p:cNvGrpSpPr/>
          <p:nvPr userDrawn="1"/>
        </p:nvGrpSpPr>
        <p:grpSpPr>
          <a:xfrm>
            <a:off x="8478433" y="631066"/>
            <a:ext cx="886630" cy="252000"/>
            <a:chOff x="8161565" y="631066"/>
            <a:chExt cx="886630" cy="252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AECA451-59BA-76FB-6575-980129AFFE2C}"/>
                </a:ext>
              </a:extLst>
            </p:cNvPr>
            <p:cNvGrpSpPr/>
            <p:nvPr/>
          </p:nvGrpSpPr>
          <p:grpSpPr>
            <a:xfrm>
              <a:off x="8796195" y="631066"/>
              <a:ext cx="252000" cy="252000"/>
              <a:chOff x="8654153" y="746086"/>
              <a:chExt cx="252000" cy="252000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AB4F5D9F-5336-A6F9-BA5B-2CF86BBEA328}"/>
                  </a:ext>
                </a:extLst>
              </p:cNvPr>
              <p:cNvSpPr/>
              <p:nvPr/>
            </p:nvSpPr>
            <p:spPr>
              <a:xfrm>
                <a:off x="8654153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8" name="그림 17" descr="원, 블랙, 디자인, 패턴이(가) 표시된 사진&#10;&#10;자동 생성된 설명">
                <a:extLst>
                  <a:ext uri="{FF2B5EF4-FFF2-40B4-BE49-F238E27FC236}">
                    <a16:creationId xmlns:a16="http://schemas.microsoft.com/office/drawing/2014/main" id="{A5FDF072-3FD8-07D6-0287-B561D720F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06902" y="803686"/>
                <a:ext cx="145350" cy="136800"/>
              </a:xfrm>
              <a:prstGeom prst="rect">
                <a:avLst/>
              </a:prstGeom>
            </p:spPr>
          </p:pic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F8CCF67D-17B1-FF26-0B9A-E27ECCB613ED}"/>
                </a:ext>
              </a:extLst>
            </p:cNvPr>
            <p:cNvGrpSpPr/>
            <p:nvPr/>
          </p:nvGrpSpPr>
          <p:grpSpPr>
            <a:xfrm>
              <a:off x="8161565" y="631066"/>
              <a:ext cx="252000" cy="252000"/>
              <a:chOff x="8489707" y="631066"/>
              <a:chExt cx="252000" cy="252000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3A48A4B-A569-D952-427C-0DE1AAAEC83B}"/>
                  </a:ext>
                </a:extLst>
              </p:cNvPr>
              <p:cNvSpPr/>
              <p:nvPr/>
            </p:nvSpPr>
            <p:spPr>
              <a:xfrm>
                <a:off x="8489707" y="63106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0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1436926-E33D-8B72-F458-5A7A4417D5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2580" y="648672"/>
                <a:ext cx="234000" cy="234000"/>
              </a:xfrm>
              <a:prstGeom prst="rect">
                <a:avLst/>
              </a:prstGeom>
            </p:spPr>
          </p:pic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1DC114-DF65-068B-4B24-779FEA4E6279}"/>
                </a:ext>
              </a:extLst>
            </p:cNvPr>
            <p:cNvGrpSpPr/>
            <p:nvPr/>
          </p:nvGrpSpPr>
          <p:grpSpPr>
            <a:xfrm>
              <a:off x="8478022" y="631066"/>
              <a:ext cx="252000" cy="252000"/>
              <a:chOff x="8156212" y="746086"/>
              <a:chExt cx="252000" cy="252000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D9E39A01-46AD-5A04-0DE8-46197694B7DA}"/>
                  </a:ext>
                </a:extLst>
              </p:cNvPr>
              <p:cNvSpPr/>
              <p:nvPr/>
            </p:nvSpPr>
            <p:spPr>
              <a:xfrm>
                <a:off x="8156212" y="746086"/>
                <a:ext cx="252000" cy="252000"/>
              </a:xfrm>
              <a:prstGeom prst="roundRect">
                <a:avLst>
                  <a:gd name="adj" fmla="val 5826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200" rtlCol="0" anchor="ctr"/>
              <a:lstStyle/>
              <a:p>
                <a:pPr algn="ctr"/>
                <a:endParaRPr lang="ko-KR" altLang="en-US" sz="650" b="1" spc="-50" dirty="0">
                  <a:solidFill>
                    <a:schemeClr val="bg1">
                      <a:lumMod val="75000"/>
                    </a:schemeClr>
                  </a:solidFill>
                  <a:latin typeface="+mn-ea"/>
                </a:endParaRPr>
              </a:p>
            </p:txBody>
          </p:sp>
          <p:pic>
            <p:nvPicPr>
              <p:cNvPr id="14" name="그림 13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FB133A1E-BD81-9179-4074-229DE1360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21186" y="803686"/>
                <a:ext cx="133200" cy="1332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4578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28465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11" name="Rectangle 61"/>
          <p:cNvSpPr>
            <a:spLocks noChangeArrowheads="1"/>
          </p:cNvSpPr>
          <p:nvPr userDrawn="1"/>
        </p:nvSpPr>
        <p:spPr bwMode="auto">
          <a:xfrm>
            <a:off x="11441113" y="6505577"/>
            <a:ext cx="627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820" tIns="34409" rIns="68820" bIns="34409" anchor="ctr"/>
          <a:lstStyle/>
          <a:p>
            <a:pPr algn="ctr" defTabSz="688777">
              <a:defRPr/>
            </a:pPr>
            <a:fld id="{703E1351-64D3-4C11-A904-9B655D99D93A}" type="slidenum">
              <a:rPr lang="en-US" altLang="ko-KR" sz="731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ctr" defTabSz="688777">
                <a:defRPr/>
              </a:pPr>
              <a:t>‹#›</a:t>
            </a:fld>
            <a:endParaRPr lang="en-US" altLang="ko-KR" sz="731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_x394701000" descr="EMB000029d40b8d">
            <a:extLst>
              <a:ext uri="{FF2B5EF4-FFF2-40B4-BE49-F238E27FC236}">
                <a16:creationId xmlns:a16="http://schemas.microsoft.com/office/drawing/2014/main" id="{C8FBD7B8-54E3-B44F-ACCA-67D5869838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256" y="306172"/>
            <a:ext cx="828000" cy="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roup 181">
            <a:extLst>
              <a:ext uri="{FF2B5EF4-FFF2-40B4-BE49-F238E27FC236}">
                <a16:creationId xmlns:a16="http://schemas.microsoft.com/office/drawing/2014/main" id="{B0677BB0-F2CB-183D-02B4-8B726DAE08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98097806"/>
              </p:ext>
            </p:extLst>
          </p:nvPr>
        </p:nvGraphicFramePr>
        <p:xfrm>
          <a:off x="9677892" y="516965"/>
          <a:ext cx="2323070" cy="6040247"/>
        </p:xfrm>
        <a:graphic>
          <a:graphicData uri="http://schemas.openxmlformats.org/drawingml/2006/table">
            <a:tbl>
              <a:tblPr/>
              <a:tblGrid>
                <a:gridCol w="66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0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속성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65014"/>
                  </a:ext>
                </a:extLst>
              </a:tr>
              <a:tr h="375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화면경로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8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8" marR="36008" marT="35943" marB="359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67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54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2" r:id="rId2"/>
    <p:sldLayoutId id="2147483729" r:id="rId3"/>
    <p:sldLayoutId id="2147483721" r:id="rId4"/>
    <p:sldLayoutId id="2147483716" r:id="rId5"/>
    <p:sldLayoutId id="2147483731" r:id="rId6"/>
    <p:sldLayoutId id="2147483730" r:id="rId7"/>
    <p:sldLayoutId id="2147483734" r:id="rId8"/>
    <p:sldLayoutId id="2147483732" r:id="rId9"/>
    <p:sldLayoutId id="2147483720" r:id="rId10"/>
    <p:sldLayoutId id="2147483726" r:id="rId1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28465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11" name="Rectangle 61"/>
          <p:cNvSpPr>
            <a:spLocks noChangeArrowheads="1"/>
          </p:cNvSpPr>
          <p:nvPr userDrawn="1"/>
        </p:nvSpPr>
        <p:spPr bwMode="auto">
          <a:xfrm>
            <a:off x="11441113" y="6505577"/>
            <a:ext cx="627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820" tIns="34409" rIns="68820" bIns="34409" anchor="ctr"/>
          <a:lstStyle/>
          <a:p>
            <a:pPr algn="ctr" defTabSz="688777">
              <a:defRPr/>
            </a:pPr>
            <a:fld id="{703E1351-64D3-4C11-A904-9B655D99D93A}" type="slidenum">
              <a:rPr lang="en-US" altLang="ko-KR" sz="731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ctr" defTabSz="688777">
                <a:defRPr/>
              </a:pPr>
              <a:t>‹#›</a:t>
            </a:fld>
            <a:endParaRPr lang="en-US" altLang="ko-KR" sz="731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4" name="_x394701000" descr="EMB000029d40b8d">
            <a:extLst>
              <a:ext uri="{FF2B5EF4-FFF2-40B4-BE49-F238E27FC236}">
                <a16:creationId xmlns:a16="http://schemas.microsoft.com/office/drawing/2014/main" id="{C8FBD7B8-54E3-B44F-ACCA-67D5869838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256" y="306172"/>
            <a:ext cx="828000" cy="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6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27" r:id="rId2"/>
    <p:sldLayoutId id="2147483735" r:id="rId3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microsoft.com/office/2007/relationships/hdphoto" Target="../media/hdphoto5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microsoft.com/office/2007/relationships/hdphoto" Target="../media/hdphoto4.wdp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5" Type="http://schemas.microsoft.com/office/2007/relationships/hdphoto" Target="../media/hdphoto6.wdp"/><Relationship Id="rId10" Type="http://schemas.microsoft.com/office/2007/relationships/hdphoto" Target="../media/hdphoto3.wdp"/><Relationship Id="rId4" Type="http://schemas.openxmlformats.org/officeDocument/2006/relationships/image" Target="../media/image23.png"/><Relationship Id="rId9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5.png"/><Relationship Id="rId5" Type="http://schemas.microsoft.com/office/2007/relationships/hdphoto" Target="../media/hdphoto7.wdp"/><Relationship Id="rId10" Type="http://schemas.microsoft.com/office/2007/relationships/hdphoto" Target="../media/hdphoto3.wdp"/><Relationship Id="rId4" Type="http://schemas.openxmlformats.org/officeDocument/2006/relationships/image" Target="../media/image28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microsoft.com/office/2007/relationships/hdphoto" Target="../media/hdphoto3.wdp"/><Relationship Id="rId5" Type="http://schemas.microsoft.com/office/2007/relationships/hdphoto" Target="../media/hdphoto7.wdp"/><Relationship Id="rId10" Type="http://schemas.openxmlformats.org/officeDocument/2006/relationships/image" Target="../media/image8.png"/><Relationship Id="rId4" Type="http://schemas.openxmlformats.org/officeDocument/2006/relationships/image" Target="../media/image28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0" Type="http://schemas.microsoft.com/office/2007/relationships/hdphoto" Target="../media/hdphoto3.wdp"/><Relationship Id="rId4" Type="http://schemas.microsoft.com/office/2007/relationships/hdphoto" Target="../media/hdphoto8.wdp"/><Relationship Id="rId9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microsoft.com/office/2007/relationships/hdphoto" Target="../media/hdphoto9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1.png"/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9.png"/><Relationship Id="rId5" Type="http://schemas.openxmlformats.org/officeDocument/2006/relationships/image" Target="../media/image24.png"/><Relationship Id="rId15" Type="http://schemas.microsoft.com/office/2007/relationships/hdphoto" Target="../media/hdphoto9.wdp"/><Relationship Id="rId10" Type="http://schemas.microsoft.com/office/2007/relationships/hdphoto" Target="../media/hdphoto3.wdp"/><Relationship Id="rId4" Type="http://schemas.microsoft.com/office/2007/relationships/hdphoto" Target="../media/hdphoto10.wdp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2.wdp"/><Relationship Id="rId5" Type="http://schemas.openxmlformats.org/officeDocument/2006/relationships/image" Target="../media/image36.png"/><Relationship Id="rId4" Type="http://schemas.microsoft.com/office/2007/relationships/hdphoto" Target="../media/hdphoto11.wdp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3.wdp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3.wdp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4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476799-8955-59E3-081E-7724BEAA8253}"/>
              </a:ext>
            </a:extLst>
          </p:cNvPr>
          <p:cNvSpPr/>
          <p:nvPr/>
        </p:nvSpPr>
        <p:spPr bwMode="auto">
          <a:xfrm>
            <a:off x="141729" y="1507836"/>
            <a:ext cx="9530511" cy="30668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495C2-84F9-C25C-2125-911F8E4120F3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28E1DE-A4AE-C5D9-9C68-C13926AE7C07}"/>
              </a:ext>
            </a:extLst>
          </p:cNvPr>
          <p:cNvSpPr txBox="1"/>
          <p:nvPr/>
        </p:nvSpPr>
        <p:spPr>
          <a:xfrm>
            <a:off x="6784214" y="531258"/>
            <a:ext cx="27574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</a:rPr>
              <a:t>로그아웃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마이페이지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 err="1">
                <a:solidFill>
                  <a:schemeClr val="bg1"/>
                </a:solidFill>
              </a:rPr>
              <a:t>입점신청</a:t>
            </a:r>
            <a:r>
              <a:rPr lang="ko-KR" altLang="en-US" sz="800" dirty="0">
                <a:solidFill>
                  <a:schemeClr val="bg1"/>
                </a:solidFill>
              </a:rPr>
              <a:t>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E07773-0667-1DB3-85D3-99C0AEFFF911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974">
            <a:extLst>
              <a:ext uri="{FF2B5EF4-FFF2-40B4-BE49-F238E27FC236}">
                <a16:creationId xmlns:a16="http://schemas.microsoft.com/office/drawing/2014/main" id="{A0F4BECE-B8B2-5657-F1C9-12A7CDBB6B59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0D74043-A2C3-8AA2-B3DA-23563E0D1807}"/>
              </a:ext>
            </a:extLst>
          </p:cNvPr>
          <p:cNvCxnSpPr>
            <a:cxnSpLocks/>
          </p:cNvCxnSpPr>
          <p:nvPr/>
        </p:nvCxnSpPr>
        <p:spPr>
          <a:xfrm>
            <a:off x="123990" y="4571697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F5BA73-250A-7A2B-E610-0656B61F852E}"/>
              </a:ext>
            </a:extLst>
          </p:cNvPr>
          <p:cNvGrpSpPr/>
          <p:nvPr/>
        </p:nvGrpSpPr>
        <p:grpSpPr>
          <a:xfrm>
            <a:off x="339137" y="919109"/>
            <a:ext cx="1313393" cy="438582"/>
            <a:chOff x="373014" y="900255"/>
            <a:chExt cx="1313393" cy="43858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72F3AA8C-893C-F761-380F-B370DD9D5A0E}"/>
                </a:ext>
              </a:extLst>
            </p:cNvPr>
            <p:cNvGrpSpPr/>
            <p:nvPr/>
          </p:nvGrpSpPr>
          <p:grpSpPr>
            <a:xfrm>
              <a:off x="373014" y="962811"/>
              <a:ext cx="330994" cy="330994"/>
              <a:chOff x="6446076" y="2895600"/>
              <a:chExt cx="1906543" cy="1906543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B3E3F144-F9F1-D84F-9BFA-E7F509977B55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FBBE0EB2-C7E9-57EE-1C0B-BE2769D1D998}"/>
                  </a:ext>
                </a:extLst>
              </p:cNvPr>
              <p:cNvCxnSpPr>
                <a:stCxn id="48" idx="7"/>
                <a:endCxn id="4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2CF8B025-47F7-BD9F-62D2-B99E9D1EC0F4}"/>
                  </a:ext>
                </a:extLst>
              </p:cNvPr>
              <p:cNvCxnSpPr>
                <a:stCxn id="48" idx="1"/>
                <a:endCxn id="4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99731DB-C801-1CA4-7AA0-4DB3CB091B9E}"/>
                </a:ext>
              </a:extLst>
            </p:cNvPr>
            <p:cNvSpPr txBox="1"/>
            <p:nvPr/>
          </p:nvSpPr>
          <p:spPr>
            <a:xfrm>
              <a:off x="724284" y="900255"/>
              <a:ext cx="96212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Buy Social </a:t>
              </a:r>
            </a:p>
            <a:p>
              <a:r>
                <a:rPr lang="ko-KR" altLang="en-US" sz="1250" b="1" dirty="0">
                  <a:solidFill>
                    <a:schemeClr val="tx1"/>
                  </a:solidFill>
                  <a:latin typeface="+mn-ea"/>
                </a:rPr>
                <a:t>판로플랫폼</a:t>
              </a:r>
              <a:endParaRPr lang="ko-KR" altLang="en-US" sz="125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37812BF-57E5-5DE8-5E97-77C7E538C625}"/>
              </a:ext>
            </a:extLst>
          </p:cNvPr>
          <p:cNvSpPr txBox="1"/>
          <p:nvPr/>
        </p:nvSpPr>
        <p:spPr>
          <a:xfrm>
            <a:off x="429766" y="477362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주요서비스</a:t>
            </a:r>
          </a:p>
        </p:txBody>
      </p:sp>
      <p:grpSp>
        <p:nvGrpSpPr>
          <p:cNvPr id="705" name="그룹 704">
            <a:extLst>
              <a:ext uri="{FF2B5EF4-FFF2-40B4-BE49-F238E27FC236}">
                <a16:creationId xmlns:a16="http://schemas.microsoft.com/office/drawing/2014/main" id="{68EBFFE4-5C9A-53FB-0E25-56F69E28A4C0}"/>
              </a:ext>
            </a:extLst>
          </p:cNvPr>
          <p:cNvGrpSpPr/>
          <p:nvPr/>
        </p:nvGrpSpPr>
        <p:grpSpPr>
          <a:xfrm>
            <a:off x="362138" y="5279697"/>
            <a:ext cx="1440914" cy="915407"/>
            <a:chOff x="620193" y="5279697"/>
            <a:chExt cx="1440914" cy="915407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23DF5F-6C63-9CC9-07DD-BE9A14657A3D}"/>
                </a:ext>
              </a:extLst>
            </p:cNvPr>
            <p:cNvSpPr txBox="1"/>
            <p:nvPr/>
          </p:nvSpPr>
          <p:spPr>
            <a:xfrm>
              <a:off x="620193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spc="-40" dirty="0">
                  <a:latin typeface="+mn-ea"/>
                </a:rPr>
                <a:t>견적요청목록</a:t>
              </a:r>
              <a:endParaRPr kumimoji="0" lang="ko-KR" altLang="en-US" sz="1000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8F1472B-41DF-3654-09DB-2F4BB0E6A6CD}"/>
                </a:ext>
              </a:extLst>
            </p:cNvPr>
            <p:cNvGrpSpPr/>
            <p:nvPr/>
          </p:nvGrpSpPr>
          <p:grpSpPr>
            <a:xfrm>
              <a:off x="1068088" y="5279697"/>
              <a:ext cx="540000" cy="540000"/>
              <a:chOff x="6446076" y="2895600"/>
              <a:chExt cx="1906543" cy="1906543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B2FDD64-A6A5-1960-77E4-C076A9320BB0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42147B36-87CF-3B6F-773C-B4831EC2E949}"/>
                  </a:ext>
                </a:extLst>
              </p:cNvPr>
              <p:cNvCxnSpPr>
                <a:stCxn id="79" idx="7"/>
                <a:endCxn id="79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FAE27D70-7099-6CB1-D6E4-9CD7AAE98C06}"/>
                  </a:ext>
                </a:extLst>
              </p:cNvPr>
              <p:cNvCxnSpPr>
                <a:stCxn id="79" idx="1"/>
                <a:endCxn id="79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7" name="그룹 706">
            <a:extLst>
              <a:ext uri="{FF2B5EF4-FFF2-40B4-BE49-F238E27FC236}">
                <a16:creationId xmlns:a16="http://schemas.microsoft.com/office/drawing/2014/main" id="{949BCB1C-6DF3-919D-96E3-B74B0E94128C}"/>
              </a:ext>
            </a:extLst>
          </p:cNvPr>
          <p:cNvGrpSpPr/>
          <p:nvPr/>
        </p:nvGrpSpPr>
        <p:grpSpPr>
          <a:xfrm>
            <a:off x="3418890" y="5279697"/>
            <a:ext cx="1440914" cy="915407"/>
            <a:chOff x="2404216" y="5279697"/>
            <a:chExt cx="1440914" cy="915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81AD20-97F5-270F-2AC1-7E724252E8AC}"/>
                </a:ext>
              </a:extLst>
            </p:cNvPr>
            <p:cNvSpPr txBox="1"/>
            <p:nvPr/>
          </p:nvSpPr>
          <p:spPr>
            <a:xfrm>
              <a:off x="2404216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상품등록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072C8CE-30FE-F00F-A043-E7A34FFA012F}"/>
                </a:ext>
              </a:extLst>
            </p:cNvPr>
            <p:cNvGrpSpPr/>
            <p:nvPr/>
          </p:nvGrpSpPr>
          <p:grpSpPr>
            <a:xfrm>
              <a:off x="2852111" y="5279697"/>
              <a:ext cx="540000" cy="540000"/>
              <a:chOff x="6446076" y="2895600"/>
              <a:chExt cx="1906543" cy="190654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50975F0-537B-3BDE-8CD7-21157D25AEF6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230E900-9925-2115-6870-B3F7B6AE0F45}"/>
                  </a:ext>
                </a:extLst>
              </p:cNvPr>
              <p:cNvCxnSpPr>
                <a:stCxn id="86" idx="7"/>
                <a:endCxn id="86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38250C6-184E-AE48-E474-7EB636EC276D}"/>
                  </a:ext>
                </a:extLst>
              </p:cNvPr>
              <p:cNvCxnSpPr>
                <a:stCxn id="86" idx="1"/>
                <a:endCxn id="86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8" name="그룹 707">
            <a:extLst>
              <a:ext uri="{FF2B5EF4-FFF2-40B4-BE49-F238E27FC236}">
                <a16:creationId xmlns:a16="http://schemas.microsoft.com/office/drawing/2014/main" id="{D874438D-7D5F-32D1-F02B-F0CD53C6A874}"/>
              </a:ext>
            </a:extLst>
          </p:cNvPr>
          <p:cNvGrpSpPr/>
          <p:nvPr/>
        </p:nvGrpSpPr>
        <p:grpSpPr>
          <a:xfrm>
            <a:off x="4947266" y="5279697"/>
            <a:ext cx="1440914" cy="915407"/>
            <a:chOff x="4188239" y="5279697"/>
            <a:chExt cx="1440914" cy="915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47FA65-CAD7-01C6-41A5-C09BD77F2300}"/>
                </a:ext>
              </a:extLst>
            </p:cNvPr>
            <p:cNvSpPr txBox="1"/>
            <p:nvPr/>
          </p:nvSpPr>
          <p:spPr>
            <a:xfrm>
              <a:off x="4188239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우수제품지</a:t>
              </a:r>
              <a:r>
                <a:rPr lang="ko-KR" altLang="en-US" sz="1000" kern="0" spc="-40" dirty="0">
                  <a:latin typeface="+mn-ea"/>
                </a:rPr>
                <a:t>정 신청</a:t>
              </a:r>
              <a:endParaRPr kumimoji="0" lang="ko-KR" altLang="en-US" sz="1000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097B6A0-1EED-A11F-97B1-F8930FFFF7D6}"/>
                </a:ext>
              </a:extLst>
            </p:cNvPr>
            <p:cNvGrpSpPr/>
            <p:nvPr/>
          </p:nvGrpSpPr>
          <p:grpSpPr>
            <a:xfrm>
              <a:off x="4636134" y="5279697"/>
              <a:ext cx="540000" cy="540000"/>
              <a:chOff x="6446076" y="2895600"/>
              <a:chExt cx="1906543" cy="1906543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256B11E-2D83-70CD-527A-A47EE2A12040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1E6DA794-BEDB-46AC-E256-AB734545BF55}"/>
                  </a:ext>
                </a:extLst>
              </p:cNvPr>
              <p:cNvCxnSpPr>
                <a:stCxn id="93" idx="7"/>
                <a:endCxn id="93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5F720EE-D769-6059-759D-F4E9616CBCC1}"/>
                  </a:ext>
                </a:extLst>
              </p:cNvPr>
              <p:cNvCxnSpPr>
                <a:stCxn id="93" idx="1"/>
                <a:endCxn id="93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222F434D-BEB8-37D8-EDCD-FE2FC3B7EE82}"/>
              </a:ext>
            </a:extLst>
          </p:cNvPr>
          <p:cNvGrpSpPr/>
          <p:nvPr/>
        </p:nvGrpSpPr>
        <p:grpSpPr>
          <a:xfrm>
            <a:off x="6475642" y="5279697"/>
            <a:ext cx="1440914" cy="915407"/>
            <a:chOff x="5972262" y="5279697"/>
            <a:chExt cx="1440914" cy="915407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EC3FB29-D130-8A58-9FE5-191D146AFE0A}"/>
                </a:ext>
              </a:extLst>
            </p:cNvPr>
            <p:cNvSpPr txBox="1"/>
            <p:nvPr/>
          </p:nvSpPr>
          <p:spPr>
            <a:xfrm>
              <a:off x="5972262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시범구매 신청</a:t>
              </a: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F129F53-A593-BC9B-6607-263F18A5D418}"/>
                </a:ext>
              </a:extLst>
            </p:cNvPr>
            <p:cNvGrpSpPr/>
            <p:nvPr/>
          </p:nvGrpSpPr>
          <p:grpSpPr>
            <a:xfrm>
              <a:off x="6420157" y="5279697"/>
              <a:ext cx="540000" cy="540000"/>
              <a:chOff x="6446076" y="2895600"/>
              <a:chExt cx="1906543" cy="1906543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2F4BEB6E-CC60-3CC4-08B4-93B283FE4622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D1ACB6D3-D63E-00BA-4E1F-93D12439A916}"/>
                  </a:ext>
                </a:extLst>
              </p:cNvPr>
              <p:cNvCxnSpPr>
                <a:stCxn id="100" idx="7"/>
                <a:endCxn id="100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91D2918-2389-52FC-32A8-9530F59A5A22}"/>
                  </a:ext>
                </a:extLst>
              </p:cNvPr>
              <p:cNvCxnSpPr>
                <a:stCxn id="100" idx="1"/>
                <a:endCxn id="100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10" name="그룹 709">
            <a:extLst>
              <a:ext uri="{FF2B5EF4-FFF2-40B4-BE49-F238E27FC236}">
                <a16:creationId xmlns:a16="http://schemas.microsoft.com/office/drawing/2014/main" id="{809C1658-A183-C222-1309-DF5FC20BECBB}"/>
              </a:ext>
            </a:extLst>
          </p:cNvPr>
          <p:cNvGrpSpPr/>
          <p:nvPr/>
        </p:nvGrpSpPr>
        <p:grpSpPr>
          <a:xfrm>
            <a:off x="8004020" y="5279697"/>
            <a:ext cx="1440914" cy="1056471"/>
            <a:chOff x="7756285" y="5279697"/>
            <a:chExt cx="1440914" cy="1056471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306609F-7D39-9158-F5B5-B3290E13363F}"/>
                </a:ext>
              </a:extLst>
            </p:cNvPr>
            <p:cNvSpPr txBox="1"/>
            <p:nvPr/>
          </p:nvSpPr>
          <p:spPr>
            <a:xfrm>
              <a:off x="7756285" y="5961707"/>
              <a:ext cx="1440914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취약계층고용비율</a:t>
              </a:r>
              <a:endParaRPr kumimoji="0" lang="en-US" altLang="ko-KR" sz="1000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확인서 조회</a:t>
              </a:r>
            </a:p>
          </p:txBody>
        </p: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5A44BF1A-4C15-0C69-7031-B19AF662194F}"/>
                </a:ext>
              </a:extLst>
            </p:cNvPr>
            <p:cNvGrpSpPr/>
            <p:nvPr/>
          </p:nvGrpSpPr>
          <p:grpSpPr>
            <a:xfrm>
              <a:off x="8204180" y="5279697"/>
              <a:ext cx="540000" cy="540000"/>
              <a:chOff x="6446076" y="2895600"/>
              <a:chExt cx="1906543" cy="1906543"/>
            </a:xfrm>
          </p:grpSpPr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CF384EAA-BEEF-C13A-5064-2B4D60F4103C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1728E38D-B57C-4009-581B-A48F0DCE103C}"/>
                  </a:ext>
                </a:extLst>
              </p:cNvPr>
              <p:cNvCxnSpPr>
                <a:stCxn id="107" idx="7"/>
                <a:endCxn id="107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EED88370-C296-66EE-A460-23946AD1BD6E}"/>
                  </a:ext>
                </a:extLst>
              </p:cNvPr>
              <p:cNvCxnSpPr>
                <a:stCxn id="107" idx="1"/>
                <a:endCxn id="107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D2C8B590-5DE2-A79B-4A59-64087747F9BE}"/>
              </a:ext>
            </a:extLst>
          </p:cNvPr>
          <p:cNvGrpSpPr/>
          <p:nvPr/>
        </p:nvGrpSpPr>
        <p:grpSpPr>
          <a:xfrm>
            <a:off x="1890514" y="5279697"/>
            <a:ext cx="1440914" cy="915407"/>
            <a:chOff x="1562873" y="5279697"/>
            <a:chExt cx="1440914" cy="915407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B3C16DD-2D15-14B7-2BD9-BB8BFD4B7975}"/>
                </a:ext>
              </a:extLst>
            </p:cNvPr>
            <p:cNvSpPr txBox="1"/>
            <p:nvPr/>
          </p:nvSpPr>
          <p:spPr>
            <a:xfrm>
              <a:off x="1562873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샘플신청목록</a:t>
              </a: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B47BD867-EF54-C58A-E998-63BD373E7E97}"/>
                </a:ext>
              </a:extLst>
            </p:cNvPr>
            <p:cNvGrpSpPr/>
            <p:nvPr/>
          </p:nvGrpSpPr>
          <p:grpSpPr>
            <a:xfrm>
              <a:off x="2010768" y="5279697"/>
              <a:ext cx="540000" cy="540000"/>
              <a:chOff x="6446076" y="2895600"/>
              <a:chExt cx="1906543" cy="1906543"/>
            </a:xfrm>
          </p:grpSpPr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11690195-B2B5-95C6-B4C2-781B0CC7FACB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9D37AD78-65BA-FB69-9756-3030C1BFA9F5}"/>
                  </a:ext>
                </a:extLst>
              </p:cNvPr>
              <p:cNvCxnSpPr>
                <a:stCxn id="126" idx="7"/>
                <a:endCxn id="126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직선 연결선 703">
                <a:extLst>
                  <a:ext uri="{FF2B5EF4-FFF2-40B4-BE49-F238E27FC236}">
                    <a16:creationId xmlns:a16="http://schemas.microsoft.com/office/drawing/2014/main" id="{1C93CF4E-D365-D309-DA4B-88CE43AB5DC3}"/>
                  </a:ext>
                </a:extLst>
              </p:cNvPr>
              <p:cNvCxnSpPr>
                <a:stCxn id="126" idx="1"/>
                <a:endCxn id="126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1" name="TextBox 710">
            <a:extLst>
              <a:ext uri="{FF2B5EF4-FFF2-40B4-BE49-F238E27FC236}">
                <a16:creationId xmlns:a16="http://schemas.microsoft.com/office/drawing/2014/main" id="{91A21298-FEB4-8538-7DD6-36A5D3F6C9D9}"/>
              </a:ext>
            </a:extLst>
          </p:cNvPr>
          <p:cNvSpPr txBox="1"/>
          <p:nvPr/>
        </p:nvSpPr>
        <p:spPr>
          <a:xfrm>
            <a:off x="1525690" y="4800553"/>
            <a:ext cx="2752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사회적기업</a:t>
            </a:r>
            <a:r>
              <a:rPr lang="ko-KR" altLang="en-US" sz="1050" dirty="0"/>
              <a:t>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공공기관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스토어사업자</a:t>
            </a:r>
            <a:r>
              <a:rPr lang="en-US" altLang="ko-KR" sz="1050" dirty="0"/>
              <a:t> 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</a:t>
            </a:r>
          </a:p>
        </p:txBody>
      </p:sp>
      <p:cxnSp>
        <p:nvCxnSpPr>
          <p:cNvPr id="712" name="직선 연결선 711">
            <a:extLst>
              <a:ext uri="{FF2B5EF4-FFF2-40B4-BE49-F238E27FC236}">
                <a16:creationId xmlns:a16="http://schemas.microsoft.com/office/drawing/2014/main" id="{B58E4D63-07CF-6F32-DF61-1B8D8D0C1FCE}"/>
              </a:ext>
            </a:extLst>
          </p:cNvPr>
          <p:cNvCxnSpPr>
            <a:cxnSpLocks/>
          </p:cNvCxnSpPr>
          <p:nvPr/>
        </p:nvCxnSpPr>
        <p:spPr>
          <a:xfrm>
            <a:off x="1489478" y="4846511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B9F773C9-98AA-02FC-C59E-5E9C877F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986" y="1053057"/>
            <a:ext cx="253500" cy="234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B63B4A8-E113-8234-1166-B9535CCD56BA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4293" y="1026512"/>
            <a:ext cx="242120" cy="2520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363785-E899-D465-6439-8ACDEE675583}"/>
              </a:ext>
            </a:extLst>
          </p:cNvPr>
          <p:cNvGrpSpPr/>
          <p:nvPr/>
        </p:nvGrpSpPr>
        <p:grpSpPr>
          <a:xfrm>
            <a:off x="8135998" y="4194803"/>
            <a:ext cx="1236569" cy="230832"/>
            <a:chOff x="7027817" y="4666407"/>
            <a:chExt cx="1236569" cy="230832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76F9BB8-FE52-77B9-96AC-1FAD1D78A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798" y="4709823"/>
              <a:ext cx="694588" cy="1440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420A0D-A15D-CAD3-F4D0-F1FF478E04B7}"/>
                </a:ext>
              </a:extLst>
            </p:cNvPr>
            <p:cNvSpPr txBox="1"/>
            <p:nvPr/>
          </p:nvSpPr>
          <p:spPr>
            <a:xfrm>
              <a:off x="7027817" y="4666407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/ 6</a:t>
              </a:r>
              <a:endParaRPr lang="ko-KR" altLang="en-US" sz="900" b="1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D6E1813E-322D-62C3-7D7D-C960D41ED9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0194" y="2897279"/>
            <a:ext cx="144000" cy="2880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E9E6DF3-5106-69E6-A9F2-A5E4A06879B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89" y="2897279"/>
            <a:ext cx="144000" cy="288000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DEE7BCA9-CED6-131A-6423-FC187E610C52}"/>
              </a:ext>
            </a:extLst>
          </p:cNvPr>
          <p:cNvGrpSpPr/>
          <p:nvPr/>
        </p:nvGrpSpPr>
        <p:grpSpPr>
          <a:xfrm>
            <a:off x="6078791" y="2079774"/>
            <a:ext cx="1906543" cy="1906543"/>
            <a:chOff x="6446076" y="2895600"/>
            <a:chExt cx="1906543" cy="1906543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FB348E3-C07C-82DE-E3ED-3EC74976DDDE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097EB52-29B0-B089-1F5F-6DC0EE5C9CC5}"/>
                </a:ext>
              </a:extLst>
            </p:cNvPr>
            <p:cNvCxnSpPr>
              <a:stCxn id="40" idx="7"/>
              <a:endCxn id="40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772ED1D-F7A6-BC88-D3FD-9B57CDE5B8C6}"/>
                </a:ext>
              </a:extLst>
            </p:cNvPr>
            <p:cNvCxnSpPr>
              <a:stCxn id="40" idx="1"/>
              <a:endCxn id="40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1F28DAF-C429-AA89-5906-920B6094211A}"/>
              </a:ext>
            </a:extLst>
          </p:cNvPr>
          <p:cNvGrpSpPr/>
          <p:nvPr/>
        </p:nvGrpSpPr>
        <p:grpSpPr>
          <a:xfrm>
            <a:off x="1229557" y="1948738"/>
            <a:ext cx="3863558" cy="1168890"/>
            <a:chOff x="2747818" y="2851904"/>
            <a:chExt cx="3863558" cy="116889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020EB0B-6AF0-935D-B3F4-29C2B7FB89FE}"/>
                </a:ext>
              </a:extLst>
            </p:cNvPr>
            <p:cNvSpPr txBox="1"/>
            <p:nvPr/>
          </p:nvSpPr>
          <p:spPr>
            <a:xfrm>
              <a:off x="2747818" y="3097464"/>
              <a:ext cx="38635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700" dirty="0"/>
                <a:t>바이쇼설 상품몰</a:t>
              </a:r>
              <a:endParaRPr lang="en-US" altLang="ko-KR" sz="2700" dirty="0"/>
            </a:p>
            <a:p>
              <a:r>
                <a:rPr lang="ko-KR" altLang="en-US" sz="2700" b="1" dirty="0"/>
                <a:t>사회적기업 제품 기획전 </a:t>
              </a:r>
              <a:endParaRPr lang="en-US" altLang="ko-KR" sz="2700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E6E78A2-4BAA-FD84-442E-55029D729321}"/>
                </a:ext>
              </a:extLst>
            </p:cNvPr>
            <p:cNvSpPr txBox="1"/>
            <p:nvPr/>
          </p:nvSpPr>
          <p:spPr>
            <a:xfrm>
              <a:off x="3339976" y="2851904"/>
              <a:ext cx="2000869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사회적기업의날 </a:t>
              </a:r>
              <a:r>
                <a:rPr lang="en-US" altLang="ko-KR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ko-KR" altLang="en-US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주년 기념</a:t>
              </a:r>
              <a:endParaRPr lang="en-US" altLang="ko-KR" sz="1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3A42937-0CA3-CF9D-FB24-E97D170BAE33}"/>
              </a:ext>
            </a:extLst>
          </p:cNvPr>
          <p:cNvGrpSpPr/>
          <p:nvPr/>
        </p:nvGrpSpPr>
        <p:grpSpPr>
          <a:xfrm>
            <a:off x="1230613" y="3117521"/>
            <a:ext cx="1953208" cy="1025820"/>
            <a:chOff x="3267613" y="3686008"/>
            <a:chExt cx="1953208" cy="102582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DC334A-D363-C20C-034C-88211F3F3747}"/>
                </a:ext>
              </a:extLst>
            </p:cNvPr>
            <p:cNvSpPr txBox="1"/>
            <p:nvPr/>
          </p:nvSpPr>
          <p:spPr>
            <a:xfrm>
              <a:off x="3523510" y="3686008"/>
              <a:ext cx="1023357" cy="102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30" dirty="0"/>
                <a:t>50</a:t>
              </a:r>
              <a:endParaRPr lang="ko-KR" altLang="en-US" sz="6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AC502A1-E73E-05EF-191E-5D837366AAE8}"/>
                </a:ext>
              </a:extLst>
            </p:cNvPr>
            <p:cNvSpPr txBox="1"/>
            <p:nvPr/>
          </p:nvSpPr>
          <p:spPr>
            <a:xfrm>
              <a:off x="4148139" y="4021840"/>
              <a:ext cx="1072682" cy="559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3200" b="1" spc="-30" dirty="0"/>
                <a:t>%</a:t>
              </a:r>
              <a:br>
                <a:rPr lang="en-US" altLang="ko-KR" sz="3200" b="1" spc="-30" dirty="0"/>
              </a:br>
              <a:r>
                <a:rPr lang="en-US" altLang="ko-KR" sz="1700" b="1" spc="-30" dirty="0"/>
                <a:t>0FF</a:t>
              </a:r>
              <a:endParaRPr lang="ko-KR" altLang="en-US" sz="170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0F6C52-B73A-A47A-C23A-488E1FC71F38}"/>
                </a:ext>
              </a:extLst>
            </p:cNvPr>
            <p:cNvSpPr txBox="1"/>
            <p:nvPr/>
          </p:nvSpPr>
          <p:spPr>
            <a:xfrm>
              <a:off x="3267613" y="3857786"/>
              <a:ext cx="461986" cy="45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UP </a:t>
              </a:r>
            </a:p>
            <a:p>
              <a:pPr>
                <a:lnSpc>
                  <a:spcPts val="1400"/>
                </a:lnSpc>
              </a:pPr>
              <a:r>
                <a:rPr lang="en-US" altLang="ko-KR" sz="1300" spc="2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</a:t>
              </a:r>
              <a:endParaRPr lang="ko-KR" altLang="en-US" sz="1300" spc="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FF3BCC3-8D0C-C5D8-2D55-9576EE9E7486}"/>
              </a:ext>
            </a:extLst>
          </p:cNvPr>
          <p:cNvSpPr txBox="1"/>
          <p:nvPr/>
        </p:nvSpPr>
        <p:spPr>
          <a:xfrm>
            <a:off x="3168173" y="3624492"/>
            <a:ext cx="1266635" cy="30781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7. 1(</a:t>
            </a:r>
            <a:r>
              <a:rPr lang="ko-KR" altLang="en-US" sz="950" b="1" dirty="0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) - 7. 5(</a:t>
            </a:r>
            <a:r>
              <a:rPr lang="ko-KR" altLang="en-US" sz="950" b="1" dirty="0">
                <a:solidFill>
                  <a:schemeClr val="bg1"/>
                </a:solidFill>
                <a:latin typeface="+mn-ea"/>
              </a:rPr>
              <a:t>금</a:t>
            </a:r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) </a:t>
            </a:r>
            <a:endParaRPr lang="ko-KR" altLang="en-US" sz="9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53F391-6585-56CE-70FB-7C1C2C7F0A98}"/>
              </a:ext>
            </a:extLst>
          </p:cNvPr>
          <p:cNvSpPr txBox="1"/>
          <p:nvPr/>
        </p:nvSpPr>
        <p:spPr>
          <a:xfrm>
            <a:off x="1318189" y="1957300"/>
            <a:ext cx="540000" cy="25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108000" tIns="36000" rIns="108000" bIns="36000" rtlCol="0" anchor="ctr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7</a:t>
            </a:r>
            <a:r>
              <a:rPr lang="ko-KR" altLang="en-US" sz="900" b="1" dirty="0">
                <a:latin typeface="+mn-ea"/>
              </a:rPr>
              <a:t>월 </a:t>
            </a:r>
            <a:r>
              <a:rPr lang="en-US" altLang="ko-KR" sz="900" b="1" dirty="0">
                <a:latin typeface="+mn-ea"/>
              </a:rPr>
              <a:t>1</a:t>
            </a:r>
            <a:r>
              <a:rPr lang="ko-KR" altLang="en-US" sz="900" b="1" dirty="0">
                <a:latin typeface="+mn-ea"/>
              </a:rPr>
              <a:t>일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4822E52-BDDC-2CD2-B672-75CE40B2085F}"/>
              </a:ext>
            </a:extLst>
          </p:cNvPr>
          <p:cNvGrpSpPr/>
          <p:nvPr/>
        </p:nvGrpSpPr>
        <p:grpSpPr>
          <a:xfrm>
            <a:off x="1770304" y="1021040"/>
            <a:ext cx="4774166" cy="253916"/>
            <a:chOff x="1770304" y="1021040"/>
            <a:chExt cx="4774166" cy="25391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1020E3-A1AD-FC27-312D-3CC9675AB61D}"/>
                </a:ext>
              </a:extLst>
            </p:cNvPr>
            <p:cNvSpPr txBox="1"/>
            <p:nvPr/>
          </p:nvSpPr>
          <p:spPr>
            <a:xfrm>
              <a:off x="1770304" y="1021040"/>
              <a:ext cx="96372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판로지원사업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5252C3-AE22-5E01-6E46-51C2174BEC7B}"/>
                </a:ext>
              </a:extLst>
            </p:cNvPr>
            <p:cNvSpPr txBox="1"/>
            <p:nvPr/>
          </p:nvSpPr>
          <p:spPr>
            <a:xfrm>
              <a:off x="5840431" y="1021040"/>
              <a:ext cx="7040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고객센터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465984-D040-7865-BC61-F1798391A0CD}"/>
                </a:ext>
              </a:extLst>
            </p:cNvPr>
            <p:cNvSpPr txBox="1"/>
            <p:nvPr/>
          </p:nvSpPr>
          <p:spPr>
            <a:xfrm>
              <a:off x="4024978" y="1021040"/>
              <a:ext cx="7040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정보조회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62CC7A-E771-B3C7-946F-3E1FBF834538}"/>
                </a:ext>
              </a:extLst>
            </p:cNvPr>
            <p:cNvSpPr txBox="1"/>
            <p:nvPr/>
          </p:nvSpPr>
          <p:spPr>
            <a:xfrm>
              <a:off x="4737939" y="1021040"/>
              <a:ext cx="109356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사회적기업정보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795A20-4ADD-DBB5-979A-A8320231669B}"/>
                </a:ext>
              </a:extLst>
            </p:cNvPr>
            <p:cNvSpPr txBox="1"/>
            <p:nvPr/>
          </p:nvSpPr>
          <p:spPr>
            <a:xfrm>
              <a:off x="2742951" y="1021040"/>
              <a:ext cx="127310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우선구매실적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계획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8611922-B93E-CC28-82FE-B96BB7914CD5}"/>
              </a:ext>
            </a:extLst>
          </p:cNvPr>
          <p:cNvSpPr txBox="1"/>
          <p:nvPr/>
        </p:nvSpPr>
        <p:spPr>
          <a:xfrm>
            <a:off x="251630" y="540685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Buy Social </a:t>
            </a:r>
            <a:r>
              <a:rPr lang="ko-KR" altLang="en-US" sz="800" dirty="0" err="1">
                <a:solidFill>
                  <a:schemeClr val="bg1"/>
                </a:solidFill>
              </a:rPr>
              <a:t>상품몰</a:t>
            </a:r>
            <a:r>
              <a:rPr lang="ko-KR" altLang="en-US" sz="800" dirty="0">
                <a:solidFill>
                  <a:schemeClr val="bg1"/>
                </a:solidFill>
              </a:rPr>
              <a:t>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F80B46-364A-5C62-E58A-A255BB9B007A}"/>
              </a:ext>
            </a:extLst>
          </p:cNvPr>
          <p:cNvSpPr/>
          <p:nvPr/>
        </p:nvSpPr>
        <p:spPr>
          <a:xfrm>
            <a:off x="6919893" y="971261"/>
            <a:ext cx="2232000" cy="360000"/>
          </a:xfrm>
          <a:prstGeom prst="roundRect">
            <a:avLst>
              <a:gd name="adj" fmla="val 2880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DD337E96-1C75-3890-4DB7-3ABC573BDFED}"/>
              </a:ext>
            </a:extLst>
          </p:cNvPr>
          <p:cNvGrpSpPr/>
          <p:nvPr/>
        </p:nvGrpSpPr>
        <p:grpSpPr>
          <a:xfrm>
            <a:off x="4905424" y="531258"/>
            <a:ext cx="1799840" cy="215444"/>
            <a:chOff x="5588026" y="531258"/>
            <a:chExt cx="1799840" cy="2154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8E4CA97-DA69-7782-E2CB-DD021C5F7A82}"/>
                </a:ext>
              </a:extLst>
            </p:cNvPr>
            <p:cNvSpPr txBox="1"/>
            <p:nvPr/>
          </p:nvSpPr>
          <p:spPr>
            <a:xfrm>
              <a:off x="5717216" y="531258"/>
              <a:ext cx="16706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 [</a:t>
              </a:r>
              <a:r>
                <a:rPr lang="ko-KR" altLang="en-US" sz="800" dirty="0">
                  <a:solidFill>
                    <a:schemeClr val="bg1"/>
                  </a:solidFill>
                </a:rPr>
                <a:t>공공기관</a:t>
              </a:r>
              <a:r>
                <a:rPr lang="en-US" altLang="ko-KR" sz="800" dirty="0">
                  <a:solidFill>
                    <a:schemeClr val="bg1"/>
                  </a:solidFill>
                </a:rPr>
                <a:t>] </a:t>
              </a:r>
              <a:r>
                <a:rPr lang="ko-KR" altLang="en-US" sz="800" dirty="0">
                  <a:solidFill>
                    <a:schemeClr val="bg1"/>
                  </a:solidFill>
                </a:rPr>
                <a:t>홍길동님 안녕하세요</a:t>
              </a:r>
              <a:r>
                <a:rPr lang="en-US" altLang="ko-KR" sz="800" dirty="0">
                  <a:solidFill>
                    <a:schemeClr val="bg1"/>
                  </a:solidFill>
                </a:rPr>
                <a:t>!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E1F0D38A-1092-6CA4-6D9E-DB2D4DD3B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026" y="581477"/>
              <a:ext cx="200025" cy="152400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1005D7-2F81-058A-A13B-A4A250E43925}"/>
              </a:ext>
            </a:extLst>
          </p:cNvPr>
          <p:cNvGrpSpPr/>
          <p:nvPr/>
        </p:nvGrpSpPr>
        <p:grpSpPr>
          <a:xfrm>
            <a:off x="6820125" y="1599622"/>
            <a:ext cx="2340000" cy="1260000"/>
            <a:chOff x="6640661" y="1599622"/>
            <a:chExt cx="2340000" cy="126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F6662F0-77FD-03A1-1670-DCFDC1AE77FD}"/>
                </a:ext>
              </a:extLst>
            </p:cNvPr>
            <p:cNvSpPr/>
            <p:nvPr/>
          </p:nvSpPr>
          <p:spPr bwMode="auto">
            <a:xfrm>
              <a:off x="6640661" y="1599622"/>
              <a:ext cx="2340000" cy="1260000"/>
            </a:xfrm>
            <a:prstGeom prst="roundRect">
              <a:avLst>
                <a:gd name="adj" fmla="val 718"/>
              </a:avLst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6503FE2-4F4B-6E06-4426-D58628FC6D04}"/>
                </a:ext>
              </a:extLst>
            </p:cNvPr>
            <p:cNvSpPr txBox="1"/>
            <p:nvPr/>
          </p:nvSpPr>
          <p:spPr>
            <a:xfrm>
              <a:off x="6736169" y="1621178"/>
              <a:ext cx="2119441" cy="28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ko-KR" altLang="en-US" sz="900" b="1" dirty="0"/>
                <a:t>바이소셜과 함께하는 사회적기업은 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756C06F-DA71-B2CC-183F-FDE7139F53BE}"/>
                </a:ext>
              </a:extLst>
            </p:cNvPr>
            <p:cNvGrpSpPr/>
            <p:nvPr/>
          </p:nvGrpSpPr>
          <p:grpSpPr>
            <a:xfrm>
              <a:off x="6739835" y="1878470"/>
              <a:ext cx="1989165" cy="280333"/>
              <a:chOff x="6824243" y="1822198"/>
              <a:chExt cx="1989165" cy="280333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E76266E-2C88-95A9-1E00-17D130B64356}"/>
                  </a:ext>
                </a:extLst>
              </p:cNvPr>
              <p:cNvSpPr/>
              <p:nvPr/>
            </p:nvSpPr>
            <p:spPr>
              <a:xfrm>
                <a:off x="7152928" y="1887709"/>
                <a:ext cx="198000" cy="198000"/>
              </a:xfrm>
              <a:prstGeom prst="roundRect">
                <a:avLst>
                  <a:gd name="adj" fmla="val 171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latinLnBrk="0"/>
                <a:r>
                  <a:rPr lang="en-US" altLang="ko-KR" sz="1000" b="1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  <a:endParaRPr lang="ko-KR" altLang="en-US" sz="1000" b="1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493FAAB-7869-C09B-53DE-9E1C9A72D4DF}"/>
                  </a:ext>
                </a:extLst>
              </p:cNvPr>
              <p:cNvSpPr txBox="1"/>
              <p:nvPr/>
            </p:nvSpPr>
            <p:spPr>
              <a:xfrm>
                <a:off x="8017097" y="1822198"/>
                <a:ext cx="796311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ko-KR" altLang="en-US" sz="800" dirty="0"/>
                  <a:t>개소 입니다</a:t>
                </a:r>
                <a:r>
                  <a:rPr lang="en-US" altLang="ko-KR" sz="800" dirty="0"/>
                  <a:t>.</a:t>
                </a:r>
                <a:endParaRPr lang="ko-KR" altLang="en-US" sz="8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6463671-0A38-24A6-7AD8-B3372440AE9F}"/>
                  </a:ext>
                </a:extLst>
              </p:cNvPr>
              <p:cNvSpPr txBox="1"/>
              <p:nvPr/>
            </p:nvSpPr>
            <p:spPr>
              <a:xfrm>
                <a:off x="7285068" y="1822198"/>
                <a:ext cx="198000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:endParaRPr lang="ko-KR" altLang="en-US" sz="900" b="1" dirty="0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EB903102-B771-0E8D-8569-2CCE4B8F71C3}"/>
                  </a:ext>
                </a:extLst>
              </p:cNvPr>
              <p:cNvSpPr/>
              <p:nvPr/>
            </p:nvSpPr>
            <p:spPr>
              <a:xfrm>
                <a:off x="7423860" y="1887709"/>
                <a:ext cx="198000" cy="198000"/>
              </a:xfrm>
              <a:prstGeom prst="roundRect">
                <a:avLst>
                  <a:gd name="adj" fmla="val 171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latinLnBrk="0"/>
                <a:r>
                  <a:rPr lang="en-US" altLang="ko-KR" sz="1000" b="1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8</a:t>
                </a:r>
                <a:endParaRPr lang="ko-KR" altLang="en-US" sz="1000" b="1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6AF18ED2-6139-663F-DD68-BF0A9FB96C45}"/>
                  </a:ext>
                </a:extLst>
              </p:cNvPr>
              <p:cNvSpPr/>
              <p:nvPr/>
            </p:nvSpPr>
            <p:spPr>
              <a:xfrm>
                <a:off x="7643994" y="1887709"/>
                <a:ext cx="198000" cy="198000"/>
              </a:xfrm>
              <a:prstGeom prst="roundRect">
                <a:avLst>
                  <a:gd name="adj" fmla="val 171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latinLnBrk="0"/>
                <a:r>
                  <a:rPr lang="en-US" altLang="ko-KR" sz="1000" b="1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  <a:endParaRPr lang="ko-KR" altLang="en-US" sz="1000" b="1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AF35540B-1331-E431-E1D5-342C426FCB98}"/>
                  </a:ext>
                </a:extLst>
              </p:cNvPr>
              <p:cNvSpPr/>
              <p:nvPr/>
            </p:nvSpPr>
            <p:spPr>
              <a:xfrm>
                <a:off x="7864128" y="1887709"/>
                <a:ext cx="198000" cy="198000"/>
              </a:xfrm>
              <a:prstGeom prst="roundRect">
                <a:avLst>
                  <a:gd name="adj" fmla="val 17105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algn="ctr" latinLnBrk="0"/>
                <a:r>
                  <a:rPr lang="en-US" altLang="ko-KR" sz="1000" b="1" kern="0" dirty="0">
                    <a:solidFill>
                      <a:schemeClr val="bg1"/>
                    </a:solidFill>
                    <a:latin typeface="+mj-ea"/>
                    <a:ea typeface="+mj-ea"/>
                  </a:rPr>
                  <a:t>6</a:t>
                </a:r>
                <a:endParaRPr lang="ko-KR" altLang="en-US" sz="1000" b="1" kern="0" dirty="0">
                  <a:solidFill>
                    <a:schemeClr val="bg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026AC57-8FBC-2DE6-D420-EA04EFD6BCBB}"/>
                  </a:ext>
                </a:extLst>
              </p:cNvPr>
              <p:cNvSpPr txBox="1"/>
              <p:nvPr/>
            </p:nvSpPr>
            <p:spPr>
              <a:xfrm>
                <a:off x="6824243" y="1822198"/>
                <a:ext cx="419756" cy="280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700"/>
                  </a:lnSpc>
                </a:pPr>
                <a:r>
                  <a:rPr lang="ko-KR" altLang="en-US" sz="800" dirty="0"/>
                  <a:t>현재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8AF5866-0BB7-D487-939E-EABE0F676026}"/>
                </a:ext>
              </a:extLst>
            </p:cNvPr>
            <p:cNvGrpSpPr/>
            <p:nvPr/>
          </p:nvGrpSpPr>
          <p:grpSpPr>
            <a:xfrm>
              <a:off x="6831587" y="2566770"/>
              <a:ext cx="1980000" cy="90000"/>
              <a:chOff x="10066423" y="3536388"/>
              <a:chExt cx="1260000" cy="90000"/>
            </a:xfrm>
          </p:grpSpPr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3C50144B-8F7B-059B-8F64-83E0078A6ECA}"/>
                  </a:ext>
                </a:extLst>
              </p:cNvPr>
              <p:cNvSpPr/>
              <p:nvPr/>
            </p:nvSpPr>
            <p:spPr bwMode="auto">
              <a:xfrm>
                <a:off x="10066423" y="3536388"/>
                <a:ext cx="126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E5059915-E622-AEE2-E2DF-4DD4F08F101B}"/>
                  </a:ext>
                </a:extLst>
              </p:cNvPr>
              <p:cNvSpPr/>
              <p:nvPr/>
            </p:nvSpPr>
            <p:spPr bwMode="auto">
              <a:xfrm>
                <a:off x="10066423" y="3536388"/>
                <a:ext cx="252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39D947-F477-EC24-AE7C-4DA26A1132EA}"/>
                </a:ext>
              </a:extLst>
            </p:cNvPr>
            <p:cNvCxnSpPr>
              <a:cxnSpLocks/>
            </p:cNvCxnSpPr>
            <p:nvPr/>
          </p:nvCxnSpPr>
          <p:spPr>
            <a:xfrm>
              <a:off x="6820661" y="2257872"/>
              <a:ext cx="1980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2E0C0E2-6434-CC4A-3DF5-0F7A8702B496}"/>
                </a:ext>
              </a:extLst>
            </p:cNvPr>
            <p:cNvGrpSpPr/>
            <p:nvPr/>
          </p:nvGrpSpPr>
          <p:grpSpPr>
            <a:xfrm>
              <a:off x="8477511" y="2333185"/>
              <a:ext cx="467993" cy="200055"/>
              <a:chOff x="7015075" y="2872911"/>
              <a:chExt cx="467993" cy="20005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AB0E32-2746-32BB-19E9-133FBE3479C8}"/>
                  </a:ext>
                </a:extLst>
              </p:cNvPr>
              <p:cNvSpPr txBox="1"/>
              <p:nvPr/>
            </p:nvSpPr>
            <p:spPr>
              <a:xfrm>
                <a:off x="7051747" y="2872911"/>
                <a:ext cx="43132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7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새싹</a:t>
                </a:r>
              </a:p>
            </p:txBody>
          </p:sp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6B1F6AE9-8276-0AA6-9CC1-9C7547573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5075" y="2927434"/>
                <a:ext cx="132300" cy="1008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03517C7-BA66-264B-31BC-0B0B4793D80A}"/>
                </a:ext>
              </a:extLst>
            </p:cNvPr>
            <p:cNvGrpSpPr/>
            <p:nvPr/>
          </p:nvGrpSpPr>
          <p:grpSpPr>
            <a:xfrm>
              <a:off x="6736169" y="2316044"/>
              <a:ext cx="1262585" cy="216927"/>
              <a:chOff x="6820577" y="2316044"/>
              <a:chExt cx="1262585" cy="21692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8052FA-ACEA-BC77-C5AF-8470AB2A1A8B}"/>
                  </a:ext>
                </a:extLst>
              </p:cNvPr>
              <p:cNvSpPr txBox="1"/>
              <p:nvPr/>
            </p:nvSpPr>
            <p:spPr>
              <a:xfrm>
                <a:off x="6820577" y="2317527"/>
                <a:ext cx="11965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b="1" dirty="0"/>
                  <a:t>나의 가치소비 기여도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3ABF66B5-16F8-CFE0-5741-5F175F904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51162" y="2316044"/>
                <a:ext cx="232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1711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974">
            <a:extLst>
              <a:ext uri="{FF2B5EF4-FFF2-40B4-BE49-F238E27FC236}">
                <a16:creationId xmlns:a16="http://schemas.microsoft.com/office/drawing/2014/main" id="{9E2F7F6E-12C0-30F9-789C-EFD3A064DD47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F427AB-7AD4-D266-F2AE-D53A1BF93D8D}"/>
              </a:ext>
            </a:extLst>
          </p:cNvPr>
          <p:cNvSpPr txBox="1"/>
          <p:nvPr/>
        </p:nvSpPr>
        <p:spPr>
          <a:xfrm>
            <a:off x="749564" y="4994385"/>
            <a:ext cx="3194340" cy="90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13292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성남시 수정구 수정로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157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한화생명빌딩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6~8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사업자등록번호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129-82-11425   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고유번호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129-82-11425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COPYRIGHTS © 2024 KAIA, ALL RIGHTS RESERVED.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085A81-12AB-E378-9A25-A3F1CC5A14C3}"/>
              </a:ext>
            </a:extLst>
          </p:cNvPr>
          <p:cNvCxnSpPr>
            <a:cxnSpLocks/>
          </p:cNvCxnSpPr>
          <p:nvPr/>
        </p:nvCxnSpPr>
        <p:spPr>
          <a:xfrm>
            <a:off x="123990" y="4526745"/>
            <a:ext cx="95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91C2F11-AECC-5FEE-E917-120CF83A3E92}"/>
              </a:ext>
            </a:extLst>
          </p:cNvPr>
          <p:cNvGrpSpPr/>
          <p:nvPr/>
        </p:nvGrpSpPr>
        <p:grpSpPr>
          <a:xfrm>
            <a:off x="7972425" y="4123590"/>
            <a:ext cx="1440000" cy="306000"/>
            <a:chOff x="7972425" y="4478674"/>
            <a:chExt cx="1440000" cy="306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88662C3B-4994-D07F-273A-1E6C93991028}"/>
                </a:ext>
              </a:extLst>
            </p:cNvPr>
            <p:cNvSpPr/>
            <p:nvPr/>
          </p:nvSpPr>
          <p:spPr bwMode="auto">
            <a:xfrm>
              <a:off x="7972425" y="4478674"/>
              <a:ext cx="1440000" cy="30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0" rIns="0" bIns="0" rtlCol="0" anchor="ctr"/>
            <a:lstStyle/>
            <a:p>
              <a:r>
                <a:rPr lang="ko-KR" altLang="en-US" sz="900" spc="-30" dirty="0">
                  <a:solidFill>
                    <a:schemeClr val="tx1"/>
                  </a:solidFill>
                  <a:latin typeface="+mj-lt"/>
                </a:rPr>
                <a:t>관련사이트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7EF775F-D1AA-1364-00CF-6433730A0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186383" y="4578101"/>
              <a:ext cx="133412" cy="126000"/>
            </a:xfrm>
            <a:prstGeom prst="rect">
              <a:avLst/>
            </a:prstGeom>
          </p:spPr>
        </p:pic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129879C-3B03-A65A-8523-DC025072443B}"/>
              </a:ext>
            </a:extLst>
          </p:cNvPr>
          <p:cNvCxnSpPr>
            <a:cxnSpLocks/>
          </p:cNvCxnSpPr>
          <p:nvPr/>
        </p:nvCxnSpPr>
        <p:spPr>
          <a:xfrm>
            <a:off x="123990" y="4035960"/>
            <a:ext cx="95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0C3D7439-8B49-524A-50F9-F36E53F33E40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5" y="4630110"/>
            <a:ext cx="1856902" cy="468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BDD4A8A-9099-FC65-69B9-27744861DD98}"/>
              </a:ext>
            </a:extLst>
          </p:cNvPr>
          <p:cNvSpPr txBox="1"/>
          <p:nvPr/>
        </p:nvSpPr>
        <p:spPr>
          <a:xfrm>
            <a:off x="7620078" y="4713889"/>
            <a:ext cx="918981" cy="24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ko-KR" altLang="en-US" b="1" dirty="0"/>
              <a:t>고객센터   </a:t>
            </a:r>
            <a:r>
              <a:rPr lang="en-US" altLang="ko-KR" b="1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1111DA-1656-DC52-08FF-27FAA4DD40C4}"/>
              </a:ext>
            </a:extLst>
          </p:cNvPr>
          <p:cNvSpPr txBox="1"/>
          <p:nvPr/>
        </p:nvSpPr>
        <p:spPr>
          <a:xfrm>
            <a:off x="7620078" y="4958984"/>
            <a:ext cx="187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 algn="l"/>
            <a:r>
              <a:rPr lang="en-US" altLang="ko-KR" sz="1600" i="0" u="none" strike="noStrike" dirty="0">
                <a:solidFill>
                  <a:srgbClr val="2F3438"/>
                </a:solidFill>
                <a:effectLst/>
                <a:highlight>
                  <a:srgbClr val="F7F9FA"/>
                </a:highlight>
                <a:latin typeface="Pretendard Variable"/>
              </a:rPr>
              <a:t>02-2205-2365</a:t>
            </a:r>
            <a:endParaRPr lang="ko-KR" altLang="en-US" sz="1050" i="0" dirty="0">
              <a:solidFill>
                <a:srgbClr val="757575"/>
              </a:solidFill>
              <a:effectLst/>
              <a:highlight>
                <a:srgbClr val="FFFFFF"/>
              </a:highlight>
              <a:latin typeface="Nanum Squar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FB001-A865-0073-896B-48F5F8C7BE0A}"/>
              </a:ext>
            </a:extLst>
          </p:cNvPr>
          <p:cNvSpPr txBox="1"/>
          <p:nvPr/>
        </p:nvSpPr>
        <p:spPr>
          <a:xfrm>
            <a:off x="7620078" y="5299034"/>
            <a:ext cx="1871089" cy="61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평일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10:00 ~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17:00</a:t>
            </a:r>
          </a:p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점심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12:00 ~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13:00</a:t>
            </a:r>
          </a:p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휴일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주말 및 공휴일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195E68A-5CF4-A1E3-9C2A-2A9A4A6B2E8D}"/>
              </a:ext>
            </a:extLst>
          </p:cNvPr>
          <p:cNvSpPr/>
          <p:nvPr/>
        </p:nvSpPr>
        <p:spPr>
          <a:xfrm>
            <a:off x="7705391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FAQ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보기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6C3A0E-8915-7DF9-4CFA-F1606EF78A93}"/>
              </a:ext>
            </a:extLst>
          </p:cNvPr>
          <p:cNvSpPr/>
          <p:nvPr/>
        </p:nvSpPr>
        <p:spPr>
          <a:xfrm>
            <a:off x="8299377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카톡상담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2D2B90B-A432-A848-D887-0B8FD2BB229E}"/>
              </a:ext>
            </a:extLst>
          </p:cNvPr>
          <p:cNvSpPr/>
          <p:nvPr/>
        </p:nvSpPr>
        <p:spPr>
          <a:xfrm>
            <a:off x="8883836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1:1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문의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ACA86A7A-5BFA-89BF-784F-E446651E57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grayscl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21950" b="-9827"/>
          <a:stretch/>
        </p:blipFill>
        <p:spPr>
          <a:xfrm>
            <a:off x="797971" y="5994138"/>
            <a:ext cx="1375336" cy="376596"/>
          </a:xfrm>
          <a:prstGeom prst="rect">
            <a:avLst/>
          </a:prstGeom>
        </p:spPr>
      </p:pic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343E35C-2233-AEDA-96C0-9196EE0F3DE8}"/>
              </a:ext>
            </a:extLst>
          </p:cNvPr>
          <p:cNvCxnSpPr/>
          <p:nvPr/>
        </p:nvCxnSpPr>
        <p:spPr>
          <a:xfrm>
            <a:off x="3896279" y="4779636"/>
            <a:ext cx="0" cy="15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768179DF-D7D9-A7EF-74CA-B52E38AF53E6}"/>
              </a:ext>
            </a:extLst>
          </p:cNvPr>
          <p:cNvCxnSpPr/>
          <p:nvPr/>
        </p:nvCxnSpPr>
        <p:spPr>
          <a:xfrm>
            <a:off x="7564481" y="4779636"/>
            <a:ext cx="0" cy="15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2C05FA6-3E22-66A7-F658-62E8F8BA1EDA}"/>
              </a:ext>
            </a:extLst>
          </p:cNvPr>
          <p:cNvSpPr txBox="1"/>
          <p:nvPr/>
        </p:nvSpPr>
        <p:spPr>
          <a:xfrm>
            <a:off x="3951878" y="4713889"/>
            <a:ext cx="1667373" cy="24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ⓒ Yoon Communications.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906C4AA-1048-AE70-2953-C5FF9F2D743A}"/>
              </a:ext>
            </a:extLst>
          </p:cNvPr>
          <p:cNvSpPr txBox="1"/>
          <p:nvPr/>
        </p:nvSpPr>
        <p:spPr>
          <a:xfrm>
            <a:off x="3953699" y="4994385"/>
            <a:ext cx="3611983" cy="140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14057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안양시 동안구 시민대로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361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에이스평촌타워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대표이사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대표전화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031-330-8000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help@yooncoms.com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사업자등록번호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123-45-67890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통신판매업신고번호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​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2024-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경기안양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-1234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</a:t>
            </a:r>
          </a:p>
          <a:p>
            <a:pPr>
              <a:lnSpc>
                <a:spcPts val="13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바이소셜은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한국사회적기업진흥원의 위탁으로 ㈜윤커뮤니케이션즈에서 운영하는 사이트입니다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605A56DA-3242-6A6B-9B7A-0DA0BB531F10}"/>
              </a:ext>
            </a:extLst>
          </p:cNvPr>
          <p:cNvCxnSpPr>
            <a:cxnSpLocks/>
          </p:cNvCxnSpPr>
          <p:nvPr/>
        </p:nvCxnSpPr>
        <p:spPr>
          <a:xfrm>
            <a:off x="127074" y="3275902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F9EB21A-B3A3-9E0C-4FC1-D6C1475AEA33}"/>
              </a:ext>
            </a:extLst>
          </p:cNvPr>
          <p:cNvGrpSpPr/>
          <p:nvPr/>
        </p:nvGrpSpPr>
        <p:grpSpPr>
          <a:xfrm>
            <a:off x="1719865" y="3533885"/>
            <a:ext cx="1213718" cy="252000"/>
            <a:chOff x="4350675" y="3036116"/>
            <a:chExt cx="1213718" cy="252000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52E9315-7BB1-0AFA-8EAF-ECAB41A0AE34}"/>
                </a:ext>
              </a:extLst>
            </p:cNvPr>
            <p:cNvSpPr txBox="1"/>
            <p:nvPr/>
          </p:nvSpPr>
          <p:spPr>
            <a:xfrm>
              <a:off x="4591050" y="303900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관련 사이트명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8E14D24-B2BE-600F-FE8F-20571B53D5C5}"/>
                </a:ext>
              </a:extLst>
            </p:cNvPr>
            <p:cNvGrpSpPr/>
            <p:nvPr/>
          </p:nvGrpSpPr>
          <p:grpSpPr>
            <a:xfrm>
              <a:off x="4350675" y="3036116"/>
              <a:ext cx="252000" cy="252000"/>
              <a:chOff x="3155445" y="4726574"/>
              <a:chExt cx="540000" cy="540000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286CFCAD-8BD7-890F-4BE5-678B34F0F933}"/>
                  </a:ext>
                </a:extLst>
              </p:cNvPr>
              <p:cNvSpPr/>
              <p:nvPr/>
            </p:nvSpPr>
            <p:spPr>
              <a:xfrm>
                <a:off x="3155445" y="4726574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72000" bIns="108000" rtlCol="0" anchor="t"/>
              <a:lstStyle/>
              <a:p>
                <a:pPr algn="l"/>
                <a:endParaRPr lang="ko-KR" altLang="en-US" sz="7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775FC41D-DA10-C981-2F3E-29B8C0AC8905}"/>
                  </a:ext>
                </a:extLst>
              </p:cNvPr>
              <p:cNvCxnSpPr>
                <a:cxnSpLocks/>
                <a:stCxn id="121" idx="7"/>
                <a:endCxn id="121" idx="3"/>
              </p:cNvCxnSpPr>
              <p:nvPr/>
            </p:nvCxnSpPr>
            <p:spPr bwMode="auto">
              <a:xfrm flipH="1"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AAED858C-9D8A-F7AE-14D3-5A7D39095797}"/>
                  </a:ext>
                </a:extLst>
              </p:cNvPr>
              <p:cNvCxnSpPr>
                <a:cxnSpLocks/>
                <a:stCxn id="121" idx="1"/>
                <a:endCxn id="121" idx="5"/>
              </p:cNvCxnSpPr>
              <p:nvPr/>
            </p:nvCxnSpPr>
            <p:spPr bwMode="auto">
              <a:xfrm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A18D82C-39BB-08A6-0CE8-45DE4279733F}"/>
              </a:ext>
            </a:extLst>
          </p:cNvPr>
          <p:cNvGrpSpPr/>
          <p:nvPr/>
        </p:nvGrpSpPr>
        <p:grpSpPr>
          <a:xfrm>
            <a:off x="3345498" y="3533885"/>
            <a:ext cx="1213718" cy="252000"/>
            <a:chOff x="4350675" y="3036116"/>
            <a:chExt cx="1213718" cy="25200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7488323-3822-10C0-288D-B699A5CCEE83}"/>
                </a:ext>
              </a:extLst>
            </p:cNvPr>
            <p:cNvSpPr txBox="1"/>
            <p:nvPr/>
          </p:nvSpPr>
          <p:spPr>
            <a:xfrm>
              <a:off x="4591050" y="303900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관련 사이트명</a:t>
              </a:r>
            </a:p>
          </p:txBody>
        </p: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07FE79B4-2CBD-FBD5-C7E0-C8CEC1239FC4}"/>
                </a:ext>
              </a:extLst>
            </p:cNvPr>
            <p:cNvGrpSpPr/>
            <p:nvPr/>
          </p:nvGrpSpPr>
          <p:grpSpPr>
            <a:xfrm>
              <a:off x="4350675" y="3036116"/>
              <a:ext cx="252000" cy="252000"/>
              <a:chOff x="3155445" y="4726574"/>
              <a:chExt cx="540000" cy="540000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1F418C5-EF0A-723F-775E-4BDC0D2DFBC5}"/>
                  </a:ext>
                </a:extLst>
              </p:cNvPr>
              <p:cNvSpPr/>
              <p:nvPr/>
            </p:nvSpPr>
            <p:spPr>
              <a:xfrm>
                <a:off x="3155445" y="4726574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72000" bIns="108000" rtlCol="0" anchor="t"/>
              <a:lstStyle/>
              <a:p>
                <a:pPr algn="l"/>
                <a:endParaRPr lang="ko-KR" altLang="en-US" sz="7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704" name="직선 연결선 703">
                <a:extLst>
                  <a:ext uri="{FF2B5EF4-FFF2-40B4-BE49-F238E27FC236}">
                    <a16:creationId xmlns:a16="http://schemas.microsoft.com/office/drawing/2014/main" id="{B3C08219-6B5A-5C8D-8412-396846AC4F66}"/>
                  </a:ext>
                </a:extLst>
              </p:cNvPr>
              <p:cNvCxnSpPr>
                <a:cxnSpLocks/>
                <a:stCxn id="127" idx="7"/>
                <a:endCxn id="127" idx="3"/>
              </p:cNvCxnSpPr>
              <p:nvPr/>
            </p:nvCxnSpPr>
            <p:spPr bwMode="auto">
              <a:xfrm flipH="1"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705" name="직선 연결선 704">
                <a:extLst>
                  <a:ext uri="{FF2B5EF4-FFF2-40B4-BE49-F238E27FC236}">
                    <a16:creationId xmlns:a16="http://schemas.microsoft.com/office/drawing/2014/main" id="{92AD9B96-B34F-EE83-3732-8C77BC90F50E}"/>
                  </a:ext>
                </a:extLst>
              </p:cNvPr>
              <p:cNvCxnSpPr>
                <a:cxnSpLocks/>
                <a:stCxn id="127" idx="1"/>
                <a:endCxn id="127" idx="5"/>
              </p:cNvCxnSpPr>
              <p:nvPr/>
            </p:nvCxnSpPr>
            <p:spPr bwMode="auto">
              <a:xfrm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E9D6542D-8F56-901A-E1A3-F690F82D4CD8}"/>
              </a:ext>
            </a:extLst>
          </p:cNvPr>
          <p:cNvGrpSpPr/>
          <p:nvPr/>
        </p:nvGrpSpPr>
        <p:grpSpPr>
          <a:xfrm>
            <a:off x="4971131" y="3533885"/>
            <a:ext cx="1213718" cy="252000"/>
            <a:chOff x="4350675" y="3036116"/>
            <a:chExt cx="1213718" cy="252000"/>
          </a:xfrm>
        </p:grpSpPr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3761E18D-DE6F-2B6B-5FCE-87BEFCB3EF1C}"/>
                </a:ext>
              </a:extLst>
            </p:cNvPr>
            <p:cNvSpPr txBox="1"/>
            <p:nvPr/>
          </p:nvSpPr>
          <p:spPr>
            <a:xfrm>
              <a:off x="4591050" y="303900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관련 사이트명</a:t>
              </a:r>
            </a:p>
          </p:txBody>
        </p:sp>
        <p:grpSp>
          <p:nvGrpSpPr>
            <p:cNvPr id="708" name="그룹 707">
              <a:extLst>
                <a:ext uri="{FF2B5EF4-FFF2-40B4-BE49-F238E27FC236}">
                  <a16:creationId xmlns:a16="http://schemas.microsoft.com/office/drawing/2014/main" id="{773AB6C0-3DF4-0CDB-6B37-BA71D13BF9E7}"/>
                </a:ext>
              </a:extLst>
            </p:cNvPr>
            <p:cNvGrpSpPr/>
            <p:nvPr/>
          </p:nvGrpSpPr>
          <p:grpSpPr>
            <a:xfrm>
              <a:off x="4350675" y="3036116"/>
              <a:ext cx="252000" cy="252000"/>
              <a:chOff x="3155445" y="4726574"/>
              <a:chExt cx="540000" cy="540000"/>
            </a:xfrm>
          </p:grpSpPr>
          <p:sp>
            <p:nvSpPr>
              <p:cNvPr id="709" name="타원 708">
                <a:extLst>
                  <a:ext uri="{FF2B5EF4-FFF2-40B4-BE49-F238E27FC236}">
                    <a16:creationId xmlns:a16="http://schemas.microsoft.com/office/drawing/2014/main" id="{D0EA924D-1908-82F0-153F-ED6537BEA8CC}"/>
                  </a:ext>
                </a:extLst>
              </p:cNvPr>
              <p:cNvSpPr/>
              <p:nvPr/>
            </p:nvSpPr>
            <p:spPr>
              <a:xfrm>
                <a:off x="3155445" y="4726574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72000" bIns="108000" rtlCol="0" anchor="t"/>
              <a:lstStyle/>
              <a:p>
                <a:pPr algn="l"/>
                <a:endParaRPr lang="ko-KR" altLang="en-US" sz="7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710" name="직선 연결선 709">
                <a:extLst>
                  <a:ext uri="{FF2B5EF4-FFF2-40B4-BE49-F238E27FC236}">
                    <a16:creationId xmlns:a16="http://schemas.microsoft.com/office/drawing/2014/main" id="{5F5B8458-BD5E-9B12-8756-E6A447703AD9}"/>
                  </a:ext>
                </a:extLst>
              </p:cNvPr>
              <p:cNvCxnSpPr>
                <a:cxnSpLocks/>
                <a:stCxn id="709" idx="7"/>
                <a:endCxn id="709" idx="3"/>
              </p:cNvCxnSpPr>
              <p:nvPr/>
            </p:nvCxnSpPr>
            <p:spPr bwMode="auto">
              <a:xfrm flipH="1"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711" name="직선 연결선 710">
                <a:extLst>
                  <a:ext uri="{FF2B5EF4-FFF2-40B4-BE49-F238E27FC236}">
                    <a16:creationId xmlns:a16="http://schemas.microsoft.com/office/drawing/2014/main" id="{1837268D-4BB0-15A1-12D1-34A521FBC527}"/>
                  </a:ext>
                </a:extLst>
              </p:cNvPr>
              <p:cNvCxnSpPr>
                <a:cxnSpLocks/>
                <a:stCxn id="709" idx="1"/>
                <a:endCxn id="709" idx="5"/>
              </p:cNvCxnSpPr>
              <p:nvPr/>
            </p:nvCxnSpPr>
            <p:spPr bwMode="auto">
              <a:xfrm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12" name="그룹 711">
            <a:extLst>
              <a:ext uri="{FF2B5EF4-FFF2-40B4-BE49-F238E27FC236}">
                <a16:creationId xmlns:a16="http://schemas.microsoft.com/office/drawing/2014/main" id="{BF3F37FF-B396-2674-3EEB-C033778F06B1}"/>
              </a:ext>
            </a:extLst>
          </p:cNvPr>
          <p:cNvGrpSpPr/>
          <p:nvPr/>
        </p:nvGrpSpPr>
        <p:grpSpPr>
          <a:xfrm>
            <a:off x="6596764" y="3533885"/>
            <a:ext cx="1213718" cy="252000"/>
            <a:chOff x="4350675" y="3036116"/>
            <a:chExt cx="1213718" cy="252000"/>
          </a:xfrm>
        </p:grpSpPr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11769A45-4CBF-A0F6-2FFA-5690F4C372E0}"/>
                </a:ext>
              </a:extLst>
            </p:cNvPr>
            <p:cNvSpPr txBox="1"/>
            <p:nvPr/>
          </p:nvSpPr>
          <p:spPr>
            <a:xfrm>
              <a:off x="4591050" y="303900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관련 사이트명</a:t>
              </a:r>
            </a:p>
          </p:txBody>
        </p:sp>
        <p:grpSp>
          <p:nvGrpSpPr>
            <p:cNvPr id="714" name="그룹 713">
              <a:extLst>
                <a:ext uri="{FF2B5EF4-FFF2-40B4-BE49-F238E27FC236}">
                  <a16:creationId xmlns:a16="http://schemas.microsoft.com/office/drawing/2014/main" id="{2BA18B25-4A9A-EA17-64A5-3EFDA6E2F4FD}"/>
                </a:ext>
              </a:extLst>
            </p:cNvPr>
            <p:cNvGrpSpPr/>
            <p:nvPr/>
          </p:nvGrpSpPr>
          <p:grpSpPr>
            <a:xfrm>
              <a:off x="4350675" y="3036116"/>
              <a:ext cx="252000" cy="252000"/>
              <a:chOff x="3155445" y="4726574"/>
              <a:chExt cx="540000" cy="540000"/>
            </a:xfrm>
          </p:grpSpPr>
          <p:sp>
            <p:nvSpPr>
              <p:cNvPr id="715" name="타원 714">
                <a:extLst>
                  <a:ext uri="{FF2B5EF4-FFF2-40B4-BE49-F238E27FC236}">
                    <a16:creationId xmlns:a16="http://schemas.microsoft.com/office/drawing/2014/main" id="{12ED2027-31C7-3DDF-626F-F1FA6F54E30D}"/>
                  </a:ext>
                </a:extLst>
              </p:cNvPr>
              <p:cNvSpPr/>
              <p:nvPr/>
            </p:nvSpPr>
            <p:spPr>
              <a:xfrm>
                <a:off x="3155445" y="4726574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72000" bIns="108000" rtlCol="0" anchor="t"/>
              <a:lstStyle/>
              <a:p>
                <a:pPr algn="l"/>
                <a:endParaRPr lang="ko-KR" altLang="en-US" sz="7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716" name="직선 연결선 715">
                <a:extLst>
                  <a:ext uri="{FF2B5EF4-FFF2-40B4-BE49-F238E27FC236}">
                    <a16:creationId xmlns:a16="http://schemas.microsoft.com/office/drawing/2014/main" id="{6757763A-3D88-34A6-20CD-7AB1546ACFE2}"/>
                  </a:ext>
                </a:extLst>
              </p:cNvPr>
              <p:cNvCxnSpPr>
                <a:cxnSpLocks/>
                <a:stCxn id="715" idx="7"/>
                <a:endCxn id="715" idx="3"/>
              </p:cNvCxnSpPr>
              <p:nvPr/>
            </p:nvCxnSpPr>
            <p:spPr bwMode="auto">
              <a:xfrm flipH="1"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717" name="직선 연결선 716">
                <a:extLst>
                  <a:ext uri="{FF2B5EF4-FFF2-40B4-BE49-F238E27FC236}">
                    <a16:creationId xmlns:a16="http://schemas.microsoft.com/office/drawing/2014/main" id="{45947936-51D6-43D8-3523-5BDDF7B0B47E}"/>
                  </a:ext>
                </a:extLst>
              </p:cNvPr>
              <p:cNvCxnSpPr>
                <a:cxnSpLocks/>
                <a:stCxn id="715" idx="1"/>
                <a:endCxn id="715" idx="5"/>
              </p:cNvCxnSpPr>
              <p:nvPr/>
            </p:nvCxnSpPr>
            <p:spPr bwMode="auto">
              <a:xfrm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718" name="그룹 717">
            <a:extLst>
              <a:ext uri="{FF2B5EF4-FFF2-40B4-BE49-F238E27FC236}">
                <a16:creationId xmlns:a16="http://schemas.microsoft.com/office/drawing/2014/main" id="{2D9114AC-37B4-961B-CDB8-FE50CEC3E6B2}"/>
              </a:ext>
            </a:extLst>
          </p:cNvPr>
          <p:cNvGrpSpPr/>
          <p:nvPr/>
        </p:nvGrpSpPr>
        <p:grpSpPr>
          <a:xfrm>
            <a:off x="8222398" y="3533885"/>
            <a:ext cx="1213718" cy="252000"/>
            <a:chOff x="4350675" y="3036116"/>
            <a:chExt cx="1213718" cy="252000"/>
          </a:xfrm>
        </p:grpSpPr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4DF8EA73-B80E-7CAA-5D20-9E5435D49945}"/>
                </a:ext>
              </a:extLst>
            </p:cNvPr>
            <p:cNvSpPr txBox="1"/>
            <p:nvPr/>
          </p:nvSpPr>
          <p:spPr>
            <a:xfrm>
              <a:off x="4591050" y="3039006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관련 사이트명</a:t>
              </a:r>
            </a:p>
          </p:txBody>
        </p:sp>
        <p:grpSp>
          <p:nvGrpSpPr>
            <p:cNvPr id="720" name="그룹 719">
              <a:extLst>
                <a:ext uri="{FF2B5EF4-FFF2-40B4-BE49-F238E27FC236}">
                  <a16:creationId xmlns:a16="http://schemas.microsoft.com/office/drawing/2014/main" id="{3B3FF5B1-88D9-9C82-D596-E8962E3CB2F5}"/>
                </a:ext>
              </a:extLst>
            </p:cNvPr>
            <p:cNvGrpSpPr/>
            <p:nvPr/>
          </p:nvGrpSpPr>
          <p:grpSpPr>
            <a:xfrm>
              <a:off x="4350675" y="3036116"/>
              <a:ext cx="252000" cy="252000"/>
              <a:chOff x="3155445" y="4726574"/>
              <a:chExt cx="540000" cy="540000"/>
            </a:xfrm>
          </p:grpSpPr>
          <p:sp>
            <p:nvSpPr>
              <p:cNvPr id="721" name="타원 720">
                <a:extLst>
                  <a:ext uri="{FF2B5EF4-FFF2-40B4-BE49-F238E27FC236}">
                    <a16:creationId xmlns:a16="http://schemas.microsoft.com/office/drawing/2014/main" id="{04E1A880-BD79-79D4-EF50-BC5E73AC7D7D}"/>
                  </a:ext>
                </a:extLst>
              </p:cNvPr>
              <p:cNvSpPr/>
              <p:nvPr/>
            </p:nvSpPr>
            <p:spPr>
              <a:xfrm>
                <a:off x="3155445" y="4726574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108000" rIns="72000" bIns="108000" rtlCol="0" anchor="t"/>
              <a:lstStyle/>
              <a:p>
                <a:pPr algn="l"/>
                <a:endParaRPr lang="ko-KR" altLang="en-US" sz="75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722" name="직선 연결선 721">
                <a:extLst>
                  <a:ext uri="{FF2B5EF4-FFF2-40B4-BE49-F238E27FC236}">
                    <a16:creationId xmlns:a16="http://schemas.microsoft.com/office/drawing/2014/main" id="{06453DF4-8C0D-91D1-8E77-937D1BFA517B}"/>
                  </a:ext>
                </a:extLst>
              </p:cNvPr>
              <p:cNvCxnSpPr>
                <a:cxnSpLocks/>
                <a:stCxn id="721" idx="7"/>
                <a:endCxn id="721" idx="3"/>
              </p:cNvCxnSpPr>
              <p:nvPr/>
            </p:nvCxnSpPr>
            <p:spPr bwMode="auto">
              <a:xfrm flipH="1"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  <p:cxnSp>
            <p:nvCxnSpPr>
              <p:cNvPr id="723" name="직선 연결선 722">
                <a:extLst>
                  <a:ext uri="{FF2B5EF4-FFF2-40B4-BE49-F238E27FC236}">
                    <a16:creationId xmlns:a16="http://schemas.microsoft.com/office/drawing/2014/main" id="{3939F632-0E6C-03CF-51E1-4DBA07739A07}"/>
                  </a:ext>
                </a:extLst>
              </p:cNvPr>
              <p:cNvCxnSpPr>
                <a:cxnSpLocks/>
                <a:stCxn id="721" idx="1"/>
                <a:endCxn id="721" idx="5"/>
              </p:cNvCxnSpPr>
              <p:nvPr/>
            </p:nvCxnSpPr>
            <p:spPr bwMode="auto">
              <a:xfrm>
                <a:off x="3234526" y="4805655"/>
                <a:ext cx="381839" cy="381839"/>
              </a:xfrm>
              <a:prstGeom prst="line">
                <a:avLst/>
              </a:prstGeom>
              <a:solidFill>
                <a:schemeClr val="bg1">
                  <a:lumMod val="95000"/>
                </a:schemeClr>
              </a:solidFill>
              <a:ln w="3175" algn="ctr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</p:cxnSp>
        </p:grpSp>
      </p:grpSp>
      <p:pic>
        <p:nvPicPr>
          <p:cNvPr id="724" name="그림 723">
            <a:extLst>
              <a:ext uri="{FF2B5EF4-FFF2-40B4-BE49-F238E27FC236}">
                <a16:creationId xmlns:a16="http://schemas.microsoft.com/office/drawing/2014/main" id="{3CDA1A4F-69B4-8A16-1783-6144E79F77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216" y="3488913"/>
            <a:ext cx="983415" cy="360000"/>
          </a:xfrm>
          <a:prstGeom prst="rect">
            <a:avLst/>
          </a:prstGeom>
        </p:spPr>
      </p:pic>
      <p:sp>
        <p:nvSpPr>
          <p:cNvPr id="729" name="사각형: 둥근 모서리 728">
            <a:extLst>
              <a:ext uri="{FF2B5EF4-FFF2-40B4-BE49-F238E27FC236}">
                <a16:creationId xmlns:a16="http://schemas.microsoft.com/office/drawing/2014/main" id="{910E8753-67EA-0469-4BB5-3A45F3EE206A}"/>
              </a:ext>
            </a:extLst>
          </p:cNvPr>
          <p:cNvSpPr/>
          <p:nvPr/>
        </p:nvSpPr>
        <p:spPr>
          <a:xfrm>
            <a:off x="6545182" y="5674995"/>
            <a:ext cx="864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사업자 정보 확인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FDF36-C3E5-FB57-FEE3-CBD45483BDF6}"/>
              </a:ext>
            </a:extLst>
          </p:cNvPr>
          <p:cNvSpPr txBox="1"/>
          <p:nvPr/>
        </p:nvSpPr>
        <p:spPr>
          <a:xfrm>
            <a:off x="316405" y="4161396"/>
            <a:ext cx="4570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바이소셜 소개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b="1" dirty="0"/>
              <a:t>개인정보처리방침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입점신청 </a:t>
            </a:r>
          </a:p>
        </p:txBody>
      </p:sp>
      <p:pic>
        <p:nvPicPr>
          <p:cNvPr id="8" name="그림 7" descr="원, 스크린샷, 디자인이(가) 표시된 사진&#10;&#10;자동 생성된 설명">
            <a:extLst>
              <a:ext uri="{FF2B5EF4-FFF2-40B4-BE49-F238E27FC236}">
                <a16:creationId xmlns:a16="http://schemas.microsoft.com/office/drawing/2014/main" id="{D9FFC83B-6AEA-663B-7159-4C2D875644A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89" y="267408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4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476799-8955-59E3-081E-7724BEAA8253}"/>
              </a:ext>
            </a:extLst>
          </p:cNvPr>
          <p:cNvSpPr/>
          <p:nvPr/>
        </p:nvSpPr>
        <p:spPr bwMode="auto">
          <a:xfrm>
            <a:off x="141729" y="2054723"/>
            <a:ext cx="9530511" cy="4195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495C2-84F9-C25C-2125-911F8E4120F3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64C87FAC-21D7-F68F-72C1-2AB6C442437D}"/>
              </a:ext>
            </a:extLst>
          </p:cNvPr>
          <p:cNvGrpSpPr/>
          <p:nvPr/>
        </p:nvGrpSpPr>
        <p:grpSpPr>
          <a:xfrm>
            <a:off x="8076951" y="5746107"/>
            <a:ext cx="1236569" cy="230832"/>
            <a:chOff x="7027817" y="4666407"/>
            <a:chExt cx="1236569" cy="230832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4FA1BF35-6D40-3A21-F550-ACBA82DE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798" y="4709823"/>
              <a:ext cx="694588" cy="144000"/>
            </a:xfrm>
            <a:prstGeom prst="rect">
              <a:avLst/>
            </a:prstGeom>
          </p:spPr>
        </p:pic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822A2C84-88B0-A672-17A1-EEC65823D458}"/>
                </a:ext>
              </a:extLst>
            </p:cNvPr>
            <p:cNvSpPr txBox="1"/>
            <p:nvPr/>
          </p:nvSpPr>
          <p:spPr>
            <a:xfrm>
              <a:off x="7027817" y="4666407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/ 6</a:t>
              </a:r>
              <a:endParaRPr lang="ko-KR" altLang="en-US" sz="9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3731E2-9051-4B2B-638A-E065F96BD827}"/>
              </a:ext>
            </a:extLst>
          </p:cNvPr>
          <p:cNvGrpSpPr>
            <a:grpSpLocks noChangeAspect="1"/>
          </p:cNvGrpSpPr>
          <p:nvPr/>
        </p:nvGrpSpPr>
        <p:grpSpPr>
          <a:xfrm>
            <a:off x="3102751" y="948221"/>
            <a:ext cx="3600000" cy="396000"/>
            <a:chOff x="2498679" y="1672118"/>
            <a:chExt cx="4105789" cy="45163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AE3F8BD-FB6A-1915-1375-D29E5857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679" y="1672118"/>
              <a:ext cx="4105789" cy="4516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무엇을 찾으시나요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" name="그림 4" descr="원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CA6E05-A98C-00D3-DCB2-959964A1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48" y="1789936"/>
              <a:ext cx="215999" cy="215999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E07773-0667-1DB3-85D3-99C0AEFFF911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60A591-4871-0312-57D4-7F6DB2FCA754}"/>
              </a:ext>
            </a:extLst>
          </p:cNvPr>
          <p:cNvGrpSpPr/>
          <p:nvPr/>
        </p:nvGrpSpPr>
        <p:grpSpPr>
          <a:xfrm>
            <a:off x="7729986" y="893045"/>
            <a:ext cx="1811714" cy="481363"/>
            <a:chOff x="7729986" y="874939"/>
            <a:chExt cx="1811714" cy="4813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43ACDE-82AD-F191-0AF1-86C8F9476223}"/>
                </a:ext>
              </a:extLst>
            </p:cNvPr>
            <p:cNvSpPr txBox="1"/>
            <p:nvPr/>
          </p:nvSpPr>
          <p:spPr>
            <a:xfrm>
              <a:off x="7729986" y="1140858"/>
              <a:ext cx="18117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/>
                <a:t>장바구니     마이페이지     입점신청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65D415-8E27-2F04-A954-AD0657BF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2709" y="888785"/>
              <a:ext cx="361950" cy="2762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A518042-6F45-338B-1102-73AA57EF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4987" y="874939"/>
              <a:ext cx="352425" cy="304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8098924-BB4A-7FFB-B313-1DC014AC8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1177" y="887017"/>
              <a:ext cx="342900" cy="285750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65E88C5D-21F4-26C1-F96F-19187F9888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7571" y="3952126"/>
            <a:ext cx="144000" cy="288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0F0FFA7-DE6A-4542-64A8-028C93A68B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44" y="3952126"/>
            <a:ext cx="144000" cy="288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371F7C4-9A6E-E9EE-8879-4C3546BCC5EE}"/>
              </a:ext>
            </a:extLst>
          </p:cNvPr>
          <p:cNvGrpSpPr/>
          <p:nvPr/>
        </p:nvGrpSpPr>
        <p:grpSpPr>
          <a:xfrm>
            <a:off x="6446076" y="2956810"/>
            <a:ext cx="1906543" cy="1906543"/>
            <a:chOff x="6446076" y="2895600"/>
            <a:chExt cx="1906543" cy="1906543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CD498D4-96C9-256D-C0DA-C78E3D05E509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52DED7F-CEC3-0107-A946-FB5CE9D87B15}"/>
                </a:ext>
              </a:extLst>
            </p:cNvPr>
            <p:cNvCxnSpPr>
              <a:stCxn id="67" idx="7"/>
              <a:endCxn id="67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58B7A29-D951-3129-0CA0-614EAF1E1A4F}"/>
                </a:ext>
              </a:extLst>
            </p:cNvPr>
            <p:cNvCxnSpPr>
              <a:stCxn id="67" idx="1"/>
              <a:endCxn id="67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CFA12-8745-91CA-6341-981845DD19B5}"/>
              </a:ext>
            </a:extLst>
          </p:cNvPr>
          <p:cNvCxnSpPr>
            <a:cxnSpLocks/>
          </p:cNvCxnSpPr>
          <p:nvPr/>
        </p:nvCxnSpPr>
        <p:spPr>
          <a:xfrm>
            <a:off x="123990" y="2055855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974">
            <a:extLst>
              <a:ext uri="{FF2B5EF4-FFF2-40B4-BE49-F238E27FC236}">
                <a16:creationId xmlns:a16="http://schemas.microsoft.com/office/drawing/2014/main" id="{A0F4BECE-B8B2-5657-F1C9-12A7CDBB6B59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0D74043-A2C3-8AA2-B3DA-23563E0D1807}"/>
              </a:ext>
            </a:extLst>
          </p:cNvPr>
          <p:cNvCxnSpPr>
            <a:cxnSpLocks/>
          </p:cNvCxnSpPr>
          <p:nvPr/>
        </p:nvCxnSpPr>
        <p:spPr>
          <a:xfrm>
            <a:off x="123990" y="6244189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EF5E05-D54E-2C4C-BF04-3D873AD738F0}"/>
              </a:ext>
            </a:extLst>
          </p:cNvPr>
          <p:cNvGrpSpPr/>
          <p:nvPr/>
        </p:nvGrpSpPr>
        <p:grpSpPr>
          <a:xfrm>
            <a:off x="123212" y="1493879"/>
            <a:ext cx="1895990" cy="4756087"/>
            <a:chOff x="123212" y="1493879"/>
            <a:chExt cx="1895990" cy="47560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DB2CAE4-8AB6-9244-E400-905D03AFF57E}"/>
                </a:ext>
              </a:extLst>
            </p:cNvPr>
            <p:cNvGrpSpPr/>
            <p:nvPr/>
          </p:nvGrpSpPr>
          <p:grpSpPr>
            <a:xfrm>
              <a:off x="133417" y="1493879"/>
              <a:ext cx="1885785" cy="4756087"/>
              <a:chOff x="123990" y="1493879"/>
              <a:chExt cx="1885785" cy="475608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7B10657-9D4B-33A4-EBAC-5CEA18B8ED18}"/>
                  </a:ext>
                </a:extLst>
              </p:cNvPr>
              <p:cNvSpPr/>
              <p:nvPr/>
            </p:nvSpPr>
            <p:spPr bwMode="auto">
              <a:xfrm>
                <a:off x="123990" y="1493879"/>
                <a:ext cx="1885785" cy="47560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0374E3E-C5A0-D7C2-ECCC-7A4BCCC8D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375" y="1662630"/>
                <a:ext cx="253500" cy="2340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69F655-F3A5-7038-A267-CF1224FC431B}"/>
                  </a:ext>
                </a:extLst>
              </p:cNvPr>
              <p:cNvSpPr txBox="1"/>
              <p:nvPr/>
            </p:nvSpPr>
            <p:spPr>
              <a:xfrm>
                <a:off x="556590" y="1646794"/>
                <a:ext cx="10600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/>
                  <a:t>전체카테고리</a:t>
                </a:r>
                <a:endParaRPr lang="ko-KR" altLang="en-US" sz="105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6C98C2-A91A-3A2A-EE7B-398A86FAB71C}"/>
                  </a:ext>
                </a:extLst>
              </p:cNvPr>
              <p:cNvSpPr txBox="1"/>
              <p:nvPr/>
            </p:nvSpPr>
            <p:spPr>
              <a:xfrm>
                <a:off x="287159" y="2392066"/>
                <a:ext cx="1722616" cy="375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u="none" strike="noStrike" dirty="0">
                    <a:effectLst/>
                    <a:latin typeface="+mn-ea"/>
                  </a:rPr>
                  <a:t>공정무역상품식품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패션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잡화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식품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출산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육아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뷰티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생활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취미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사무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교육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가구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홈데코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공예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건강의료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디지털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가전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컴퓨터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주변기기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기계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전기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소방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수리시설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설비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식물류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기타</a:t>
                </a:r>
                <a:endParaRPr lang="ko-KR" altLang="en-US" sz="1000" b="0" i="0" dirty="0">
                  <a:effectLst/>
                  <a:latin typeface="+mn-ea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41A0D3-4354-1DAF-539B-B2D3B5329FA8}"/>
                </a:ext>
              </a:extLst>
            </p:cNvPr>
            <p:cNvSpPr/>
            <p:nvPr/>
          </p:nvSpPr>
          <p:spPr bwMode="auto">
            <a:xfrm>
              <a:off x="133418" y="2050062"/>
              <a:ext cx="954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b="1" dirty="0"/>
                <a:t>제품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2EC221-1E32-2E98-9A2E-8FC00A839B7C}"/>
                </a:ext>
              </a:extLst>
            </p:cNvPr>
            <p:cNvSpPr/>
            <p:nvPr/>
          </p:nvSpPr>
          <p:spPr bwMode="auto">
            <a:xfrm>
              <a:off x="1065202" y="2050062"/>
              <a:ext cx="95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서비스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8FB7F0-3E35-C461-CA2D-6A512E05F315}"/>
                </a:ext>
              </a:extLst>
            </p:cNvPr>
            <p:cNvCxnSpPr/>
            <p:nvPr/>
          </p:nvCxnSpPr>
          <p:spPr>
            <a:xfrm>
              <a:off x="123212" y="2338062"/>
              <a:ext cx="943200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5EF38D1-F7A8-73C2-D1D9-35D204B3F9E0}"/>
              </a:ext>
            </a:extLst>
          </p:cNvPr>
          <p:cNvSpPr/>
          <p:nvPr/>
        </p:nvSpPr>
        <p:spPr bwMode="auto">
          <a:xfrm>
            <a:off x="8120166" y="908669"/>
            <a:ext cx="144000" cy="144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911E7DC-5C84-AF67-CA4A-0FCBC086EB8B}"/>
              </a:ext>
            </a:extLst>
          </p:cNvPr>
          <p:cNvGrpSpPr/>
          <p:nvPr/>
        </p:nvGrpSpPr>
        <p:grpSpPr>
          <a:xfrm>
            <a:off x="7825236" y="1626154"/>
            <a:ext cx="1624583" cy="288114"/>
            <a:chOff x="7825236" y="1626154"/>
            <a:chExt cx="1624583" cy="28811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D15AB2-A1CF-2D5A-D305-90A2D656C871}"/>
                </a:ext>
              </a:extLst>
            </p:cNvPr>
            <p:cNvSpPr txBox="1"/>
            <p:nvPr/>
          </p:nvSpPr>
          <p:spPr>
            <a:xfrm>
              <a:off x="7969142" y="1637269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반비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E29B97-CFAC-CA52-82C2-D484F2FF538B}"/>
                </a:ext>
              </a:extLst>
            </p:cNvPr>
            <p:cNvCxnSpPr>
              <a:cxnSpLocks/>
            </p:cNvCxnSpPr>
            <p:nvPr/>
          </p:nvCxnSpPr>
          <p:spPr>
            <a:xfrm>
              <a:off x="7825236" y="1626154"/>
              <a:ext cx="0" cy="28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F424801-4550-31AC-B337-6012F1DD564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50819" y="1722022"/>
              <a:ext cx="72000" cy="126000"/>
            </a:xfrm>
            <a:prstGeom prst="rect">
              <a:avLst/>
            </a:prstGeom>
          </p:spPr>
        </p:pic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FC9AE188-3742-8EAA-011C-7AA35D70223A}"/>
                </a:ext>
              </a:extLst>
            </p:cNvPr>
            <p:cNvSpPr/>
            <p:nvPr/>
          </p:nvSpPr>
          <p:spPr bwMode="auto">
            <a:xfrm>
              <a:off x="8660541" y="1755330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B92C455-3D60-C30B-8E09-F17BAEF1517A}"/>
              </a:ext>
            </a:extLst>
          </p:cNvPr>
          <p:cNvGrpSpPr/>
          <p:nvPr/>
        </p:nvGrpSpPr>
        <p:grpSpPr>
          <a:xfrm>
            <a:off x="2171662" y="1646794"/>
            <a:ext cx="3798346" cy="253916"/>
            <a:chOff x="2171662" y="1646794"/>
            <a:chExt cx="3798346" cy="25391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50B6E2-E5D9-7638-967A-C9EB051B9127}"/>
                </a:ext>
              </a:extLst>
            </p:cNvPr>
            <p:cNvSpPr txBox="1"/>
            <p:nvPr/>
          </p:nvSpPr>
          <p:spPr>
            <a:xfrm>
              <a:off x="3387710" y="1646794"/>
              <a:ext cx="5741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베스트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B8208C-FCBB-9BD4-775E-86E95AFB6E2F}"/>
                </a:ext>
              </a:extLst>
            </p:cNvPr>
            <p:cNvSpPr txBox="1"/>
            <p:nvPr/>
          </p:nvSpPr>
          <p:spPr>
            <a:xfrm>
              <a:off x="4164535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인증상품관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8384CA-F80D-7485-E960-B260276566BD}"/>
                </a:ext>
              </a:extLst>
            </p:cNvPr>
            <p:cNvSpPr txBox="1"/>
            <p:nvPr/>
          </p:nvSpPr>
          <p:spPr>
            <a:xfrm>
              <a:off x="5265968" y="1646794"/>
              <a:ext cx="7040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브랜드관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D5EC6C-90C9-D4D3-CBEE-96C102B96DDF}"/>
                </a:ext>
              </a:extLst>
            </p:cNvPr>
            <p:cNvSpPr txBox="1"/>
            <p:nvPr/>
          </p:nvSpPr>
          <p:spPr>
            <a:xfrm>
              <a:off x="2171662" y="1646794"/>
              <a:ext cx="10134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이벤트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기획전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86DF2D-EF0C-EF7E-202A-054EABA17BD3}"/>
              </a:ext>
            </a:extLst>
          </p:cNvPr>
          <p:cNvGrpSpPr/>
          <p:nvPr/>
        </p:nvGrpSpPr>
        <p:grpSpPr>
          <a:xfrm>
            <a:off x="373014" y="976462"/>
            <a:ext cx="1429839" cy="330994"/>
            <a:chOff x="373014" y="976462"/>
            <a:chExt cx="1429839" cy="330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32672B-4E55-1ED5-EADE-3A6EFE071EB0}"/>
                </a:ext>
              </a:extLst>
            </p:cNvPr>
            <p:cNvSpPr txBox="1"/>
            <p:nvPr/>
          </p:nvSpPr>
          <p:spPr>
            <a:xfrm>
              <a:off x="752565" y="99327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Buy Social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D3F81BF-3B3B-34ED-3286-93FAD145083D}"/>
                </a:ext>
              </a:extLst>
            </p:cNvPr>
            <p:cNvGrpSpPr/>
            <p:nvPr/>
          </p:nvGrpSpPr>
          <p:grpSpPr>
            <a:xfrm>
              <a:off x="373014" y="976462"/>
              <a:ext cx="330994" cy="330994"/>
              <a:chOff x="6446076" y="2895600"/>
              <a:chExt cx="1906543" cy="190654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6AA8084-8ED3-AAD8-7E47-BA5388B0E0D2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BA6E1B4-70EC-8A23-B99F-76D9AE5D1F3E}"/>
                  </a:ext>
                </a:extLst>
              </p:cNvPr>
              <p:cNvCxnSpPr>
                <a:stCxn id="28" idx="7"/>
                <a:endCxn id="2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3EE9E4D-45AB-4A01-3B30-094F1D37C826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4ACBB5-CE70-7013-AFE7-A80E89E8C0D0}"/>
              </a:ext>
            </a:extLst>
          </p:cNvPr>
          <p:cNvSpPr txBox="1"/>
          <p:nvPr/>
        </p:nvSpPr>
        <p:spPr>
          <a:xfrm>
            <a:off x="251630" y="540685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판로플랫폼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1154E92-6612-E930-0D03-7B65C4A2D977}"/>
              </a:ext>
            </a:extLst>
          </p:cNvPr>
          <p:cNvGrpSpPr/>
          <p:nvPr/>
        </p:nvGrpSpPr>
        <p:grpSpPr>
          <a:xfrm>
            <a:off x="2747818" y="2866234"/>
            <a:ext cx="3310522" cy="1976434"/>
            <a:chOff x="2747818" y="2770984"/>
            <a:chExt cx="3310522" cy="1976434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BEA5C5A-45A3-34A9-0A57-5332C0A9BE03}"/>
                </a:ext>
              </a:extLst>
            </p:cNvPr>
            <p:cNvGrpSpPr/>
            <p:nvPr/>
          </p:nvGrpSpPr>
          <p:grpSpPr>
            <a:xfrm>
              <a:off x="2747818" y="3097464"/>
              <a:ext cx="3310522" cy="1649954"/>
              <a:chOff x="2938318" y="2494866"/>
              <a:chExt cx="3310522" cy="164995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1F3AA47-3205-0D0C-0B80-D27906C9DF7D}"/>
                  </a:ext>
                </a:extLst>
              </p:cNvPr>
              <p:cNvSpPr txBox="1"/>
              <p:nvPr/>
            </p:nvSpPr>
            <p:spPr>
              <a:xfrm>
                <a:off x="2938318" y="2494866"/>
                <a:ext cx="331052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700" dirty="0"/>
                  <a:t>마을기업과 함께하는</a:t>
                </a:r>
                <a:endParaRPr lang="en-US" altLang="ko-KR" sz="2700" dirty="0"/>
              </a:p>
              <a:p>
                <a:r>
                  <a:rPr lang="ko-KR" altLang="en-US" sz="3300" b="1" dirty="0"/>
                  <a:t>여름 특별 기획전</a:t>
                </a:r>
                <a:endParaRPr lang="en-US" altLang="ko-KR" sz="3300" b="1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C162B36-5544-A114-16F4-CA6B490DE6A1}"/>
                  </a:ext>
                </a:extLst>
              </p:cNvPr>
              <p:cNvSpPr txBox="1"/>
              <p:nvPr/>
            </p:nvSpPr>
            <p:spPr>
              <a:xfrm>
                <a:off x="3888378" y="3837009"/>
                <a:ext cx="1410403" cy="3078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lIns="108000" tIns="36000" rIns="108000" bIns="36000" rtlCol="0">
                <a:spAutoFit/>
              </a:bodyPr>
              <a:lstStyle/>
              <a:p>
                <a:pPr algn="ctr"/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7. 15(</a:t>
                </a:r>
                <a:r>
                  <a:rPr lang="ko-KR" altLang="en-US" sz="950" b="1" dirty="0">
                    <a:solidFill>
                      <a:schemeClr val="bg1"/>
                    </a:solidFill>
                    <a:latin typeface="+mn-ea"/>
                  </a:rPr>
                  <a:t>월</a:t>
                </a:r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) - 8. 15(</a:t>
                </a:r>
                <a:r>
                  <a:rPr lang="ko-KR" altLang="en-US" sz="950" b="1" dirty="0">
                    <a:solidFill>
                      <a:schemeClr val="bg1"/>
                    </a:solidFill>
                    <a:latin typeface="+mn-ea"/>
                  </a:rPr>
                  <a:t>목</a:t>
                </a:r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) </a:t>
                </a:r>
                <a:endParaRPr lang="ko-KR" altLang="en-US" sz="9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3E47EF-995A-3134-38FD-A4B2A851A275}"/>
                </a:ext>
              </a:extLst>
            </p:cNvPr>
            <p:cNvSpPr txBox="1"/>
            <p:nvPr/>
          </p:nvSpPr>
          <p:spPr>
            <a:xfrm>
              <a:off x="3687178" y="2770984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SUMMER ENENT</a:t>
              </a:r>
              <a:endPara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B5AE2C-8EBE-3716-3D06-DB89C62E318E}"/>
              </a:ext>
            </a:extLst>
          </p:cNvPr>
          <p:cNvSpPr txBox="1"/>
          <p:nvPr/>
        </p:nvSpPr>
        <p:spPr>
          <a:xfrm>
            <a:off x="6922072" y="531258"/>
            <a:ext cx="26196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로그인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회원가입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고객센터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</p:spTree>
    <p:extLst>
      <p:ext uri="{BB962C8B-B14F-4D97-AF65-F5344CB8AC3E}">
        <p14:creationId xmlns:p14="http://schemas.microsoft.com/office/powerpoint/2010/main" val="1532437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476799-8955-59E3-081E-7724BEAA8253}"/>
              </a:ext>
            </a:extLst>
          </p:cNvPr>
          <p:cNvSpPr/>
          <p:nvPr/>
        </p:nvSpPr>
        <p:spPr bwMode="auto">
          <a:xfrm>
            <a:off x="141729" y="2054723"/>
            <a:ext cx="9530511" cy="4195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495C2-84F9-C25C-2125-911F8E4120F3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64C87FAC-21D7-F68F-72C1-2AB6C442437D}"/>
              </a:ext>
            </a:extLst>
          </p:cNvPr>
          <p:cNvGrpSpPr/>
          <p:nvPr/>
        </p:nvGrpSpPr>
        <p:grpSpPr>
          <a:xfrm>
            <a:off x="8076951" y="5746107"/>
            <a:ext cx="1236569" cy="230832"/>
            <a:chOff x="7027817" y="4666407"/>
            <a:chExt cx="1236569" cy="230832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4FA1BF35-6D40-3A21-F550-ACBA82DE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798" y="4709823"/>
              <a:ext cx="694588" cy="144000"/>
            </a:xfrm>
            <a:prstGeom prst="rect">
              <a:avLst/>
            </a:prstGeom>
          </p:spPr>
        </p:pic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822A2C84-88B0-A672-17A1-EEC65823D458}"/>
                </a:ext>
              </a:extLst>
            </p:cNvPr>
            <p:cNvSpPr txBox="1"/>
            <p:nvPr/>
          </p:nvSpPr>
          <p:spPr>
            <a:xfrm>
              <a:off x="7027817" y="4666407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/ 6</a:t>
              </a:r>
              <a:endParaRPr lang="ko-KR" altLang="en-US" sz="900" b="1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728E1DE-A4AE-C5D9-9C68-C13926AE7C07}"/>
              </a:ext>
            </a:extLst>
          </p:cNvPr>
          <p:cNvSpPr txBox="1"/>
          <p:nvPr/>
        </p:nvSpPr>
        <p:spPr>
          <a:xfrm>
            <a:off x="7438239" y="531258"/>
            <a:ext cx="2103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로그아웃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고객센터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3731E2-9051-4B2B-638A-E065F96BD827}"/>
              </a:ext>
            </a:extLst>
          </p:cNvPr>
          <p:cNvGrpSpPr>
            <a:grpSpLocks noChangeAspect="1"/>
          </p:cNvGrpSpPr>
          <p:nvPr/>
        </p:nvGrpSpPr>
        <p:grpSpPr>
          <a:xfrm>
            <a:off x="3102751" y="948221"/>
            <a:ext cx="3600000" cy="396000"/>
            <a:chOff x="2498679" y="1672118"/>
            <a:chExt cx="4105789" cy="45163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AE3F8BD-FB6A-1915-1375-D29E5857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679" y="1672118"/>
              <a:ext cx="4105789" cy="4516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무엇을 찾으시나요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" name="그림 4" descr="원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CA6E05-A98C-00D3-DCB2-959964A1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48" y="1789936"/>
              <a:ext cx="215999" cy="215999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E07773-0667-1DB3-85D3-99C0AEFFF911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60A591-4871-0312-57D4-7F6DB2FCA754}"/>
              </a:ext>
            </a:extLst>
          </p:cNvPr>
          <p:cNvGrpSpPr/>
          <p:nvPr/>
        </p:nvGrpSpPr>
        <p:grpSpPr>
          <a:xfrm>
            <a:off x="7729986" y="893045"/>
            <a:ext cx="1811714" cy="481363"/>
            <a:chOff x="7729986" y="874939"/>
            <a:chExt cx="1811714" cy="4813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43ACDE-82AD-F191-0AF1-86C8F9476223}"/>
                </a:ext>
              </a:extLst>
            </p:cNvPr>
            <p:cNvSpPr txBox="1"/>
            <p:nvPr/>
          </p:nvSpPr>
          <p:spPr>
            <a:xfrm>
              <a:off x="7729986" y="1140858"/>
              <a:ext cx="18117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/>
                <a:t>장바구니     마이페이지     입점신청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65D415-8E27-2F04-A954-AD0657BF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2709" y="888785"/>
              <a:ext cx="361950" cy="2762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A518042-6F45-338B-1102-73AA57EF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4987" y="874939"/>
              <a:ext cx="352425" cy="304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8098924-BB4A-7FFB-B313-1DC014AC8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1177" y="887017"/>
              <a:ext cx="342900" cy="285750"/>
            </a:xfrm>
            <a:prstGeom prst="rect">
              <a:avLst/>
            </a:prstGeom>
          </p:spPr>
        </p:pic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65E88C5D-21F4-26C1-F96F-19187F98885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307571" y="3952126"/>
            <a:ext cx="144000" cy="288000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40F0FFA7-DE6A-4542-64A8-028C93A68B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44" y="3952126"/>
            <a:ext cx="144000" cy="288000"/>
          </a:xfrm>
          <a:prstGeom prst="rect">
            <a:avLst/>
          </a:prstGeom>
        </p:spPr>
      </p:pic>
      <p:grpSp>
        <p:nvGrpSpPr>
          <p:cNvPr id="76" name="그룹 75">
            <a:extLst>
              <a:ext uri="{FF2B5EF4-FFF2-40B4-BE49-F238E27FC236}">
                <a16:creationId xmlns:a16="http://schemas.microsoft.com/office/drawing/2014/main" id="{8371F7C4-9A6E-E9EE-8879-4C3546BCC5EE}"/>
              </a:ext>
            </a:extLst>
          </p:cNvPr>
          <p:cNvGrpSpPr/>
          <p:nvPr/>
        </p:nvGrpSpPr>
        <p:grpSpPr>
          <a:xfrm>
            <a:off x="6446076" y="2956810"/>
            <a:ext cx="1906543" cy="1906543"/>
            <a:chOff x="6446076" y="2895600"/>
            <a:chExt cx="1906543" cy="1906543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CD498D4-96C9-256D-C0DA-C78E3D05E509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52DED7F-CEC3-0107-A946-FB5CE9D87B15}"/>
                </a:ext>
              </a:extLst>
            </p:cNvPr>
            <p:cNvCxnSpPr>
              <a:stCxn id="67" idx="7"/>
              <a:endCxn id="67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58B7A29-D951-3129-0CA0-614EAF1E1A4F}"/>
                </a:ext>
              </a:extLst>
            </p:cNvPr>
            <p:cNvCxnSpPr>
              <a:stCxn id="67" idx="1"/>
              <a:endCxn id="67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CFA12-8745-91CA-6341-981845DD19B5}"/>
              </a:ext>
            </a:extLst>
          </p:cNvPr>
          <p:cNvCxnSpPr>
            <a:cxnSpLocks/>
          </p:cNvCxnSpPr>
          <p:nvPr/>
        </p:nvCxnSpPr>
        <p:spPr>
          <a:xfrm>
            <a:off x="123990" y="2055855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974">
            <a:extLst>
              <a:ext uri="{FF2B5EF4-FFF2-40B4-BE49-F238E27FC236}">
                <a16:creationId xmlns:a16="http://schemas.microsoft.com/office/drawing/2014/main" id="{A0F4BECE-B8B2-5657-F1C9-12A7CDBB6B59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0D74043-A2C3-8AA2-B3DA-23563E0D1807}"/>
              </a:ext>
            </a:extLst>
          </p:cNvPr>
          <p:cNvCxnSpPr>
            <a:cxnSpLocks/>
          </p:cNvCxnSpPr>
          <p:nvPr/>
        </p:nvCxnSpPr>
        <p:spPr>
          <a:xfrm>
            <a:off x="123990" y="6244189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EF5E05-D54E-2C4C-BF04-3D873AD738F0}"/>
              </a:ext>
            </a:extLst>
          </p:cNvPr>
          <p:cNvGrpSpPr/>
          <p:nvPr/>
        </p:nvGrpSpPr>
        <p:grpSpPr>
          <a:xfrm>
            <a:off x="123212" y="1493879"/>
            <a:ext cx="1895990" cy="4756087"/>
            <a:chOff x="123212" y="1493879"/>
            <a:chExt cx="1895990" cy="475608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DB2CAE4-8AB6-9244-E400-905D03AFF57E}"/>
                </a:ext>
              </a:extLst>
            </p:cNvPr>
            <p:cNvGrpSpPr/>
            <p:nvPr/>
          </p:nvGrpSpPr>
          <p:grpSpPr>
            <a:xfrm>
              <a:off x="133417" y="1493879"/>
              <a:ext cx="1885785" cy="4756087"/>
              <a:chOff x="123990" y="1493879"/>
              <a:chExt cx="1885785" cy="4756087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7B10657-9D4B-33A4-EBAC-5CEA18B8ED18}"/>
                  </a:ext>
                </a:extLst>
              </p:cNvPr>
              <p:cNvSpPr/>
              <p:nvPr/>
            </p:nvSpPr>
            <p:spPr bwMode="auto">
              <a:xfrm>
                <a:off x="123990" y="1493879"/>
                <a:ext cx="1885785" cy="475608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D0374E3E-C5A0-D7C2-ECCC-7A4BCCC8D7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375" y="1662630"/>
                <a:ext cx="253500" cy="2340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B69F655-F3A5-7038-A267-CF1224FC431B}"/>
                  </a:ext>
                </a:extLst>
              </p:cNvPr>
              <p:cNvSpPr txBox="1"/>
              <p:nvPr/>
            </p:nvSpPr>
            <p:spPr>
              <a:xfrm>
                <a:off x="556590" y="1646794"/>
                <a:ext cx="106009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50" b="1"/>
                  <a:t>전체카테고리</a:t>
                </a:r>
                <a:endParaRPr lang="ko-KR" altLang="en-US" sz="105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6C98C2-A91A-3A2A-EE7B-398A86FAB71C}"/>
                  </a:ext>
                </a:extLst>
              </p:cNvPr>
              <p:cNvSpPr txBox="1"/>
              <p:nvPr/>
            </p:nvSpPr>
            <p:spPr>
              <a:xfrm>
                <a:off x="287159" y="2392066"/>
                <a:ext cx="1722616" cy="375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u="none" strike="noStrike" dirty="0">
                    <a:effectLst/>
                    <a:latin typeface="+mn-ea"/>
                  </a:rPr>
                  <a:t>공정무역상품식품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패션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잡화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식품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출산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육아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뷰티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생활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취미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사무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교육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가구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홈데코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공예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건강의료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디지털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가전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컴퓨터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주변기기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기계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전기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소방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수리시설</a:t>
                </a:r>
                <a:r>
                  <a:rPr lang="en-US" altLang="ko-KR" sz="1000" b="0" i="0" u="none" strike="noStrike" dirty="0">
                    <a:effectLst/>
                    <a:latin typeface="+mn-ea"/>
                  </a:rPr>
                  <a:t>/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설비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식물류</a:t>
                </a:r>
                <a:endParaRPr lang="ko-KR" altLang="en-US" sz="1000" b="0" i="0" dirty="0">
                  <a:effectLst/>
                  <a:latin typeface="+mn-ea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ko-KR" altLang="en-US" sz="1000" b="0" i="0" dirty="0">
                    <a:effectLst/>
                    <a:latin typeface="+mn-ea"/>
                  </a:rPr>
                  <a:t> </a:t>
                </a:r>
                <a:r>
                  <a:rPr lang="ko-KR" altLang="en-US" sz="1000" b="0" i="0" u="none" strike="noStrike" dirty="0">
                    <a:effectLst/>
                    <a:latin typeface="+mn-ea"/>
                  </a:rPr>
                  <a:t>기타</a:t>
                </a:r>
                <a:endParaRPr lang="ko-KR" altLang="en-US" sz="1000" b="0" i="0" dirty="0">
                  <a:effectLst/>
                  <a:latin typeface="+mn-ea"/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41A0D3-4354-1DAF-539B-B2D3B5329FA8}"/>
                </a:ext>
              </a:extLst>
            </p:cNvPr>
            <p:cNvSpPr/>
            <p:nvPr/>
          </p:nvSpPr>
          <p:spPr bwMode="auto">
            <a:xfrm>
              <a:off x="133418" y="2050062"/>
              <a:ext cx="954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b="1" dirty="0"/>
                <a:t>제품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2EC221-1E32-2E98-9A2E-8FC00A839B7C}"/>
                </a:ext>
              </a:extLst>
            </p:cNvPr>
            <p:cNvSpPr/>
            <p:nvPr/>
          </p:nvSpPr>
          <p:spPr bwMode="auto">
            <a:xfrm>
              <a:off x="1065202" y="2050062"/>
              <a:ext cx="95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서비스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8FB7F0-3E35-C461-CA2D-6A512E05F315}"/>
                </a:ext>
              </a:extLst>
            </p:cNvPr>
            <p:cNvCxnSpPr/>
            <p:nvPr/>
          </p:nvCxnSpPr>
          <p:spPr>
            <a:xfrm>
              <a:off x="123212" y="2338062"/>
              <a:ext cx="943200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타원 44">
            <a:extLst>
              <a:ext uri="{FF2B5EF4-FFF2-40B4-BE49-F238E27FC236}">
                <a16:creationId xmlns:a16="http://schemas.microsoft.com/office/drawing/2014/main" id="{A5EF38D1-F7A8-73C2-D1D9-35D204B3F9E0}"/>
              </a:ext>
            </a:extLst>
          </p:cNvPr>
          <p:cNvSpPr/>
          <p:nvPr/>
        </p:nvSpPr>
        <p:spPr bwMode="auto">
          <a:xfrm>
            <a:off x="8120166" y="908669"/>
            <a:ext cx="144000" cy="144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0911E7DC-5C84-AF67-CA4A-0FCBC086EB8B}"/>
              </a:ext>
            </a:extLst>
          </p:cNvPr>
          <p:cNvGrpSpPr/>
          <p:nvPr/>
        </p:nvGrpSpPr>
        <p:grpSpPr>
          <a:xfrm>
            <a:off x="7825236" y="1626154"/>
            <a:ext cx="1624583" cy="288114"/>
            <a:chOff x="7825236" y="1626154"/>
            <a:chExt cx="1624583" cy="28811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D15AB2-A1CF-2D5A-D305-90A2D656C871}"/>
                </a:ext>
              </a:extLst>
            </p:cNvPr>
            <p:cNvSpPr txBox="1"/>
            <p:nvPr/>
          </p:nvSpPr>
          <p:spPr>
            <a:xfrm>
              <a:off x="7969142" y="1637269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반비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9AE29B97-CFAC-CA52-82C2-D484F2FF538B}"/>
                </a:ext>
              </a:extLst>
            </p:cNvPr>
            <p:cNvCxnSpPr>
              <a:cxnSpLocks/>
            </p:cNvCxnSpPr>
            <p:nvPr/>
          </p:nvCxnSpPr>
          <p:spPr>
            <a:xfrm>
              <a:off x="7825236" y="1626154"/>
              <a:ext cx="0" cy="28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>
              <a:extLst>
                <a:ext uri="{FF2B5EF4-FFF2-40B4-BE49-F238E27FC236}">
                  <a16:creationId xmlns:a16="http://schemas.microsoft.com/office/drawing/2014/main" id="{CF424801-4550-31AC-B337-6012F1DD564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2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50819" y="1722022"/>
              <a:ext cx="72000" cy="126000"/>
            </a:xfrm>
            <a:prstGeom prst="rect">
              <a:avLst/>
            </a:prstGeom>
          </p:spPr>
        </p:pic>
        <p:sp>
          <p:nvSpPr>
            <p:cNvPr id="88" name="이등변 삼각형 87">
              <a:extLst>
                <a:ext uri="{FF2B5EF4-FFF2-40B4-BE49-F238E27FC236}">
                  <a16:creationId xmlns:a16="http://schemas.microsoft.com/office/drawing/2014/main" id="{FC9AE188-3742-8EAA-011C-7AA35D70223A}"/>
                </a:ext>
              </a:extLst>
            </p:cNvPr>
            <p:cNvSpPr/>
            <p:nvPr/>
          </p:nvSpPr>
          <p:spPr bwMode="auto">
            <a:xfrm>
              <a:off x="8660541" y="1755330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B92C455-3D60-C30B-8E09-F17BAEF1517A}"/>
              </a:ext>
            </a:extLst>
          </p:cNvPr>
          <p:cNvGrpSpPr/>
          <p:nvPr/>
        </p:nvGrpSpPr>
        <p:grpSpPr>
          <a:xfrm>
            <a:off x="2171662" y="1646794"/>
            <a:ext cx="3798346" cy="253916"/>
            <a:chOff x="2171662" y="1646794"/>
            <a:chExt cx="3798346" cy="25391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D50B6E2-E5D9-7638-967A-C9EB051B9127}"/>
                </a:ext>
              </a:extLst>
            </p:cNvPr>
            <p:cNvSpPr txBox="1"/>
            <p:nvPr/>
          </p:nvSpPr>
          <p:spPr>
            <a:xfrm>
              <a:off x="3387710" y="1646794"/>
              <a:ext cx="5741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베스트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7B8208C-FCBB-9BD4-775E-86E95AFB6E2F}"/>
                </a:ext>
              </a:extLst>
            </p:cNvPr>
            <p:cNvSpPr txBox="1"/>
            <p:nvPr/>
          </p:nvSpPr>
          <p:spPr>
            <a:xfrm>
              <a:off x="4164535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인증상품관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28384CA-F80D-7485-E960-B260276566BD}"/>
                </a:ext>
              </a:extLst>
            </p:cNvPr>
            <p:cNvSpPr txBox="1"/>
            <p:nvPr/>
          </p:nvSpPr>
          <p:spPr>
            <a:xfrm>
              <a:off x="5265968" y="1646794"/>
              <a:ext cx="7040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브랜드관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D5EC6C-90C9-D4D3-CBEE-96C102B96DDF}"/>
                </a:ext>
              </a:extLst>
            </p:cNvPr>
            <p:cNvSpPr txBox="1"/>
            <p:nvPr/>
          </p:nvSpPr>
          <p:spPr>
            <a:xfrm>
              <a:off x="2171662" y="1646794"/>
              <a:ext cx="10134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이벤트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기획전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86DF2D-EF0C-EF7E-202A-054EABA17BD3}"/>
              </a:ext>
            </a:extLst>
          </p:cNvPr>
          <p:cNvGrpSpPr/>
          <p:nvPr/>
        </p:nvGrpSpPr>
        <p:grpSpPr>
          <a:xfrm>
            <a:off x="373014" y="976462"/>
            <a:ext cx="1429839" cy="330994"/>
            <a:chOff x="373014" y="976462"/>
            <a:chExt cx="1429839" cy="3309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32672B-4E55-1ED5-EADE-3A6EFE071EB0}"/>
                </a:ext>
              </a:extLst>
            </p:cNvPr>
            <p:cNvSpPr txBox="1"/>
            <p:nvPr/>
          </p:nvSpPr>
          <p:spPr>
            <a:xfrm>
              <a:off x="752565" y="99327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Buy Social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D3F81BF-3B3B-34ED-3286-93FAD145083D}"/>
                </a:ext>
              </a:extLst>
            </p:cNvPr>
            <p:cNvGrpSpPr/>
            <p:nvPr/>
          </p:nvGrpSpPr>
          <p:grpSpPr>
            <a:xfrm>
              <a:off x="373014" y="976462"/>
              <a:ext cx="330994" cy="330994"/>
              <a:chOff x="6446076" y="2895600"/>
              <a:chExt cx="1906543" cy="1906543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D6AA8084-8ED3-AAD8-7E47-BA5388B0E0D2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2BA6E1B4-70EC-8A23-B99F-76D9AE5D1F3E}"/>
                  </a:ext>
                </a:extLst>
              </p:cNvPr>
              <p:cNvCxnSpPr>
                <a:stCxn id="28" idx="7"/>
                <a:endCxn id="2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53EE9E4D-45AB-4A01-3B30-094F1D37C826}"/>
                  </a:ext>
                </a:extLst>
              </p:cNvPr>
              <p:cNvCxnSpPr>
                <a:stCxn id="28" idx="1"/>
                <a:endCxn id="2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D4ACBB5-CE70-7013-AFE7-A80E89E8C0D0}"/>
              </a:ext>
            </a:extLst>
          </p:cNvPr>
          <p:cNvSpPr txBox="1"/>
          <p:nvPr/>
        </p:nvSpPr>
        <p:spPr>
          <a:xfrm>
            <a:off x="251630" y="531258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판로플랫폼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BDFD5-8563-9F14-112B-2C1EBE955D6D}"/>
              </a:ext>
            </a:extLst>
          </p:cNvPr>
          <p:cNvSpPr txBox="1"/>
          <p:nvPr/>
        </p:nvSpPr>
        <p:spPr>
          <a:xfrm>
            <a:off x="5811486" y="531258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[</a:t>
            </a:r>
            <a:r>
              <a:rPr lang="ko-KR" altLang="en-US" sz="800" dirty="0">
                <a:solidFill>
                  <a:schemeClr val="bg1"/>
                </a:solidFill>
              </a:rPr>
              <a:t>공공기관</a:t>
            </a:r>
            <a:r>
              <a:rPr lang="en-US" altLang="ko-KR" sz="800" dirty="0">
                <a:solidFill>
                  <a:schemeClr val="bg1"/>
                </a:solidFill>
              </a:rPr>
              <a:t>] </a:t>
            </a:r>
            <a:r>
              <a:rPr lang="ko-KR" altLang="en-US" sz="800" dirty="0">
                <a:solidFill>
                  <a:schemeClr val="bg1"/>
                </a:solidFill>
              </a:rPr>
              <a:t>홍길동님 안녕하세요</a:t>
            </a:r>
            <a:r>
              <a:rPr lang="en-US" altLang="ko-KR" sz="800" dirty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A3807A-3DBD-4448-DBEB-353242F51FB6}"/>
              </a:ext>
            </a:extLst>
          </p:cNvPr>
          <p:cNvGrpSpPr/>
          <p:nvPr/>
        </p:nvGrpSpPr>
        <p:grpSpPr>
          <a:xfrm>
            <a:off x="2747818" y="2866234"/>
            <a:ext cx="3310522" cy="1976434"/>
            <a:chOff x="2747818" y="2770984"/>
            <a:chExt cx="3310522" cy="1976434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684F45C9-3A09-4F82-7EE2-9E5D0C0A4733}"/>
                </a:ext>
              </a:extLst>
            </p:cNvPr>
            <p:cNvGrpSpPr/>
            <p:nvPr/>
          </p:nvGrpSpPr>
          <p:grpSpPr>
            <a:xfrm>
              <a:off x="2747818" y="3097464"/>
              <a:ext cx="3310522" cy="1649954"/>
              <a:chOff x="2938318" y="2494866"/>
              <a:chExt cx="3310522" cy="164995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A8068AD-F57C-120E-6BAD-DB003952BA09}"/>
                  </a:ext>
                </a:extLst>
              </p:cNvPr>
              <p:cNvSpPr txBox="1"/>
              <p:nvPr/>
            </p:nvSpPr>
            <p:spPr>
              <a:xfrm>
                <a:off x="2938318" y="2494866"/>
                <a:ext cx="331052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700" dirty="0"/>
                  <a:t>마을기업과 함께하는</a:t>
                </a:r>
                <a:endParaRPr lang="en-US" altLang="ko-KR" sz="2700" dirty="0"/>
              </a:p>
              <a:p>
                <a:r>
                  <a:rPr lang="ko-KR" altLang="en-US" sz="3300" b="1" dirty="0"/>
                  <a:t>여름 특별 기획전</a:t>
                </a:r>
                <a:endParaRPr lang="en-US" altLang="ko-KR" sz="3300" b="1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8910661-A03F-9DA6-D5F7-0D2E32A8671A}"/>
                  </a:ext>
                </a:extLst>
              </p:cNvPr>
              <p:cNvSpPr txBox="1"/>
              <p:nvPr/>
            </p:nvSpPr>
            <p:spPr>
              <a:xfrm>
                <a:off x="3888378" y="3837009"/>
                <a:ext cx="1410403" cy="30781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65000"/>
                </a:schemeClr>
              </a:solidFill>
            </p:spPr>
            <p:txBody>
              <a:bodyPr wrap="none" lIns="108000" tIns="36000" rIns="108000" bIns="36000" rtlCol="0">
                <a:spAutoFit/>
              </a:bodyPr>
              <a:lstStyle/>
              <a:p>
                <a:pPr algn="ctr"/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7. 15(</a:t>
                </a:r>
                <a:r>
                  <a:rPr lang="ko-KR" altLang="en-US" sz="950" b="1" dirty="0">
                    <a:solidFill>
                      <a:schemeClr val="bg1"/>
                    </a:solidFill>
                    <a:latin typeface="+mn-ea"/>
                  </a:rPr>
                  <a:t>월</a:t>
                </a:r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) - 8. 15(</a:t>
                </a:r>
                <a:r>
                  <a:rPr lang="ko-KR" altLang="en-US" sz="950" b="1" dirty="0">
                    <a:solidFill>
                      <a:schemeClr val="bg1"/>
                    </a:solidFill>
                    <a:latin typeface="+mn-ea"/>
                  </a:rPr>
                  <a:t>목</a:t>
                </a:r>
                <a:r>
                  <a:rPr lang="en-US" altLang="ko-KR" sz="950" b="1" dirty="0">
                    <a:solidFill>
                      <a:schemeClr val="bg1"/>
                    </a:solidFill>
                    <a:latin typeface="+mn-ea"/>
                  </a:rPr>
                  <a:t>) </a:t>
                </a:r>
                <a:endParaRPr lang="ko-KR" altLang="en-US" sz="950" b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2F272E-86A7-C523-D0E8-4DCCE2EA43D5}"/>
                </a:ext>
              </a:extLst>
            </p:cNvPr>
            <p:cNvSpPr txBox="1"/>
            <p:nvPr/>
          </p:nvSpPr>
          <p:spPr>
            <a:xfrm>
              <a:off x="3687178" y="2770984"/>
              <a:ext cx="14318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SUMMER ENENT</a:t>
              </a:r>
              <a:endParaRPr lang="en-US" altLang="ko-KR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51" name="그림 50">
            <a:extLst>
              <a:ext uri="{FF2B5EF4-FFF2-40B4-BE49-F238E27FC236}">
                <a16:creationId xmlns:a16="http://schemas.microsoft.com/office/drawing/2014/main" id="{D550B0E2-301A-1916-644B-0CB6CCD299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96" y="581477"/>
            <a:ext cx="200025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3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476799-8955-59E3-081E-7724BEAA8253}"/>
              </a:ext>
            </a:extLst>
          </p:cNvPr>
          <p:cNvSpPr/>
          <p:nvPr/>
        </p:nvSpPr>
        <p:spPr bwMode="auto">
          <a:xfrm>
            <a:off x="141729" y="2054723"/>
            <a:ext cx="9530511" cy="41952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F495C2-84F9-C25C-2125-911F8E4120F3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64C87FAC-21D7-F68F-72C1-2AB6C442437D}"/>
              </a:ext>
            </a:extLst>
          </p:cNvPr>
          <p:cNvGrpSpPr/>
          <p:nvPr/>
        </p:nvGrpSpPr>
        <p:grpSpPr>
          <a:xfrm>
            <a:off x="8076951" y="5746107"/>
            <a:ext cx="1236569" cy="230832"/>
            <a:chOff x="7027817" y="4666407"/>
            <a:chExt cx="1236569" cy="230832"/>
          </a:xfrm>
        </p:grpSpPr>
        <p:pic>
          <p:nvPicPr>
            <p:cNvPr id="386" name="그림 385">
              <a:extLst>
                <a:ext uri="{FF2B5EF4-FFF2-40B4-BE49-F238E27FC236}">
                  <a16:creationId xmlns:a16="http://schemas.microsoft.com/office/drawing/2014/main" id="{4FA1BF35-6D40-3A21-F550-ACBA82DEE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798" y="4709823"/>
              <a:ext cx="694588" cy="144000"/>
            </a:xfrm>
            <a:prstGeom prst="rect">
              <a:avLst/>
            </a:prstGeom>
          </p:spPr>
        </p:pic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822A2C84-88B0-A672-17A1-EEC65823D458}"/>
                </a:ext>
              </a:extLst>
            </p:cNvPr>
            <p:cNvSpPr txBox="1"/>
            <p:nvPr/>
          </p:nvSpPr>
          <p:spPr>
            <a:xfrm>
              <a:off x="7027817" y="4666407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/ 6</a:t>
              </a:r>
              <a:endParaRPr lang="ko-KR" altLang="en-US" sz="900" b="1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3731E2-9051-4B2B-638A-E065F96BD827}"/>
              </a:ext>
            </a:extLst>
          </p:cNvPr>
          <p:cNvGrpSpPr>
            <a:grpSpLocks noChangeAspect="1"/>
          </p:cNvGrpSpPr>
          <p:nvPr/>
        </p:nvGrpSpPr>
        <p:grpSpPr>
          <a:xfrm>
            <a:off x="3102751" y="948221"/>
            <a:ext cx="3600000" cy="396000"/>
            <a:chOff x="2498679" y="1672118"/>
            <a:chExt cx="4105789" cy="45163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AE3F8BD-FB6A-1915-1375-D29E58579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679" y="1672118"/>
              <a:ext cx="4105789" cy="4516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무엇을 찾으시나요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5" name="그림 4" descr="원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05CA6E05-A98C-00D3-DCB2-959964A1A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48" y="1789936"/>
              <a:ext cx="215999" cy="215999"/>
            </a:xfrm>
            <a:prstGeom prst="rect">
              <a:avLst/>
            </a:prstGeom>
          </p:spPr>
        </p:pic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E07773-0667-1DB3-85D3-99C0AEFFF911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E60A591-4871-0312-57D4-7F6DB2FCA754}"/>
              </a:ext>
            </a:extLst>
          </p:cNvPr>
          <p:cNvGrpSpPr/>
          <p:nvPr/>
        </p:nvGrpSpPr>
        <p:grpSpPr>
          <a:xfrm>
            <a:off x="7729986" y="893045"/>
            <a:ext cx="1811714" cy="481363"/>
            <a:chOff x="7729986" y="874939"/>
            <a:chExt cx="1811714" cy="48136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43ACDE-82AD-F191-0AF1-86C8F9476223}"/>
                </a:ext>
              </a:extLst>
            </p:cNvPr>
            <p:cNvSpPr txBox="1"/>
            <p:nvPr/>
          </p:nvSpPr>
          <p:spPr>
            <a:xfrm>
              <a:off x="7729986" y="1140858"/>
              <a:ext cx="18117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/>
                <a:t>장바구니     마이페이지     입점신청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765D415-8E27-2F04-A954-AD0657BF6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72709" y="888785"/>
              <a:ext cx="361950" cy="2762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A518042-6F45-338B-1102-73AA57EF6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74987" y="874939"/>
              <a:ext cx="352425" cy="304800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8098924-BB4A-7FFB-B313-1DC014AC8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1177" y="887017"/>
              <a:ext cx="342900" cy="285750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371F7C4-9A6E-E9EE-8879-4C3546BCC5EE}"/>
              </a:ext>
            </a:extLst>
          </p:cNvPr>
          <p:cNvGrpSpPr/>
          <p:nvPr/>
        </p:nvGrpSpPr>
        <p:grpSpPr>
          <a:xfrm>
            <a:off x="6446076" y="2956810"/>
            <a:ext cx="1906543" cy="1906543"/>
            <a:chOff x="6446076" y="2895600"/>
            <a:chExt cx="1906543" cy="1906543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CD498D4-96C9-256D-C0DA-C78E3D05E509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252DED7F-CEC3-0107-A946-FB5CE9D87B15}"/>
                </a:ext>
              </a:extLst>
            </p:cNvPr>
            <p:cNvCxnSpPr>
              <a:stCxn id="67" idx="7"/>
              <a:endCxn id="67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58B7A29-D951-3129-0CA0-614EAF1E1A4F}"/>
                </a:ext>
              </a:extLst>
            </p:cNvPr>
            <p:cNvCxnSpPr>
              <a:stCxn id="67" idx="1"/>
              <a:endCxn id="67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3ADDC745-4B69-3355-66A9-8B23E43A9001}"/>
              </a:ext>
            </a:extLst>
          </p:cNvPr>
          <p:cNvCxnSpPr>
            <a:cxnSpLocks/>
          </p:cNvCxnSpPr>
          <p:nvPr/>
        </p:nvCxnSpPr>
        <p:spPr>
          <a:xfrm>
            <a:off x="123990" y="6244189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65CFA12-8745-91CA-6341-981845DD19B5}"/>
              </a:ext>
            </a:extLst>
          </p:cNvPr>
          <p:cNvCxnSpPr>
            <a:cxnSpLocks/>
          </p:cNvCxnSpPr>
          <p:nvPr/>
        </p:nvCxnSpPr>
        <p:spPr>
          <a:xfrm>
            <a:off x="123990" y="2046428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Group 974">
            <a:extLst>
              <a:ext uri="{FF2B5EF4-FFF2-40B4-BE49-F238E27FC236}">
                <a16:creationId xmlns:a16="http://schemas.microsoft.com/office/drawing/2014/main" id="{A0F4BECE-B8B2-5657-F1C9-12A7CDBB6B59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CC0DD2-F18C-83F7-536F-974EDD3D2473}"/>
              </a:ext>
            </a:extLst>
          </p:cNvPr>
          <p:cNvGrpSpPr/>
          <p:nvPr/>
        </p:nvGrpSpPr>
        <p:grpSpPr>
          <a:xfrm>
            <a:off x="123212" y="1493879"/>
            <a:ext cx="5657285" cy="4756087"/>
            <a:chOff x="123212" y="1493879"/>
            <a:chExt cx="5657285" cy="475608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7B10657-9D4B-33A4-EBAC-5CEA18B8ED18}"/>
                </a:ext>
              </a:extLst>
            </p:cNvPr>
            <p:cNvSpPr/>
            <p:nvPr/>
          </p:nvSpPr>
          <p:spPr bwMode="auto">
            <a:xfrm>
              <a:off x="133417" y="1493879"/>
              <a:ext cx="1885785" cy="475608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D0374E3E-C5A0-D7C2-ECCC-7A4BCCC8D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2802" y="1662630"/>
              <a:ext cx="253500" cy="2340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69F655-F3A5-7038-A267-CF1224FC431B}"/>
                </a:ext>
              </a:extLst>
            </p:cNvPr>
            <p:cNvSpPr txBox="1"/>
            <p:nvPr/>
          </p:nvSpPr>
          <p:spPr>
            <a:xfrm>
              <a:off x="566017" y="1646794"/>
              <a:ext cx="1060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/>
                <a:t>전체카테고리</a:t>
              </a:r>
              <a:endParaRPr lang="ko-KR" altLang="en-US" sz="105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341A0D3-4354-1DAF-539B-B2D3B5329FA8}"/>
                </a:ext>
              </a:extLst>
            </p:cNvPr>
            <p:cNvSpPr/>
            <p:nvPr/>
          </p:nvSpPr>
          <p:spPr bwMode="auto">
            <a:xfrm>
              <a:off x="133418" y="2050062"/>
              <a:ext cx="954000" cy="28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b="1" dirty="0"/>
                <a:t>제품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2EC221-1E32-2E98-9A2E-8FC00A839B7C}"/>
                </a:ext>
              </a:extLst>
            </p:cNvPr>
            <p:cNvSpPr/>
            <p:nvPr/>
          </p:nvSpPr>
          <p:spPr bwMode="auto">
            <a:xfrm>
              <a:off x="1065202" y="2050062"/>
              <a:ext cx="954000" cy="28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36000" rIns="36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서비스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E8FB7F0-3E35-C461-CA2D-6A512E05F315}"/>
                </a:ext>
              </a:extLst>
            </p:cNvPr>
            <p:cNvCxnSpPr/>
            <p:nvPr/>
          </p:nvCxnSpPr>
          <p:spPr>
            <a:xfrm>
              <a:off x="123212" y="2338062"/>
              <a:ext cx="943200" cy="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7F3A6E6-4774-CAAE-E174-8FBE4DE8B27F}"/>
                </a:ext>
              </a:extLst>
            </p:cNvPr>
            <p:cNvSpPr/>
            <p:nvPr/>
          </p:nvSpPr>
          <p:spPr bwMode="auto">
            <a:xfrm>
              <a:off x="2018778" y="2050062"/>
              <a:ext cx="1885785" cy="41999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D81E35-CEBC-4687-9AEE-BD0FCEF3C307}"/>
                </a:ext>
              </a:extLst>
            </p:cNvPr>
            <p:cNvSpPr txBox="1"/>
            <p:nvPr/>
          </p:nvSpPr>
          <p:spPr>
            <a:xfrm>
              <a:off x="2181947" y="2078222"/>
              <a:ext cx="1722616" cy="312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100" b="1" dirty="0">
                  <a:latin typeface="+mn-ea"/>
                </a:rPr>
                <a:t>패션</a:t>
              </a:r>
              <a:r>
                <a:rPr lang="en-US" altLang="ko-KR" sz="1100" b="1" dirty="0">
                  <a:latin typeface="+mn-ea"/>
                </a:rPr>
                <a:t>/</a:t>
              </a:r>
              <a:r>
                <a:rPr lang="ko-KR" altLang="en-US" sz="1100" b="1" dirty="0">
                  <a:latin typeface="+mn-ea"/>
                </a:rPr>
                <a:t>잡화</a:t>
              </a:r>
              <a:endParaRPr lang="ko-KR" altLang="en-US" sz="1100" b="1" i="0" dirty="0">
                <a:effectLst/>
                <a:latin typeface="+mn-ea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B6A7D8-76AB-F5B2-431E-3B155BE6D923}"/>
                </a:ext>
              </a:extLst>
            </p:cNvPr>
            <p:cNvSpPr/>
            <p:nvPr/>
          </p:nvSpPr>
          <p:spPr bwMode="auto">
            <a:xfrm>
              <a:off x="146963" y="2686640"/>
              <a:ext cx="1872000" cy="2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76C98C2-A91A-3A2A-EE7B-398A86FAB71C}"/>
                </a:ext>
              </a:extLst>
            </p:cNvPr>
            <p:cNvSpPr txBox="1"/>
            <p:nvPr/>
          </p:nvSpPr>
          <p:spPr>
            <a:xfrm>
              <a:off x="296586" y="2392066"/>
              <a:ext cx="1722616" cy="3755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00" b="0" i="0" u="none" strike="noStrike" dirty="0">
                  <a:effectLst/>
                  <a:latin typeface="+mn-ea"/>
                </a:rPr>
                <a:t>공정무역상품식품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패션</a:t>
              </a:r>
              <a:r>
                <a:rPr lang="en-US" altLang="ko-KR" sz="10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잡화</a:t>
              </a:r>
              <a:endParaRPr lang="ko-KR" altLang="en-US" sz="1000" b="0" i="0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식품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출산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육아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뷰티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생활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취미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사무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교육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가구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홈데코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공예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건강의료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디지털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가전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컴퓨터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주변기기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기계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전기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소방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수리시설</a:t>
              </a:r>
              <a:r>
                <a:rPr lang="en-US" altLang="ko-KR" sz="1000" b="0" i="0" u="none" strike="noStrike" dirty="0">
                  <a:effectLst/>
                  <a:latin typeface="+mn-ea"/>
                </a:rPr>
                <a:t>/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설비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식물류</a:t>
              </a:r>
              <a:endParaRPr lang="ko-KR" altLang="en-US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 </a:t>
              </a:r>
              <a:r>
                <a:rPr lang="ko-KR" altLang="en-US" sz="1000" b="0" i="0" u="none" strike="noStrike" dirty="0">
                  <a:effectLst/>
                  <a:latin typeface="+mn-ea"/>
                </a:rPr>
                <a:t>기타</a:t>
              </a:r>
              <a:endParaRPr lang="ko-KR" altLang="en-US" sz="1000" b="0" i="0" dirty="0">
                <a:effectLst/>
                <a:latin typeface="+mn-ea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8846D66-7E2C-6C66-2C74-A53070B34E59}"/>
                </a:ext>
              </a:extLst>
            </p:cNvPr>
            <p:cNvSpPr/>
            <p:nvPr/>
          </p:nvSpPr>
          <p:spPr bwMode="auto">
            <a:xfrm>
              <a:off x="3894712" y="2050062"/>
              <a:ext cx="1885785" cy="419990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77FCFA-20D0-1D7B-7ADE-6E55C7CEAE86}"/>
                </a:ext>
              </a:extLst>
            </p:cNvPr>
            <p:cNvSpPr txBox="1"/>
            <p:nvPr/>
          </p:nvSpPr>
          <p:spPr>
            <a:xfrm>
              <a:off x="4057881" y="2088072"/>
              <a:ext cx="1722616" cy="523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단체복</a:t>
              </a:r>
              <a:endParaRPr lang="en-US" altLang="ko-KR" sz="1000" dirty="0"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의류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37D495A-55C9-DB8A-45B3-80F5C41DCB9C}"/>
                </a:ext>
              </a:extLst>
            </p:cNvPr>
            <p:cNvSpPr/>
            <p:nvPr/>
          </p:nvSpPr>
          <p:spPr bwMode="auto">
            <a:xfrm>
              <a:off x="2024086" y="2475127"/>
              <a:ext cx="1868400" cy="216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4658C4-524C-979B-C5D3-6533710672A8}"/>
                </a:ext>
              </a:extLst>
            </p:cNvPr>
            <p:cNvSpPr txBox="1"/>
            <p:nvPr/>
          </p:nvSpPr>
          <p:spPr>
            <a:xfrm>
              <a:off x="2181947" y="2408159"/>
              <a:ext cx="1722616" cy="985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ko-KR" altLang="en-US" sz="1000" b="0" i="0" u="none" strike="noStrike" dirty="0">
                  <a:solidFill>
                    <a:schemeClr val="bg1"/>
                  </a:solidFill>
                  <a:effectLst/>
                  <a:latin typeface="+mn-ea"/>
                </a:rPr>
                <a:t>의류</a:t>
              </a:r>
              <a:endParaRPr lang="en-US" altLang="ko-KR" sz="1000" b="0" i="0" u="none" strike="noStrike" dirty="0">
                <a:solidFill>
                  <a:schemeClr val="bg1"/>
                </a:solidFill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잡화</a:t>
              </a:r>
              <a:endParaRPr lang="en-US" altLang="ko-KR" sz="1000" dirty="0"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b="0" i="0" dirty="0">
                  <a:effectLst/>
                  <a:latin typeface="+mn-ea"/>
                </a:rPr>
                <a:t>신발</a:t>
              </a:r>
              <a:r>
                <a:rPr lang="en-US" altLang="ko-KR" sz="1000" b="0" i="0" dirty="0">
                  <a:effectLst/>
                  <a:latin typeface="+mn-ea"/>
                </a:rPr>
                <a:t>/</a:t>
              </a:r>
              <a:r>
                <a:rPr lang="ko-KR" altLang="en-US" sz="1000" b="0" i="0" dirty="0">
                  <a:effectLst/>
                  <a:latin typeface="+mn-ea"/>
                </a:rPr>
                <a:t>지갑</a:t>
              </a:r>
              <a:endParaRPr lang="en-US" altLang="ko-KR" sz="1000" b="0" i="0" dirty="0">
                <a:effectLst/>
                <a:latin typeface="+mn-ea"/>
              </a:endParaRPr>
            </a:p>
            <a:p>
              <a:pPr algn="l">
                <a:lnSpc>
                  <a:spcPct val="150000"/>
                </a:lnSpc>
              </a:pPr>
              <a:r>
                <a:rPr lang="ko-KR" altLang="en-US" sz="1000" dirty="0">
                  <a:latin typeface="+mn-ea"/>
                </a:rPr>
                <a:t>액세서리</a:t>
              </a:r>
              <a:endParaRPr lang="ko-KR" altLang="en-US" sz="1000" b="0" i="0" dirty="0">
                <a:effectLst/>
                <a:latin typeface="+mn-ea"/>
              </a:endParaRPr>
            </a:p>
          </p:txBody>
        </p:sp>
      </p:grpSp>
      <p:sp>
        <p:nvSpPr>
          <p:cNvPr id="56" name="타원 55">
            <a:extLst>
              <a:ext uri="{FF2B5EF4-FFF2-40B4-BE49-F238E27FC236}">
                <a16:creationId xmlns:a16="http://schemas.microsoft.com/office/drawing/2014/main" id="{DA93AF8B-2B4D-09DF-2E47-815A2262106F}"/>
              </a:ext>
            </a:extLst>
          </p:cNvPr>
          <p:cNvSpPr/>
          <p:nvPr/>
        </p:nvSpPr>
        <p:spPr bwMode="auto">
          <a:xfrm>
            <a:off x="8120166" y="908669"/>
            <a:ext cx="144000" cy="144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518C75F-432A-B097-0886-C8AAE4DE68AA}"/>
              </a:ext>
            </a:extLst>
          </p:cNvPr>
          <p:cNvGrpSpPr/>
          <p:nvPr/>
        </p:nvGrpSpPr>
        <p:grpSpPr>
          <a:xfrm>
            <a:off x="2171662" y="1646794"/>
            <a:ext cx="3798346" cy="253916"/>
            <a:chOff x="2171662" y="1646794"/>
            <a:chExt cx="3798346" cy="25391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F61A5D3-9887-D0CC-AF8F-FAE750FC0650}"/>
                </a:ext>
              </a:extLst>
            </p:cNvPr>
            <p:cNvSpPr txBox="1"/>
            <p:nvPr/>
          </p:nvSpPr>
          <p:spPr>
            <a:xfrm>
              <a:off x="3387710" y="1646794"/>
              <a:ext cx="5741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베스트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B8AD958-96AE-C84D-3B43-35AB6EF3ACA5}"/>
                </a:ext>
              </a:extLst>
            </p:cNvPr>
            <p:cNvSpPr txBox="1"/>
            <p:nvPr/>
          </p:nvSpPr>
          <p:spPr>
            <a:xfrm>
              <a:off x="4164535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인증상품관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E3F59AF-78E0-2ABB-0CB2-FC556DFAFBB3}"/>
                </a:ext>
              </a:extLst>
            </p:cNvPr>
            <p:cNvSpPr txBox="1"/>
            <p:nvPr/>
          </p:nvSpPr>
          <p:spPr>
            <a:xfrm>
              <a:off x="5265968" y="1646794"/>
              <a:ext cx="70404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브랜드관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8DC8933-E60B-4DCF-5B01-56444A7DC2B4}"/>
                </a:ext>
              </a:extLst>
            </p:cNvPr>
            <p:cNvSpPr txBox="1"/>
            <p:nvPr/>
          </p:nvSpPr>
          <p:spPr>
            <a:xfrm>
              <a:off x="2171662" y="1646794"/>
              <a:ext cx="10134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이벤트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기획전</a:t>
              </a:r>
            </a:p>
          </p:txBody>
        </p:sp>
      </p:grpSp>
      <p:grpSp>
        <p:nvGrpSpPr>
          <p:cNvPr id="744" name="그룹 743">
            <a:extLst>
              <a:ext uri="{FF2B5EF4-FFF2-40B4-BE49-F238E27FC236}">
                <a16:creationId xmlns:a16="http://schemas.microsoft.com/office/drawing/2014/main" id="{975DAE5D-DA4C-915F-ED59-A5FF64A0D18E}"/>
              </a:ext>
            </a:extLst>
          </p:cNvPr>
          <p:cNvGrpSpPr/>
          <p:nvPr/>
        </p:nvGrpSpPr>
        <p:grpSpPr>
          <a:xfrm>
            <a:off x="7534265" y="1451547"/>
            <a:ext cx="1908000" cy="3924000"/>
            <a:chOff x="7534265" y="1451547"/>
            <a:chExt cx="1908000" cy="392400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40F0FFA7-DE6A-4542-64A8-028C93A68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3344" y="4380751"/>
              <a:ext cx="144000" cy="288000"/>
            </a:xfrm>
            <a:prstGeom prst="rect">
              <a:avLst/>
            </a:prstGeom>
          </p:spPr>
        </p:pic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544813F6-83D3-4A74-F0D5-BFE0DAFEB6A8}"/>
                </a:ext>
              </a:extLst>
            </p:cNvPr>
            <p:cNvSpPr/>
            <p:nvPr/>
          </p:nvSpPr>
          <p:spPr bwMode="auto">
            <a:xfrm>
              <a:off x="7534265" y="1451547"/>
              <a:ext cx="1908000" cy="3924000"/>
            </a:xfrm>
            <a:prstGeom prst="roundRect">
              <a:avLst>
                <a:gd name="adj" fmla="val 2566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6BF75DD-E951-0FC0-BDD3-059836E45857}"/>
                </a:ext>
              </a:extLst>
            </p:cNvPr>
            <p:cNvGrpSpPr/>
            <p:nvPr/>
          </p:nvGrpSpPr>
          <p:grpSpPr>
            <a:xfrm>
              <a:off x="7679823" y="2017548"/>
              <a:ext cx="1527949" cy="276999"/>
              <a:chOff x="7969142" y="1646794"/>
              <a:chExt cx="1527949" cy="276999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DB33C05-66FE-60B8-DF28-950BA0E4FDF8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7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1</a:t>
                </a:r>
                <a:r>
                  <a:rPr lang="en-US" altLang="ko-KR" sz="105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</a:t>
                </a:r>
                <a:r>
                  <a:rPr lang="en-US" altLang="ko-KR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</a:t>
                </a:r>
                <a:r>
                  <a:rPr lang="ko-KR" altLang="en-US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반비 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7" name="이등변 삼각형 116">
                <a:extLst>
                  <a:ext uri="{FF2B5EF4-FFF2-40B4-BE49-F238E27FC236}">
                    <a16:creationId xmlns:a16="http://schemas.microsoft.com/office/drawing/2014/main" id="{44D64E62-9B1C-B428-6B6D-EA0DF61C72D7}"/>
                  </a:ext>
                </a:extLst>
              </p:cNvPr>
              <p:cNvSpPr/>
              <p:nvPr/>
            </p:nvSpPr>
            <p:spPr bwMode="auto">
              <a:xfrm>
                <a:off x="9403491" y="1745805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F4B29F7-087B-8D4C-08B6-B1BA8C57087A}"/>
                </a:ext>
              </a:extLst>
            </p:cNvPr>
            <p:cNvSpPr txBox="1"/>
            <p:nvPr/>
          </p:nvSpPr>
          <p:spPr>
            <a:xfrm>
              <a:off x="7679823" y="1636548"/>
              <a:ext cx="8980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bon"/>
                </a:rPr>
                <a:t>인기 검색어</a:t>
              </a:r>
              <a:endParaRPr lang="ko-KR" altLang="en-US" sz="1100" b="1" dirty="0"/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F5349A5E-AB53-DD6A-7CAB-A1CBAE0BB766}"/>
                </a:ext>
              </a:extLst>
            </p:cNvPr>
            <p:cNvGrpSpPr/>
            <p:nvPr/>
          </p:nvGrpSpPr>
          <p:grpSpPr>
            <a:xfrm>
              <a:off x="7679823" y="2341398"/>
              <a:ext cx="1527949" cy="276999"/>
              <a:chOff x="7969142" y="1646794"/>
              <a:chExt cx="1527949" cy="276999"/>
            </a:xfrm>
          </p:grpSpPr>
          <p:sp>
            <p:nvSpPr>
              <p:cNvPr id="704" name="TextBox 703">
                <a:extLst>
                  <a:ext uri="{FF2B5EF4-FFF2-40B4-BE49-F238E27FC236}">
                    <a16:creationId xmlns:a16="http://schemas.microsoft.com/office/drawing/2014/main" id="{123F385C-6830-EB77-739B-FA2D17501E8F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9749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2  </a:t>
                </a:r>
                <a:r>
                  <a:rPr lang="en-US" altLang="ko-KR" sz="105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   </a:t>
                </a:r>
                <a:r>
                  <a:rPr lang="ko-KR" altLang="en-US" sz="105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해피타임</a:t>
                </a:r>
                <a:r>
                  <a:rPr lang="ko-KR" altLang="en-US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05" name="이등변 삼각형 704">
                <a:extLst>
                  <a:ext uri="{FF2B5EF4-FFF2-40B4-BE49-F238E27FC236}">
                    <a16:creationId xmlns:a16="http://schemas.microsoft.com/office/drawing/2014/main" id="{F6903E5B-DF97-FA2D-E359-6A70869CA0FB}"/>
                  </a:ext>
                </a:extLst>
              </p:cNvPr>
              <p:cNvSpPr/>
              <p:nvPr/>
            </p:nvSpPr>
            <p:spPr bwMode="auto">
              <a:xfrm rot="10800000">
                <a:off x="9403491" y="1745805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F8C2AB61-8AC0-E373-D44B-5F3C056700FA}"/>
                </a:ext>
              </a:extLst>
            </p:cNvPr>
            <p:cNvSpPr txBox="1"/>
            <p:nvPr/>
          </p:nvSpPr>
          <p:spPr>
            <a:xfrm>
              <a:off x="7679823" y="2665248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3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 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한마음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69F93D77-D85E-A4B5-C73B-670C0ED498D4}"/>
                </a:ext>
              </a:extLst>
            </p:cNvPr>
            <p:cNvGrpSpPr/>
            <p:nvPr/>
          </p:nvGrpSpPr>
          <p:grpSpPr>
            <a:xfrm>
              <a:off x="7679823" y="2989098"/>
              <a:ext cx="1527949" cy="276999"/>
              <a:chOff x="7969142" y="1646794"/>
              <a:chExt cx="1527949" cy="276999"/>
            </a:xfrm>
          </p:grpSpPr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58E1B487-2540-512C-2A55-9470A86ECAFA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995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4</a:t>
                </a:r>
                <a:r>
                  <a:rPr lang="en-US" altLang="ko-KR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ko-KR" altLang="en-US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인피니티 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2" name="이등변 삼각형 711">
                <a:extLst>
                  <a:ext uri="{FF2B5EF4-FFF2-40B4-BE49-F238E27FC236}">
                    <a16:creationId xmlns:a16="http://schemas.microsoft.com/office/drawing/2014/main" id="{CEE998F4-8A4A-0EFF-7670-826BA53C3B19}"/>
                  </a:ext>
                </a:extLst>
              </p:cNvPr>
              <p:cNvSpPr/>
              <p:nvPr/>
            </p:nvSpPr>
            <p:spPr bwMode="auto">
              <a:xfrm>
                <a:off x="9403491" y="1745805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830622E1-58E1-945E-D9C7-4A35E63B9194}"/>
                </a:ext>
              </a:extLst>
            </p:cNvPr>
            <p:cNvSpPr txBox="1"/>
            <p:nvPr/>
          </p:nvSpPr>
          <p:spPr>
            <a:xfrm>
              <a:off x="7679823" y="3312948"/>
              <a:ext cx="835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5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     </a:t>
              </a:r>
              <a:r>
                <a:rPr lang="ko-KR" altLang="en-US" sz="1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bon"/>
                </a:rPr>
                <a:t>하요맘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468C18D7-F64B-4492-AC08-5C725FDBC279}"/>
                </a:ext>
              </a:extLst>
            </p:cNvPr>
            <p:cNvGrpSpPr/>
            <p:nvPr/>
          </p:nvGrpSpPr>
          <p:grpSpPr>
            <a:xfrm>
              <a:off x="7679823" y="3636798"/>
              <a:ext cx="1527949" cy="276999"/>
              <a:chOff x="7969142" y="1646794"/>
              <a:chExt cx="1527949" cy="276999"/>
            </a:xfrm>
          </p:grpSpPr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76D49D41-E250-EC4D-E9DA-E2F8F7DCE373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7360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6</a:t>
                </a:r>
                <a:r>
                  <a:rPr lang="en-US" altLang="ko-KR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ko-KR" altLang="en-US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봄날 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18" name="이등변 삼각형 717">
                <a:extLst>
                  <a:ext uri="{FF2B5EF4-FFF2-40B4-BE49-F238E27FC236}">
                    <a16:creationId xmlns:a16="http://schemas.microsoft.com/office/drawing/2014/main" id="{F30114E2-29A6-9C38-2EB3-26501AA166FE}"/>
                  </a:ext>
                </a:extLst>
              </p:cNvPr>
              <p:cNvSpPr/>
              <p:nvPr/>
            </p:nvSpPr>
            <p:spPr bwMode="auto">
              <a:xfrm>
                <a:off x="9403491" y="1745805"/>
                <a:ext cx="93600" cy="64800"/>
              </a:xfrm>
              <a:prstGeom prst="triangle">
                <a:avLst/>
              </a:prstGeom>
              <a:solidFill>
                <a:srgbClr val="FF0000"/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719" name="그룹 718">
              <a:extLst>
                <a:ext uri="{FF2B5EF4-FFF2-40B4-BE49-F238E27FC236}">
                  <a16:creationId xmlns:a16="http://schemas.microsoft.com/office/drawing/2014/main" id="{713F0E2C-9C1D-A621-E3B3-CE880DF08457}"/>
                </a:ext>
              </a:extLst>
            </p:cNvPr>
            <p:cNvGrpSpPr/>
            <p:nvPr/>
          </p:nvGrpSpPr>
          <p:grpSpPr>
            <a:xfrm>
              <a:off x="7679823" y="3960648"/>
              <a:ext cx="1527949" cy="276999"/>
              <a:chOff x="7969142" y="1646794"/>
              <a:chExt cx="1527949" cy="276999"/>
            </a:xfrm>
          </p:grpSpPr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5D1ED113-A021-90FF-3DA4-32233185F014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9957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on"/>
                  </a:rPr>
                  <a:t>7</a:t>
                </a:r>
                <a:r>
                  <a:rPr lang="en-US" altLang="ko-KR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ko-KR" altLang="en-US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좋은아침 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1" name="이등변 삼각형 720">
                <a:extLst>
                  <a:ext uri="{FF2B5EF4-FFF2-40B4-BE49-F238E27FC236}">
                    <a16:creationId xmlns:a16="http://schemas.microsoft.com/office/drawing/2014/main" id="{C90CDA20-906F-4930-9FD9-A35A31334046}"/>
                  </a:ext>
                </a:extLst>
              </p:cNvPr>
              <p:cNvSpPr/>
              <p:nvPr/>
            </p:nvSpPr>
            <p:spPr bwMode="auto">
              <a:xfrm rot="10800000">
                <a:off x="9403491" y="1745805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70D0C3F9-FD10-4E0B-CD9F-6BA0B1005169}"/>
                </a:ext>
              </a:extLst>
            </p:cNvPr>
            <p:cNvSpPr txBox="1"/>
            <p:nvPr/>
          </p:nvSpPr>
          <p:spPr>
            <a:xfrm>
              <a:off x="7679823" y="4284498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8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 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사랑이야기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725" name="그룹 724">
              <a:extLst>
                <a:ext uri="{FF2B5EF4-FFF2-40B4-BE49-F238E27FC236}">
                  <a16:creationId xmlns:a16="http://schemas.microsoft.com/office/drawing/2014/main" id="{D84FA081-5A20-115A-59D7-DF87A536F34E}"/>
                </a:ext>
              </a:extLst>
            </p:cNvPr>
            <p:cNvGrpSpPr/>
            <p:nvPr/>
          </p:nvGrpSpPr>
          <p:grpSpPr>
            <a:xfrm>
              <a:off x="7679823" y="4608348"/>
              <a:ext cx="1527949" cy="276999"/>
              <a:chOff x="7969142" y="1646794"/>
              <a:chExt cx="1527949" cy="276999"/>
            </a:xfrm>
          </p:grpSpPr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7E40DB27-12BC-72C6-5A2F-DB981121AAF6}"/>
                  </a:ext>
                </a:extLst>
              </p:cNvPr>
              <p:cNvSpPr txBox="1"/>
              <p:nvPr/>
            </p:nvSpPr>
            <p:spPr>
              <a:xfrm>
                <a:off x="7969142" y="1646794"/>
                <a:ext cx="8659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9</a:t>
                </a:r>
                <a:r>
                  <a:rPr lang="en-US" altLang="ko-KR" sz="1050" i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      </a:t>
                </a:r>
                <a:r>
                  <a:rPr lang="ko-KR" altLang="en-US" sz="1050" i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bon"/>
                  </a:rPr>
                  <a:t>애사랑</a:t>
                </a:r>
                <a:endPara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27" name="이등변 삼각형 726">
                <a:extLst>
                  <a:ext uri="{FF2B5EF4-FFF2-40B4-BE49-F238E27FC236}">
                    <a16:creationId xmlns:a16="http://schemas.microsoft.com/office/drawing/2014/main" id="{48FE4F7F-0252-CF90-EC46-195CCA73CAE4}"/>
                  </a:ext>
                </a:extLst>
              </p:cNvPr>
              <p:cNvSpPr/>
              <p:nvPr/>
            </p:nvSpPr>
            <p:spPr bwMode="auto">
              <a:xfrm rot="10800000">
                <a:off x="9403491" y="1745805"/>
                <a:ext cx="93600" cy="64800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B7BB36A0-58A8-D053-0950-EDA7D16C128D}"/>
                </a:ext>
              </a:extLst>
            </p:cNvPr>
            <p:cNvSpPr txBox="1"/>
            <p:nvPr/>
          </p:nvSpPr>
          <p:spPr>
            <a:xfrm>
              <a:off x="7679823" y="4932198"/>
              <a:ext cx="10134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10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해피하루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36" name="직선 연결선 735">
              <a:extLst>
                <a:ext uri="{FF2B5EF4-FFF2-40B4-BE49-F238E27FC236}">
                  <a16:creationId xmlns:a16="http://schemas.microsoft.com/office/drawing/2014/main" id="{8B49B866-9A44-D268-7209-F4BBC7968D06}"/>
                </a:ext>
              </a:extLst>
            </p:cNvPr>
            <p:cNvCxnSpPr/>
            <p:nvPr/>
          </p:nvCxnSpPr>
          <p:spPr>
            <a:xfrm>
              <a:off x="9113347" y="2796978"/>
              <a:ext cx="936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C463D284-9645-C4D7-1A8E-23441D84413F}"/>
                </a:ext>
              </a:extLst>
            </p:cNvPr>
            <p:cNvSpPr txBox="1"/>
            <p:nvPr/>
          </p:nvSpPr>
          <p:spPr>
            <a:xfrm>
              <a:off x="8973768" y="3340454"/>
              <a:ext cx="43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rgbClr val="FF0000"/>
                  </a:solidFill>
                </a:rPr>
                <a:t>NEW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F35803AF-DE5B-EC00-D231-118C7D36B865}"/>
                </a:ext>
              </a:extLst>
            </p:cNvPr>
            <p:cNvSpPr txBox="1"/>
            <p:nvPr/>
          </p:nvSpPr>
          <p:spPr>
            <a:xfrm>
              <a:off x="8973768" y="4312004"/>
              <a:ext cx="43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rgbClr val="FF0000"/>
                  </a:solidFill>
                </a:rPr>
                <a:t>NEW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1B4A1CF6-A48F-4DD7-FBD5-E1DFFBAD380F}"/>
                </a:ext>
              </a:extLst>
            </p:cNvPr>
            <p:cNvSpPr txBox="1"/>
            <p:nvPr/>
          </p:nvSpPr>
          <p:spPr>
            <a:xfrm>
              <a:off x="8973768" y="4959704"/>
              <a:ext cx="4320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dirty="0">
                  <a:solidFill>
                    <a:srgbClr val="FF0000"/>
                  </a:solidFill>
                </a:rPr>
                <a:t>NEW</a:t>
              </a:r>
              <a:endParaRPr lang="ko-KR" altLang="en-US" sz="7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5" name="그룹 744">
            <a:extLst>
              <a:ext uri="{FF2B5EF4-FFF2-40B4-BE49-F238E27FC236}">
                <a16:creationId xmlns:a16="http://schemas.microsoft.com/office/drawing/2014/main" id="{5065A3F4-FD55-6F65-AB42-1417FF0FFF86}"/>
              </a:ext>
            </a:extLst>
          </p:cNvPr>
          <p:cNvGrpSpPr/>
          <p:nvPr/>
        </p:nvGrpSpPr>
        <p:grpSpPr>
          <a:xfrm>
            <a:off x="373014" y="976462"/>
            <a:ext cx="1429839" cy="330994"/>
            <a:chOff x="373014" y="976462"/>
            <a:chExt cx="1429839" cy="330994"/>
          </a:xfrm>
        </p:grpSpPr>
        <p:sp>
          <p:nvSpPr>
            <p:cNvPr id="746" name="TextBox 745">
              <a:extLst>
                <a:ext uri="{FF2B5EF4-FFF2-40B4-BE49-F238E27FC236}">
                  <a16:creationId xmlns:a16="http://schemas.microsoft.com/office/drawing/2014/main" id="{70BEF01B-E9D7-101D-2199-21E95F27456C}"/>
                </a:ext>
              </a:extLst>
            </p:cNvPr>
            <p:cNvSpPr txBox="1"/>
            <p:nvPr/>
          </p:nvSpPr>
          <p:spPr>
            <a:xfrm>
              <a:off x="752565" y="99327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Buy Social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747" name="그룹 746">
              <a:extLst>
                <a:ext uri="{FF2B5EF4-FFF2-40B4-BE49-F238E27FC236}">
                  <a16:creationId xmlns:a16="http://schemas.microsoft.com/office/drawing/2014/main" id="{39D71DAF-C78B-383B-00E3-54FA6E2913A8}"/>
                </a:ext>
              </a:extLst>
            </p:cNvPr>
            <p:cNvGrpSpPr/>
            <p:nvPr/>
          </p:nvGrpSpPr>
          <p:grpSpPr>
            <a:xfrm>
              <a:off x="373014" y="976462"/>
              <a:ext cx="330994" cy="330994"/>
              <a:chOff x="6446076" y="2895600"/>
              <a:chExt cx="1906543" cy="1906543"/>
            </a:xfrm>
          </p:grpSpPr>
          <p:sp>
            <p:nvSpPr>
              <p:cNvPr id="748" name="타원 747">
                <a:extLst>
                  <a:ext uri="{FF2B5EF4-FFF2-40B4-BE49-F238E27FC236}">
                    <a16:creationId xmlns:a16="http://schemas.microsoft.com/office/drawing/2014/main" id="{EDAB6020-4E8B-44BB-C979-6BD5CEE4FA24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749" name="직선 연결선 748">
                <a:extLst>
                  <a:ext uri="{FF2B5EF4-FFF2-40B4-BE49-F238E27FC236}">
                    <a16:creationId xmlns:a16="http://schemas.microsoft.com/office/drawing/2014/main" id="{BCFF4C52-4295-44C6-F204-17A3B96753C4}"/>
                  </a:ext>
                </a:extLst>
              </p:cNvPr>
              <p:cNvCxnSpPr>
                <a:stCxn id="748" idx="7"/>
                <a:endCxn id="74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직선 연결선 749">
                <a:extLst>
                  <a:ext uri="{FF2B5EF4-FFF2-40B4-BE49-F238E27FC236}">
                    <a16:creationId xmlns:a16="http://schemas.microsoft.com/office/drawing/2014/main" id="{8914E493-AC2A-5194-1457-13C6BCC43D86}"/>
                  </a:ext>
                </a:extLst>
              </p:cNvPr>
              <p:cNvCxnSpPr>
                <a:stCxn id="748" idx="1"/>
                <a:endCxn id="74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1" name="TextBox 750">
            <a:extLst>
              <a:ext uri="{FF2B5EF4-FFF2-40B4-BE49-F238E27FC236}">
                <a16:creationId xmlns:a16="http://schemas.microsoft.com/office/drawing/2014/main" id="{0F8A5138-B0C4-F164-074D-A7D7D5F88459}"/>
              </a:ext>
            </a:extLst>
          </p:cNvPr>
          <p:cNvSpPr txBox="1"/>
          <p:nvPr/>
        </p:nvSpPr>
        <p:spPr>
          <a:xfrm>
            <a:off x="251630" y="531258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판로플랫폼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D6FB9-759A-30F0-8F14-2308D7240957}"/>
              </a:ext>
            </a:extLst>
          </p:cNvPr>
          <p:cNvSpPr txBox="1"/>
          <p:nvPr/>
        </p:nvSpPr>
        <p:spPr>
          <a:xfrm>
            <a:off x="6922072" y="531258"/>
            <a:ext cx="26196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로그인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회원가입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고객센터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</p:spTree>
    <p:extLst>
      <p:ext uri="{BB962C8B-B14F-4D97-AF65-F5344CB8AC3E}">
        <p14:creationId xmlns:p14="http://schemas.microsoft.com/office/powerpoint/2010/main" val="1759324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417343"/>
              </p:ext>
            </p:extLst>
          </p:nvPr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1454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이벤트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기획전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89A12D-FCFF-16D1-E3E7-C85B4D0CDFD5}"/>
              </a:ext>
            </a:extLst>
          </p:cNvPr>
          <p:cNvGrpSpPr/>
          <p:nvPr/>
        </p:nvGrpSpPr>
        <p:grpSpPr>
          <a:xfrm>
            <a:off x="432246" y="1265003"/>
            <a:ext cx="2193702" cy="3228096"/>
            <a:chOff x="239585" y="1265003"/>
            <a:chExt cx="2193702" cy="322809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16A30D5-7FE6-5A39-D498-FDBF3A932083}"/>
                </a:ext>
              </a:extLst>
            </p:cNvPr>
            <p:cNvGrpSpPr/>
            <p:nvPr/>
          </p:nvGrpSpPr>
          <p:grpSpPr>
            <a:xfrm>
              <a:off x="340359" y="1265003"/>
              <a:ext cx="2016000" cy="1764000"/>
              <a:chOff x="433438" y="4099367"/>
              <a:chExt cx="2124000" cy="1645101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750FFA5E-BAA4-89A1-871F-73FE2AF4C307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0C556AE1-96EB-568A-7A55-99E7A539D6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6E973A49-B97A-1FC3-B60B-E492D0C6B6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1F080A-8B99-46EE-7BC0-3A1DC42F0ED4}"/>
                </a:ext>
              </a:extLst>
            </p:cNvPr>
            <p:cNvSpPr txBox="1"/>
            <p:nvPr/>
          </p:nvSpPr>
          <p:spPr>
            <a:xfrm>
              <a:off x="239585" y="3363980"/>
              <a:ext cx="145424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증안리약초마을협동조합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8B6260-9C8B-BA14-CD15-A876B9A0A6B1}"/>
                </a:ext>
              </a:extLst>
            </p:cNvPr>
            <p:cNvSpPr txBox="1"/>
            <p:nvPr/>
          </p:nvSpPr>
          <p:spPr>
            <a:xfrm>
              <a:off x="257691" y="3573530"/>
              <a:ext cx="2175596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약초마을 전통비법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100% 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국산 콩국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수가루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고압로스팅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여름별미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간편식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F15609-E19E-2A55-5D5E-B6A952C73565}"/>
                </a:ext>
              </a:extLst>
            </p:cNvPr>
            <p:cNvSpPr txBox="1"/>
            <p:nvPr/>
          </p:nvSpPr>
          <p:spPr>
            <a:xfrm>
              <a:off x="25769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5</a:t>
              </a: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E1AAF4-CE23-0E49-E233-9A60AB928954}"/>
                </a:ext>
              </a:extLst>
            </p:cNvPr>
            <p:cNvSpPr txBox="1"/>
            <p:nvPr/>
          </p:nvSpPr>
          <p:spPr>
            <a:xfrm>
              <a:off x="707501" y="4221230"/>
              <a:ext cx="803425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9,900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3C0235-880D-4B6C-A69E-4785EE2DB552}"/>
                </a:ext>
              </a:extLst>
            </p:cNvPr>
            <p:cNvSpPr txBox="1"/>
            <p:nvPr/>
          </p:nvSpPr>
          <p:spPr>
            <a:xfrm>
              <a:off x="25769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19,800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9BF91AA-129C-D364-872F-99F2E4D81216}"/>
                </a:ext>
              </a:extLst>
            </p:cNvPr>
            <p:cNvSpPr/>
            <p:nvPr/>
          </p:nvSpPr>
          <p:spPr>
            <a:xfrm>
              <a:off x="349984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협동조합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683A4961-332C-E3DF-CA6B-D0D9F14A07AF}"/>
                </a:ext>
              </a:extLst>
            </p:cNvPr>
            <p:cNvSpPr/>
            <p:nvPr/>
          </p:nvSpPr>
          <p:spPr>
            <a:xfrm>
              <a:off x="846377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마을기업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6A8504E-E8DF-E1CF-1167-2D9725EA2158}"/>
              </a:ext>
            </a:extLst>
          </p:cNvPr>
          <p:cNvGrpSpPr/>
          <p:nvPr/>
        </p:nvGrpSpPr>
        <p:grpSpPr>
          <a:xfrm>
            <a:off x="2693397" y="1265003"/>
            <a:ext cx="2239716" cy="3228096"/>
            <a:chOff x="2584966" y="1265003"/>
            <a:chExt cx="2239716" cy="322809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8291524-6D0E-3F8E-09A6-C3B481DE8A93}"/>
                </a:ext>
              </a:extLst>
            </p:cNvPr>
            <p:cNvGrpSpPr/>
            <p:nvPr/>
          </p:nvGrpSpPr>
          <p:grpSpPr>
            <a:xfrm>
              <a:off x="2667634" y="1265003"/>
              <a:ext cx="2016000" cy="1764000"/>
              <a:chOff x="433438" y="4099367"/>
              <a:chExt cx="2124000" cy="1645101"/>
            </a:xfrm>
          </p:grpSpPr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FE71BB79-44F8-3A45-E4F5-58409D00482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346DF44B-71D2-AF8B-0740-CD5F8D4F6A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8B011712-A250-696E-1B66-D289D1590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1945C05-EDAD-FC07-F13A-05F4C9EC725C}"/>
                </a:ext>
              </a:extLst>
            </p:cNvPr>
            <p:cNvSpPr txBox="1"/>
            <p:nvPr/>
          </p:nvSpPr>
          <p:spPr>
            <a:xfrm>
              <a:off x="2612125" y="3363980"/>
              <a:ext cx="109798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숨비</a:t>
              </a: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 영어조합법인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94A608-8C86-4EF0-1570-F760B5867003}"/>
                </a:ext>
              </a:extLst>
            </p:cNvPr>
            <p:cNvSpPr txBox="1"/>
            <p:nvPr/>
          </p:nvSpPr>
          <p:spPr>
            <a:xfrm>
              <a:off x="2584966" y="3573530"/>
              <a:ext cx="2239716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숨비해물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(4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인분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)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복날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해신탕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밀키트 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보양식 삼계탕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3B3E24-69C6-9F20-3C11-4BC9AA1E612C}"/>
                </a:ext>
              </a:extLst>
            </p:cNvPr>
            <p:cNvSpPr txBox="1"/>
            <p:nvPr/>
          </p:nvSpPr>
          <p:spPr>
            <a:xfrm>
              <a:off x="258496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EF7F460-2424-9612-1E46-CDCEED3C48E6}"/>
                </a:ext>
              </a:extLst>
            </p:cNvPr>
            <p:cNvSpPr txBox="1"/>
            <p:nvPr/>
          </p:nvSpPr>
          <p:spPr>
            <a:xfrm>
              <a:off x="3034776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31,440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3D353-96B5-146E-D4AE-CEABE7D59238}"/>
                </a:ext>
              </a:extLst>
            </p:cNvPr>
            <p:cNvSpPr txBox="1"/>
            <p:nvPr/>
          </p:nvSpPr>
          <p:spPr>
            <a:xfrm>
              <a:off x="2584966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strike="sngStrike" dirty="0">
                  <a:solidFill>
                    <a:schemeClr val="bg1">
                      <a:lumMod val="65000"/>
                    </a:schemeClr>
                  </a:solidFill>
                </a:rPr>
                <a:t>39,30</a:t>
              </a: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0403A7C5-B3CA-49F9-C288-B987EFA539C9}"/>
                </a:ext>
              </a:extLst>
            </p:cNvPr>
            <p:cNvSpPr/>
            <p:nvPr/>
          </p:nvSpPr>
          <p:spPr>
            <a:xfrm>
              <a:off x="2676724" y="3180824"/>
              <a:ext cx="1116000" cy="180000"/>
            </a:xfrm>
            <a:prstGeom prst="roundRect">
              <a:avLst>
                <a:gd name="adj" fmla="val 1001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예비사회적기업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지역형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F8F5E9E-8C1A-3706-0048-888163ABA7FE}"/>
              </a:ext>
            </a:extLst>
          </p:cNvPr>
          <p:cNvGrpSpPr/>
          <p:nvPr/>
        </p:nvGrpSpPr>
        <p:grpSpPr>
          <a:xfrm>
            <a:off x="4919085" y="1265003"/>
            <a:ext cx="2116774" cy="3228096"/>
            <a:chOff x="4894135" y="1265003"/>
            <a:chExt cx="2116774" cy="322809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7451DF9-6E8A-0FD4-737F-E6CADBC01080}"/>
                </a:ext>
              </a:extLst>
            </p:cNvPr>
            <p:cNvGrpSpPr/>
            <p:nvPr/>
          </p:nvGrpSpPr>
          <p:grpSpPr>
            <a:xfrm>
              <a:off x="4994909" y="1265003"/>
              <a:ext cx="2016000" cy="1764000"/>
              <a:chOff x="433438" y="4099367"/>
              <a:chExt cx="2124000" cy="1645101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BE00216D-917D-4C3A-907A-3B5CF46E72D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5DCDC91-2B7F-643C-0641-4CB2853D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62B42F0-C818-7828-F757-D865BE9FA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4D8B11-2D8A-E0BF-24D3-D6C028D1A17A}"/>
                </a:ext>
              </a:extLst>
            </p:cNvPr>
            <p:cNvSpPr txBox="1"/>
            <p:nvPr/>
          </p:nvSpPr>
          <p:spPr>
            <a:xfrm>
              <a:off x="4894135" y="3363980"/>
              <a:ext cx="1094778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아름다운가게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37088A-0828-4EF9-2027-FC30A33CD425}"/>
                </a:ext>
              </a:extLst>
            </p:cNvPr>
            <p:cNvSpPr txBox="1"/>
            <p:nvPr/>
          </p:nvSpPr>
          <p:spPr>
            <a:xfrm>
              <a:off x="4912241" y="3573530"/>
              <a:ext cx="2012089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아름다운가게 감귤주스 선물세트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33CB2CC-7C53-75FA-FD84-D7332F506683}"/>
                </a:ext>
              </a:extLst>
            </p:cNvPr>
            <p:cNvSpPr txBox="1"/>
            <p:nvPr/>
          </p:nvSpPr>
          <p:spPr>
            <a:xfrm>
              <a:off x="491224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E68A6A2-EBA8-669A-B33D-0FC2057F02FD}"/>
                </a:ext>
              </a:extLst>
            </p:cNvPr>
            <p:cNvSpPr txBox="1"/>
            <p:nvPr/>
          </p:nvSpPr>
          <p:spPr>
            <a:xfrm>
              <a:off x="5362051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13,920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06B9400-C210-4A3F-B1C4-C8D9ED11A992}"/>
                </a:ext>
              </a:extLst>
            </p:cNvPr>
            <p:cNvSpPr txBox="1"/>
            <p:nvPr/>
          </p:nvSpPr>
          <p:spPr>
            <a:xfrm>
              <a:off x="491224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17,400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7C551BA-1A34-AD13-CD90-D986264B7E58}"/>
                </a:ext>
              </a:extLst>
            </p:cNvPr>
            <p:cNvSpPr/>
            <p:nvPr/>
          </p:nvSpPr>
          <p:spPr>
            <a:xfrm>
              <a:off x="500347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A3E3E9E-1145-69BA-7397-52987EF225F6}"/>
              </a:ext>
            </a:extLst>
          </p:cNvPr>
          <p:cNvGrpSpPr/>
          <p:nvPr/>
        </p:nvGrpSpPr>
        <p:grpSpPr>
          <a:xfrm>
            <a:off x="7157626" y="1265003"/>
            <a:ext cx="2116774" cy="3228096"/>
            <a:chOff x="7221410" y="1265003"/>
            <a:chExt cx="2116774" cy="3228096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3A7EFCDA-598E-3641-1D3E-B5AD15C3595D}"/>
                </a:ext>
              </a:extLst>
            </p:cNvPr>
            <p:cNvGrpSpPr/>
            <p:nvPr/>
          </p:nvGrpSpPr>
          <p:grpSpPr>
            <a:xfrm>
              <a:off x="7322184" y="1265003"/>
              <a:ext cx="2016000" cy="1764000"/>
              <a:chOff x="433438" y="4099367"/>
              <a:chExt cx="2124000" cy="1645101"/>
            </a:xfrm>
          </p:grpSpPr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14892F5A-3B9F-4119-1FC9-3E3186D40F25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1E0DF91-C172-B3C8-45E3-F595EE301C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E37235DE-0325-6F28-9710-EE88039D90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E5E2EAB-0F2C-EEAA-A5C6-FA54C0707EC7}"/>
                </a:ext>
              </a:extLst>
            </p:cNvPr>
            <p:cNvSpPr txBox="1"/>
            <p:nvPr/>
          </p:nvSpPr>
          <p:spPr>
            <a:xfrm>
              <a:off x="7221410" y="3363980"/>
              <a:ext cx="98577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더불어주식회사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7690901-1B1A-2134-7E73-91E6A16780FA}"/>
                </a:ext>
              </a:extLst>
            </p:cNvPr>
            <p:cNvSpPr txBox="1"/>
            <p:nvPr/>
          </p:nvSpPr>
          <p:spPr>
            <a:xfrm>
              <a:off x="7239516" y="3573530"/>
              <a:ext cx="1098378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제주담움 오미자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ADA57B-C7EF-F354-551C-31594489EB95}"/>
                </a:ext>
              </a:extLst>
            </p:cNvPr>
            <p:cNvSpPr txBox="1"/>
            <p:nvPr/>
          </p:nvSpPr>
          <p:spPr>
            <a:xfrm>
              <a:off x="723951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5423F80-56CD-74BB-DD8A-AD47A262B813}"/>
                </a:ext>
              </a:extLst>
            </p:cNvPr>
            <p:cNvSpPr txBox="1"/>
            <p:nvPr/>
          </p:nvSpPr>
          <p:spPr>
            <a:xfrm>
              <a:off x="7689326" y="4221230"/>
              <a:ext cx="795539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6,720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EF42851-D6F2-0D4B-A535-439C7EBDE054}"/>
                </a:ext>
              </a:extLst>
            </p:cNvPr>
            <p:cNvSpPr txBox="1"/>
            <p:nvPr/>
          </p:nvSpPr>
          <p:spPr>
            <a:xfrm>
              <a:off x="7239516" y="4011680"/>
              <a:ext cx="625492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8,400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FC1AA03F-012A-38CD-ABA2-E101DF459EE0}"/>
                </a:ext>
              </a:extLst>
            </p:cNvPr>
            <p:cNvSpPr/>
            <p:nvPr/>
          </p:nvSpPr>
          <p:spPr>
            <a:xfrm>
              <a:off x="733021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698896AE-CCD2-FE26-3BCC-1E51D247CE59}"/>
                </a:ext>
              </a:extLst>
            </p:cNvPr>
            <p:cNvSpPr/>
            <p:nvPr/>
          </p:nvSpPr>
          <p:spPr>
            <a:xfrm>
              <a:off x="7933681" y="3180824"/>
              <a:ext cx="396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i="0" dirty="0">
                  <a:solidFill>
                    <a:srgbClr val="757575"/>
                  </a:solidFill>
                  <a:effectLst/>
                  <a:highlight>
                    <a:srgbClr val="F8F8F8"/>
                  </a:highlight>
                  <a:latin typeface="Noto Sans" panose="020B0502040504020204" pitchFamily="34" charset="0"/>
                </a:rPr>
                <a:t>HACCP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C279A8-7459-4E3B-E25D-864F757D6E11}"/>
              </a:ext>
            </a:extLst>
          </p:cNvPr>
          <p:cNvSpPr txBox="1"/>
          <p:nvPr/>
        </p:nvSpPr>
        <p:spPr>
          <a:xfrm>
            <a:off x="1928270" y="861861"/>
            <a:ext cx="14638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이벤트 </a:t>
            </a:r>
            <a:r>
              <a:rPr lang="en-US" altLang="ko-KR" sz="1050" dirty="0"/>
              <a:t>·</a:t>
            </a:r>
            <a:r>
              <a:rPr lang="ko-KR" altLang="en-US" sz="1050" dirty="0"/>
              <a:t>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기획전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쿠폰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EBEEB2-745A-FCAF-616A-FF8CC024A312}"/>
              </a:ext>
            </a:extLst>
          </p:cNvPr>
          <p:cNvCxnSpPr>
            <a:cxnSpLocks/>
          </p:cNvCxnSpPr>
          <p:nvPr/>
        </p:nvCxnSpPr>
        <p:spPr>
          <a:xfrm>
            <a:off x="1892058" y="907819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065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신상품</a:t>
            </a: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452EF82C-22F6-E5B4-58F6-24A217E9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11544"/>
              </p:ext>
            </p:extLst>
          </p:nvPr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1DE5FC-365C-DE3F-AF76-2CED378EF643}"/>
              </a:ext>
            </a:extLst>
          </p:cNvPr>
          <p:cNvGrpSpPr/>
          <p:nvPr/>
        </p:nvGrpSpPr>
        <p:grpSpPr>
          <a:xfrm>
            <a:off x="448138" y="1265003"/>
            <a:ext cx="2239716" cy="3047036"/>
            <a:chOff x="448138" y="1265003"/>
            <a:chExt cx="2239716" cy="30470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20F0DF4-DC4E-D232-DDE6-D9787A1B1D8A}"/>
                </a:ext>
              </a:extLst>
            </p:cNvPr>
            <p:cNvGrpSpPr/>
            <p:nvPr/>
          </p:nvGrpSpPr>
          <p:grpSpPr>
            <a:xfrm>
              <a:off x="448138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D6DA578F-12EB-9A75-7C7B-016C1CBE7270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50" name="사각형: 둥근 모서리 49">
                  <a:extLst>
                    <a:ext uri="{FF2B5EF4-FFF2-40B4-BE49-F238E27FC236}">
                      <a16:creationId xmlns:a16="http://schemas.microsoft.com/office/drawing/2014/main" id="{77777C53-98DE-FD2B-19F1-9C1F5231EB78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81036B05-8D8E-1A26-A0F5-9B5AB1BA7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D3F1F03C-4410-9BCE-0AA2-925A97AF01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D9674D-FF56-BA10-3DFF-C4255A2DE327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09798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주식회사 </a:t>
                </a: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프롬히어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C7CB11-3599-EF3C-1E1F-B6997A298160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전주 솟대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달항아리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디퓨저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A838D15B-CE3E-70E5-CDE4-45B50C21070F}"/>
                  </a:ext>
                </a:extLst>
              </p:cNvPr>
              <p:cNvSpPr/>
              <p:nvPr/>
            </p:nvSpPr>
            <p:spPr>
              <a:xfrm>
                <a:off x="2670000" y="3180824"/>
                <a:ext cx="1116000" cy="180000"/>
              </a:xfrm>
              <a:prstGeom prst="roundRect">
                <a:avLst>
                  <a:gd name="adj" fmla="val 915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예비사회적기업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지역형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00" name="사각형: 둥근 모서리 99">
                <a:extLst>
                  <a:ext uri="{FF2B5EF4-FFF2-40B4-BE49-F238E27FC236}">
                    <a16:creationId xmlns:a16="http://schemas.microsoft.com/office/drawing/2014/main" id="{F260F68F-7520-38E7-3486-01B7B775D8AE}"/>
                  </a:ext>
                </a:extLst>
              </p:cNvPr>
              <p:cNvSpPr/>
              <p:nvPr/>
            </p:nvSpPr>
            <p:spPr>
              <a:xfrm>
                <a:off x="3823503" y="3180824"/>
                <a:ext cx="468000" cy="180000"/>
              </a:xfrm>
              <a:prstGeom prst="roundRect">
                <a:avLst>
                  <a:gd name="adj" fmla="val 10211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여성기업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42A99B-B2EB-910A-B99C-DF0BF55A4E8A}"/>
                </a:ext>
              </a:extLst>
            </p:cNvPr>
            <p:cNvSpPr txBox="1"/>
            <p:nvPr/>
          </p:nvSpPr>
          <p:spPr>
            <a:xfrm>
              <a:off x="448138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79,000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05" name="그룹 704">
            <a:extLst>
              <a:ext uri="{FF2B5EF4-FFF2-40B4-BE49-F238E27FC236}">
                <a16:creationId xmlns:a16="http://schemas.microsoft.com/office/drawing/2014/main" id="{E0447812-E0A3-E5DA-A585-9D5915D4BE3D}"/>
              </a:ext>
            </a:extLst>
          </p:cNvPr>
          <p:cNvGrpSpPr/>
          <p:nvPr/>
        </p:nvGrpSpPr>
        <p:grpSpPr>
          <a:xfrm>
            <a:off x="4937191" y="1265003"/>
            <a:ext cx="2104941" cy="3047036"/>
            <a:chOff x="4937191" y="1265003"/>
            <a:chExt cx="2104941" cy="304703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7451DF9-6E8A-0FD4-737F-E6CADBC01080}"/>
                </a:ext>
              </a:extLst>
            </p:cNvPr>
            <p:cNvGrpSpPr/>
            <p:nvPr/>
          </p:nvGrpSpPr>
          <p:grpSpPr>
            <a:xfrm>
              <a:off x="5019859" y="1265003"/>
              <a:ext cx="2016000" cy="1764000"/>
              <a:chOff x="433438" y="4099367"/>
              <a:chExt cx="2124000" cy="1645101"/>
            </a:xfrm>
          </p:grpSpPr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BE00216D-917D-4C3A-907A-3B5CF46E72D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5DCDC91-2B7F-643C-0641-4CB2853DC1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F62B42F0-C818-7828-F757-D865BE9FA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4D8B11-2D8A-E0BF-24D3-D6C028D1A17A}"/>
                </a:ext>
              </a:extLst>
            </p:cNvPr>
            <p:cNvSpPr txBox="1"/>
            <p:nvPr/>
          </p:nvSpPr>
          <p:spPr>
            <a:xfrm>
              <a:off x="4945981" y="3363980"/>
              <a:ext cx="838297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㈜</a:t>
              </a: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네오누리콤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A37088A-0828-4EF9-2027-FC30A33CD425}"/>
                </a:ext>
              </a:extLst>
            </p:cNvPr>
            <p:cNvSpPr txBox="1"/>
            <p:nvPr/>
          </p:nvSpPr>
          <p:spPr>
            <a:xfrm>
              <a:off x="4937191" y="3573530"/>
              <a:ext cx="1713931" cy="258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모두애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 오피스 그린 키트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v1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77C551BA-1A34-AD13-CD90-D986264B7E58}"/>
                </a:ext>
              </a:extLst>
            </p:cNvPr>
            <p:cNvSpPr/>
            <p:nvPr/>
          </p:nvSpPr>
          <p:spPr>
            <a:xfrm>
              <a:off x="5016671" y="3176427"/>
              <a:ext cx="590069" cy="184397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15C16C67-0981-81D4-A7F8-8BAB80A7D6D3}"/>
                </a:ext>
              </a:extLst>
            </p:cNvPr>
            <p:cNvSpPr/>
            <p:nvPr/>
          </p:nvSpPr>
          <p:spPr>
            <a:xfrm>
              <a:off x="5637953" y="3180824"/>
              <a:ext cx="900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장애인표준사업장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E68A6A2-EBA8-669A-B33D-0FC2057F02FD}"/>
                </a:ext>
              </a:extLst>
            </p:cNvPr>
            <p:cNvSpPr txBox="1"/>
            <p:nvPr/>
          </p:nvSpPr>
          <p:spPr>
            <a:xfrm>
              <a:off x="493719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53,00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9DC4274F-1C16-55A6-6B32-8594B3479803}"/>
                </a:ext>
              </a:extLst>
            </p:cNvPr>
            <p:cNvSpPr/>
            <p:nvPr/>
          </p:nvSpPr>
          <p:spPr>
            <a:xfrm>
              <a:off x="6574132" y="3180803"/>
              <a:ext cx="468000" cy="180000"/>
            </a:xfrm>
            <a:prstGeom prst="roundRect">
              <a:avLst>
                <a:gd name="adj" fmla="val 1021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여성기업</a:t>
              </a:r>
            </a:p>
          </p:txBody>
        </p:sp>
      </p:grpSp>
      <p:grpSp>
        <p:nvGrpSpPr>
          <p:cNvPr id="704" name="그룹 703">
            <a:extLst>
              <a:ext uri="{FF2B5EF4-FFF2-40B4-BE49-F238E27FC236}">
                <a16:creationId xmlns:a16="http://schemas.microsoft.com/office/drawing/2014/main" id="{FC0AF8ED-C405-D9E0-483B-DD3D66DA1992}"/>
              </a:ext>
            </a:extLst>
          </p:cNvPr>
          <p:cNvGrpSpPr/>
          <p:nvPr/>
        </p:nvGrpSpPr>
        <p:grpSpPr>
          <a:xfrm>
            <a:off x="7157626" y="1265003"/>
            <a:ext cx="2116774" cy="3047036"/>
            <a:chOff x="7157626" y="1265003"/>
            <a:chExt cx="2116774" cy="3047036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A3E3E9E-1145-69BA-7397-52987EF225F6}"/>
                </a:ext>
              </a:extLst>
            </p:cNvPr>
            <p:cNvGrpSpPr/>
            <p:nvPr/>
          </p:nvGrpSpPr>
          <p:grpSpPr>
            <a:xfrm>
              <a:off x="7157626" y="1265003"/>
              <a:ext cx="2116774" cy="2567380"/>
              <a:chOff x="7221410" y="1265003"/>
              <a:chExt cx="2116774" cy="256738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3A7EFCDA-598E-3641-1D3E-B5AD15C3595D}"/>
                  </a:ext>
                </a:extLst>
              </p:cNvPr>
              <p:cNvGrpSpPr/>
              <p:nvPr/>
            </p:nvGrpSpPr>
            <p:grpSpPr>
              <a:xfrm>
                <a:off x="732218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94" name="사각형: 둥근 모서리 93">
                  <a:extLst>
                    <a:ext uri="{FF2B5EF4-FFF2-40B4-BE49-F238E27FC236}">
                      <a16:creationId xmlns:a16="http://schemas.microsoft.com/office/drawing/2014/main" id="{14892F5A-3B9F-4119-1FC9-3E3186D40F25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B1E0DF91-C172-B3C8-45E3-F595EE301C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E37235DE-0325-6F28-9710-EE88039D90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E5E2EAB-0F2C-EEAA-A5C6-FA54C0707EC7}"/>
                  </a:ext>
                </a:extLst>
              </p:cNvPr>
              <p:cNvSpPr txBox="1"/>
              <p:nvPr/>
            </p:nvSpPr>
            <p:spPr>
              <a:xfrm>
                <a:off x="7221410" y="3363980"/>
                <a:ext cx="102104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주식회사 더사랑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7690901-1B1A-2134-7E73-91E6A16780FA}"/>
                  </a:ext>
                </a:extLst>
              </p:cNvPr>
              <p:cNvSpPr txBox="1"/>
              <p:nvPr/>
            </p:nvSpPr>
            <p:spPr>
              <a:xfrm>
                <a:off x="7239516" y="3573530"/>
                <a:ext cx="178606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보킷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 친환경 문구세트 네이처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5423F80-56CD-74BB-DD8A-AD47A262B813}"/>
                </a:ext>
              </a:extLst>
            </p:cNvPr>
            <p:cNvSpPr txBox="1"/>
            <p:nvPr/>
          </p:nvSpPr>
          <p:spPr>
            <a:xfrm>
              <a:off x="7175732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10,500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A99ED839-E2A2-E596-E760-04B790425C1E}"/>
                </a:ext>
              </a:extLst>
            </p:cNvPr>
            <p:cNvSpPr/>
            <p:nvPr/>
          </p:nvSpPr>
          <p:spPr>
            <a:xfrm>
              <a:off x="7258397" y="3178578"/>
              <a:ext cx="576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A9C6CA5D-9A59-3B77-E5E1-9DFE0950A62B}"/>
                </a:ext>
              </a:extLst>
            </p:cNvPr>
            <p:cNvSpPr/>
            <p:nvPr/>
          </p:nvSpPr>
          <p:spPr>
            <a:xfrm>
              <a:off x="7868128" y="3178578"/>
              <a:ext cx="900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장애인표준사업장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CA8205B-11D6-EC61-4C56-F170DB87A7B1}"/>
              </a:ext>
            </a:extLst>
          </p:cNvPr>
          <p:cNvGrpSpPr/>
          <p:nvPr/>
        </p:nvGrpSpPr>
        <p:grpSpPr>
          <a:xfrm>
            <a:off x="2693400" y="3340824"/>
            <a:ext cx="2294422" cy="971215"/>
            <a:chOff x="448138" y="3363980"/>
            <a:chExt cx="2239716" cy="948059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5AF4A93-2CC2-04DB-7961-DCA911FC9825}"/>
                </a:ext>
              </a:extLst>
            </p:cNvPr>
            <p:cNvGrpSpPr/>
            <p:nvPr/>
          </p:nvGrpSpPr>
          <p:grpSpPr>
            <a:xfrm>
              <a:off x="448138" y="3363980"/>
              <a:ext cx="2239716" cy="463787"/>
              <a:chOff x="2584966" y="3363980"/>
              <a:chExt cx="2239716" cy="463787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61724EA-8B11-BCD0-CB2B-9D1472560BFC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09798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주식회사 </a:t>
                </a: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프롬히어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28110B2-0B6C-F37D-B8B2-52F3CFDABE7C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전주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달항아리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디퓨저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0BFA60-DF6F-656A-CF70-88E08057D27A}"/>
                </a:ext>
              </a:extLst>
            </p:cNvPr>
            <p:cNvSpPr txBox="1"/>
            <p:nvPr/>
          </p:nvSpPr>
          <p:spPr>
            <a:xfrm>
              <a:off x="448138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67,000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7CD63621-C3B1-5925-9D1D-6258866D0953}"/>
              </a:ext>
            </a:extLst>
          </p:cNvPr>
          <p:cNvSpPr/>
          <p:nvPr/>
        </p:nvSpPr>
        <p:spPr>
          <a:xfrm>
            <a:off x="2776065" y="1265003"/>
            <a:ext cx="2016000" cy="1764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E1B396DF-B830-B671-199D-6C0689A3F110}"/>
              </a:ext>
            </a:extLst>
          </p:cNvPr>
          <p:cNvCxnSpPr>
            <a:cxnSpLocks/>
          </p:cNvCxnSpPr>
          <p:nvPr/>
        </p:nvCxnSpPr>
        <p:spPr>
          <a:xfrm>
            <a:off x="2776065" y="1265003"/>
            <a:ext cx="2016000" cy="176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9A3C2CB5-829E-9190-714D-06E522EB66A4}"/>
              </a:ext>
            </a:extLst>
          </p:cNvPr>
          <p:cNvCxnSpPr>
            <a:cxnSpLocks/>
          </p:cNvCxnSpPr>
          <p:nvPr/>
        </p:nvCxnSpPr>
        <p:spPr>
          <a:xfrm flipH="1">
            <a:off x="2776065" y="1265003"/>
            <a:ext cx="2016000" cy="176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8" name="사각형: 둥근 모서리 707">
            <a:extLst>
              <a:ext uri="{FF2B5EF4-FFF2-40B4-BE49-F238E27FC236}">
                <a16:creationId xmlns:a16="http://schemas.microsoft.com/office/drawing/2014/main" id="{E84F32E8-D7B0-3AF5-9B91-231653D233AB}"/>
              </a:ext>
            </a:extLst>
          </p:cNvPr>
          <p:cNvSpPr/>
          <p:nvPr/>
        </p:nvSpPr>
        <p:spPr>
          <a:xfrm>
            <a:off x="2794589" y="3178369"/>
            <a:ext cx="1116000" cy="180000"/>
          </a:xfrm>
          <a:prstGeom prst="roundRect">
            <a:avLst>
              <a:gd name="adj" fmla="val 9156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예비사회적기업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지역형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709" name="사각형: 둥근 모서리 708">
            <a:extLst>
              <a:ext uri="{FF2B5EF4-FFF2-40B4-BE49-F238E27FC236}">
                <a16:creationId xmlns:a16="http://schemas.microsoft.com/office/drawing/2014/main" id="{9CEACBD1-F2E3-30CE-20C4-548E195ADA89}"/>
              </a:ext>
            </a:extLst>
          </p:cNvPr>
          <p:cNvSpPr/>
          <p:nvPr/>
        </p:nvSpPr>
        <p:spPr>
          <a:xfrm>
            <a:off x="3948092" y="3178369"/>
            <a:ext cx="468000" cy="180000"/>
          </a:xfrm>
          <a:prstGeom prst="roundRect">
            <a:avLst>
              <a:gd name="adj" fmla="val 10211"/>
            </a:avLst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여성기업</a:t>
            </a:r>
          </a:p>
        </p:txBody>
      </p:sp>
    </p:spTree>
    <p:extLst>
      <p:ext uri="{BB962C8B-B14F-4D97-AF65-F5344CB8AC3E}">
        <p14:creationId xmlns:p14="http://schemas.microsoft.com/office/powerpoint/2010/main" val="386003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7809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베스트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4763A7E-4B54-4877-372A-97E3B59A6E22}"/>
              </a:ext>
            </a:extLst>
          </p:cNvPr>
          <p:cNvGrpSpPr/>
          <p:nvPr/>
        </p:nvGrpSpPr>
        <p:grpSpPr>
          <a:xfrm>
            <a:off x="284439" y="2073308"/>
            <a:ext cx="9239640" cy="216000"/>
            <a:chOff x="284439" y="2073308"/>
            <a:chExt cx="9239640" cy="216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CD5F2E-609E-445A-E536-875187DC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4439" y="2073308"/>
              <a:ext cx="108000" cy="216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06F1CD-1614-A9C3-1AA4-893DB8D0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079" y="2073308"/>
              <a:ext cx="108000" cy="216000"/>
            </a:xfrm>
            <a:prstGeom prst="rect">
              <a:avLst/>
            </a:prstGeom>
          </p:spPr>
        </p:pic>
      </p:grp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11544"/>
              </p:ext>
            </p:extLst>
          </p:nvPr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23B7078-7D93-C574-C82E-0433345BC1F6}"/>
              </a:ext>
            </a:extLst>
          </p:cNvPr>
          <p:cNvSpPr/>
          <p:nvPr/>
        </p:nvSpPr>
        <p:spPr bwMode="auto">
          <a:xfrm>
            <a:off x="171510" y="2073308"/>
            <a:ext cx="278842" cy="2514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BF21E9-1815-7459-4FF9-442F3B0FD542}"/>
              </a:ext>
            </a:extLst>
          </p:cNvPr>
          <p:cNvSpPr/>
          <p:nvPr/>
        </p:nvSpPr>
        <p:spPr bwMode="auto">
          <a:xfrm>
            <a:off x="9287229" y="2073308"/>
            <a:ext cx="278842" cy="2514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721" name="그룹 720">
            <a:extLst>
              <a:ext uri="{FF2B5EF4-FFF2-40B4-BE49-F238E27FC236}">
                <a16:creationId xmlns:a16="http://schemas.microsoft.com/office/drawing/2014/main" id="{0112A7AD-71C1-AC6C-3975-F39031C73863}"/>
              </a:ext>
            </a:extLst>
          </p:cNvPr>
          <p:cNvGrpSpPr/>
          <p:nvPr/>
        </p:nvGrpSpPr>
        <p:grpSpPr>
          <a:xfrm>
            <a:off x="432246" y="1265003"/>
            <a:ext cx="2196041" cy="3047036"/>
            <a:chOff x="432246" y="1265003"/>
            <a:chExt cx="2196041" cy="304703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789A12D-FCFF-16D1-E3E7-C85B4D0CDFD5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D16A30D5-7FE6-5A39-D498-FDBF3A932083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750FFA5E-BAA4-89A1-871F-73FE2AF4C307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직선 연결선 22">
                  <a:extLst>
                    <a:ext uri="{FF2B5EF4-FFF2-40B4-BE49-F238E27FC236}">
                      <a16:creationId xmlns:a16="http://schemas.microsoft.com/office/drawing/2014/main" id="{0C556AE1-96EB-568A-7A55-99E7A539D6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E973A49-B97A-1FC3-B60B-E492D0C6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1F080A-8B99-46EE-7BC0-3A1DC42F0ED4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8B6260-9C8B-BA14-CD15-A876B9A0A6B1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E9BF91AA-129C-D364-872F-99F2E4D81216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89B8CCF0-7483-3D16-EE36-93F00446EFB0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E1AAF4-CE23-0E49-E233-9A60AB928954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22" name="그룹 721">
            <a:extLst>
              <a:ext uri="{FF2B5EF4-FFF2-40B4-BE49-F238E27FC236}">
                <a16:creationId xmlns:a16="http://schemas.microsoft.com/office/drawing/2014/main" id="{DB746DA1-7481-4D5C-3356-F581B1D2253A}"/>
              </a:ext>
            </a:extLst>
          </p:cNvPr>
          <p:cNvGrpSpPr/>
          <p:nvPr/>
        </p:nvGrpSpPr>
        <p:grpSpPr>
          <a:xfrm>
            <a:off x="2693397" y="1265003"/>
            <a:ext cx="2239716" cy="3047036"/>
            <a:chOff x="2693397" y="1265003"/>
            <a:chExt cx="2239716" cy="3047036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6A8504E-E8DF-E1CF-1167-2D9725EA2158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8291524-6D0E-3F8E-09A6-C3B481DE8A93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FE71BB79-44F8-3A45-E4F5-58409D004826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346DF44B-71D2-AF8B-0740-CD5F8D4F6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8B011712-A250-696E-1B66-D289D1590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945C05-EDAD-FC07-F13A-05F4C9EC725C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94A608-8C86-4EF0-1570-F760B5867003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03A7C5-B3CA-49F9-C288-B987EFA539C9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F7F460-2424-9612-1E46-CDCEED3C48E6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10" name="그룹 709">
            <a:extLst>
              <a:ext uri="{FF2B5EF4-FFF2-40B4-BE49-F238E27FC236}">
                <a16:creationId xmlns:a16="http://schemas.microsoft.com/office/drawing/2014/main" id="{F68C6C02-7927-444E-F421-710E11A94F6A}"/>
              </a:ext>
            </a:extLst>
          </p:cNvPr>
          <p:cNvGrpSpPr/>
          <p:nvPr/>
        </p:nvGrpSpPr>
        <p:grpSpPr>
          <a:xfrm>
            <a:off x="7158595" y="1265003"/>
            <a:ext cx="2143142" cy="3047036"/>
            <a:chOff x="4913712" y="1265003"/>
            <a:chExt cx="2143142" cy="3047036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A86065D0-E818-980E-221B-A263AEA5EED4}"/>
                </a:ext>
              </a:extLst>
            </p:cNvPr>
            <p:cNvGrpSpPr/>
            <p:nvPr/>
          </p:nvGrpSpPr>
          <p:grpSpPr>
            <a:xfrm>
              <a:off x="4913712" y="1265003"/>
              <a:ext cx="2143142" cy="2742300"/>
              <a:chOff x="239585" y="1265003"/>
              <a:chExt cx="2143142" cy="2742300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797B5A6A-37C6-12AD-71D7-674F40312696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B535C078-8C5B-871B-E0D5-74A4952F35F4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D7D94A0B-511A-4E7E-9FA6-1CFEA927F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71519DD1-E214-089F-7C85-B4F05308F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C561D70-21D8-522C-618F-31E296F797EA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43142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한마음장애인복지회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한마음사업단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2DA6CD-6620-567A-C1C2-86ABA8FB14B3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927131" cy="433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한마음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미용티슈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HM-FT-T250 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(T250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)</a:t>
                </a:r>
              </a:p>
            </p:txBody>
          </p:sp>
          <p:sp>
            <p:nvSpPr>
              <p:cNvPr id="69" name="사각형: 둥근 모서리 68">
                <a:extLst>
                  <a:ext uri="{FF2B5EF4-FFF2-40B4-BE49-F238E27FC236}">
                    <a16:creationId xmlns:a16="http://schemas.microsoft.com/office/drawing/2014/main" id="{A2EA8FF1-4006-41FC-B51E-B58E35216A01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232D99-95CD-E94A-F3E9-25235713CFE6}"/>
                </a:ext>
              </a:extLst>
            </p:cNvPr>
            <p:cNvSpPr txBox="1"/>
            <p:nvPr/>
          </p:nvSpPr>
          <p:spPr>
            <a:xfrm>
              <a:off x="494087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34,000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11" name="그룹 710">
            <a:extLst>
              <a:ext uri="{FF2B5EF4-FFF2-40B4-BE49-F238E27FC236}">
                <a16:creationId xmlns:a16="http://schemas.microsoft.com/office/drawing/2014/main" id="{7D9D4E09-EDC0-4C99-2D33-AC75C98B25D8}"/>
              </a:ext>
            </a:extLst>
          </p:cNvPr>
          <p:cNvGrpSpPr/>
          <p:nvPr/>
        </p:nvGrpSpPr>
        <p:grpSpPr>
          <a:xfrm>
            <a:off x="4926963" y="1265003"/>
            <a:ext cx="2239716" cy="3047036"/>
            <a:chOff x="7174863" y="1265003"/>
            <a:chExt cx="2239716" cy="3047036"/>
          </a:xfrm>
        </p:grpSpPr>
        <p:grpSp>
          <p:nvGrpSpPr>
            <p:cNvPr id="712" name="그룹 711">
              <a:extLst>
                <a:ext uri="{FF2B5EF4-FFF2-40B4-BE49-F238E27FC236}">
                  <a16:creationId xmlns:a16="http://schemas.microsoft.com/office/drawing/2014/main" id="{60F6A3CF-EA7B-E95F-ADC0-6614BE521429}"/>
                </a:ext>
              </a:extLst>
            </p:cNvPr>
            <p:cNvGrpSpPr/>
            <p:nvPr/>
          </p:nvGrpSpPr>
          <p:grpSpPr>
            <a:xfrm>
              <a:off x="7174863" y="1265003"/>
              <a:ext cx="2239716" cy="2567380"/>
              <a:chOff x="2584966" y="1265003"/>
              <a:chExt cx="2239716" cy="2567380"/>
            </a:xfrm>
          </p:grpSpPr>
          <p:grpSp>
            <p:nvGrpSpPr>
              <p:cNvPr id="714" name="그룹 713">
                <a:extLst>
                  <a:ext uri="{FF2B5EF4-FFF2-40B4-BE49-F238E27FC236}">
                    <a16:creationId xmlns:a16="http://schemas.microsoft.com/office/drawing/2014/main" id="{FED4A6CD-DE31-CB61-8ADE-4D7A403211B4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18" name="사각형: 둥근 모서리 717">
                  <a:extLst>
                    <a:ext uri="{FF2B5EF4-FFF2-40B4-BE49-F238E27FC236}">
                      <a16:creationId xmlns:a16="http://schemas.microsoft.com/office/drawing/2014/main" id="{64630035-D666-A707-0B19-EE1C27E12E0B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19" name="직선 연결선 718">
                  <a:extLst>
                    <a:ext uri="{FF2B5EF4-FFF2-40B4-BE49-F238E27FC236}">
                      <a16:creationId xmlns:a16="http://schemas.microsoft.com/office/drawing/2014/main" id="{FF1BC0C5-9BA7-30B5-25A2-E58CB90F6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직선 연결선 719">
                  <a:extLst>
                    <a:ext uri="{FF2B5EF4-FFF2-40B4-BE49-F238E27FC236}">
                      <a16:creationId xmlns:a16="http://schemas.microsoft.com/office/drawing/2014/main" id="{CC4C66E6-9AA3-BE3E-3420-0F248F8ED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04396C22-1890-C2F6-E980-2BBFC232991F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21019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주식회사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두손공동체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F5D6DAC5-F764-B824-6BF1-4182AA528443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건물 외벽 청소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5B5D9712-D123-4B2F-71EC-FCCAC46357AC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493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3BA25021-1E08-B723-5B8D-BF446B9FB938}"/>
                </a:ext>
              </a:extLst>
            </p:cNvPr>
            <p:cNvSpPr txBox="1"/>
            <p:nvPr/>
          </p:nvSpPr>
          <p:spPr>
            <a:xfrm>
              <a:off x="7174863" y="4040170"/>
              <a:ext cx="883575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400" b="1" dirty="0">
                  <a:solidFill>
                    <a:srgbClr val="333333"/>
                  </a:solidFill>
                </a:rPr>
                <a:t>가격문의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723" name="TextBox 722">
            <a:extLst>
              <a:ext uri="{FF2B5EF4-FFF2-40B4-BE49-F238E27FC236}">
                <a16:creationId xmlns:a16="http://schemas.microsoft.com/office/drawing/2014/main" id="{78A34D2E-9815-71E9-BB3F-73E99F6C53C1}"/>
              </a:ext>
            </a:extLst>
          </p:cNvPr>
          <p:cNvSpPr txBox="1"/>
          <p:nvPr/>
        </p:nvSpPr>
        <p:spPr>
          <a:xfrm>
            <a:off x="1261520" y="861861"/>
            <a:ext cx="16834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주간 베스트</a:t>
            </a:r>
            <a:r>
              <a:rPr lang="ko-KR" altLang="en-US" sz="1050" dirty="0"/>
              <a:t> </a:t>
            </a:r>
            <a:r>
              <a:rPr lang="en-US" altLang="ko-KR" sz="1050" dirty="0"/>
              <a:t>·</a:t>
            </a:r>
            <a:r>
              <a:rPr lang="ko-KR" altLang="en-US" sz="1050" dirty="0"/>
              <a:t>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월간 베스트</a:t>
            </a:r>
          </a:p>
        </p:txBody>
      </p:sp>
      <p:cxnSp>
        <p:nvCxnSpPr>
          <p:cNvPr id="724" name="직선 연결선 723">
            <a:extLst>
              <a:ext uri="{FF2B5EF4-FFF2-40B4-BE49-F238E27FC236}">
                <a16:creationId xmlns:a16="http://schemas.microsoft.com/office/drawing/2014/main" id="{092D8DF6-E877-B143-EC4E-D7AEA50373D8}"/>
              </a:ext>
            </a:extLst>
          </p:cNvPr>
          <p:cNvCxnSpPr>
            <a:cxnSpLocks/>
          </p:cNvCxnSpPr>
          <p:nvPr/>
        </p:nvCxnSpPr>
        <p:spPr>
          <a:xfrm>
            <a:off x="1225308" y="907819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10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1835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공공기관 인기상품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67144034-AB26-0738-4A20-8293AB541F06}"/>
              </a:ext>
            </a:extLst>
          </p:cNvPr>
          <p:cNvGrpSpPr/>
          <p:nvPr/>
        </p:nvGrpSpPr>
        <p:grpSpPr>
          <a:xfrm>
            <a:off x="533592" y="1267484"/>
            <a:ext cx="8734232" cy="538307"/>
            <a:chOff x="533592" y="1267484"/>
            <a:chExt cx="7654625" cy="538307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D87A0DDD-9EEB-F5E9-9344-9CAE367F7DBE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문구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사무용품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BE8515B-E943-2A8B-FA6A-0D4FD33579A1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전산 디지털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가전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D97E39C-FE8D-F11A-0E7F-793E11EDB6C5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사무기기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A8507F8-3715-4E69-3610-143EAE8AC42F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화장지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/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물티슈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C9836E4-9291-49AB-6316-E70ED2C5F722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탕비용품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1645EA5F-A4C7-1B2D-1739-129B075435BB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dirty="0">
                  <a:latin typeface="+mn-ea"/>
                </a:rPr>
                <a:t>전체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815A598E-634A-ED90-D2B1-9E8B3BA5E71B}"/>
                </a:ext>
              </a:extLst>
            </p:cNvPr>
            <p:cNvSpPr/>
            <p:nvPr/>
          </p:nvSpPr>
          <p:spPr>
            <a:xfrm>
              <a:off x="7090217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간식</a:t>
              </a:r>
            </a:p>
          </p:txBody>
        </p:sp>
      </p:grpSp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DFAD307E-1546-721B-8F0D-4076851FEE60}"/>
              </a:ext>
            </a:extLst>
          </p:cNvPr>
          <p:cNvGrpSpPr/>
          <p:nvPr/>
        </p:nvGrpSpPr>
        <p:grpSpPr>
          <a:xfrm>
            <a:off x="7157626" y="2077329"/>
            <a:ext cx="2116774" cy="3037596"/>
            <a:chOff x="7157626" y="2077329"/>
            <a:chExt cx="2116774" cy="3037596"/>
          </a:xfrm>
        </p:grpSpPr>
        <p:grpSp>
          <p:nvGrpSpPr>
            <p:cNvPr id="728" name="그룹 727">
              <a:extLst>
                <a:ext uri="{FF2B5EF4-FFF2-40B4-BE49-F238E27FC236}">
                  <a16:creationId xmlns:a16="http://schemas.microsoft.com/office/drawing/2014/main" id="{8CFE5D9C-BA68-E628-8B8E-D4FBA2C0D318}"/>
                </a:ext>
              </a:extLst>
            </p:cNvPr>
            <p:cNvGrpSpPr/>
            <p:nvPr/>
          </p:nvGrpSpPr>
          <p:grpSpPr>
            <a:xfrm>
              <a:off x="7157626" y="2077329"/>
              <a:ext cx="2116774" cy="2746917"/>
              <a:chOff x="7221410" y="1265003"/>
              <a:chExt cx="2116774" cy="2746917"/>
            </a:xfrm>
          </p:grpSpPr>
          <p:grpSp>
            <p:nvGrpSpPr>
              <p:cNvPr id="729" name="그룹 728">
                <a:extLst>
                  <a:ext uri="{FF2B5EF4-FFF2-40B4-BE49-F238E27FC236}">
                    <a16:creationId xmlns:a16="http://schemas.microsoft.com/office/drawing/2014/main" id="{38FC60D9-3A1A-3A7C-DB04-2CCECE61E756}"/>
                  </a:ext>
                </a:extLst>
              </p:cNvPr>
              <p:cNvGrpSpPr/>
              <p:nvPr/>
            </p:nvGrpSpPr>
            <p:grpSpPr>
              <a:xfrm>
                <a:off x="732218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33" name="사각형: 둥근 모서리 732">
                  <a:extLst>
                    <a:ext uri="{FF2B5EF4-FFF2-40B4-BE49-F238E27FC236}">
                      <a16:creationId xmlns:a16="http://schemas.microsoft.com/office/drawing/2014/main" id="{34DCA676-0E4D-3590-DAEE-6C039C731AA7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34" name="직선 연결선 733">
                  <a:extLst>
                    <a:ext uri="{FF2B5EF4-FFF2-40B4-BE49-F238E27FC236}">
                      <a16:creationId xmlns:a16="http://schemas.microsoft.com/office/drawing/2014/main" id="{EB5C364F-1762-2B98-3DE7-07ADF3C89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직선 연결선 734">
                  <a:extLst>
                    <a:ext uri="{FF2B5EF4-FFF2-40B4-BE49-F238E27FC236}">
                      <a16:creationId xmlns:a16="http://schemas.microsoft.com/office/drawing/2014/main" id="{C8842004-F2D1-5DF4-CA87-4E669C3869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9DBB4559-F8DA-F31D-CE4B-D03099BAF223}"/>
                  </a:ext>
                </a:extLst>
              </p:cNvPr>
              <p:cNvSpPr txBox="1"/>
              <p:nvPr/>
            </p:nvSpPr>
            <p:spPr>
              <a:xfrm>
                <a:off x="7221410" y="3363980"/>
                <a:ext cx="761353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㈜좋은아침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FE5E605C-FF01-31DD-3637-E083136D3A5B}"/>
                  </a:ext>
                </a:extLst>
              </p:cNvPr>
              <p:cNvSpPr txBox="1"/>
              <p:nvPr/>
            </p:nvSpPr>
            <p:spPr>
              <a:xfrm>
                <a:off x="7239516" y="3573530"/>
                <a:ext cx="2076209" cy="43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도톰한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3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겹 점보롤 화장지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/</a:t>
                </a:r>
              </a:p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휴지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(1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박스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16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)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32" name="사각형: 둥근 모서리 731">
                <a:extLst>
                  <a:ext uri="{FF2B5EF4-FFF2-40B4-BE49-F238E27FC236}">
                    <a16:creationId xmlns:a16="http://schemas.microsoft.com/office/drawing/2014/main" id="{952D62C5-84D0-38AB-60B5-D916A39E168D}"/>
                  </a:ext>
                </a:extLst>
              </p:cNvPr>
              <p:cNvSpPr/>
              <p:nvPr/>
            </p:nvSpPr>
            <p:spPr>
              <a:xfrm>
                <a:off x="733021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09" name="사각형: 둥근 모서리 408">
                <a:extLst>
                  <a:ext uri="{FF2B5EF4-FFF2-40B4-BE49-F238E27FC236}">
                    <a16:creationId xmlns:a16="http://schemas.microsoft.com/office/drawing/2014/main" id="{D9144C93-1431-7357-85B1-0AAFA7F37F9B}"/>
                  </a:ext>
                </a:extLst>
              </p:cNvPr>
              <p:cNvSpPr/>
              <p:nvPr/>
            </p:nvSpPr>
            <p:spPr>
              <a:xfrm>
                <a:off x="7949335" y="3180824"/>
                <a:ext cx="468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여성기업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43F3C755-563A-3571-576D-1DE8F2C9255A}"/>
                </a:ext>
              </a:extLst>
            </p:cNvPr>
            <p:cNvSpPr txBox="1"/>
            <p:nvPr/>
          </p:nvSpPr>
          <p:spPr>
            <a:xfrm>
              <a:off x="7175732" y="4843056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30,900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37" name="그룹 736">
            <a:extLst>
              <a:ext uri="{FF2B5EF4-FFF2-40B4-BE49-F238E27FC236}">
                <a16:creationId xmlns:a16="http://schemas.microsoft.com/office/drawing/2014/main" id="{72DC5C51-4F26-0519-20EB-D28B4537AE05}"/>
              </a:ext>
            </a:extLst>
          </p:cNvPr>
          <p:cNvGrpSpPr/>
          <p:nvPr/>
        </p:nvGrpSpPr>
        <p:grpSpPr>
          <a:xfrm>
            <a:off x="4919085" y="2077329"/>
            <a:ext cx="2116774" cy="3037596"/>
            <a:chOff x="4919085" y="1265003"/>
            <a:chExt cx="2116774" cy="3037596"/>
          </a:xfrm>
        </p:grpSpPr>
        <p:grpSp>
          <p:nvGrpSpPr>
            <p:cNvPr id="738" name="그룹 737">
              <a:extLst>
                <a:ext uri="{FF2B5EF4-FFF2-40B4-BE49-F238E27FC236}">
                  <a16:creationId xmlns:a16="http://schemas.microsoft.com/office/drawing/2014/main" id="{179DC72B-E0DC-99A0-C847-8BA851A5A935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740" name="그룹 739">
                <a:extLst>
                  <a:ext uri="{FF2B5EF4-FFF2-40B4-BE49-F238E27FC236}">
                    <a16:creationId xmlns:a16="http://schemas.microsoft.com/office/drawing/2014/main" id="{86D73BC1-1E35-1692-C7F1-4906766D7855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45" name="사각형: 둥근 모서리 744">
                  <a:extLst>
                    <a:ext uri="{FF2B5EF4-FFF2-40B4-BE49-F238E27FC236}">
                      <a16:creationId xmlns:a16="http://schemas.microsoft.com/office/drawing/2014/main" id="{AF995A6E-28DF-D8EC-DB1C-878B897F46A5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46" name="직선 연결선 745">
                  <a:extLst>
                    <a:ext uri="{FF2B5EF4-FFF2-40B4-BE49-F238E27FC236}">
                      <a16:creationId xmlns:a16="http://schemas.microsoft.com/office/drawing/2014/main" id="{A0823801-93E2-66D9-395A-3B90CE7CAF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7" name="직선 연결선 746">
                  <a:extLst>
                    <a:ext uri="{FF2B5EF4-FFF2-40B4-BE49-F238E27FC236}">
                      <a16:creationId xmlns:a16="http://schemas.microsoft.com/office/drawing/2014/main" id="{A69D6361-41C6-F8C1-8BA0-7257D3D7C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1" name="TextBox 740">
                <a:extLst>
                  <a:ext uri="{FF2B5EF4-FFF2-40B4-BE49-F238E27FC236}">
                    <a16:creationId xmlns:a16="http://schemas.microsoft.com/office/drawing/2014/main" id="{5FA6595D-02B0-2BBD-45D9-04959CE211C3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42" name="TextBox 741">
                <a:extLst>
                  <a:ext uri="{FF2B5EF4-FFF2-40B4-BE49-F238E27FC236}">
                    <a16:creationId xmlns:a16="http://schemas.microsoft.com/office/drawing/2014/main" id="{9E0091AE-A09C-E641-6C25-E717D16D2977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43" name="사각형: 둥근 모서리 742">
                <a:extLst>
                  <a:ext uri="{FF2B5EF4-FFF2-40B4-BE49-F238E27FC236}">
                    <a16:creationId xmlns:a16="http://schemas.microsoft.com/office/drawing/2014/main" id="{8835BE6E-49BE-1C44-733D-267A828330E8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44" name="사각형: 둥근 모서리 743">
                <a:extLst>
                  <a:ext uri="{FF2B5EF4-FFF2-40B4-BE49-F238E27FC236}">
                    <a16:creationId xmlns:a16="http://schemas.microsoft.com/office/drawing/2014/main" id="{81F96A19-8FBB-133A-B138-BFBF69E5767C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1BABC9C3-1633-1CE7-13F3-4DD2E383B394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6E15004A-7694-317C-50E9-F23099F153A3}"/>
              </a:ext>
            </a:extLst>
          </p:cNvPr>
          <p:cNvSpPr/>
          <p:nvPr/>
        </p:nvSpPr>
        <p:spPr bwMode="auto">
          <a:xfrm>
            <a:off x="171510" y="2880853"/>
            <a:ext cx="278842" cy="2514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C9654332-C229-CF08-C296-3BA038D20B37}"/>
              </a:ext>
            </a:extLst>
          </p:cNvPr>
          <p:cNvGrpSpPr/>
          <p:nvPr/>
        </p:nvGrpSpPr>
        <p:grpSpPr>
          <a:xfrm>
            <a:off x="432246" y="2072548"/>
            <a:ext cx="2196041" cy="3047036"/>
            <a:chOff x="432246" y="1265003"/>
            <a:chExt cx="2196041" cy="3047036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C8E3E2B8-0DFB-21D8-860A-D2CB7CBC39EB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391" name="그룹 390">
                <a:extLst>
                  <a:ext uri="{FF2B5EF4-FFF2-40B4-BE49-F238E27FC236}">
                    <a16:creationId xmlns:a16="http://schemas.microsoft.com/office/drawing/2014/main" id="{5EEDB82E-10E1-48C1-20B3-4C4A85AA0354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396" name="사각형: 둥근 모서리 395">
                  <a:extLst>
                    <a:ext uri="{FF2B5EF4-FFF2-40B4-BE49-F238E27FC236}">
                      <a16:creationId xmlns:a16="http://schemas.microsoft.com/office/drawing/2014/main" id="{47D68AC6-DCB1-69C9-A2B3-553445F1663F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7" name="직선 연결선 396">
                  <a:extLst>
                    <a:ext uri="{FF2B5EF4-FFF2-40B4-BE49-F238E27FC236}">
                      <a16:creationId xmlns:a16="http://schemas.microsoft.com/office/drawing/2014/main" id="{64DA3429-0E93-47CF-1518-73A6B248C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8" name="직선 연결선 397">
                  <a:extLst>
                    <a:ext uri="{FF2B5EF4-FFF2-40B4-BE49-F238E27FC236}">
                      <a16:creationId xmlns:a16="http://schemas.microsoft.com/office/drawing/2014/main" id="{42303CDA-1614-FC7D-C26E-428D150DD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2" name="TextBox 391">
                <a:extLst>
                  <a:ext uri="{FF2B5EF4-FFF2-40B4-BE49-F238E27FC236}">
                    <a16:creationId xmlns:a16="http://schemas.microsoft.com/office/drawing/2014/main" id="{F1AB8F6C-CDDC-D4F8-6ED3-38BAFAC59002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393" name="TextBox 392">
                <a:extLst>
                  <a:ext uri="{FF2B5EF4-FFF2-40B4-BE49-F238E27FC236}">
                    <a16:creationId xmlns:a16="http://schemas.microsoft.com/office/drawing/2014/main" id="{4B571F3F-4C6A-35A6-3A5C-11D2D63FCA97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394" name="사각형: 둥근 모서리 393">
                <a:extLst>
                  <a:ext uri="{FF2B5EF4-FFF2-40B4-BE49-F238E27FC236}">
                    <a16:creationId xmlns:a16="http://schemas.microsoft.com/office/drawing/2014/main" id="{54DBEFEF-38D7-F295-883D-648333C2CBC0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95" name="사각형: 둥근 모서리 394">
                <a:extLst>
                  <a:ext uri="{FF2B5EF4-FFF2-40B4-BE49-F238E27FC236}">
                    <a16:creationId xmlns:a16="http://schemas.microsoft.com/office/drawing/2014/main" id="{DDC618DC-3FFA-3501-7EFF-3DF8F31CC8D7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DEAED5DF-F7BB-0D8D-AE34-39ABFC939872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4AD6295F-8FC1-095E-4AF6-26542BE85092}"/>
              </a:ext>
            </a:extLst>
          </p:cNvPr>
          <p:cNvGrpSpPr/>
          <p:nvPr/>
        </p:nvGrpSpPr>
        <p:grpSpPr>
          <a:xfrm>
            <a:off x="2693397" y="2072548"/>
            <a:ext cx="2239716" cy="3047036"/>
            <a:chOff x="2693397" y="1265003"/>
            <a:chExt cx="2239716" cy="3047036"/>
          </a:xfrm>
        </p:grpSpPr>
        <p:grpSp>
          <p:nvGrpSpPr>
            <p:cNvPr id="400" name="그룹 399">
              <a:extLst>
                <a:ext uri="{FF2B5EF4-FFF2-40B4-BE49-F238E27FC236}">
                  <a16:creationId xmlns:a16="http://schemas.microsoft.com/office/drawing/2014/main" id="{1BA62BD6-156A-B988-D6AE-C69CED220BC6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402" name="그룹 401">
                <a:extLst>
                  <a:ext uri="{FF2B5EF4-FFF2-40B4-BE49-F238E27FC236}">
                    <a16:creationId xmlns:a16="http://schemas.microsoft.com/office/drawing/2014/main" id="{E257821E-A8BE-63C9-EE45-5C0665D65BF2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406" name="사각형: 둥근 모서리 405">
                  <a:extLst>
                    <a:ext uri="{FF2B5EF4-FFF2-40B4-BE49-F238E27FC236}">
                      <a16:creationId xmlns:a16="http://schemas.microsoft.com/office/drawing/2014/main" id="{E2D1B4DF-4A51-659C-B0BE-E043F8078B32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7" name="직선 연결선 406">
                  <a:extLst>
                    <a:ext uri="{FF2B5EF4-FFF2-40B4-BE49-F238E27FC236}">
                      <a16:creationId xmlns:a16="http://schemas.microsoft.com/office/drawing/2014/main" id="{B64A4BEC-A8B9-F2F6-B564-F08C0998B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직선 연결선 407">
                  <a:extLst>
                    <a:ext uri="{FF2B5EF4-FFF2-40B4-BE49-F238E27FC236}">
                      <a16:creationId xmlns:a16="http://schemas.microsoft.com/office/drawing/2014/main" id="{8667EBF5-8C27-8B38-8D64-612E582A5A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E97D5DF5-2289-2E65-B19D-6A49FDCDC9CE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6CC62DEF-59E2-0F23-5FCE-10AC167F665D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405" name="사각형: 둥근 모서리 404">
                <a:extLst>
                  <a:ext uri="{FF2B5EF4-FFF2-40B4-BE49-F238E27FC236}">
                    <a16:creationId xmlns:a16="http://schemas.microsoft.com/office/drawing/2014/main" id="{B31227E5-94A5-9DCF-B65D-124A2114E4E5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DCD05580-A48C-8600-35EA-D6B669BC719D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5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2553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고객님이 자주 구매한 상품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745" name="그룹 744">
            <a:extLst>
              <a:ext uri="{FF2B5EF4-FFF2-40B4-BE49-F238E27FC236}">
                <a16:creationId xmlns:a16="http://schemas.microsoft.com/office/drawing/2014/main" id="{CB860480-65FA-A238-64CA-DBDDD55FCF53}"/>
              </a:ext>
            </a:extLst>
          </p:cNvPr>
          <p:cNvGrpSpPr/>
          <p:nvPr/>
        </p:nvGrpSpPr>
        <p:grpSpPr>
          <a:xfrm>
            <a:off x="4919085" y="1265003"/>
            <a:ext cx="2116774" cy="3037596"/>
            <a:chOff x="4919085" y="1265003"/>
            <a:chExt cx="2116774" cy="3037596"/>
          </a:xfrm>
        </p:grpSpPr>
        <p:grpSp>
          <p:nvGrpSpPr>
            <p:cNvPr id="720" name="그룹 719">
              <a:extLst>
                <a:ext uri="{FF2B5EF4-FFF2-40B4-BE49-F238E27FC236}">
                  <a16:creationId xmlns:a16="http://schemas.microsoft.com/office/drawing/2014/main" id="{84B6763C-B5D4-9306-4450-BA83C513B6E1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721" name="그룹 720">
                <a:extLst>
                  <a:ext uri="{FF2B5EF4-FFF2-40B4-BE49-F238E27FC236}">
                    <a16:creationId xmlns:a16="http://schemas.microsoft.com/office/drawing/2014/main" id="{4CD2DE49-1042-81FA-E0F2-6307B0A31B5C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28" name="사각형: 둥근 모서리 727">
                  <a:extLst>
                    <a:ext uri="{FF2B5EF4-FFF2-40B4-BE49-F238E27FC236}">
                      <a16:creationId xmlns:a16="http://schemas.microsoft.com/office/drawing/2014/main" id="{411B6BE7-7889-696D-6E8B-75AE690E7EF6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9" name="직선 연결선 728">
                  <a:extLst>
                    <a:ext uri="{FF2B5EF4-FFF2-40B4-BE49-F238E27FC236}">
                      <a16:creationId xmlns:a16="http://schemas.microsoft.com/office/drawing/2014/main" id="{66438C88-F076-9B08-062C-D5661BDFB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직선 연결선 729">
                  <a:extLst>
                    <a:ext uri="{FF2B5EF4-FFF2-40B4-BE49-F238E27FC236}">
                      <a16:creationId xmlns:a16="http://schemas.microsoft.com/office/drawing/2014/main" id="{A8E07B74-AA7D-ECD8-F139-0397B62C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C316989C-B23C-BBED-AE7B-84B0B795E91C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91458872-81CD-FFB5-C615-3FDA121770BD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27" name="사각형: 둥근 모서리 726">
                <a:extLst>
                  <a:ext uri="{FF2B5EF4-FFF2-40B4-BE49-F238E27FC236}">
                    <a16:creationId xmlns:a16="http://schemas.microsoft.com/office/drawing/2014/main" id="{77C0926F-721E-85F8-1961-0E3B97308ACC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46" name="사각형: 둥근 모서리 745">
                <a:extLst>
                  <a:ext uri="{FF2B5EF4-FFF2-40B4-BE49-F238E27FC236}">
                    <a16:creationId xmlns:a16="http://schemas.microsoft.com/office/drawing/2014/main" id="{6E12D0FC-EC74-F7DF-EE53-DAC157B1D09F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43701F4E-5D7B-F657-C766-33AF67003715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8AB3BF1E-7F7D-B540-BDCB-4F0912BEFE8A}"/>
              </a:ext>
            </a:extLst>
          </p:cNvPr>
          <p:cNvGrpSpPr/>
          <p:nvPr/>
        </p:nvGrpSpPr>
        <p:grpSpPr>
          <a:xfrm>
            <a:off x="432246" y="1265003"/>
            <a:ext cx="2196041" cy="3047036"/>
            <a:chOff x="432246" y="1265003"/>
            <a:chExt cx="2196041" cy="304703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BA09AA4-5F2E-71F9-098C-5F8391C3B1D2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D226059E-53EA-27B3-6FFC-5532E789185F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93031712-63B5-0524-C244-325EF7DE4695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4D829AF5-BDE4-30DA-419A-C25720A893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FF13C99D-675A-9457-9847-86EB1B9C8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8AAF7D-3AC1-9065-6F2B-66F843A44AFF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5E3F62-6796-EBF7-B971-AF874AAF15DD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86A7A9FB-4799-1F30-3C19-4F7332248830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C7A3A54B-45AA-BFFC-A3FE-97455E96F52B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A91D5-33DE-A835-4C31-E92B681793C8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A92F34-EDC5-B5EE-622A-D1E0E6C2A057}"/>
              </a:ext>
            </a:extLst>
          </p:cNvPr>
          <p:cNvGrpSpPr/>
          <p:nvPr/>
        </p:nvGrpSpPr>
        <p:grpSpPr>
          <a:xfrm>
            <a:off x="7158595" y="1265003"/>
            <a:ext cx="2143142" cy="3047036"/>
            <a:chOff x="4913712" y="1265003"/>
            <a:chExt cx="2143142" cy="304703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673D6E3-B9E4-8589-A191-0BD01E425F97}"/>
                </a:ext>
              </a:extLst>
            </p:cNvPr>
            <p:cNvGrpSpPr/>
            <p:nvPr/>
          </p:nvGrpSpPr>
          <p:grpSpPr>
            <a:xfrm>
              <a:off x="4913712" y="1265003"/>
              <a:ext cx="2143142" cy="2742300"/>
              <a:chOff x="239585" y="1265003"/>
              <a:chExt cx="2143142" cy="2742300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EFD55847-9311-AA11-0147-4D15632D25B1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23" name="사각형: 둥근 모서리 22">
                  <a:extLst>
                    <a:ext uri="{FF2B5EF4-FFF2-40B4-BE49-F238E27FC236}">
                      <a16:creationId xmlns:a16="http://schemas.microsoft.com/office/drawing/2014/main" id="{89BC47C5-3B9E-A429-35C1-C0572D1B9FF1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DEA5E8CB-0A7D-E123-47B7-FFC7EE11E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31E3C874-92E5-9FBE-1B1C-B0342C9C4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26CE44-7ED4-ADE1-BB48-2890D01B9ABC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43142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한마음장애인복지회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한마음사업단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E75788-66BA-69DA-047F-5E25FB8A39CA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927131" cy="433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한마음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미용티슈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HM-FT-T250 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(T250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)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7C45CCE-1866-9658-2159-8CEE5F22D08F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F303B5-0FF2-EFFE-029A-9F389DB989F2}"/>
                </a:ext>
              </a:extLst>
            </p:cNvPr>
            <p:cNvSpPr txBox="1"/>
            <p:nvPr/>
          </p:nvSpPr>
          <p:spPr>
            <a:xfrm>
              <a:off x="494087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34,000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C3A8206-DD8A-B2C7-169F-C4C07AFC1D5E}"/>
              </a:ext>
            </a:extLst>
          </p:cNvPr>
          <p:cNvGrpSpPr/>
          <p:nvPr/>
        </p:nvGrpSpPr>
        <p:grpSpPr>
          <a:xfrm>
            <a:off x="2693397" y="1265003"/>
            <a:ext cx="2239716" cy="3047036"/>
            <a:chOff x="2693397" y="1265003"/>
            <a:chExt cx="2239716" cy="304703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971DB316-7267-35E3-2865-EB1D177F5B26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57A44E5-8D61-8EFC-67A1-967DCA5A3524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09E70B89-CD12-AB68-6F67-A6DB9015B68F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ADC74268-D90C-9393-5BAA-97187CDFDE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AD2809E-9070-F573-3D74-331FB33E63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3EFA38A-7283-6510-D4A8-0AE8355628DD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75222-9562-B7E6-E37B-70EEA94EC3A5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60189E21-C2E2-B97A-47FF-C45E8232C606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5D3C7C-B5D9-4C90-01D6-67BB42381F09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9817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2355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고객님을 위한 추천상품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23B7078-7D93-C574-C82E-0433345BC1F6}"/>
              </a:ext>
            </a:extLst>
          </p:cNvPr>
          <p:cNvSpPr/>
          <p:nvPr/>
        </p:nvSpPr>
        <p:spPr bwMode="auto">
          <a:xfrm>
            <a:off x="171510" y="2073308"/>
            <a:ext cx="278842" cy="2514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C04376-2B12-FEF0-4765-69DCB81257D2}"/>
              </a:ext>
            </a:extLst>
          </p:cNvPr>
          <p:cNvGrpSpPr/>
          <p:nvPr/>
        </p:nvGrpSpPr>
        <p:grpSpPr>
          <a:xfrm>
            <a:off x="432246" y="1265003"/>
            <a:ext cx="2193702" cy="3228096"/>
            <a:chOff x="239585" y="1265003"/>
            <a:chExt cx="2193702" cy="3228096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FD7EF4B3-7EC6-65AD-FD81-CA1AC287A024}"/>
                </a:ext>
              </a:extLst>
            </p:cNvPr>
            <p:cNvGrpSpPr/>
            <p:nvPr/>
          </p:nvGrpSpPr>
          <p:grpSpPr>
            <a:xfrm>
              <a:off x="340359" y="1265003"/>
              <a:ext cx="2016000" cy="1764000"/>
              <a:chOff x="433438" y="4099367"/>
              <a:chExt cx="2124000" cy="1645101"/>
            </a:xfrm>
          </p:grpSpPr>
          <p:sp>
            <p:nvSpPr>
              <p:cNvPr id="706" name="사각형: 둥근 모서리 705">
                <a:extLst>
                  <a:ext uri="{FF2B5EF4-FFF2-40B4-BE49-F238E27FC236}">
                    <a16:creationId xmlns:a16="http://schemas.microsoft.com/office/drawing/2014/main" id="{EED1680D-B5E9-2834-58E3-F6339A6FA575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351F7107-91F4-766C-2987-E39C797B2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 707">
                <a:extLst>
                  <a:ext uri="{FF2B5EF4-FFF2-40B4-BE49-F238E27FC236}">
                    <a16:creationId xmlns:a16="http://schemas.microsoft.com/office/drawing/2014/main" id="{92AE22F9-FA8D-6031-78F6-8628E13D2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DBAFF8-1EF8-7190-995E-8B4AAE3ADAC0}"/>
                </a:ext>
              </a:extLst>
            </p:cNvPr>
            <p:cNvSpPr txBox="1"/>
            <p:nvPr/>
          </p:nvSpPr>
          <p:spPr>
            <a:xfrm>
              <a:off x="239585" y="3363980"/>
              <a:ext cx="145424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증안리약초마을협동조합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B3181F-8B5C-53EA-9B36-F73F64364FB2}"/>
                </a:ext>
              </a:extLst>
            </p:cNvPr>
            <p:cNvSpPr txBox="1"/>
            <p:nvPr/>
          </p:nvSpPr>
          <p:spPr>
            <a:xfrm>
              <a:off x="257691" y="3573530"/>
              <a:ext cx="2175596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담비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양우산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친환경 업사이클링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3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단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우산 원터치 자외선차단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제로웨이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...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08CEB1-11A4-D699-7B5C-5DDE9B020781}"/>
                </a:ext>
              </a:extLst>
            </p:cNvPr>
            <p:cNvSpPr txBox="1"/>
            <p:nvPr/>
          </p:nvSpPr>
          <p:spPr>
            <a:xfrm>
              <a:off x="25769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2</a:t>
              </a: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65C516-AF85-A357-382E-658D0F8D280D}"/>
                </a:ext>
              </a:extLst>
            </p:cNvPr>
            <p:cNvSpPr txBox="1"/>
            <p:nvPr/>
          </p:nvSpPr>
          <p:spPr>
            <a:xfrm>
              <a:off x="707501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0FA2AF-6D6E-624B-0EA7-E0C2DC1F3DC7}"/>
                </a:ext>
              </a:extLst>
            </p:cNvPr>
            <p:cNvSpPr txBox="1"/>
            <p:nvPr/>
          </p:nvSpPr>
          <p:spPr>
            <a:xfrm>
              <a:off x="25769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29,000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04" name="사각형: 둥근 모서리 703">
              <a:extLst>
                <a:ext uri="{FF2B5EF4-FFF2-40B4-BE49-F238E27FC236}">
                  <a16:creationId xmlns:a16="http://schemas.microsoft.com/office/drawing/2014/main" id="{8511297C-9CD3-E2D6-7AA4-987953D168B7}"/>
                </a:ext>
              </a:extLst>
            </p:cNvPr>
            <p:cNvSpPr/>
            <p:nvPr/>
          </p:nvSpPr>
          <p:spPr>
            <a:xfrm>
              <a:off x="349984" y="3180824"/>
              <a:ext cx="576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05" name="사각형: 둥근 모서리 704">
              <a:extLst>
                <a:ext uri="{FF2B5EF4-FFF2-40B4-BE49-F238E27FC236}">
                  <a16:creationId xmlns:a16="http://schemas.microsoft.com/office/drawing/2014/main" id="{6AF8A9B6-669A-3439-F388-EB2C5F5D4E3D}"/>
                </a:ext>
              </a:extLst>
            </p:cNvPr>
            <p:cNvSpPr/>
            <p:nvPr/>
          </p:nvSpPr>
          <p:spPr>
            <a:xfrm>
              <a:off x="960677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여성기업</a:t>
              </a:r>
            </a:p>
          </p:txBody>
        </p:sp>
      </p:grp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E81787C7-DEAE-A00C-162F-0D948BBC267C}"/>
              </a:ext>
            </a:extLst>
          </p:cNvPr>
          <p:cNvGrpSpPr/>
          <p:nvPr/>
        </p:nvGrpSpPr>
        <p:grpSpPr>
          <a:xfrm>
            <a:off x="2693397" y="1265003"/>
            <a:ext cx="2239716" cy="3228096"/>
            <a:chOff x="2584966" y="1265003"/>
            <a:chExt cx="2239716" cy="3228096"/>
          </a:xfrm>
        </p:grpSpPr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EC1686F5-7EE2-E983-7371-EC99BA0FC8EC}"/>
                </a:ext>
              </a:extLst>
            </p:cNvPr>
            <p:cNvGrpSpPr/>
            <p:nvPr/>
          </p:nvGrpSpPr>
          <p:grpSpPr>
            <a:xfrm>
              <a:off x="2667634" y="1265003"/>
              <a:ext cx="2016000" cy="1764000"/>
              <a:chOff x="433438" y="4099367"/>
              <a:chExt cx="2124000" cy="1645101"/>
            </a:xfrm>
          </p:grpSpPr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48D91DB1-B8E7-B186-8A75-0CFEDF11C6A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18" name="직선 연결선 717">
                <a:extLst>
                  <a:ext uri="{FF2B5EF4-FFF2-40B4-BE49-F238E27FC236}">
                    <a16:creationId xmlns:a16="http://schemas.microsoft.com/office/drawing/2014/main" id="{6B44514A-3172-29D9-334C-F8F817CC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 718">
                <a:extLst>
                  <a:ext uri="{FF2B5EF4-FFF2-40B4-BE49-F238E27FC236}">
                    <a16:creationId xmlns:a16="http://schemas.microsoft.com/office/drawing/2014/main" id="{F816F4DD-F4F8-5561-067B-3237C926E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56945EF4-ECD0-E03B-4916-DF1AF476651B}"/>
                </a:ext>
              </a:extLst>
            </p:cNvPr>
            <p:cNvSpPr txBox="1"/>
            <p:nvPr/>
          </p:nvSpPr>
          <p:spPr>
            <a:xfrm>
              <a:off x="2612125" y="3363980"/>
              <a:ext cx="98577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주식회사 </a:t>
              </a: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다초록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71D02016-BBEB-7564-1B33-CE232FCAF4F3}"/>
                </a:ext>
              </a:extLst>
            </p:cNvPr>
            <p:cNvSpPr txBox="1"/>
            <p:nvPr/>
          </p:nvSpPr>
          <p:spPr>
            <a:xfrm>
              <a:off x="2584966" y="3573530"/>
              <a:ext cx="2239716" cy="254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다초록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샴푸바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개입 고체샴푸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89E3790C-1759-8124-C8E0-2B056B602C82}"/>
                </a:ext>
              </a:extLst>
            </p:cNvPr>
            <p:cNvSpPr txBox="1"/>
            <p:nvPr/>
          </p:nvSpPr>
          <p:spPr>
            <a:xfrm>
              <a:off x="258496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50%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019786BC-ECBA-522C-7DD9-B093BDC3E82D}"/>
                </a:ext>
              </a:extLst>
            </p:cNvPr>
            <p:cNvSpPr txBox="1"/>
            <p:nvPr/>
          </p:nvSpPr>
          <p:spPr>
            <a:xfrm>
              <a:off x="3034776" y="4221230"/>
              <a:ext cx="803425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7,500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94CE51FE-85ED-2106-63B1-841FDEADC14E}"/>
                </a:ext>
              </a:extLst>
            </p:cNvPr>
            <p:cNvSpPr txBox="1"/>
            <p:nvPr/>
          </p:nvSpPr>
          <p:spPr>
            <a:xfrm>
              <a:off x="2584966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strike="sngStrike" dirty="0">
                  <a:solidFill>
                    <a:schemeClr val="bg1">
                      <a:lumMod val="65000"/>
                    </a:schemeClr>
                  </a:solidFill>
                </a:rPr>
                <a:t>15,00</a:t>
              </a: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16" name="사각형: 둥근 모서리 715">
              <a:extLst>
                <a:ext uri="{FF2B5EF4-FFF2-40B4-BE49-F238E27FC236}">
                  <a16:creationId xmlns:a16="http://schemas.microsoft.com/office/drawing/2014/main" id="{1580F5BA-424C-AABB-2F15-216CD8831413}"/>
                </a:ext>
              </a:extLst>
            </p:cNvPr>
            <p:cNvSpPr/>
            <p:nvPr/>
          </p:nvSpPr>
          <p:spPr>
            <a:xfrm>
              <a:off x="2676724" y="3180824"/>
              <a:ext cx="1332000" cy="180000"/>
            </a:xfrm>
            <a:prstGeom prst="roundRect">
              <a:avLst>
                <a:gd name="adj" fmla="val 1001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 육성사업 창업팀</a:t>
              </a:r>
            </a:p>
          </p:txBody>
        </p:sp>
      </p:grpSp>
      <p:grpSp>
        <p:nvGrpSpPr>
          <p:cNvPr id="731" name="그룹 730">
            <a:extLst>
              <a:ext uri="{FF2B5EF4-FFF2-40B4-BE49-F238E27FC236}">
                <a16:creationId xmlns:a16="http://schemas.microsoft.com/office/drawing/2014/main" id="{0488EADF-E9D3-9C67-8435-68BC4311F90B}"/>
              </a:ext>
            </a:extLst>
          </p:cNvPr>
          <p:cNvGrpSpPr/>
          <p:nvPr/>
        </p:nvGrpSpPr>
        <p:grpSpPr>
          <a:xfrm>
            <a:off x="7157626" y="1265003"/>
            <a:ext cx="2243395" cy="2567380"/>
            <a:chOff x="7221410" y="1265003"/>
            <a:chExt cx="2243395" cy="2567380"/>
          </a:xfrm>
        </p:grpSpPr>
        <p:grpSp>
          <p:nvGrpSpPr>
            <p:cNvPr id="732" name="그룹 731">
              <a:extLst>
                <a:ext uri="{FF2B5EF4-FFF2-40B4-BE49-F238E27FC236}">
                  <a16:creationId xmlns:a16="http://schemas.microsoft.com/office/drawing/2014/main" id="{38105AE0-1D33-621B-BE33-7748B67BAD64}"/>
                </a:ext>
              </a:extLst>
            </p:cNvPr>
            <p:cNvGrpSpPr/>
            <p:nvPr/>
          </p:nvGrpSpPr>
          <p:grpSpPr>
            <a:xfrm>
              <a:off x="7322184" y="1265003"/>
              <a:ext cx="2016000" cy="1764000"/>
              <a:chOff x="433438" y="4099367"/>
              <a:chExt cx="2124000" cy="1645101"/>
            </a:xfrm>
          </p:grpSpPr>
          <p:sp>
            <p:nvSpPr>
              <p:cNvPr id="740" name="사각형: 둥근 모서리 739">
                <a:extLst>
                  <a:ext uri="{FF2B5EF4-FFF2-40B4-BE49-F238E27FC236}">
                    <a16:creationId xmlns:a16="http://schemas.microsoft.com/office/drawing/2014/main" id="{7B35A9C4-7AAB-3F64-527B-5F0960794C84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id="{A3B1A218-8766-F34D-DDA4-DC28592C7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id="{F3279B6E-06CF-2DAE-D0B2-FD8F094AA1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CB19212D-8F6D-2033-2444-7C1C783C4744}"/>
                </a:ext>
              </a:extLst>
            </p:cNvPr>
            <p:cNvSpPr txBox="1"/>
            <p:nvPr/>
          </p:nvSpPr>
          <p:spPr>
            <a:xfrm>
              <a:off x="7221410" y="3363980"/>
              <a:ext cx="873563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㈜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굿앤컴퍼니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EAFD3235-033B-2338-039F-89E85F3B940F}"/>
                </a:ext>
              </a:extLst>
            </p:cNvPr>
            <p:cNvSpPr txBox="1"/>
            <p:nvPr/>
          </p:nvSpPr>
          <p:spPr>
            <a:xfrm>
              <a:off x="7239516" y="3573530"/>
              <a:ext cx="2225289" cy="258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실내인테리어 설계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·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공사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/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리모델링 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38" name="사각형: 둥근 모서리 737">
              <a:extLst>
                <a:ext uri="{FF2B5EF4-FFF2-40B4-BE49-F238E27FC236}">
                  <a16:creationId xmlns:a16="http://schemas.microsoft.com/office/drawing/2014/main" id="{21A520C9-0EFB-BB9F-DE81-27668523EFB2}"/>
                </a:ext>
              </a:extLst>
            </p:cNvPr>
            <p:cNvSpPr/>
            <p:nvPr/>
          </p:nvSpPr>
          <p:spPr>
            <a:xfrm>
              <a:off x="733021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3" name="TextBox 742">
            <a:extLst>
              <a:ext uri="{FF2B5EF4-FFF2-40B4-BE49-F238E27FC236}">
                <a16:creationId xmlns:a16="http://schemas.microsoft.com/office/drawing/2014/main" id="{7B6B5654-259B-AF03-12CD-3CE1CA1C2297}"/>
              </a:ext>
            </a:extLst>
          </p:cNvPr>
          <p:cNvSpPr txBox="1"/>
          <p:nvPr/>
        </p:nvSpPr>
        <p:spPr>
          <a:xfrm>
            <a:off x="7175732" y="4030730"/>
            <a:ext cx="883575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가격문의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745" name="그룹 744">
            <a:extLst>
              <a:ext uri="{FF2B5EF4-FFF2-40B4-BE49-F238E27FC236}">
                <a16:creationId xmlns:a16="http://schemas.microsoft.com/office/drawing/2014/main" id="{CB860480-65FA-A238-64CA-DBDDD55FCF53}"/>
              </a:ext>
            </a:extLst>
          </p:cNvPr>
          <p:cNvGrpSpPr/>
          <p:nvPr/>
        </p:nvGrpSpPr>
        <p:grpSpPr>
          <a:xfrm>
            <a:off x="4919085" y="1265003"/>
            <a:ext cx="2116774" cy="3037596"/>
            <a:chOff x="4919085" y="1265003"/>
            <a:chExt cx="2116774" cy="3037596"/>
          </a:xfrm>
        </p:grpSpPr>
        <p:grpSp>
          <p:nvGrpSpPr>
            <p:cNvPr id="720" name="그룹 719">
              <a:extLst>
                <a:ext uri="{FF2B5EF4-FFF2-40B4-BE49-F238E27FC236}">
                  <a16:creationId xmlns:a16="http://schemas.microsoft.com/office/drawing/2014/main" id="{84B6763C-B5D4-9306-4450-BA83C513B6E1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721" name="그룹 720">
                <a:extLst>
                  <a:ext uri="{FF2B5EF4-FFF2-40B4-BE49-F238E27FC236}">
                    <a16:creationId xmlns:a16="http://schemas.microsoft.com/office/drawing/2014/main" id="{4CD2DE49-1042-81FA-E0F2-6307B0A31B5C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28" name="사각형: 둥근 모서리 727">
                  <a:extLst>
                    <a:ext uri="{FF2B5EF4-FFF2-40B4-BE49-F238E27FC236}">
                      <a16:creationId xmlns:a16="http://schemas.microsoft.com/office/drawing/2014/main" id="{411B6BE7-7889-696D-6E8B-75AE690E7EF6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9" name="직선 연결선 728">
                  <a:extLst>
                    <a:ext uri="{FF2B5EF4-FFF2-40B4-BE49-F238E27FC236}">
                      <a16:creationId xmlns:a16="http://schemas.microsoft.com/office/drawing/2014/main" id="{66438C88-F076-9B08-062C-D5661BDFB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직선 연결선 729">
                  <a:extLst>
                    <a:ext uri="{FF2B5EF4-FFF2-40B4-BE49-F238E27FC236}">
                      <a16:creationId xmlns:a16="http://schemas.microsoft.com/office/drawing/2014/main" id="{A8E07B74-AA7D-ECD8-F139-0397B62C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C316989C-B23C-BBED-AE7B-84B0B795E91C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91458872-81CD-FFB5-C615-3FDA121770BD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27" name="사각형: 둥근 모서리 726">
                <a:extLst>
                  <a:ext uri="{FF2B5EF4-FFF2-40B4-BE49-F238E27FC236}">
                    <a16:creationId xmlns:a16="http://schemas.microsoft.com/office/drawing/2014/main" id="{77C0926F-721E-85F8-1961-0E3B97308ACC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46" name="사각형: 둥근 모서리 745">
                <a:extLst>
                  <a:ext uri="{FF2B5EF4-FFF2-40B4-BE49-F238E27FC236}">
                    <a16:creationId xmlns:a16="http://schemas.microsoft.com/office/drawing/2014/main" id="{6E12D0FC-EC74-F7DF-EE53-DAC157B1D09F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43701F4E-5D7B-F657-C766-33AF67003715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459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4" name="Group 974">
            <a:extLst>
              <a:ext uri="{FF2B5EF4-FFF2-40B4-BE49-F238E27FC236}">
                <a16:creationId xmlns:a16="http://schemas.microsoft.com/office/drawing/2014/main" id="{A0F4BECE-B8B2-5657-F1C9-12A7CDBB6B59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F9915061-4500-73E9-F318-651A084F7DE4}"/>
              </a:ext>
            </a:extLst>
          </p:cNvPr>
          <p:cNvGrpSpPr/>
          <p:nvPr/>
        </p:nvGrpSpPr>
        <p:grpSpPr>
          <a:xfrm>
            <a:off x="526240" y="5279697"/>
            <a:ext cx="1604889" cy="1056471"/>
            <a:chOff x="526240" y="5279697"/>
            <a:chExt cx="1604889" cy="1056471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523DF5F-6C63-9CC9-07DD-BE9A14657A3D}"/>
                </a:ext>
              </a:extLst>
            </p:cNvPr>
            <p:cNvSpPr txBox="1"/>
            <p:nvPr/>
          </p:nvSpPr>
          <p:spPr>
            <a:xfrm>
              <a:off x="526240" y="5961707"/>
              <a:ext cx="1604889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spc="-40" dirty="0">
                  <a:latin typeface="+mn-ea"/>
                </a:rPr>
                <a:t>우선구매실적</a:t>
              </a:r>
              <a:r>
                <a:rPr lang="en-US" altLang="ko-KR" sz="1000" kern="0" spc="-40" dirty="0">
                  <a:latin typeface="+mn-ea"/>
                </a:rPr>
                <a:t> </a:t>
              </a:r>
              <a:r>
                <a:rPr lang="ko-KR" altLang="en-US" sz="1000" kern="0" spc="-40" dirty="0">
                  <a:latin typeface="+mn-ea"/>
                </a:rPr>
                <a:t>및</a:t>
              </a:r>
              <a:endParaRPr lang="en-US" altLang="ko-KR" sz="1000" kern="0" spc="-40" dirty="0">
                <a:latin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kern="0" spc="-40" dirty="0">
                  <a:latin typeface="+mn-ea"/>
                </a:rPr>
                <a:t>계획 등록</a:t>
              </a:r>
              <a:endParaRPr kumimoji="0" lang="ko-KR" altLang="en-US" sz="1000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endParaRP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8F1472B-41DF-3654-09DB-2F4BB0E6A6CD}"/>
                </a:ext>
              </a:extLst>
            </p:cNvPr>
            <p:cNvGrpSpPr/>
            <p:nvPr/>
          </p:nvGrpSpPr>
          <p:grpSpPr>
            <a:xfrm>
              <a:off x="1068088" y="5279697"/>
              <a:ext cx="540000" cy="540000"/>
              <a:chOff x="6446076" y="2895600"/>
              <a:chExt cx="1906543" cy="1906543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CB2FDD64-A6A5-1960-77E4-C076A9320BB0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42147B36-87CF-3B6F-773C-B4831EC2E949}"/>
                  </a:ext>
                </a:extLst>
              </p:cNvPr>
              <p:cNvCxnSpPr>
                <a:stCxn id="79" idx="7"/>
                <a:endCxn id="79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FAE27D70-7099-6CB1-D6E4-9CD7AAE98C06}"/>
                  </a:ext>
                </a:extLst>
              </p:cNvPr>
              <p:cNvCxnSpPr>
                <a:stCxn id="79" idx="1"/>
                <a:endCxn id="79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7CCC904-C651-E54D-C2EA-15B4A4DDB710}"/>
              </a:ext>
            </a:extLst>
          </p:cNvPr>
          <p:cNvGrpSpPr/>
          <p:nvPr/>
        </p:nvGrpSpPr>
        <p:grpSpPr>
          <a:xfrm>
            <a:off x="2518666" y="5279697"/>
            <a:ext cx="1440914" cy="915407"/>
            <a:chOff x="2404216" y="5279697"/>
            <a:chExt cx="1440914" cy="915407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881AD20-97F5-270F-2AC1-7E724252E8AC}"/>
                </a:ext>
              </a:extLst>
            </p:cNvPr>
            <p:cNvSpPr txBox="1"/>
            <p:nvPr/>
          </p:nvSpPr>
          <p:spPr>
            <a:xfrm>
              <a:off x="2404216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견적요청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072C8CE-30FE-F00F-A043-E7A34FFA012F}"/>
                </a:ext>
              </a:extLst>
            </p:cNvPr>
            <p:cNvGrpSpPr/>
            <p:nvPr/>
          </p:nvGrpSpPr>
          <p:grpSpPr>
            <a:xfrm>
              <a:off x="2852111" y="5279697"/>
              <a:ext cx="540000" cy="540000"/>
              <a:chOff x="6446076" y="2895600"/>
              <a:chExt cx="1906543" cy="1906543"/>
            </a:xfrm>
          </p:grpSpPr>
          <p:sp>
            <p:nvSpPr>
              <p:cNvPr id="86" name="타원 85">
                <a:extLst>
                  <a:ext uri="{FF2B5EF4-FFF2-40B4-BE49-F238E27FC236}">
                    <a16:creationId xmlns:a16="http://schemas.microsoft.com/office/drawing/2014/main" id="{350975F0-537B-3BDE-8CD7-21157D25AEF6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230E900-9925-2115-6870-B3F7B6AE0F45}"/>
                  </a:ext>
                </a:extLst>
              </p:cNvPr>
              <p:cNvCxnSpPr>
                <a:stCxn id="86" idx="7"/>
                <a:endCxn id="86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538250C6-184E-AE48-E474-7EB636EC276D}"/>
                  </a:ext>
                </a:extLst>
              </p:cNvPr>
              <p:cNvCxnSpPr>
                <a:stCxn id="86" idx="1"/>
                <a:endCxn id="86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1EF2FDB-ECB1-43BA-D4D1-9A40FCFC3E84}"/>
              </a:ext>
            </a:extLst>
          </p:cNvPr>
          <p:cNvGrpSpPr/>
          <p:nvPr/>
        </p:nvGrpSpPr>
        <p:grpSpPr>
          <a:xfrm>
            <a:off x="4347117" y="5279697"/>
            <a:ext cx="1440914" cy="915407"/>
            <a:chOff x="4188239" y="5279697"/>
            <a:chExt cx="1440914" cy="91540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E47FA65-CAD7-01C6-41A5-C09BD77F2300}"/>
                </a:ext>
              </a:extLst>
            </p:cNvPr>
            <p:cNvSpPr txBox="1"/>
            <p:nvPr/>
          </p:nvSpPr>
          <p:spPr>
            <a:xfrm>
              <a:off x="4188239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샘플요청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3097B6A0-1EED-A11F-97B1-F8930FFFF7D6}"/>
                </a:ext>
              </a:extLst>
            </p:cNvPr>
            <p:cNvGrpSpPr/>
            <p:nvPr/>
          </p:nvGrpSpPr>
          <p:grpSpPr>
            <a:xfrm>
              <a:off x="4636134" y="5279697"/>
              <a:ext cx="540000" cy="540000"/>
              <a:chOff x="6446076" y="2895600"/>
              <a:chExt cx="1906543" cy="1906543"/>
            </a:xfrm>
          </p:grpSpPr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2256B11E-2D83-70CD-527A-A47EE2A12040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1E6DA794-BEDB-46AC-E256-AB734545BF55}"/>
                  </a:ext>
                </a:extLst>
              </p:cNvPr>
              <p:cNvCxnSpPr>
                <a:stCxn id="93" idx="7"/>
                <a:endCxn id="93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B5F720EE-D769-6059-759D-F4E9616CBCC1}"/>
                  </a:ext>
                </a:extLst>
              </p:cNvPr>
              <p:cNvCxnSpPr>
                <a:stCxn id="93" idx="1"/>
                <a:endCxn id="93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3D64D99-EE99-7EDB-5B8C-37E69153D97F}"/>
              </a:ext>
            </a:extLst>
          </p:cNvPr>
          <p:cNvGrpSpPr/>
          <p:nvPr/>
        </p:nvGrpSpPr>
        <p:grpSpPr>
          <a:xfrm>
            <a:off x="2232154" y="5265912"/>
            <a:ext cx="5344996" cy="900000"/>
            <a:chOff x="2232154" y="5218777"/>
            <a:chExt cx="5344996" cy="900000"/>
          </a:xfrm>
        </p:grpSpPr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9B02B43-7BF8-25B8-07DD-C47C8951A54A}"/>
                </a:ext>
              </a:extLst>
            </p:cNvPr>
            <p:cNvCxnSpPr/>
            <p:nvPr/>
          </p:nvCxnSpPr>
          <p:spPr>
            <a:xfrm>
              <a:off x="2232154" y="5218777"/>
              <a:ext cx="0" cy="90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A2806B9F-0FE7-768F-E693-3756EE6B5B4B}"/>
                </a:ext>
              </a:extLst>
            </p:cNvPr>
            <p:cNvCxnSpPr/>
            <p:nvPr/>
          </p:nvCxnSpPr>
          <p:spPr>
            <a:xfrm>
              <a:off x="4013820" y="5218777"/>
              <a:ext cx="0" cy="90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12E043A-FEB2-EAC1-051D-6515D669E1D1}"/>
                </a:ext>
              </a:extLst>
            </p:cNvPr>
            <p:cNvCxnSpPr/>
            <p:nvPr/>
          </p:nvCxnSpPr>
          <p:spPr>
            <a:xfrm>
              <a:off x="5795484" y="5218777"/>
              <a:ext cx="0" cy="90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6873A994-AAD8-4CD4-A693-2998A1615F74}"/>
                </a:ext>
              </a:extLst>
            </p:cNvPr>
            <p:cNvCxnSpPr/>
            <p:nvPr/>
          </p:nvCxnSpPr>
          <p:spPr>
            <a:xfrm>
              <a:off x="7577150" y="5218777"/>
              <a:ext cx="0" cy="900000"/>
            </a:xfrm>
            <a:prstGeom prst="line">
              <a:avLst/>
            </a:prstGeom>
            <a:ln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6AAE582-654E-F132-01C5-584625B42E1C}"/>
              </a:ext>
            </a:extLst>
          </p:cNvPr>
          <p:cNvSpPr txBox="1"/>
          <p:nvPr/>
        </p:nvSpPr>
        <p:spPr>
          <a:xfrm>
            <a:off x="429766" y="477362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주요서비스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65B572-0AEF-30B8-0D5C-866862AC6657}"/>
              </a:ext>
            </a:extLst>
          </p:cNvPr>
          <p:cNvSpPr txBox="1"/>
          <p:nvPr/>
        </p:nvSpPr>
        <p:spPr>
          <a:xfrm>
            <a:off x="1525690" y="4800553"/>
            <a:ext cx="27526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사회적기업</a:t>
            </a:r>
            <a:r>
              <a:rPr lang="ko-KR" altLang="en-US" sz="1050" dirty="0"/>
              <a:t> </a:t>
            </a:r>
            <a:r>
              <a:rPr lang="en-US" altLang="ko-KR" sz="1050" dirty="0"/>
              <a:t>· </a:t>
            </a:r>
            <a:r>
              <a:rPr lang="ko-KR" altLang="en-US" sz="1050" b="1" dirty="0"/>
              <a:t>공공기관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스토어사업자</a:t>
            </a:r>
            <a:r>
              <a:rPr lang="en-US" altLang="ko-KR" sz="1050" dirty="0"/>
              <a:t> 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일반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40529F-8EC4-2245-5F07-2B7BD6563DB0}"/>
              </a:ext>
            </a:extLst>
          </p:cNvPr>
          <p:cNvCxnSpPr>
            <a:cxnSpLocks/>
          </p:cNvCxnSpPr>
          <p:nvPr/>
        </p:nvCxnSpPr>
        <p:spPr>
          <a:xfrm>
            <a:off x="1489478" y="4846511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AA7EA9A6-9014-59EE-5B4A-0E6B98BE1C1A}"/>
              </a:ext>
            </a:extLst>
          </p:cNvPr>
          <p:cNvGrpSpPr/>
          <p:nvPr/>
        </p:nvGrpSpPr>
        <p:grpSpPr>
          <a:xfrm>
            <a:off x="6175568" y="5279697"/>
            <a:ext cx="1440914" cy="915407"/>
            <a:chOff x="5972262" y="5279697"/>
            <a:chExt cx="1440914" cy="9154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C2701F-2BFE-F951-D2CC-3A891333428A}"/>
                </a:ext>
              </a:extLst>
            </p:cNvPr>
            <p:cNvSpPr txBox="1"/>
            <p:nvPr/>
          </p:nvSpPr>
          <p:spPr>
            <a:xfrm>
              <a:off x="5972262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계약목록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74CA8022-1FD9-9AA6-EFF5-73B3949E1D92}"/>
                </a:ext>
              </a:extLst>
            </p:cNvPr>
            <p:cNvGrpSpPr/>
            <p:nvPr/>
          </p:nvGrpSpPr>
          <p:grpSpPr>
            <a:xfrm>
              <a:off x="6420157" y="5279697"/>
              <a:ext cx="540000" cy="540000"/>
              <a:chOff x="6446076" y="2895600"/>
              <a:chExt cx="1906543" cy="1906543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788FC67-AD6F-9AEB-19BA-A3CDBC396B9B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E661A921-4D73-FCF6-226B-953EB46862DD}"/>
                  </a:ext>
                </a:extLst>
              </p:cNvPr>
              <p:cNvCxnSpPr>
                <a:stCxn id="16" idx="7"/>
                <a:endCxn id="16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EDE4004-5890-F4C8-2304-7359AB20E1D7}"/>
                  </a:ext>
                </a:extLst>
              </p:cNvPr>
              <p:cNvCxnSpPr>
                <a:stCxn id="16" idx="1"/>
                <a:endCxn id="16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1781645-75E0-56DF-EF68-B8F6A0BFA290}"/>
              </a:ext>
            </a:extLst>
          </p:cNvPr>
          <p:cNvGrpSpPr/>
          <p:nvPr/>
        </p:nvGrpSpPr>
        <p:grpSpPr>
          <a:xfrm>
            <a:off x="8004020" y="5279697"/>
            <a:ext cx="1440914" cy="915407"/>
            <a:chOff x="7756285" y="5279697"/>
            <a:chExt cx="1440914" cy="91540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6B22CBD-8FF8-BF96-2FEF-893B9FF95811}"/>
                </a:ext>
              </a:extLst>
            </p:cNvPr>
            <p:cNvSpPr txBox="1"/>
            <p:nvPr/>
          </p:nvSpPr>
          <p:spPr>
            <a:xfrm>
              <a:off x="7756285" y="5961707"/>
              <a:ext cx="1440914" cy="233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브랜드관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7B23CFD6-CE64-9376-44D6-B94F37E83B36}"/>
                </a:ext>
              </a:extLst>
            </p:cNvPr>
            <p:cNvGrpSpPr/>
            <p:nvPr/>
          </p:nvGrpSpPr>
          <p:grpSpPr>
            <a:xfrm>
              <a:off x="8204180" y="5279697"/>
              <a:ext cx="540000" cy="540000"/>
              <a:chOff x="6446076" y="2895600"/>
              <a:chExt cx="1906543" cy="1906543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C7F709DA-C1DB-85D1-E961-5EACE0CC6952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51240E74-2DBF-04BC-CEB6-FAB4DAB6DBF1}"/>
                  </a:ext>
                </a:extLst>
              </p:cNvPr>
              <p:cNvCxnSpPr>
                <a:stCxn id="40" idx="7"/>
                <a:endCxn id="40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C10B5D48-BDFF-8FE3-5494-980BDA59E7C0}"/>
                  </a:ext>
                </a:extLst>
              </p:cNvPr>
              <p:cNvCxnSpPr>
                <a:stCxn id="40" idx="1"/>
                <a:endCxn id="40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6A6A06-CD7F-A6BF-AAF6-97D6EFEE31B5}"/>
              </a:ext>
            </a:extLst>
          </p:cNvPr>
          <p:cNvSpPr/>
          <p:nvPr/>
        </p:nvSpPr>
        <p:spPr bwMode="auto">
          <a:xfrm>
            <a:off x="141729" y="1507836"/>
            <a:ext cx="9530511" cy="306688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6363B67-ECAC-45EF-3B26-833B648C5DD9}"/>
              </a:ext>
            </a:extLst>
          </p:cNvPr>
          <p:cNvCxnSpPr>
            <a:cxnSpLocks/>
          </p:cNvCxnSpPr>
          <p:nvPr/>
        </p:nvCxnSpPr>
        <p:spPr>
          <a:xfrm>
            <a:off x="123990" y="4571697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764C19D-3CB0-1758-0343-88E0F6018EC1}"/>
              </a:ext>
            </a:extLst>
          </p:cNvPr>
          <p:cNvGrpSpPr/>
          <p:nvPr/>
        </p:nvGrpSpPr>
        <p:grpSpPr>
          <a:xfrm>
            <a:off x="8135998" y="4194803"/>
            <a:ext cx="1236569" cy="230832"/>
            <a:chOff x="7027817" y="4666407"/>
            <a:chExt cx="1236569" cy="230832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27B5192-9CB7-B19F-4E2F-0E1B636D9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569798" y="4709823"/>
              <a:ext cx="694588" cy="1440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1051E8-E322-0C59-6ADF-D3C1E3156BAA}"/>
                </a:ext>
              </a:extLst>
            </p:cNvPr>
            <p:cNvSpPr txBox="1"/>
            <p:nvPr/>
          </p:nvSpPr>
          <p:spPr>
            <a:xfrm>
              <a:off x="7027817" y="4666407"/>
              <a:ext cx="4267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/>
                <a:t>1 / 6</a:t>
              </a:r>
              <a:endParaRPr lang="ko-KR" altLang="en-US" sz="900" b="1" dirty="0"/>
            </a:p>
          </p:txBody>
        </p:sp>
      </p:grpSp>
      <p:pic>
        <p:nvPicPr>
          <p:cNvPr id="76" name="그림 75">
            <a:extLst>
              <a:ext uri="{FF2B5EF4-FFF2-40B4-BE49-F238E27FC236}">
                <a16:creationId xmlns:a16="http://schemas.microsoft.com/office/drawing/2014/main" id="{FEFCF267-8381-BD7B-DFA9-397BC4CFCC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90194" y="2897279"/>
            <a:ext cx="144000" cy="2880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01BBCAA0-1159-40B3-65D6-5CAC9E2555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8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889" y="2897279"/>
            <a:ext cx="144000" cy="288000"/>
          </a:xfrm>
          <a:prstGeom prst="rect">
            <a:avLst/>
          </a:prstGeom>
        </p:spPr>
      </p:pic>
      <p:grpSp>
        <p:nvGrpSpPr>
          <p:cNvPr id="83" name="그룹 82">
            <a:extLst>
              <a:ext uri="{FF2B5EF4-FFF2-40B4-BE49-F238E27FC236}">
                <a16:creationId xmlns:a16="http://schemas.microsoft.com/office/drawing/2014/main" id="{F109BFBC-1EDC-4086-A230-78CB664B3100}"/>
              </a:ext>
            </a:extLst>
          </p:cNvPr>
          <p:cNvGrpSpPr/>
          <p:nvPr/>
        </p:nvGrpSpPr>
        <p:grpSpPr>
          <a:xfrm>
            <a:off x="6078791" y="2079774"/>
            <a:ext cx="1906543" cy="1906543"/>
            <a:chOff x="6446076" y="2895600"/>
            <a:chExt cx="1906543" cy="1906543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94CE8CA-9816-80C1-FB0B-2AC37D202167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0264584-D32B-342C-DBDD-2EDA69E5C613}"/>
                </a:ext>
              </a:extLst>
            </p:cNvPr>
            <p:cNvCxnSpPr>
              <a:stCxn id="89" idx="7"/>
              <a:endCxn id="89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8F74DC19-C7B3-D906-F606-6B4D13865858}"/>
                </a:ext>
              </a:extLst>
            </p:cNvPr>
            <p:cNvCxnSpPr>
              <a:stCxn id="89" idx="1"/>
              <a:endCxn id="89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CC57032-D0F2-6F3D-8F98-66032DDA1522}"/>
              </a:ext>
            </a:extLst>
          </p:cNvPr>
          <p:cNvGrpSpPr/>
          <p:nvPr/>
        </p:nvGrpSpPr>
        <p:grpSpPr>
          <a:xfrm>
            <a:off x="1229557" y="1948738"/>
            <a:ext cx="3863558" cy="1168890"/>
            <a:chOff x="2747818" y="2851904"/>
            <a:chExt cx="3863558" cy="1168890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E6A2E01-B6EC-99C0-4C8F-C9DDF4797081}"/>
                </a:ext>
              </a:extLst>
            </p:cNvPr>
            <p:cNvSpPr txBox="1"/>
            <p:nvPr/>
          </p:nvSpPr>
          <p:spPr>
            <a:xfrm>
              <a:off x="2747818" y="3097464"/>
              <a:ext cx="386355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700" dirty="0"/>
                <a:t>바이쇼설 상품몰</a:t>
              </a:r>
              <a:endParaRPr lang="en-US" altLang="ko-KR" sz="2700" dirty="0"/>
            </a:p>
            <a:p>
              <a:r>
                <a:rPr lang="ko-KR" altLang="en-US" sz="2700" b="1" dirty="0"/>
                <a:t>사회적기업 제품 기획전 </a:t>
              </a:r>
              <a:endParaRPr lang="en-US" altLang="ko-KR" sz="2700" b="1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752FAD2-B259-B64F-0A1B-4F2E79262C6C}"/>
                </a:ext>
              </a:extLst>
            </p:cNvPr>
            <p:cNvSpPr txBox="1"/>
            <p:nvPr/>
          </p:nvSpPr>
          <p:spPr>
            <a:xfrm>
              <a:off x="3339976" y="2851904"/>
              <a:ext cx="2000869" cy="2693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사회적기업의날 </a:t>
              </a:r>
              <a:r>
                <a:rPr lang="en-US" altLang="ko-KR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17</a:t>
              </a:r>
              <a:r>
                <a:rPr lang="ko-KR" altLang="en-US" sz="1150" b="1" dirty="0">
                  <a:latin typeface="Arial" panose="020B0604020202020204" pitchFamily="34" charset="0"/>
                  <a:cs typeface="Arial" panose="020B0604020202020204" pitchFamily="34" charset="0"/>
                </a:rPr>
                <a:t>주년 기념</a:t>
              </a:r>
              <a:endParaRPr lang="en-US" altLang="ko-KR" sz="11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E9AF7230-53AC-1492-E958-3C21A746E4ED}"/>
              </a:ext>
            </a:extLst>
          </p:cNvPr>
          <p:cNvGrpSpPr/>
          <p:nvPr/>
        </p:nvGrpSpPr>
        <p:grpSpPr>
          <a:xfrm>
            <a:off x="1230613" y="3117521"/>
            <a:ext cx="1953208" cy="1025820"/>
            <a:chOff x="3267613" y="3686008"/>
            <a:chExt cx="1953208" cy="1025820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BD83B66-00A2-DD7C-B455-5D70D5487076}"/>
                </a:ext>
              </a:extLst>
            </p:cNvPr>
            <p:cNvSpPr txBox="1"/>
            <p:nvPr/>
          </p:nvSpPr>
          <p:spPr>
            <a:xfrm>
              <a:off x="3523510" y="3686008"/>
              <a:ext cx="1023357" cy="1025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0" b="1" spc="-30" dirty="0"/>
                <a:t>50</a:t>
              </a:r>
              <a:endParaRPr lang="ko-KR" altLang="en-US" sz="6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13FEC4-8202-3D1C-8797-F3C258625F77}"/>
                </a:ext>
              </a:extLst>
            </p:cNvPr>
            <p:cNvSpPr txBox="1"/>
            <p:nvPr/>
          </p:nvSpPr>
          <p:spPr>
            <a:xfrm>
              <a:off x="4148139" y="4021840"/>
              <a:ext cx="1072682" cy="5595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ko-KR" sz="3200" b="1" spc="-30" dirty="0"/>
                <a:t>%</a:t>
              </a:r>
              <a:br>
                <a:rPr lang="en-US" altLang="ko-KR" sz="3200" b="1" spc="-30" dirty="0"/>
              </a:br>
              <a:r>
                <a:rPr lang="en-US" altLang="ko-KR" sz="1700" b="1" spc="-30" dirty="0"/>
                <a:t>0FF</a:t>
              </a:r>
              <a:endParaRPr lang="ko-KR" altLang="en-US" sz="17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813BE17-171A-D162-782E-5F4DC4E47A81}"/>
                </a:ext>
              </a:extLst>
            </p:cNvPr>
            <p:cNvSpPr txBox="1"/>
            <p:nvPr/>
          </p:nvSpPr>
          <p:spPr>
            <a:xfrm>
              <a:off x="3267613" y="3857786"/>
              <a:ext cx="461986" cy="4559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UP </a:t>
              </a:r>
            </a:p>
            <a:p>
              <a:pPr>
                <a:lnSpc>
                  <a:spcPts val="1400"/>
                </a:lnSpc>
              </a:pPr>
              <a:r>
                <a:rPr lang="en-US" altLang="ko-KR" sz="1300" spc="2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TO</a:t>
              </a:r>
              <a:endParaRPr lang="ko-KR" altLang="en-US" sz="1300" spc="2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6FDEC9DD-D4E8-8AF5-8318-26E7A9CCBDAC}"/>
              </a:ext>
            </a:extLst>
          </p:cNvPr>
          <p:cNvSpPr txBox="1"/>
          <p:nvPr/>
        </p:nvSpPr>
        <p:spPr>
          <a:xfrm>
            <a:off x="3168173" y="3624492"/>
            <a:ext cx="1266635" cy="30781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</p:spPr>
        <p:txBody>
          <a:bodyPr wrap="none" lIns="108000" tIns="36000" rIns="108000" bIns="36000" rtlCol="0">
            <a:spAutoFit/>
          </a:bodyPr>
          <a:lstStyle/>
          <a:p>
            <a:pPr algn="ctr"/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7. 1(</a:t>
            </a:r>
            <a:r>
              <a:rPr lang="ko-KR" altLang="en-US" sz="950" b="1" dirty="0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) - 7. 5(</a:t>
            </a:r>
            <a:r>
              <a:rPr lang="ko-KR" altLang="en-US" sz="950" b="1" dirty="0">
                <a:solidFill>
                  <a:schemeClr val="bg1"/>
                </a:solidFill>
                <a:latin typeface="+mn-ea"/>
              </a:rPr>
              <a:t>금</a:t>
            </a:r>
            <a:r>
              <a:rPr lang="en-US" altLang="ko-KR" sz="950" b="1" dirty="0">
                <a:solidFill>
                  <a:schemeClr val="bg1"/>
                </a:solidFill>
                <a:latin typeface="+mn-ea"/>
              </a:rPr>
              <a:t>) </a:t>
            </a:r>
            <a:endParaRPr lang="ko-KR" altLang="en-US" sz="9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E5C3EC0-93F5-BB4F-5936-26E77E6D87D9}"/>
              </a:ext>
            </a:extLst>
          </p:cNvPr>
          <p:cNvSpPr txBox="1"/>
          <p:nvPr/>
        </p:nvSpPr>
        <p:spPr>
          <a:xfrm>
            <a:off x="1318189" y="1957300"/>
            <a:ext cx="540000" cy="252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lIns="108000" tIns="36000" rIns="108000" bIns="36000" rtlCol="0" anchor="ctr">
            <a:spAutoFit/>
          </a:bodyPr>
          <a:lstStyle/>
          <a:p>
            <a:pPr algn="ctr"/>
            <a:r>
              <a:rPr lang="en-US" altLang="ko-KR" sz="900" b="1" dirty="0">
                <a:latin typeface="+mn-ea"/>
              </a:rPr>
              <a:t>7</a:t>
            </a:r>
            <a:r>
              <a:rPr lang="ko-KR" altLang="en-US" sz="900" b="1" dirty="0">
                <a:latin typeface="+mn-ea"/>
              </a:rPr>
              <a:t>월 </a:t>
            </a:r>
            <a:r>
              <a:rPr lang="en-US" altLang="ko-KR" sz="900" b="1" dirty="0">
                <a:latin typeface="+mn-ea"/>
              </a:rPr>
              <a:t>1</a:t>
            </a:r>
            <a:r>
              <a:rPr lang="ko-KR" altLang="en-US" sz="900" b="1" dirty="0">
                <a:latin typeface="+mn-ea"/>
              </a:rPr>
              <a:t>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55E4551-48EE-6A18-AE5B-8A7FB10A6B4F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52566-97B5-4C2C-171F-9B924CF08230}"/>
              </a:ext>
            </a:extLst>
          </p:cNvPr>
          <p:cNvSpPr txBox="1"/>
          <p:nvPr/>
        </p:nvSpPr>
        <p:spPr>
          <a:xfrm>
            <a:off x="6922072" y="531258"/>
            <a:ext cx="26196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로그인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회원가입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입점신청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2A1D4E-2907-F5F2-BBA6-1DA743F6C9C5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88F5E3-11A3-9289-8D41-B6DA5C23E72F}"/>
              </a:ext>
            </a:extLst>
          </p:cNvPr>
          <p:cNvGrpSpPr/>
          <p:nvPr/>
        </p:nvGrpSpPr>
        <p:grpSpPr>
          <a:xfrm>
            <a:off x="339137" y="919109"/>
            <a:ext cx="1313393" cy="438582"/>
            <a:chOff x="373014" y="900255"/>
            <a:chExt cx="1313393" cy="438582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0B169B8-38C0-9C22-659F-9EACCEE4EC1D}"/>
                </a:ext>
              </a:extLst>
            </p:cNvPr>
            <p:cNvGrpSpPr/>
            <p:nvPr/>
          </p:nvGrpSpPr>
          <p:grpSpPr>
            <a:xfrm>
              <a:off x="373014" y="962811"/>
              <a:ext cx="330994" cy="330994"/>
              <a:chOff x="6446076" y="2895600"/>
              <a:chExt cx="1906543" cy="1906543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E811828-CC99-F514-F143-F8C5E11C19BF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5AA4870-89A7-DC36-889B-7885676D7798}"/>
                  </a:ext>
                </a:extLst>
              </p:cNvPr>
              <p:cNvCxnSpPr>
                <a:stCxn id="12" idx="7"/>
                <a:endCxn id="12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531C139-12DE-CA14-807A-1299AEC97D23}"/>
                  </a:ext>
                </a:extLst>
              </p:cNvPr>
              <p:cNvCxnSpPr>
                <a:stCxn id="12" idx="1"/>
                <a:endCxn id="12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8672DB-948C-2477-52D9-6828EF6FFE5B}"/>
                </a:ext>
              </a:extLst>
            </p:cNvPr>
            <p:cNvSpPr txBox="1"/>
            <p:nvPr/>
          </p:nvSpPr>
          <p:spPr>
            <a:xfrm>
              <a:off x="724284" y="900255"/>
              <a:ext cx="962123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latin typeface="+mn-ea"/>
                </a:rPr>
                <a:t>Buy Social </a:t>
              </a:r>
            </a:p>
            <a:p>
              <a:r>
                <a:rPr lang="ko-KR" altLang="en-US" sz="1250" b="1" dirty="0">
                  <a:solidFill>
                    <a:schemeClr val="tx1"/>
                  </a:solidFill>
                  <a:latin typeface="+mn-ea"/>
                </a:rPr>
                <a:t>판로플랫폼</a:t>
              </a:r>
              <a:endParaRPr lang="ko-KR" altLang="en-US" sz="125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D26325B-659E-2A46-21D7-6CD65B3DE6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986" y="1053057"/>
            <a:ext cx="253500" cy="2340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2E1C7D-C6BF-8A39-E355-309C865DDD6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4293" y="1026512"/>
            <a:ext cx="242120" cy="252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6B5081-B4FF-A6F5-5347-E790874173AB}"/>
              </a:ext>
            </a:extLst>
          </p:cNvPr>
          <p:cNvSpPr txBox="1"/>
          <p:nvPr/>
        </p:nvSpPr>
        <p:spPr>
          <a:xfrm>
            <a:off x="1770304" y="1021040"/>
            <a:ext cx="9637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판로지원사업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1814C-7B7C-8FDE-9EDE-04BDAD10237E}"/>
              </a:ext>
            </a:extLst>
          </p:cNvPr>
          <p:cNvSpPr txBox="1"/>
          <p:nvPr/>
        </p:nvSpPr>
        <p:spPr>
          <a:xfrm>
            <a:off x="5840431" y="1021040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고객센터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A83A7C-529D-DA4D-1258-E1B925A882A8}"/>
              </a:ext>
            </a:extLst>
          </p:cNvPr>
          <p:cNvSpPr txBox="1"/>
          <p:nvPr/>
        </p:nvSpPr>
        <p:spPr>
          <a:xfrm>
            <a:off x="4024978" y="1021040"/>
            <a:ext cx="7040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정보조회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55AE5F-DA57-6CFA-09A2-4C1FD9045649}"/>
              </a:ext>
            </a:extLst>
          </p:cNvPr>
          <p:cNvSpPr txBox="1"/>
          <p:nvPr/>
        </p:nvSpPr>
        <p:spPr>
          <a:xfrm>
            <a:off x="4737939" y="1021040"/>
            <a:ext cx="10935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사회적기업정보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EF9D36-2506-6AED-F00C-6137751F3364}"/>
              </a:ext>
            </a:extLst>
          </p:cNvPr>
          <p:cNvSpPr txBox="1"/>
          <p:nvPr/>
        </p:nvSpPr>
        <p:spPr>
          <a:xfrm>
            <a:off x="2742951" y="1021040"/>
            <a:ext cx="12731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우선구매실적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계획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1F2B97-866F-6D85-2CF2-58FA47311F16}"/>
              </a:ext>
            </a:extLst>
          </p:cNvPr>
          <p:cNvSpPr txBox="1"/>
          <p:nvPr/>
        </p:nvSpPr>
        <p:spPr>
          <a:xfrm>
            <a:off x="251630" y="540685"/>
            <a:ext cx="1556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Buy Social </a:t>
            </a:r>
            <a:r>
              <a:rPr lang="ko-KR" altLang="en-US" sz="800" dirty="0" err="1">
                <a:solidFill>
                  <a:schemeClr val="bg1"/>
                </a:solidFill>
              </a:rPr>
              <a:t>상품몰</a:t>
            </a:r>
            <a:r>
              <a:rPr lang="ko-KR" altLang="en-US" sz="800" dirty="0">
                <a:solidFill>
                  <a:schemeClr val="bg1"/>
                </a:solidFill>
              </a:rPr>
              <a:t>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8AC1941-8B74-FD30-12B5-80B4AE4D6B03}"/>
              </a:ext>
            </a:extLst>
          </p:cNvPr>
          <p:cNvSpPr/>
          <p:nvPr/>
        </p:nvSpPr>
        <p:spPr>
          <a:xfrm>
            <a:off x="6919893" y="971261"/>
            <a:ext cx="2232000" cy="360000"/>
          </a:xfrm>
          <a:prstGeom prst="roundRect">
            <a:avLst>
              <a:gd name="adj" fmla="val 2880"/>
            </a:avLst>
          </a:prstGeom>
          <a:noFill/>
          <a:ln w="31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18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18966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우리 지역 추천상품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23B7078-7D93-C574-C82E-0433345BC1F6}"/>
              </a:ext>
            </a:extLst>
          </p:cNvPr>
          <p:cNvSpPr/>
          <p:nvPr/>
        </p:nvSpPr>
        <p:spPr bwMode="auto">
          <a:xfrm>
            <a:off x="171510" y="2073308"/>
            <a:ext cx="278842" cy="2514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C9C04376-2B12-FEF0-4765-69DCB81257D2}"/>
              </a:ext>
            </a:extLst>
          </p:cNvPr>
          <p:cNvGrpSpPr/>
          <p:nvPr/>
        </p:nvGrpSpPr>
        <p:grpSpPr>
          <a:xfrm>
            <a:off x="432246" y="1265003"/>
            <a:ext cx="2193702" cy="3228096"/>
            <a:chOff x="239585" y="1265003"/>
            <a:chExt cx="2193702" cy="3228096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FD7EF4B3-7EC6-65AD-FD81-CA1AC287A024}"/>
                </a:ext>
              </a:extLst>
            </p:cNvPr>
            <p:cNvGrpSpPr/>
            <p:nvPr/>
          </p:nvGrpSpPr>
          <p:grpSpPr>
            <a:xfrm>
              <a:off x="340359" y="1265003"/>
              <a:ext cx="2016000" cy="1764000"/>
              <a:chOff x="433438" y="4099367"/>
              <a:chExt cx="2124000" cy="1645101"/>
            </a:xfrm>
          </p:grpSpPr>
          <p:sp>
            <p:nvSpPr>
              <p:cNvPr id="706" name="사각형: 둥근 모서리 705">
                <a:extLst>
                  <a:ext uri="{FF2B5EF4-FFF2-40B4-BE49-F238E27FC236}">
                    <a16:creationId xmlns:a16="http://schemas.microsoft.com/office/drawing/2014/main" id="{EED1680D-B5E9-2834-58E3-F6339A6FA575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351F7107-91F4-766C-2987-E39C797B2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 707">
                <a:extLst>
                  <a:ext uri="{FF2B5EF4-FFF2-40B4-BE49-F238E27FC236}">
                    <a16:creationId xmlns:a16="http://schemas.microsoft.com/office/drawing/2014/main" id="{92AE22F9-FA8D-6031-78F6-8628E13D24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BDBAFF8-1EF8-7190-995E-8B4AAE3ADAC0}"/>
                </a:ext>
              </a:extLst>
            </p:cNvPr>
            <p:cNvSpPr txBox="1"/>
            <p:nvPr/>
          </p:nvSpPr>
          <p:spPr>
            <a:xfrm>
              <a:off x="239585" y="3363980"/>
              <a:ext cx="145424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증안리약초마을협동조합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EB3181F-8B5C-53EA-9B36-F73F64364FB2}"/>
                </a:ext>
              </a:extLst>
            </p:cNvPr>
            <p:cNvSpPr txBox="1"/>
            <p:nvPr/>
          </p:nvSpPr>
          <p:spPr>
            <a:xfrm>
              <a:off x="257691" y="3573530"/>
              <a:ext cx="2175596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담비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양우산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친환경 업사이클링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3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단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우산 원터치 자외선차단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제로웨이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...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7608CEB1-11A4-D699-7B5C-5DDE9B020781}"/>
                </a:ext>
              </a:extLst>
            </p:cNvPr>
            <p:cNvSpPr txBox="1"/>
            <p:nvPr/>
          </p:nvSpPr>
          <p:spPr>
            <a:xfrm>
              <a:off x="25769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2</a:t>
              </a: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0%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765C516-AF85-A357-382E-658D0F8D280D}"/>
                </a:ext>
              </a:extLst>
            </p:cNvPr>
            <p:cNvSpPr txBox="1"/>
            <p:nvPr/>
          </p:nvSpPr>
          <p:spPr>
            <a:xfrm>
              <a:off x="707501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F0FA2AF-6D6E-624B-0EA7-E0C2DC1F3DC7}"/>
                </a:ext>
              </a:extLst>
            </p:cNvPr>
            <p:cNvSpPr txBox="1"/>
            <p:nvPr/>
          </p:nvSpPr>
          <p:spPr>
            <a:xfrm>
              <a:off x="25769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29,000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04" name="사각형: 둥근 모서리 703">
              <a:extLst>
                <a:ext uri="{FF2B5EF4-FFF2-40B4-BE49-F238E27FC236}">
                  <a16:creationId xmlns:a16="http://schemas.microsoft.com/office/drawing/2014/main" id="{8511297C-9CD3-E2D6-7AA4-987953D168B7}"/>
                </a:ext>
              </a:extLst>
            </p:cNvPr>
            <p:cNvSpPr/>
            <p:nvPr/>
          </p:nvSpPr>
          <p:spPr>
            <a:xfrm>
              <a:off x="349984" y="3180824"/>
              <a:ext cx="576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05" name="사각형: 둥근 모서리 704">
              <a:extLst>
                <a:ext uri="{FF2B5EF4-FFF2-40B4-BE49-F238E27FC236}">
                  <a16:creationId xmlns:a16="http://schemas.microsoft.com/office/drawing/2014/main" id="{6AF8A9B6-669A-3439-F388-EB2C5F5D4E3D}"/>
                </a:ext>
              </a:extLst>
            </p:cNvPr>
            <p:cNvSpPr/>
            <p:nvPr/>
          </p:nvSpPr>
          <p:spPr>
            <a:xfrm>
              <a:off x="960677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여성기업</a:t>
              </a:r>
            </a:p>
          </p:txBody>
        </p:sp>
      </p:grpSp>
      <p:grpSp>
        <p:nvGrpSpPr>
          <p:cNvPr id="709" name="그룹 708">
            <a:extLst>
              <a:ext uri="{FF2B5EF4-FFF2-40B4-BE49-F238E27FC236}">
                <a16:creationId xmlns:a16="http://schemas.microsoft.com/office/drawing/2014/main" id="{E81787C7-DEAE-A00C-162F-0D948BBC267C}"/>
              </a:ext>
            </a:extLst>
          </p:cNvPr>
          <p:cNvGrpSpPr/>
          <p:nvPr/>
        </p:nvGrpSpPr>
        <p:grpSpPr>
          <a:xfrm>
            <a:off x="2693397" y="1265003"/>
            <a:ext cx="2239716" cy="3228096"/>
            <a:chOff x="2584966" y="1265003"/>
            <a:chExt cx="2239716" cy="3228096"/>
          </a:xfrm>
        </p:grpSpPr>
        <p:grpSp>
          <p:nvGrpSpPr>
            <p:cNvPr id="710" name="그룹 709">
              <a:extLst>
                <a:ext uri="{FF2B5EF4-FFF2-40B4-BE49-F238E27FC236}">
                  <a16:creationId xmlns:a16="http://schemas.microsoft.com/office/drawing/2014/main" id="{EC1686F5-7EE2-E983-7371-EC99BA0FC8EC}"/>
                </a:ext>
              </a:extLst>
            </p:cNvPr>
            <p:cNvGrpSpPr/>
            <p:nvPr/>
          </p:nvGrpSpPr>
          <p:grpSpPr>
            <a:xfrm>
              <a:off x="2667634" y="1265003"/>
              <a:ext cx="2016000" cy="1764000"/>
              <a:chOff x="433438" y="4099367"/>
              <a:chExt cx="2124000" cy="1645101"/>
            </a:xfrm>
          </p:grpSpPr>
          <p:sp>
            <p:nvSpPr>
              <p:cNvPr id="717" name="사각형: 둥근 모서리 716">
                <a:extLst>
                  <a:ext uri="{FF2B5EF4-FFF2-40B4-BE49-F238E27FC236}">
                    <a16:creationId xmlns:a16="http://schemas.microsoft.com/office/drawing/2014/main" id="{48D91DB1-B8E7-B186-8A75-0CFEDF11C6A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18" name="직선 연결선 717">
                <a:extLst>
                  <a:ext uri="{FF2B5EF4-FFF2-40B4-BE49-F238E27FC236}">
                    <a16:creationId xmlns:a16="http://schemas.microsoft.com/office/drawing/2014/main" id="{6B44514A-3172-29D9-334C-F8F817CC21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 718">
                <a:extLst>
                  <a:ext uri="{FF2B5EF4-FFF2-40B4-BE49-F238E27FC236}">
                    <a16:creationId xmlns:a16="http://schemas.microsoft.com/office/drawing/2014/main" id="{F816F4DD-F4F8-5561-067B-3237C926ED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1" name="TextBox 710">
              <a:extLst>
                <a:ext uri="{FF2B5EF4-FFF2-40B4-BE49-F238E27FC236}">
                  <a16:creationId xmlns:a16="http://schemas.microsoft.com/office/drawing/2014/main" id="{56945EF4-ECD0-E03B-4916-DF1AF476651B}"/>
                </a:ext>
              </a:extLst>
            </p:cNvPr>
            <p:cNvSpPr txBox="1"/>
            <p:nvPr/>
          </p:nvSpPr>
          <p:spPr>
            <a:xfrm>
              <a:off x="2612125" y="3363980"/>
              <a:ext cx="98577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주식회사 </a:t>
              </a: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다초록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71D02016-BBEB-7564-1B33-CE232FCAF4F3}"/>
                </a:ext>
              </a:extLst>
            </p:cNvPr>
            <p:cNvSpPr txBox="1"/>
            <p:nvPr/>
          </p:nvSpPr>
          <p:spPr>
            <a:xfrm>
              <a:off x="2584966" y="3573530"/>
              <a:ext cx="2239716" cy="254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다초록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샴푸바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개입 고체샴푸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89E3790C-1759-8124-C8E0-2B056B602C82}"/>
                </a:ext>
              </a:extLst>
            </p:cNvPr>
            <p:cNvSpPr txBox="1"/>
            <p:nvPr/>
          </p:nvSpPr>
          <p:spPr>
            <a:xfrm>
              <a:off x="258496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50%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019786BC-ECBA-522C-7DD9-B093BDC3E82D}"/>
                </a:ext>
              </a:extLst>
            </p:cNvPr>
            <p:cNvSpPr txBox="1"/>
            <p:nvPr/>
          </p:nvSpPr>
          <p:spPr>
            <a:xfrm>
              <a:off x="3034776" y="4221230"/>
              <a:ext cx="803425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7,500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94CE51FE-85ED-2106-63B1-841FDEADC14E}"/>
                </a:ext>
              </a:extLst>
            </p:cNvPr>
            <p:cNvSpPr txBox="1"/>
            <p:nvPr/>
          </p:nvSpPr>
          <p:spPr>
            <a:xfrm>
              <a:off x="2584966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strike="sngStrike" dirty="0">
                  <a:solidFill>
                    <a:schemeClr val="bg1">
                      <a:lumMod val="65000"/>
                    </a:schemeClr>
                  </a:solidFill>
                </a:rPr>
                <a:t>15,00</a:t>
              </a: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16" name="사각형: 둥근 모서리 715">
              <a:extLst>
                <a:ext uri="{FF2B5EF4-FFF2-40B4-BE49-F238E27FC236}">
                  <a16:creationId xmlns:a16="http://schemas.microsoft.com/office/drawing/2014/main" id="{1580F5BA-424C-AABB-2F15-216CD8831413}"/>
                </a:ext>
              </a:extLst>
            </p:cNvPr>
            <p:cNvSpPr/>
            <p:nvPr/>
          </p:nvSpPr>
          <p:spPr>
            <a:xfrm>
              <a:off x="2676724" y="3180824"/>
              <a:ext cx="1332000" cy="180000"/>
            </a:xfrm>
            <a:prstGeom prst="roundRect">
              <a:avLst>
                <a:gd name="adj" fmla="val 1001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 육성사업 창업팀</a:t>
              </a:r>
            </a:p>
          </p:txBody>
        </p:sp>
      </p:grpSp>
      <p:grpSp>
        <p:nvGrpSpPr>
          <p:cNvPr id="731" name="그룹 730">
            <a:extLst>
              <a:ext uri="{FF2B5EF4-FFF2-40B4-BE49-F238E27FC236}">
                <a16:creationId xmlns:a16="http://schemas.microsoft.com/office/drawing/2014/main" id="{0488EADF-E9D3-9C67-8435-68BC4311F90B}"/>
              </a:ext>
            </a:extLst>
          </p:cNvPr>
          <p:cNvGrpSpPr/>
          <p:nvPr/>
        </p:nvGrpSpPr>
        <p:grpSpPr>
          <a:xfrm>
            <a:off x="7157626" y="1265003"/>
            <a:ext cx="2243395" cy="2567380"/>
            <a:chOff x="7221410" y="1265003"/>
            <a:chExt cx="2243395" cy="2567380"/>
          </a:xfrm>
        </p:grpSpPr>
        <p:grpSp>
          <p:nvGrpSpPr>
            <p:cNvPr id="732" name="그룹 731">
              <a:extLst>
                <a:ext uri="{FF2B5EF4-FFF2-40B4-BE49-F238E27FC236}">
                  <a16:creationId xmlns:a16="http://schemas.microsoft.com/office/drawing/2014/main" id="{38105AE0-1D33-621B-BE33-7748B67BAD64}"/>
                </a:ext>
              </a:extLst>
            </p:cNvPr>
            <p:cNvGrpSpPr/>
            <p:nvPr/>
          </p:nvGrpSpPr>
          <p:grpSpPr>
            <a:xfrm>
              <a:off x="7322184" y="1265003"/>
              <a:ext cx="2016000" cy="1764000"/>
              <a:chOff x="433438" y="4099367"/>
              <a:chExt cx="2124000" cy="1645101"/>
            </a:xfrm>
          </p:grpSpPr>
          <p:sp>
            <p:nvSpPr>
              <p:cNvPr id="740" name="사각형: 둥근 모서리 739">
                <a:extLst>
                  <a:ext uri="{FF2B5EF4-FFF2-40B4-BE49-F238E27FC236}">
                    <a16:creationId xmlns:a16="http://schemas.microsoft.com/office/drawing/2014/main" id="{7B35A9C4-7AAB-3F64-527B-5F0960794C84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41" name="직선 연결선 740">
                <a:extLst>
                  <a:ext uri="{FF2B5EF4-FFF2-40B4-BE49-F238E27FC236}">
                    <a16:creationId xmlns:a16="http://schemas.microsoft.com/office/drawing/2014/main" id="{A3B1A218-8766-F34D-DDA4-DC28592C71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직선 연결선 741">
                <a:extLst>
                  <a:ext uri="{FF2B5EF4-FFF2-40B4-BE49-F238E27FC236}">
                    <a16:creationId xmlns:a16="http://schemas.microsoft.com/office/drawing/2014/main" id="{F3279B6E-06CF-2DAE-D0B2-FD8F094AA1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CB19212D-8F6D-2033-2444-7C1C783C4744}"/>
                </a:ext>
              </a:extLst>
            </p:cNvPr>
            <p:cNvSpPr txBox="1"/>
            <p:nvPr/>
          </p:nvSpPr>
          <p:spPr>
            <a:xfrm>
              <a:off x="7221410" y="3363980"/>
              <a:ext cx="873563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㈜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굿앤컴퍼니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EAFD3235-033B-2338-039F-89E85F3B940F}"/>
                </a:ext>
              </a:extLst>
            </p:cNvPr>
            <p:cNvSpPr txBox="1"/>
            <p:nvPr/>
          </p:nvSpPr>
          <p:spPr>
            <a:xfrm>
              <a:off x="7239516" y="3573530"/>
              <a:ext cx="2225289" cy="258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실내인테리어 설계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·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공사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/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리모델링 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38" name="사각형: 둥근 모서리 737">
              <a:extLst>
                <a:ext uri="{FF2B5EF4-FFF2-40B4-BE49-F238E27FC236}">
                  <a16:creationId xmlns:a16="http://schemas.microsoft.com/office/drawing/2014/main" id="{21A520C9-0EFB-BB9F-DE81-27668523EFB2}"/>
                </a:ext>
              </a:extLst>
            </p:cNvPr>
            <p:cNvSpPr/>
            <p:nvPr/>
          </p:nvSpPr>
          <p:spPr>
            <a:xfrm>
              <a:off x="733021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743" name="TextBox 742">
            <a:extLst>
              <a:ext uri="{FF2B5EF4-FFF2-40B4-BE49-F238E27FC236}">
                <a16:creationId xmlns:a16="http://schemas.microsoft.com/office/drawing/2014/main" id="{7B6B5654-259B-AF03-12CD-3CE1CA1C2297}"/>
              </a:ext>
            </a:extLst>
          </p:cNvPr>
          <p:cNvSpPr txBox="1"/>
          <p:nvPr/>
        </p:nvSpPr>
        <p:spPr>
          <a:xfrm>
            <a:off x="7175732" y="4030730"/>
            <a:ext cx="883575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가격문의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745" name="그룹 744">
            <a:extLst>
              <a:ext uri="{FF2B5EF4-FFF2-40B4-BE49-F238E27FC236}">
                <a16:creationId xmlns:a16="http://schemas.microsoft.com/office/drawing/2014/main" id="{CB860480-65FA-A238-64CA-DBDDD55FCF53}"/>
              </a:ext>
            </a:extLst>
          </p:cNvPr>
          <p:cNvGrpSpPr/>
          <p:nvPr/>
        </p:nvGrpSpPr>
        <p:grpSpPr>
          <a:xfrm>
            <a:off x="4919085" y="1265003"/>
            <a:ext cx="2116774" cy="3037596"/>
            <a:chOff x="4919085" y="1265003"/>
            <a:chExt cx="2116774" cy="3037596"/>
          </a:xfrm>
        </p:grpSpPr>
        <p:grpSp>
          <p:nvGrpSpPr>
            <p:cNvPr id="720" name="그룹 719">
              <a:extLst>
                <a:ext uri="{FF2B5EF4-FFF2-40B4-BE49-F238E27FC236}">
                  <a16:creationId xmlns:a16="http://schemas.microsoft.com/office/drawing/2014/main" id="{84B6763C-B5D4-9306-4450-BA83C513B6E1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721" name="그룹 720">
                <a:extLst>
                  <a:ext uri="{FF2B5EF4-FFF2-40B4-BE49-F238E27FC236}">
                    <a16:creationId xmlns:a16="http://schemas.microsoft.com/office/drawing/2014/main" id="{4CD2DE49-1042-81FA-E0F2-6307B0A31B5C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28" name="사각형: 둥근 모서리 727">
                  <a:extLst>
                    <a:ext uri="{FF2B5EF4-FFF2-40B4-BE49-F238E27FC236}">
                      <a16:creationId xmlns:a16="http://schemas.microsoft.com/office/drawing/2014/main" id="{411B6BE7-7889-696D-6E8B-75AE690E7EF6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9" name="직선 연결선 728">
                  <a:extLst>
                    <a:ext uri="{FF2B5EF4-FFF2-40B4-BE49-F238E27FC236}">
                      <a16:creationId xmlns:a16="http://schemas.microsoft.com/office/drawing/2014/main" id="{66438C88-F076-9B08-062C-D5661BDFB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0" name="직선 연결선 729">
                  <a:extLst>
                    <a:ext uri="{FF2B5EF4-FFF2-40B4-BE49-F238E27FC236}">
                      <a16:creationId xmlns:a16="http://schemas.microsoft.com/office/drawing/2014/main" id="{A8E07B74-AA7D-ECD8-F139-0397B62C8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C316989C-B23C-BBED-AE7B-84B0B795E91C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91458872-81CD-FFB5-C615-3FDA121770BD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27" name="사각형: 둥근 모서리 726">
                <a:extLst>
                  <a:ext uri="{FF2B5EF4-FFF2-40B4-BE49-F238E27FC236}">
                    <a16:creationId xmlns:a16="http://schemas.microsoft.com/office/drawing/2014/main" id="{77C0926F-721E-85F8-1961-0E3B97308ACC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46" name="사각형: 둥근 모서리 745">
                <a:extLst>
                  <a:ext uri="{FF2B5EF4-FFF2-40B4-BE49-F238E27FC236}">
                    <a16:creationId xmlns:a16="http://schemas.microsoft.com/office/drawing/2014/main" id="{6E12D0FC-EC74-F7DF-EE53-DAC157B1D09F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44" name="TextBox 743">
              <a:extLst>
                <a:ext uri="{FF2B5EF4-FFF2-40B4-BE49-F238E27FC236}">
                  <a16:creationId xmlns:a16="http://schemas.microsoft.com/office/drawing/2014/main" id="{43701F4E-5D7B-F657-C766-33AF67003715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846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로그인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3929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고객님과 비슷한 기업이 많이 구매한 상품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7" name="Group 974">
            <a:extLst>
              <a:ext uri="{FF2B5EF4-FFF2-40B4-BE49-F238E27FC236}">
                <a16:creationId xmlns:a16="http://schemas.microsoft.com/office/drawing/2014/main" id="{B3798276-61FC-49AA-4992-5ABA45464214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49" name="그룹 48">
            <a:extLst>
              <a:ext uri="{FF2B5EF4-FFF2-40B4-BE49-F238E27FC236}">
                <a16:creationId xmlns:a16="http://schemas.microsoft.com/office/drawing/2014/main" id="{FFB129B8-A3AE-7341-1836-347044B06929}"/>
              </a:ext>
            </a:extLst>
          </p:cNvPr>
          <p:cNvGrpSpPr/>
          <p:nvPr/>
        </p:nvGrpSpPr>
        <p:grpSpPr>
          <a:xfrm>
            <a:off x="7157626" y="1268701"/>
            <a:ext cx="2116774" cy="3037596"/>
            <a:chOff x="7157626" y="2077329"/>
            <a:chExt cx="2116774" cy="3037596"/>
          </a:xfrm>
        </p:grpSpPr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30B32F0B-3083-20DD-B68F-431BA47F30A0}"/>
                </a:ext>
              </a:extLst>
            </p:cNvPr>
            <p:cNvGrpSpPr/>
            <p:nvPr/>
          </p:nvGrpSpPr>
          <p:grpSpPr>
            <a:xfrm>
              <a:off x="7157626" y="2077329"/>
              <a:ext cx="2116774" cy="2746917"/>
              <a:chOff x="7221410" y="1265003"/>
              <a:chExt cx="2116774" cy="2746917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673DD41-AF65-7040-5D7F-9B978D262E0A}"/>
                  </a:ext>
                </a:extLst>
              </p:cNvPr>
              <p:cNvGrpSpPr/>
              <p:nvPr/>
            </p:nvGrpSpPr>
            <p:grpSpPr>
              <a:xfrm>
                <a:off x="732218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57" name="사각형: 둥근 모서리 56">
                  <a:extLst>
                    <a:ext uri="{FF2B5EF4-FFF2-40B4-BE49-F238E27FC236}">
                      <a16:creationId xmlns:a16="http://schemas.microsoft.com/office/drawing/2014/main" id="{FC154B86-4DCF-6258-BDB5-9F9888D1CCEA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EC96137B-F207-9FBC-A995-14F6111E2C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45041AA1-4475-1AFC-4696-BD34471FF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5A6216E-D577-1A45-82E5-1C01754A3591}"/>
                  </a:ext>
                </a:extLst>
              </p:cNvPr>
              <p:cNvSpPr txBox="1"/>
              <p:nvPr/>
            </p:nvSpPr>
            <p:spPr>
              <a:xfrm>
                <a:off x="7221410" y="3363980"/>
                <a:ext cx="761353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㈜좋은아침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1B1574D-71B1-15B0-65D2-410C6D81D03D}"/>
                  </a:ext>
                </a:extLst>
              </p:cNvPr>
              <p:cNvSpPr txBox="1"/>
              <p:nvPr/>
            </p:nvSpPr>
            <p:spPr>
              <a:xfrm>
                <a:off x="7239516" y="3573530"/>
                <a:ext cx="2076209" cy="43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도톰한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3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겹 점보롤 화장지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/</a:t>
                </a:r>
              </a:p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휴지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(1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박스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16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)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27759075-FB7B-95AF-2375-84FA8684D30D}"/>
                  </a:ext>
                </a:extLst>
              </p:cNvPr>
              <p:cNvSpPr/>
              <p:nvPr/>
            </p:nvSpPr>
            <p:spPr>
              <a:xfrm>
                <a:off x="733021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6262A9F5-9D39-2AB1-FE95-CAFCDCC7ABDD}"/>
                  </a:ext>
                </a:extLst>
              </p:cNvPr>
              <p:cNvSpPr/>
              <p:nvPr/>
            </p:nvSpPr>
            <p:spPr>
              <a:xfrm>
                <a:off x="7949335" y="3180824"/>
                <a:ext cx="468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여성기업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0497E0C-30DF-3C9A-4CF7-7F30DE725613}"/>
                </a:ext>
              </a:extLst>
            </p:cNvPr>
            <p:cNvSpPr txBox="1"/>
            <p:nvPr/>
          </p:nvSpPr>
          <p:spPr>
            <a:xfrm>
              <a:off x="7175732" y="4843056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30,900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531F363-A948-3EDB-9A18-3C62D0A08A33}"/>
              </a:ext>
            </a:extLst>
          </p:cNvPr>
          <p:cNvGrpSpPr/>
          <p:nvPr/>
        </p:nvGrpSpPr>
        <p:grpSpPr>
          <a:xfrm>
            <a:off x="4919085" y="1268701"/>
            <a:ext cx="2116774" cy="3037596"/>
            <a:chOff x="4919085" y="1265003"/>
            <a:chExt cx="2116774" cy="3037596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299D5396-2977-A1C5-0183-D538E2B792AF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0A83B869-3D77-82EB-FE87-46D6DCF5A6CA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8E41E754-3751-DA1E-A129-A7F3265B4441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9DEAB1A5-69AA-B005-F72D-72B31E21F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3E2B8111-95C4-D071-7410-9ACEC2C10E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DF22ADC-CCAE-9FE1-66C2-263E5B848E70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C10D573-D502-FB7E-CFAE-2B4095E2FA39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66" name="사각형: 둥근 모서리 65">
                <a:extLst>
                  <a:ext uri="{FF2B5EF4-FFF2-40B4-BE49-F238E27FC236}">
                    <a16:creationId xmlns:a16="http://schemas.microsoft.com/office/drawing/2014/main" id="{7F0A3EC9-AA16-9895-9722-0C1AB654CD3E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30C5FCBD-20FA-2414-64D2-5668142D151E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F1750DA-DA92-C9EF-5092-0557289C606A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8CDAA88-8C05-2CB4-01B1-D706195EFD0A}"/>
              </a:ext>
            </a:extLst>
          </p:cNvPr>
          <p:cNvGrpSpPr/>
          <p:nvPr/>
        </p:nvGrpSpPr>
        <p:grpSpPr>
          <a:xfrm>
            <a:off x="432246" y="1263920"/>
            <a:ext cx="2196041" cy="3047036"/>
            <a:chOff x="432246" y="1265003"/>
            <a:chExt cx="2196041" cy="3047036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B954A740-A427-1BDD-97B4-5314A55F4345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2FFA3FFB-BFF2-AA62-1A08-518F1845615A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83" name="사각형: 둥근 모서리 82">
                  <a:extLst>
                    <a:ext uri="{FF2B5EF4-FFF2-40B4-BE49-F238E27FC236}">
                      <a16:creationId xmlns:a16="http://schemas.microsoft.com/office/drawing/2014/main" id="{56D00133-45F5-B1D9-8ACA-7AC0F1A0EBC0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93181E68-6719-4B45-F6A9-DDBC3A86BE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CD4B94DB-381D-175C-FED5-68E8686057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0700CE4-9D9F-4467-0445-30CA409DEA8D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1062F3-A6EB-2227-987C-AF14828FF72C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034FE7AA-9735-58C5-21B0-0487EC2EEB13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82" name="사각형: 둥근 모서리 81">
                <a:extLst>
                  <a:ext uri="{FF2B5EF4-FFF2-40B4-BE49-F238E27FC236}">
                    <a16:creationId xmlns:a16="http://schemas.microsoft.com/office/drawing/2014/main" id="{A59F6844-3BF2-2721-9B32-1A533BD2AD7E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707AE94-E6A8-658F-CE26-F42DF20959DF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78805B6-C3FC-23F9-A60D-31E8766CEAAF}"/>
              </a:ext>
            </a:extLst>
          </p:cNvPr>
          <p:cNvGrpSpPr/>
          <p:nvPr/>
        </p:nvGrpSpPr>
        <p:grpSpPr>
          <a:xfrm>
            <a:off x="2693397" y="1263920"/>
            <a:ext cx="2239716" cy="3047036"/>
            <a:chOff x="2693397" y="1265003"/>
            <a:chExt cx="2239716" cy="3047036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77715C2-4D00-CEFD-BE0A-34015539D021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21FEB0F2-73F8-154A-B041-D1C04A8C778C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93" name="사각형: 둥근 모서리 92">
                  <a:extLst>
                    <a:ext uri="{FF2B5EF4-FFF2-40B4-BE49-F238E27FC236}">
                      <a16:creationId xmlns:a16="http://schemas.microsoft.com/office/drawing/2014/main" id="{6497B2FB-0C8C-D946-032A-1B8DAE9A5883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1CF90A69-E3FA-87B2-00D5-59DDC0B22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84C102DE-46A5-4331-AA6F-EC7C5EC28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6A10211-5138-C404-F61E-D1780A6739E6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813816C-E7E2-A9CD-1879-0AECA47DFA6A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4B65FF6-8EAB-EC51-6236-666D31D79443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409C4C-9E74-19F2-7E7E-D78B34016F28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17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DEFBD-1288-AF48-D8F3-B834F1225362}"/>
              </a:ext>
            </a:extLst>
          </p:cNvPr>
          <p:cNvSpPr txBox="1"/>
          <p:nvPr/>
        </p:nvSpPr>
        <p:spPr>
          <a:xfrm>
            <a:off x="432246" y="819542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우수제품 추천</a:t>
            </a:r>
          </a:p>
        </p:txBody>
      </p:sp>
      <p:grpSp>
        <p:nvGrpSpPr>
          <p:cNvPr id="748" name="그룹 747">
            <a:extLst>
              <a:ext uri="{FF2B5EF4-FFF2-40B4-BE49-F238E27FC236}">
                <a16:creationId xmlns:a16="http://schemas.microsoft.com/office/drawing/2014/main" id="{46691583-1BBD-03BA-60B4-A1D0D8D7124A}"/>
              </a:ext>
            </a:extLst>
          </p:cNvPr>
          <p:cNvGrpSpPr/>
          <p:nvPr/>
        </p:nvGrpSpPr>
        <p:grpSpPr>
          <a:xfrm>
            <a:off x="432246" y="2613970"/>
            <a:ext cx="2193702" cy="3228096"/>
            <a:chOff x="239585" y="1265003"/>
            <a:chExt cx="2193702" cy="3228096"/>
          </a:xfrm>
        </p:grpSpPr>
        <p:grpSp>
          <p:nvGrpSpPr>
            <p:cNvPr id="749" name="그룹 748">
              <a:extLst>
                <a:ext uri="{FF2B5EF4-FFF2-40B4-BE49-F238E27FC236}">
                  <a16:creationId xmlns:a16="http://schemas.microsoft.com/office/drawing/2014/main" id="{E69A1591-7BFB-253F-B876-80C8E096A3C5}"/>
                </a:ext>
              </a:extLst>
            </p:cNvPr>
            <p:cNvGrpSpPr/>
            <p:nvPr/>
          </p:nvGrpSpPr>
          <p:grpSpPr>
            <a:xfrm>
              <a:off x="340359" y="1265003"/>
              <a:ext cx="2016000" cy="1764000"/>
              <a:chOff x="433438" y="4099367"/>
              <a:chExt cx="2124000" cy="1645101"/>
            </a:xfrm>
          </p:grpSpPr>
          <p:sp>
            <p:nvSpPr>
              <p:cNvPr id="757" name="사각형: 둥근 모서리 756">
                <a:extLst>
                  <a:ext uri="{FF2B5EF4-FFF2-40B4-BE49-F238E27FC236}">
                    <a16:creationId xmlns:a16="http://schemas.microsoft.com/office/drawing/2014/main" id="{1ADD5937-8E7B-2815-4A42-E869E820D27C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58" name="직선 연결선 757">
                <a:extLst>
                  <a:ext uri="{FF2B5EF4-FFF2-40B4-BE49-F238E27FC236}">
                    <a16:creationId xmlns:a16="http://schemas.microsoft.com/office/drawing/2014/main" id="{5FD26885-6FCD-970D-2299-99F244A7CA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직선 연결선 758">
                <a:extLst>
                  <a:ext uri="{FF2B5EF4-FFF2-40B4-BE49-F238E27FC236}">
                    <a16:creationId xmlns:a16="http://schemas.microsoft.com/office/drawing/2014/main" id="{A15ED4E9-7D2E-6D76-5D2E-30297320F7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CF7BF0C5-B9F7-4540-18BE-A4A970E81473}"/>
                </a:ext>
              </a:extLst>
            </p:cNvPr>
            <p:cNvSpPr txBox="1"/>
            <p:nvPr/>
          </p:nvSpPr>
          <p:spPr>
            <a:xfrm>
              <a:off x="239585" y="3363980"/>
              <a:ext cx="145424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증안리약초마을협동조합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EE1EAE5C-D49C-9250-3F79-B98D2BBE7885}"/>
                </a:ext>
              </a:extLst>
            </p:cNvPr>
            <p:cNvSpPr txBox="1"/>
            <p:nvPr/>
          </p:nvSpPr>
          <p:spPr>
            <a:xfrm>
              <a:off x="257691" y="3573530"/>
              <a:ext cx="2175596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약초마을 전통비법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100% 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국산 콩국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수가루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고압로스팅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여름별미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간편식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4A403230-609A-CE93-CC50-5C63837C2644}"/>
                </a:ext>
              </a:extLst>
            </p:cNvPr>
            <p:cNvSpPr txBox="1"/>
            <p:nvPr/>
          </p:nvSpPr>
          <p:spPr>
            <a:xfrm>
              <a:off x="25769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</a:rPr>
                <a:t>5</a:t>
              </a: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0%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70481B02-FB21-693F-71AD-52F7DA029CBE}"/>
                </a:ext>
              </a:extLst>
            </p:cNvPr>
            <p:cNvSpPr txBox="1"/>
            <p:nvPr/>
          </p:nvSpPr>
          <p:spPr>
            <a:xfrm>
              <a:off x="707501" y="4221230"/>
              <a:ext cx="803425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9,900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C04F63C8-EF95-AD5A-B994-D1B7E43FA74A}"/>
                </a:ext>
              </a:extLst>
            </p:cNvPr>
            <p:cNvSpPr txBox="1"/>
            <p:nvPr/>
          </p:nvSpPr>
          <p:spPr>
            <a:xfrm>
              <a:off x="25769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19,800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755" name="사각형: 둥근 모서리 754">
              <a:extLst>
                <a:ext uri="{FF2B5EF4-FFF2-40B4-BE49-F238E27FC236}">
                  <a16:creationId xmlns:a16="http://schemas.microsoft.com/office/drawing/2014/main" id="{B95E312B-21A5-68AF-0D05-902BB32A7B28}"/>
                </a:ext>
              </a:extLst>
            </p:cNvPr>
            <p:cNvSpPr/>
            <p:nvPr/>
          </p:nvSpPr>
          <p:spPr>
            <a:xfrm>
              <a:off x="349984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협동조합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756" name="사각형: 둥근 모서리 755">
              <a:extLst>
                <a:ext uri="{FF2B5EF4-FFF2-40B4-BE49-F238E27FC236}">
                  <a16:creationId xmlns:a16="http://schemas.microsoft.com/office/drawing/2014/main" id="{AB3B0280-41F2-1786-554C-A053B21BB23B}"/>
                </a:ext>
              </a:extLst>
            </p:cNvPr>
            <p:cNvSpPr/>
            <p:nvPr/>
          </p:nvSpPr>
          <p:spPr>
            <a:xfrm>
              <a:off x="846377" y="3180824"/>
              <a:ext cx="468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마을기업</a:t>
              </a:r>
            </a:p>
          </p:txBody>
        </p:sp>
      </p:grpSp>
      <p:grpSp>
        <p:nvGrpSpPr>
          <p:cNvPr id="760" name="그룹 759">
            <a:extLst>
              <a:ext uri="{FF2B5EF4-FFF2-40B4-BE49-F238E27FC236}">
                <a16:creationId xmlns:a16="http://schemas.microsoft.com/office/drawing/2014/main" id="{9788047A-2E4A-25AC-BE6C-86EBBCB8B8C9}"/>
              </a:ext>
            </a:extLst>
          </p:cNvPr>
          <p:cNvGrpSpPr/>
          <p:nvPr/>
        </p:nvGrpSpPr>
        <p:grpSpPr>
          <a:xfrm>
            <a:off x="2693397" y="2613970"/>
            <a:ext cx="2239716" cy="3228096"/>
            <a:chOff x="2584966" y="1265003"/>
            <a:chExt cx="2239716" cy="3228096"/>
          </a:xfrm>
        </p:grpSpPr>
        <p:grpSp>
          <p:nvGrpSpPr>
            <p:cNvPr id="761" name="그룹 760">
              <a:extLst>
                <a:ext uri="{FF2B5EF4-FFF2-40B4-BE49-F238E27FC236}">
                  <a16:creationId xmlns:a16="http://schemas.microsoft.com/office/drawing/2014/main" id="{57E51C5A-D70F-B94F-A2FB-F31664DE9A68}"/>
                </a:ext>
              </a:extLst>
            </p:cNvPr>
            <p:cNvGrpSpPr/>
            <p:nvPr/>
          </p:nvGrpSpPr>
          <p:grpSpPr>
            <a:xfrm>
              <a:off x="2667634" y="1265003"/>
              <a:ext cx="2016000" cy="1764000"/>
              <a:chOff x="433438" y="4099367"/>
              <a:chExt cx="2124000" cy="1645101"/>
            </a:xfrm>
          </p:grpSpPr>
          <p:sp>
            <p:nvSpPr>
              <p:cNvPr id="385" name="사각형: 둥근 모서리 384">
                <a:extLst>
                  <a:ext uri="{FF2B5EF4-FFF2-40B4-BE49-F238E27FC236}">
                    <a16:creationId xmlns:a16="http://schemas.microsoft.com/office/drawing/2014/main" id="{BCFF8430-053D-3C3B-D3D8-FD012550B7A7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695E038C-BDB7-82C3-3B9B-2760E08D2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직선 연결선 386">
                <a:extLst>
                  <a:ext uri="{FF2B5EF4-FFF2-40B4-BE49-F238E27FC236}">
                    <a16:creationId xmlns:a16="http://schemas.microsoft.com/office/drawing/2014/main" id="{0D163352-9352-2B24-4469-C7205AE488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65443E36-5FC5-B26B-8041-00F15FF8F833}"/>
                </a:ext>
              </a:extLst>
            </p:cNvPr>
            <p:cNvSpPr txBox="1"/>
            <p:nvPr/>
          </p:nvSpPr>
          <p:spPr>
            <a:xfrm>
              <a:off x="2612125" y="3363980"/>
              <a:ext cx="109798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숨비</a:t>
              </a: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 영어조합법인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D7A4726D-F1A8-27BF-56F7-10DA1E564A94}"/>
                </a:ext>
              </a:extLst>
            </p:cNvPr>
            <p:cNvSpPr txBox="1"/>
            <p:nvPr/>
          </p:nvSpPr>
          <p:spPr>
            <a:xfrm>
              <a:off x="2584966" y="3573530"/>
              <a:ext cx="2239716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숨비해물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(4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인분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</a:rPr>
                <a:t>)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복날 </a:t>
              </a:r>
              <a:r>
                <a:rPr lang="ko-KR" altLang="en-US" sz="1000" b="1" i="0" dirty="0" err="1">
                  <a:solidFill>
                    <a:srgbClr val="333333"/>
                  </a:solidFill>
                  <a:effectLst/>
                </a:rPr>
                <a:t>해신탕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 밀키트 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보양식 삼계탕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64E748EF-A79F-69C7-19F8-4C21271C17B8}"/>
                </a:ext>
              </a:extLst>
            </p:cNvPr>
            <p:cNvSpPr txBox="1"/>
            <p:nvPr/>
          </p:nvSpPr>
          <p:spPr>
            <a:xfrm>
              <a:off x="258496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AD9E7CCC-D77B-BFA8-7F9A-60BDDCADE084}"/>
                </a:ext>
              </a:extLst>
            </p:cNvPr>
            <p:cNvSpPr txBox="1"/>
            <p:nvPr/>
          </p:nvSpPr>
          <p:spPr>
            <a:xfrm>
              <a:off x="3034776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31,440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B08E14BE-8EB0-F7DE-715C-011165A4C4F3}"/>
                </a:ext>
              </a:extLst>
            </p:cNvPr>
            <p:cNvSpPr txBox="1"/>
            <p:nvPr/>
          </p:nvSpPr>
          <p:spPr>
            <a:xfrm>
              <a:off x="2584966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strike="sngStrike" dirty="0">
                  <a:solidFill>
                    <a:schemeClr val="bg1">
                      <a:lumMod val="65000"/>
                    </a:schemeClr>
                  </a:solidFill>
                </a:rPr>
                <a:t>39,30</a:t>
              </a: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384" name="사각형: 둥근 모서리 383">
              <a:extLst>
                <a:ext uri="{FF2B5EF4-FFF2-40B4-BE49-F238E27FC236}">
                  <a16:creationId xmlns:a16="http://schemas.microsoft.com/office/drawing/2014/main" id="{664492C5-68D9-A197-E893-8E615235C5DE}"/>
                </a:ext>
              </a:extLst>
            </p:cNvPr>
            <p:cNvSpPr/>
            <p:nvPr/>
          </p:nvSpPr>
          <p:spPr>
            <a:xfrm>
              <a:off x="2676724" y="3180824"/>
              <a:ext cx="1116000" cy="180000"/>
            </a:xfrm>
            <a:prstGeom prst="roundRect">
              <a:avLst>
                <a:gd name="adj" fmla="val 1001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예비사회적기업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지역형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D5302995-464F-477D-B367-BA8947E5CA80}"/>
              </a:ext>
            </a:extLst>
          </p:cNvPr>
          <p:cNvGrpSpPr/>
          <p:nvPr/>
        </p:nvGrpSpPr>
        <p:grpSpPr>
          <a:xfrm>
            <a:off x="4919085" y="2613970"/>
            <a:ext cx="2116774" cy="3228096"/>
            <a:chOff x="4894135" y="1265003"/>
            <a:chExt cx="2116774" cy="3228096"/>
          </a:xfrm>
        </p:grpSpPr>
        <p:grpSp>
          <p:nvGrpSpPr>
            <p:cNvPr id="389" name="그룹 388">
              <a:extLst>
                <a:ext uri="{FF2B5EF4-FFF2-40B4-BE49-F238E27FC236}">
                  <a16:creationId xmlns:a16="http://schemas.microsoft.com/office/drawing/2014/main" id="{FF5629DD-D98F-7DC8-50A5-C90057966A14}"/>
                </a:ext>
              </a:extLst>
            </p:cNvPr>
            <p:cNvGrpSpPr/>
            <p:nvPr/>
          </p:nvGrpSpPr>
          <p:grpSpPr>
            <a:xfrm>
              <a:off x="4994909" y="1265003"/>
              <a:ext cx="2016000" cy="1764000"/>
              <a:chOff x="433438" y="4099367"/>
              <a:chExt cx="2124000" cy="1645101"/>
            </a:xfrm>
          </p:grpSpPr>
          <p:sp>
            <p:nvSpPr>
              <p:cNvPr id="396" name="사각형: 둥근 모서리 395">
                <a:extLst>
                  <a:ext uri="{FF2B5EF4-FFF2-40B4-BE49-F238E27FC236}">
                    <a16:creationId xmlns:a16="http://schemas.microsoft.com/office/drawing/2014/main" id="{8AE9D20A-1163-863C-F5A5-D9292CBCA41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86990E5D-CC0C-98F6-D45A-0D1607460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FAC02586-D40B-3FE4-E838-75214E7DF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036755C7-B67D-BB2B-EAF5-D1D27C67EA71}"/>
                </a:ext>
              </a:extLst>
            </p:cNvPr>
            <p:cNvSpPr txBox="1"/>
            <p:nvPr/>
          </p:nvSpPr>
          <p:spPr>
            <a:xfrm>
              <a:off x="4894135" y="3363980"/>
              <a:ext cx="1094778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재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아름다운가게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C7F5AE7F-C4E5-6BA0-AD9B-1C96522F8864}"/>
                </a:ext>
              </a:extLst>
            </p:cNvPr>
            <p:cNvSpPr txBox="1"/>
            <p:nvPr/>
          </p:nvSpPr>
          <p:spPr>
            <a:xfrm>
              <a:off x="4912241" y="3573530"/>
              <a:ext cx="2012089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아름다운가게 감귤주스 선물세트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398F342-9613-A4C9-6BF6-ACA23B0817AB}"/>
                </a:ext>
              </a:extLst>
            </p:cNvPr>
            <p:cNvSpPr txBox="1"/>
            <p:nvPr/>
          </p:nvSpPr>
          <p:spPr>
            <a:xfrm>
              <a:off x="4912241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56EF6577-5032-EF33-56F8-1FAC0414B1F3}"/>
                </a:ext>
              </a:extLst>
            </p:cNvPr>
            <p:cNvSpPr txBox="1"/>
            <p:nvPr/>
          </p:nvSpPr>
          <p:spPr>
            <a:xfrm>
              <a:off x="5362051" y="42212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13,920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08CD9B3-3331-B5A6-82F4-F9DE5980FB52}"/>
                </a:ext>
              </a:extLst>
            </p:cNvPr>
            <p:cNvSpPr txBox="1"/>
            <p:nvPr/>
          </p:nvSpPr>
          <p:spPr>
            <a:xfrm>
              <a:off x="4912241" y="4011680"/>
              <a:ext cx="696024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17,400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395" name="사각형: 둥근 모서리 394">
              <a:extLst>
                <a:ext uri="{FF2B5EF4-FFF2-40B4-BE49-F238E27FC236}">
                  <a16:creationId xmlns:a16="http://schemas.microsoft.com/office/drawing/2014/main" id="{5E8CA2D6-D3A8-AA37-067C-2D58B72B9CD3}"/>
                </a:ext>
              </a:extLst>
            </p:cNvPr>
            <p:cNvSpPr/>
            <p:nvPr/>
          </p:nvSpPr>
          <p:spPr>
            <a:xfrm>
              <a:off x="500347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B7B88416-6A34-7C5B-FD9D-4A3B95991ADE}"/>
              </a:ext>
            </a:extLst>
          </p:cNvPr>
          <p:cNvGrpSpPr/>
          <p:nvPr/>
        </p:nvGrpSpPr>
        <p:grpSpPr>
          <a:xfrm>
            <a:off x="7157626" y="2613970"/>
            <a:ext cx="2116774" cy="3228096"/>
            <a:chOff x="7221410" y="1265003"/>
            <a:chExt cx="2116774" cy="3228096"/>
          </a:xfrm>
        </p:grpSpPr>
        <p:grpSp>
          <p:nvGrpSpPr>
            <p:cNvPr id="400" name="그룹 399">
              <a:extLst>
                <a:ext uri="{FF2B5EF4-FFF2-40B4-BE49-F238E27FC236}">
                  <a16:creationId xmlns:a16="http://schemas.microsoft.com/office/drawing/2014/main" id="{2EC23D22-1E07-A320-07A7-EDECD66443BD}"/>
                </a:ext>
              </a:extLst>
            </p:cNvPr>
            <p:cNvGrpSpPr/>
            <p:nvPr/>
          </p:nvGrpSpPr>
          <p:grpSpPr>
            <a:xfrm>
              <a:off x="7322184" y="1265003"/>
              <a:ext cx="2016000" cy="1764000"/>
              <a:chOff x="433438" y="4099367"/>
              <a:chExt cx="2124000" cy="1645101"/>
            </a:xfrm>
          </p:grpSpPr>
          <p:sp>
            <p:nvSpPr>
              <p:cNvPr id="408" name="사각형: 둥근 모서리 407">
                <a:extLst>
                  <a:ext uri="{FF2B5EF4-FFF2-40B4-BE49-F238E27FC236}">
                    <a16:creationId xmlns:a16="http://schemas.microsoft.com/office/drawing/2014/main" id="{313E2C0C-6485-8877-0ED5-475BD161C71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9893D502-8F39-9D29-C1CC-93C5D77AF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연결선 409">
                <a:extLst>
                  <a:ext uri="{FF2B5EF4-FFF2-40B4-BE49-F238E27FC236}">
                    <a16:creationId xmlns:a16="http://schemas.microsoft.com/office/drawing/2014/main" id="{1F7ABCAB-BEE9-0CB3-2CE1-AC8975719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9FCAE4AB-E52B-9E35-1F3C-1B14851B7250}"/>
                </a:ext>
              </a:extLst>
            </p:cNvPr>
            <p:cNvSpPr txBox="1"/>
            <p:nvPr/>
          </p:nvSpPr>
          <p:spPr>
            <a:xfrm>
              <a:off x="7221410" y="3363980"/>
              <a:ext cx="985774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더불어주식회사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C62F7623-8FD0-5EB2-307B-5284AFE06D3B}"/>
                </a:ext>
              </a:extLst>
            </p:cNvPr>
            <p:cNvSpPr txBox="1"/>
            <p:nvPr/>
          </p:nvSpPr>
          <p:spPr>
            <a:xfrm>
              <a:off x="7239516" y="3573530"/>
              <a:ext cx="1098378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제주담움 오미자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D1FBEE2B-D15F-9BC1-1166-14971B58612C}"/>
                </a:ext>
              </a:extLst>
            </p:cNvPr>
            <p:cNvSpPr txBox="1"/>
            <p:nvPr/>
          </p:nvSpPr>
          <p:spPr>
            <a:xfrm>
              <a:off x="7239516" y="4221230"/>
              <a:ext cx="537327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C00000"/>
                  </a:solidFill>
                  <a:effectLst/>
                </a:rPr>
                <a:t>20%</a:t>
              </a: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6F1FF25B-22D5-02AA-398D-B0242E2540A2}"/>
                </a:ext>
              </a:extLst>
            </p:cNvPr>
            <p:cNvSpPr txBox="1"/>
            <p:nvPr/>
          </p:nvSpPr>
          <p:spPr>
            <a:xfrm>
              <a:off x="7689326" y="4221230"/>
              <a:ext cx="795539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6,720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619470F0-725C-DF7D-6E81-DED02885F05D}"/>
                </a:ext>
              </a:extLst>
            </p:cNvPr>
            <p:cNvSpPr txBox="1"/>
            <p:nvPr/>
          </p:nvSpPr>
          <p:spPr>
            <a:xfrm>
              <a:off x="7239516" y="4011680"/>
              <a:ext cx="625492" cy="2542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8,400</a:t>
              </a:r>
              <a:r>
                <a:rPr lang="ko-KR" altLang="en-US" sz="1000" i="0" strike="sngStrike" dirty="0">
                  <a:solidFill>
                    <a:schemeClr val="bg1">
                      <a:lumMod val="65000"/>
                    </a:schemeClr>
                  </a:solidFill>
                  <a:effectLst/>
                </a:rPr>
                <a:t>원</a:t>
              </a:r>
              <a:endParaRPr lang="en-US" altLang="ko-KR" sz="1000" i="0" strike="sngStrike" dirty="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406" name="사각형: 둥근 모서리 405">
              <a:extLst>
                <a:ext uri="{FF2B5EF4-FFF2-40B4-BE49-F238E27FC236}">
                  <a16:creationId xmlns:a16="http://schemas.microsoft.com/office/drawing/2014/main" id="{609E49DA-CD85-18B0-850D-791774F87BA5}"/>
                </a:ext>
              </a:extLst>
            </p:cNvPr>
            <p:cNvSpPr/>
            <p:nvPr/>
          </p:nvSpPr>
          <p:spPr>
            <a:xfrm>
              <a:off x="7330210" y="3180824"/>
              <a:ext cx="576000" cy="180000"/>
            </a:xfrm>
            <a:prstGeom prst="roundRect">
              <a:avLst>
                <a:gd name="adj" fmla="val 10018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7" name="사각형: 둥근 모서리 406">
              <a:extLst>
                <a:ext uri="{FF2B5EF4-FFF2-40B4-BE49-F238E27FC236}">
                  <a16:creationId xmlns:a16="http://schemas.microsoft.com/office/drawing/2014/main" id="{7610E4F7-81EB-661F-4C43-DDFC92624751}"/>
                </a:ext>
              </a:extLst>
            </p:cNvPr>
            <p:cNvSpPr/>
            <p:nvPr/>
          </p:nvSpPr>
          <p:spPr>
            <a:xfrm>
              <a:off x="7933681" y="3180824"/>
              <a:ext cx="396000" cy="180000"/>
            </a:xfrm>
            <a:prstGeom prst="roundRect">
              <a:avLst>
                <a:gd name="adj" fmla="val 7667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i="0" dirty="0">
                  <a:solidFill>
                    <a:srgbClr val="757575"/>
                  </a:solidFill>
                  <a:effectLst/>
                  <a:highlight>
                    <a:srgbClr val="F8F8F8"/>
                  </a:highlight>
                  <a:latin typeface="Noto Sans" panose="020B0502040504020204" pitchFamily="34" charset="0"/>
                </a:rPr>
                <a:t>HACCP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1272E7E0-2FF7-1F0F-24CC-A5DCA66FED72}"/>
              </a:ext>
            </a:extLst>
          </p:cNvPr>
          <p:cNvGrpSpPr/>
          <p:nvPr/>
        </p:nvGrpSpPr>
        <p:grpSpPr>
          <a:xfrm>
            <a:off x="533020" y="6054755"/>
            <a:ext cx="8746738" cy="331821"/>
            <a:chOff x="533020" y="6054755"/>
            <a:chExt cx="8746738" cy="331821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18B631E-5029-A834-9ED5-551FD92102C9}"/>
                </a:ext>
              </a:extLst>
            </p:cNvPr>
            <p:cNvGrpSpPr/>
            <p:nvPr/>
          </p:nvGrpSpPr>
          <p:grpSpPr>
            <a:xfrm>
              <a:off x="533020" y="6054755"/>
              <a:ext cx="8746738" cy="331821"/>
              <a:chOff x="533020" y="6054755"/>
              <a:chExt cx="8746738" cy="331821"/>
            </a:xfrm>
          </p:grpSpPr>
          <p:grpSp>
            <p:nvGrpSpPr>
              <p:cNvPr id="103" name="그룹 102">
                <a:extLst>
                  <a:ext uri="{FF2B5EF4-FFF2-40B4-BE49-F238E27FC236}">
                    <a16:creationId xmlns:a16="http://schemas.microsoft.com/office/drawing/2014/main" id="{A65D69A7-0020-3572-21B8-95A254EF1508}"/>
                  </a:ext>
                </a:extLst>
              </p:cNvPr>
              <p:cNvGrpSpPr/>
              <p:nvPr/>
            </p:nvGrpSpPr>
            <p:grpSpPr>
              <a:xfrm>
                <a:off x="533020" y="6054755"/>
                <a:ext cx="2016000" cy="331821"/>
                <a:chOff x="533020" y="6054755"/>
                <a:chExt cx="2016000" cy="331821"/>
              </a:xfrm>
            </p:grpSpPr>
            <p:sp>
              <p:nvSpPr>
                <p:cNvPr id="117" name="사각형: 둥근 모서리 116">
                  <a:extLst>
                    <a:ext uri="{FF2B5EF4-FFF2-40B4-BE49-F238E27FC236}">
                      <a16:creationId xmlns:a16="http://schemas.microsoft.com/office/drawing/2014/main" id="{21D6C6B5-FE94-ECD8-6AEB-CF00C7CC8A3F}"/>
                    </a:ext>
                  </a:extLst>
                </p:cNvPr>
                <p:cNvSpPr/>
                <p:nvPr/>
              </p:nvSpPr>
              <p:spPr>
                <a:xfrm>
                  <a:off x="533020" y="6054755"/>
                  <a:ext cx="2016000" cy="3318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B84DE7F6-EE7B-E7A5-7DBC-7B109DD53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6054755"/>
                  <a:ext cx="454659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E4296E57-F383-5519-5113-3E59B820E1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1693" y="6054755"/>
                  <a:ext cx="537327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01A25707-D805-966B-3338-DCBDF129D52B}"/>
                  </a:ext>
                </a:extLst>
              </p:cNvPr>
              <p:cNvGrpSpPr/>
              <p:nvPr/>
            </p:nvGrpSpPr>
            <p:grpSpPr>
              <a:xfrm>
                <a:off x="5020178" y="6054755"/>
                <a:ext cx="2016000" cy="331821"/>
                <a:chOff x="533020" y="6054755"/>
                <a:chExt cx="2016000" cy="331821"/>
              </a:xfrm>
            </p:grpSpPr>
            <p:sp>
              <p:nvSpPr>
                <p:cNvPr id="111" name="사각형: 둥근 모서리 110">
                  <a:extLst>
                    <a:ext uri="{FF2B5EF4-FFF2-40B4-BE49-F238E27FC236}">
                      <a16:creationId xmlns:a16="http://schemas.microsoft.com/office/drawing/2014/main" id="{4893AEAD-3FF1-DEB8-6990-60926DDA44C3}"/>
                    </a:ext>
                  </a:extLst>
                </p:cNvPr>
                <p:cNvSpPr/>
                <p:nvPr/>
              </p:nvSpPr>
              <p:spPr>
                <a:xfrm>
                  <a:off x="533020" y="6054755"/>
                  <a:ext cx="2016000" cy="3318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703CADD6-D60D-38AA-074E-F328EA824E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6054755"/>
                  <a:ext cx="454659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B4B2DF2A-A841-EA40-8FA6-EDE5E7676E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1693" y="6054755"/>
                  <a:ext cx="537327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91D54E0D-F6C1-CA43-9E86-B665F3C36497}"/>
                  </a:ext>
                </a:extLst>
              </p:cNvPr>
              <p:cNvGrpSpPr/>
              <p:nvPr/>
            </p:nvGrpSpPr>
            <p:grpSpPr>
              <a:xfrm>
                <a:off x="7263758" y="6054755"/>
                <a:ext cx="2016000" cy="331821"/>
                <a:chOff x="533020" y="6054755"/>
                <a:chExt cx="2016000" cy="331821"/>
              </a:xfrm>
            </p:grpSpPr>
            <p:sp>
              <p:nvSpPr>
                <p:cNvPr id="108" name="사각형: 둥근 모서리 107">
                  <a:extLst>
                    <a:ext uri="{FF2B5EF4-FFF2-40B4-BE49-F238E27FC236}">
                      <a16:creationId xmlns:a16="http://schemas.microsoft.com/office/drawing/2014/main" id="{DB2AF8A4-18B6-0CA8-7361-360E94749080}"/>
                    </a:ext>
                  </a:extLst>
                </p:cNvPr>
                <p:cNvSpPr/>
                <p:nvPr/>
              </p:nvSpPr>
              <p:spPr>
                <a:xfrm>
                  <a:off x="533020" y="6054755"/>
                  <a:ext cx="2016000" cy="33182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0DA4A36F-00AA-6E60-73E6-AEF8489981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6054755"/>
                  <a:ext cx="454659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1FD6A34D-19E7-E99E-1B9E-3897548F6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11693" y="6054755"/>
                  <a:ext cx="537327" cy="33182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11" name="사각형: 둥근 모서리 410">
              <a:extLst>
                <a:ext uri="{FF2B5EF4-FFF2-40B4-BE49-F238E27FC236}">
                  <a16:creationId xmlns:a16="http://schemas.microsoft.com/office/drawing/2014/main" id="{3A52C419-C96F-8A60-EEAB-9DE630DE744E}"/>
                </a:ext>
              </a:extLst>
            </p:cNvPr>
            <p:cNvSpPr/>
            <p:nvPr/>
          </p:nvSpPr>
          <p:spPr>
            <a:xfrm>
              <a:off x="2776600" y="6054755"/>
              <a:ext cx="2016000" cy="33182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12" name="직선 연결선 411">
              <a:extLst>
                <a:ext uri="{FF2B5EF4-FFF2-40B4-BE49-F238E27FC236}">
                  <a16:creationId xmlns:a16="http://schemas.microsoft.com/office/drawing/2014/main" id="{8C27ABF5-87CB-453F-E46E-603E200F6132}"/>
                </a:ext>
              </a:extLst>
            </p:cNvPr>
            <p:cNvCxnSpPr>
              <a:cxnSpLocks/>
            </p:cNvCxnSpPr>
            <p:nvPr/>
          </p:nvCxnSpPr>
          <p:spPr>
            <a:xfrm>
              <a:off x="2776600" y="6054755"/>
              <a:ext cx="454659" cy="3318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>
              <a:extLst>
                <a:ext uri="{FF2B5EF4-FFF2-40B4-BE49-F238E27FC236}">
                  <a16:creationId xmlns:a16="http://schemas.microsoft.com/office/drawing/2014/main" id="{DAA5955F-85E2-8B38-27B7-D5F2F31E06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5273" y="6054755"/>
              <a:ext cx="537327" cy="33182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CD85593-AF9D-9A77-BB51-05C2A517336B}"/>
              </a:ext>
            </a:extLst>
          </p:cNvPr>
          <p:cNvGrpSpPr/>
          <p:nvPr/>
        </p:nvGrpSpPr>
        <p:grpSpPr>
          <a:xfrm>
            <a:off x="533592" y="1267484"/>
            <a:ext cx="8740808" cy="1072081"/>
            <a:chOff x="533592" y="1267484"/>
            <a:chExt cx="6561613" cy="107208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B15676B-9F02-9E4E-2F68-02034B762123}"/>
                </a:ext>
              </a:extLst>
            </p:cNvPr>
            <p:cNvSpPr/>
            <p:nvPr/>
          </p:nvSpPr>
          <p:spPr>
            <a:xfrm>
              <a:off x="1626118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사회적기업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A5C882E-A31C-E9C6-3A7F-2BD93800FD4B}"/>
                </a:ext>
              </a:extLst>
            </p:cNvPr>
            <p:cNvSpPr/>
            <p:nvPr/>
          </p:nvSpPr>
          <p:spPr>
            <a:xfrm>
              <a:off x="2718644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(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예비</a:t>
              </a: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)</a:t>
              </a: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사회적기업</a:t>
              </a:r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EC9FFF4-E833-AD16-7AA5-76BAEFDE97F2}"/>
                </a:ext>
              </a:extLst>
            </p:cNvPr>
            <p:cNvSpPr/>
            <p:nvPr/>
          </p:nvSpPr>
          <p:spPr>
            <a:xfrm>
              <a:off x="3811170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사회적</a:t>
              </a:r>
              <a:r>
                <a:rPr lang="en-US" altLang="ko-KR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)</a:t>
              </a: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협동조합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B2B3F149-0EE9-6635-0875-834078888735}"/>
                </a:ext>
              </a:extLst>
            </p:cNvPr>
            <p:cNvSpPr/>
            <p:nvPr/>
          </p:nvSpPr>
          <p:spPr>
            <a:xfrm>
              <a:off x="4903696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마을기업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8BAF5C3F-4E27-E090-B302-DDEB818963FC}"/>
                </a:ext>
              </a:extLst>
            </p:cNvPr>
            <p:cNvSpPr/>
            <p:nvPr/>
          </p:nvSpPr>
          <p:spPr>
            <a:xfrm>
              <a:off x="599622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자활기업</a:t>
              </a: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5F8A88E-41CA-F5CB-64AC-89C99E2B97AB}"/>
                </a:ext>
              </a:extLst>
            </p:cNvPr>
            <p:cNvSpPr/>
            <p:nvPr/>
          </p:nvSpPr>
          <p:spPr>
            <a:xfrm>
              <a:off x="533592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장애인표준사업장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2B48049-7171-DE28-4958-BB28BF16B4EB}"/>
                </a:ext>
              </a:extLst>
            </p:cNvPr>
            <p:cNvSpPr/>
            <p:nvPr/>
          </p:nvSpPr>
          <p:spPr>
            <a:xfrm>
              <a:off x="1627101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장애인기업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1655FA7E-8036-4D69-5D67-59E609220139}"/>
                </a:ext>
              </a:extLst>
            </p:cNvPr>
            <p:cNvSpPr/>
            <p:nvPr/>
          </p:nvSpPr>
          <p:spPr>
            <a:xfrm>
              <a:off x="2719627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중증장애인생산시설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981385A6-24EF-609F-23CF-2AE3DFABB16F}"/>
                </a:ext>
              </a:extLst>
            </p:cNvPr>
            <p:cNvSpPr/>
            <p:nvPr/>
          </p:nvSpPr>
          <p:spPr>
            <a:xfrm>
              <a:off x="3805003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여성기업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A3C6F310-9798-A21B-A9B0-74163C6E0A64}"/>
                </a:ext>
              </a:extLst>
            </p:cNvPr>
            <p:cNvSpPr/>
            <p:nvPr/>
          </p:nvSpPr>
          <p:spPr>
            <a:xfrm>
              <a:off x="4898604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용사촌 복지공장 생산품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BA29F281-FDDD-5958-649D-0052B25E59E6}"/>
                </a:ext>
              </a:extLst>
            </p:cNvPr>
            <p:cNvSpPr/>
            <p:nvPr/>
          </p:nvSpPr>
          <p:spPr>
            <a:xfrm>
              <a:off x="5997205" y="1801258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전통상품기업</a:t>
              </a:r>
              <a:endParaRPr kumimoji="0" lang="ko-KR" altLang="en-US" sz="9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BC6ADEB-DDB3-0CEB-3163-F65F560E7242}"/>
                </a:ext>
              </a:extLst>
            </p:cNvPr>
            <p:cNvSpPr/>
            <p:nvPr/>
          </p:nvSpPr>
          <p:spPr>
            <a:xfrm>
              <a:off x="533592" y="1267484"/>
              <a:ext cx="1098000" cy="53830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kern="0" dirty="0">
                  <a:latin typeface="+mn-ea"/>
                </a:rPr>
                <a:t>전체</a:t>
              </a:r>
              <a:endParaRPr kumimoji="0" lang="ko-KR" altLang="en-US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6337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25074"/>
              </p:ext>
            </p:extLst>
          </p:nvPr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6367B3-697D-24E0-0E8F-A65F7E43DB9A}"/>
              </a:ext>
            </a:extLst>
          </p:cNvPr>
          <p:cNvSpPr txBox="1"/>
          <p:nvPr/>
        </p:nvSpPr>
        <p:spPr>
          <a:xfrm>
            <a:off x="3874333" y="87433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FDF5E00-9F29-C136-CD35-99988DB027B4}"/>
              </a:ext>
            </a:extLst>
          </p:cNvPr>
          <p:cNvSpPr/>
          <p:nvPr/>
        </p:nvSpPr>
        <p:spPr>
          <a:xfrm>
            <a:off x="530087" y="1277009"/>
            <a:ext cx="4104000" cy="1800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03B693-790B-1728-EC7F-1696E4FF34E2}"/>
              </a:ext>
            </a:extLst>
          </p:cNvPr>
          <p:cNvCxnSpPr>
            <a:cxnSpLocks/>
          </p:cNvCxnSpPr>
          <p:nvPr/>
        </p:nvCxnSpPr>
        <p:spPr bwMode="auto">
          <a:xfrm>
            <a:off x="682725" y="1859546"/>
            <a:ext cx="3816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F4447AA-845B-7C10-75A9-42D66F3EC24D}"/>
              </a:ext>
            </a:extLst>
          </p:cNvPr>
          <p:cNvCxnSpPr>
            <a:cxnSpLocks/>
          </p:cNvCxnSpPr>
          <p:nvPr/>
        </p:nvCxnSpPr>
        <p:spPr bwMode="auto">
          <a:xfrm>
            <a:off x="682725" y="2448018"/>
            <a:ext cx="3816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2D2394-0F78-6139-0A22-45F1AB94507E}"/>
              </a:ext>
            </a:extLst>
          </p:cNvPr>
          <p:cNvSpPr txBox="1"/>
          <p:nvPr/>
        </p:nvSpPr>
        <p:spPr>
          <a:xfrm>
            <a:off x="432246" y="829067"/>
            <a:ext cx="979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공지사항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72E39D-B6CB-49B7-B76E-CF7707DE25E2}"/>
              </a:ext>
            </a:extLst>
          </p:cNvPr>
          <p:cNvSpPr txBox="1"/>
          <p:nvPr/>
        </p:nvSpPr>
        <p:spPr>
          <a:xfrm>
            <a:off x="3503761" y="1459582"/>
            <a:ext cx="1052893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2024-07-15</a:t>
            </a:r>
            <a:endParaRPr kumimoji="0" lang="ko-KR" altLang="en-US" sz="900" b="0" i="0" u="none" strike="noStrike" kern="0" cap="none" spc="-4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98E8B-D06A-387F-700B-2959148F5C93}"/>
              </a:ext>
            </a:extLst>
          </p:cNvPr>
          <p:cNvSpPr txBox="1"/>
          <p:nvPr/>
        </p:nvSpPr>
        <p:spPr>
          <a:xfrm>
            <a:off x="3503761" y="2042470"/>
            <a:ext cx="1052893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2024-07-15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6B837C-917F-92AF-8B08-22053D6FB76C}"/>
              </a:ext>
            </a:extLst>
          </p:cNvPr>
          <p:cNvSpPr txBox="1"/>
          <p:nvPr/>
        </p:nvSpPr>
        <p:spPr>
          <a:xfrm>
            <a:off x="3503761" y="2646363"/>
            <a:ext cx="1052893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2023-06-13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BA0E1-6F4C-BA38-59C9-0194F048D031}"/>
              </a:ext>
            </a:extLst>
          </p:cNvPr>
          <p:cNvSpPr txBox="1"/>
          <p:nvPr/>
        </p:nvSpPr>
        <p:spPr>
          <a:xfrm>
            <a:off x="631239" y="1448525"/>
            <a:ext cx="3073970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공공기관 구매 전용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] 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동구밭 썸머 플래쉬 기획전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OPEN!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3933E-391B-8F6D-F9BB-AD64F4DF3FC7}"/>
              </a:ext>
            </a:extLst>
          </p:cNvPr>
          <p:cNvSpPr txBox="1"/>
          <p:nvPr/>
        </p:nvSpPr>
        <p:spPr>
          <a:xfrm>
            <a:off x="631239" y="1998832"/>
            <a:ext cx="3073970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공공기관 안내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] 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공공기관 후불결제 관련 가이드 자료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(2024)</a:t>
            </a:r>
            <a:endParaRPr kumimoji="0" lang="ko-KR" altLang="en-US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98771C-118E-899C-E276-4198B6A015E4}"/>
              </a:ext>
            </a:extLst>
          </p:cNvPr>
          <p:cNvSpPr txBox="1"/>
          <p:nvPr/>
        </p:nvSpPr>
        <p:spPr>
          <a:xfrm>
            <a:off x="631239" y="2585958"/>
            <a:ext cx="3073969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입점사 안내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] 2024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e-store 36.5 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입점 혜택 및 입점사 가이드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75B7D6-8A11-3EC0-75F8-A64389246E82}"/>
              </a:ext>
            </a:extLst>
          </p:cNvPr>
          <p:cNvGrpSpPr/>
          <p:nvPr/>
        </p:nvGrpSpPr>
        <p:grpSpPr>
          <a:xfrm>
            <a:off x="4859718" y="1270420"/>
            <a:ext cx="2096802" cy="1799845"/>
            <a:chOff x="4840864" y="4419484"/>
            <a:chExt cx="2096802" cy="1799845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409EC32-5E4E-B4A7-4293-742B0BFB01E3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1C4F7CB-3B96-F73F-B45B-ABA2DCB3A9D3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93BFB78F-8968-A123-4AD0-AE16DB0B8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675D08D-5F8E-0F45-81FA-C1EA38359B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A73915-F5E2-F2AB-F849-1FC2EAA7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7AA2CA73-828B-5EAC-FF92-395CE6AE1ACB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8B735B4-E0F9-A9FD-6643-A1E3C7B3FD62}"/>
                </a:ext>
              </a:extLst>
            </p:cNvPr>
            <p:cNvSpPr txBox="1"/>
            <p:nvPr/>
          </p:nvSpPr>
          <p:spPr>
            <a:xfrm>
              <a:off x="4885378" y="5689438"/>
              <a:ext cx="1882247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ko-KR" altLang="en-US" dirty="0"/>
                <a:t>바이소셜 </a:t>
              </a:r>
              <a:r>
                <a:rPr lang="en-US" altLang="ko-KR" dirty="0"/>
                <a:t>by </a:t>
              </a:r>
              <a:r>
                <a:rPr lang="ko-KR" altLang="en-US" dirty="0" err="1"/>
                <a:t>폴킴</a:t>
              </a:r>
              <a:r>
                <a:rPr lang="ko-KR" altLang="en-US" dirty="0"/>
                <a:t> </a:t>
              </a:r>
              <a:r>
                <a:rPr lang="en-US" altLang="ko-KR" dirty="0"/>
                <a:t>: Buy Social</a:t>
              </a:r>
              <a:br>
                <a:rPr lang="en-US" altLang="ko-KR" dirty="0"/>
              </a:br>
              <a:r>
                <a:rPr lang="ko-KR" altLang="en-US" dirty="0"/>
                <a:t>실천대사 인터뷰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47BDCB2-0631-93DE-B6CC-F8E1F8BE7DC1}"/>
              </a:ext>
            </a:extLst>
          </p:cNvPr>
          <p:cNvSpPr txBox="1"/>
          <p:nvPr/>
        </p:nvSpPr>
        <p:spPr>
          <a:xfrm>
            <a:off x="8521653" y="87433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AF6619-8E93-7DCB-C8C5-93B906008BCF}"/>
              </a:ext>
            </a:extLst>
          </p:cNvPr>
          <p:cNvSpPr txBox="1"/>
          <p:nvPr/>
        </p:nvSpPr>
        <p:spPr>
          <a:xfrm>
            <a:off x="4751496" y="829067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SNS </a:t>
            </a:r>
            <a:r>
              <a:rPr lang="ko-KR" altLang="en-US" sz="1600" b="1" dirty="0"/>
              <a:t>소식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DBB4D55-2147-3365-693F-AC855398D670}"/>
              </a:ext>
            </a:extLst>
          </p:cNvPr>
          <p:cNvGrpSpPr/>
          <p:nvPr/>
        </p:nvGrpSpPr>
        <p:grpSpPr>
          <a:xfrm>
            <a:off x="7188138" y="1270420"/>
            <a:ext cx="2096802" cy="1799845"/>
            <a:chOff x="4840864" y="4419484"/>
            <a:chExt cx="2096802" cy="179984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17EDE8E1-7D9D-D99E-82FD-03510D5D253F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89B61D8E-8D5A-28FB-9FD7-85CD0FD39EF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2559BD28-15D8-E111-C70A-7F75CDDBC0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CDC21366-EF71-5468-2E65-E2F7BD8237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CE87B64-89F8-3931-82A7-49CD9A715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35" name="사각형: 둥근 위쪽 모서리 34">
              <a:extLst>
                <a:ext uri="{FF2B5EF4-FFF2-40B4-BE49-F238E27FC236}">
                  <a16:creationId xmlns:a16="http://schemas.microsoft.com/office/drawing/2014/main" id="{43AF7F4D-6850-8394-6CAC-346646E13F38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45F8A1-DA80-6467-18A5-504348A1DCDA}"/>
                </a:ext>
              </a:extLst>
            </p:cNvPr>
            <p:cNvSpPr txBox="1"/>
            <p:nvPr/>
          </p:nvSpPr>
          <p:spPr>
            <a:xfrm>
              <a:off x="4885378" y="5689438"/>
              <a:ext cx="1978427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en-US" altLang="ko-KR" dirty="0"/>
                <a:t>2023 SVI </a:t>
              </a:r>
              <a:r>
                <a:rPr lang="ko-KR" altLang="en-US" dirty="0"/>
                <a:t>측정결과 우수기업 </a:t>
              </a:r>
              <a:r>
                <a:rPr lang="en-US" altLang="ko-KR" dirty="0"/>
                <a:t>‘</a:t>
              </a:r>
              <a:r>
                <a:rPr lang="ko-KR" altLang="en-US" dirty="0"/>
                <a:t>주</a:t>
              </a:r>
              <a:endParaRPr lang="en-US" altLang="ko-KR" dirty="0"/>
            </a:p>
            <a:p>
              <a:r>
                <a:rPr lang="ko-KR" altLang="en-US" dirty="0" err="1"/>
                <a:t>식회사</a:t>
              </a:r>
              <a:r>
                <a:rPr lang="ko-KR" altLang="en-US" dirty="0"/>
                <a:t> 케이팩</a:t>
              </a:r>
              <a:r>
                <a:rPr lang="en-US" altLang="ko-KR" dirty="0"/>
                <a:t>‘ </a:t>
              </a:r>
              <a:r>
                <a:rPr lang="ko-KR" altLang="en-US" dirty="0"/>
                <a:t>우수사례 인터뷰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A6B038C-922F-51C4-B440-404661D24C2E}"/>
              </a:ext>
            </a:extLst>
          </p:cNvPr>
          <p:cNvSpPr txBox="1"/>
          <p:nvPr/>
        </p:nvSpPr>
        <p:spPr>
          <a:xfrm>
            <a:off x="5826363" y="866775"/>
            <a:ext cx="19832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유튜브</a:t>
            </a:r>
            <a:r>
              <a:rPr lang="ko-KR" altLang="en-US" sz="1050" dirty="0"/>
              <a:t> </a:t>
            </a:r>
            <a:r>
              <a:rPr lang="en-US" altLang="ko-KR" sz="1050" dirty="0"/>
              <a:t>·</a:t>
            </a:r>
            <a:r>
              <a:rPr lang="ko-KR" altLang="en-US" sz="1050" dirty="0"/>
              <a:t>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인스타그램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페이스북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1E00CCA-0618-16DC-AE29-B3DD1389B8EB}"/>
              </a:ext>
            </a:extLst>
          </p:cNvPr>
          <p:cNvCxnSpPr/>
          <p:nvPr/>
        </p:nvCxnSpPr>
        <p:spPr>
          <a:xfrm>
            <a:off x="5790151" y="915510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28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974">
            <a:extLst>
              <a:ext uri="{FF2B5EF4-FFF2-40B4-BE49-F238E27FC236}">
                <a16:creationId xmlns:a16="http://schemas.microsoft.com/office/drawing/2014/main" id="{9E2F7F6E-12C0-30F9-789C-EFD3A064DD47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3F427AB-7AD4-D266-F2AE-D53A1BF93D8D}"/>
              </a:ext>
            </a:extLst>
          </p:cNvPr>
          <p:cNvSpPr txBox="1"/>
          <p:nvPr/>
        </p:nvSpPr>
        <p:spPr>
          <a:xfrm>
            <a:off x="749564" y="4994385"/>
            <a:ext cx="3194340" cy="90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13292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성남시 수정구 수정로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157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한화생명빌딩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6~8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사업자등록번호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129-82-11425   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고유번호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129-82-11425</a:t>
            </a:r>
            <a:b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COPYRIGHTS © 2024 KAIA,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A2822-75A3-237C-93CE-F7FF811823C0}"/>
              </a:ext>
            </a:extLst>
          </p:cNvPr>
          <p:cNvSpPr txBox="1"/>
          <p:nvPr/>
        </p:nvSpPr>
        <p:spPr>
          <a:xfrm>
            <a:off x="316405" y="4161396"/>
            <a:ext cx="45704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바이소셜 소개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이용약관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b="1" dirty="0"/>
              <a:t>개인정보처리방침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 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 </a:t>
            </a:r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입점신청 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085A81-12AB-E378-9A25-A3F1CC5A14C3}"/>
              </a:ext>
            </a:extLst>
          </p:cNvPr>
          <p:cNvCxnSpPr>
            <a:cxnSpLocks/>
          </p:cNvCxnSpPr>
          <p:nvPr/>
        </p:nvCxnSpPr>
        <p:spPr>
          <a:xfrm>
            <a:off x="123990" y="4526745"/>
            <a:ext cx="95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129879C-3B03-A65A-8523-DC025072443B}"/>
              </a:ext>
            </a:extLst>
          </p:cNvPr>
          <p:cNvCxnSpPr>
            <a:cxnSpLocks/>
          </p:cNvCxnSpPr>
          <p:nvPr/>
        </p:nvCxnSpPr>
        <p:spPr>
          <a:xfrm>
            <a:off x="123990" y="4035960"/>
            <a:ext cx="9540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0C3D7439-8B49-524A-50F9-F36E53F33E4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05" y="4630110"/>
            <a:ext cx="1856902" cy="468000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7BDD4A8A-9099-FC65-69B9-27744861DD98}"/>
              </a:ext>
            </a:extLst>
          </p:cNvPr>
          <p:cNvSpPr txBox="1"/>
          <p:nvPr/>
        </p:nvSpPr>
        <p:spPr>
          <a:xfrm>
            <a:off x="7620078" y="4713889"/>
            <a:ext cx="918981" cy="24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ko-KR" altLang="en-US" b="1" dirty="0"/>
              <a:t>고객센터   </a:t>
            </a:r>
            <a:r>
              <a:rPr lang="en-US" altLang="ko-KR" b="1" dirty="0"/>
              <a:t>&gt;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1111DA-1656-DC52-08FF-27FAA4DD40C4}"/>
              </a:ext>
            </a:extLst>
          </p:cNvPr>
          <p:cNvSpPr txBox="1"/>
          <p:nvPr/>
        </p:nvSpPr>
        <p:spPr>
          <a:xfrm>
            <a:off x="7620078" y="4958984"/>
            <a:ext cx="1871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 algn="l"/>
            <a:r>
              <a:rPr lang="en-US" altLang="ko-KR" sz="1600" i="0" u="none" strike="noStrike" dirty="0">
                <a:solidFill>
                  <a:srgbClr val="2F3438"/>
                </a:solidFill>
                <a:effectLst/>
                <a:highlight>
                  <a:srgbClr val="F7F9FA"/>
                </a:highlight>
                <a:latin typeface="Pretendard Variable"/>
              </a:rPr>
              <a:t>02-2205-2365</a:t>
            </a:r>
            <a:endParaRPr lang="ko-KR" altLang="en-US" sz="1050" i="0" dirty="0">
              <a:solidFill>
                <a:srgbClr val="757575"/>
              </a:solidFill>
              <a:effectLst/>
              <a:highlight>
                <a:srgbClr val="FFFFFF"/>
              </a:highlight>
              <a:latin typeface="Nanum Square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C8FB001-A865-0073-896B-48F5F8C7BE0A}"/>
              </a:ext>
            </a:extLst>
          </p:cNvPr>
          <p:cNvSpPr txBox="1"/>
          <p:nvPr/>
        </p:nvSpPr>
        <p:spPr>
          <a:xfrm>
            <a:off x="7620078" y="5299034"/>
            <a:ext cx="1871089" cy="61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평일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10:00 ~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17:00</a:t>
            </a:r>
          </a:p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점심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12:00 ~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오후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13:00</a:t>
            </a:r>
          </a:p>
          <a:p>
            <a:pPr algn="l">
              <a:lnSpc>
                <a:spcPts val="1400"/>
              </a:lnSpc>
            </a:pP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휴일 </a:t>
            </a:r>
            <a:r>
              <a:rPr lang="en-US" altLang="ko-KR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: </a:t>
            </a:r>
            <a:r>
              <a:rPr lang="ko-KR" altLang="en-US" sz="900" b="0" i="0" dirty="0">
                <a:solidFill>
                  <a:srgbClr val="757575"/>
                </a:solidFill>
                <a:effectLst/>
                <a:highlight>
                  <a:srgbClr val="FFFFFF"/>
                </a:highlight>
                <a:latin typeface="Nanum Square"/>
              </a:rPr>
              <a:t>주말 및 공휴일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195E68A-5CF4-A1E3-9C2A-2A9A4A6B2E8D}"/>
              </a:ext>
            </a:extLst>
          </p:cNvPr>
          <p:cNvSpPr/>
          <p:nvPr/>
        </p:nvSpPr>
        <p:spPr>
          <a:xfrm>
            <a:off x="7705391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FAQ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보기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E96C3A0E-8915-7DF9-4CFA-F1606EF78A93}"/>
              </a:ext>
            </a:extLst>
          </p:cNvPr>
          <p:cNvSpPr/>
          <p:nvPr/>
        </p:nvSpPr>
        <p:spPr>
          <a:xfrm>
            <a:off x="8299377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카톡상담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2D2B90B-A432-A848-D887-0B8FD2BB229E}"/>
              </a:ext>
            </a:extLst>
          </p:cNvPr>
          <p:cNvSpPr/>
          <p:nvPr/>
        </p:nvSpPr>
        <p:spPr>
          <a:xfrm>
            <a:off x="8883836" y="6054363"/>
            <a:ext cx="540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1:1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문의</a:t>
            </a:r>
            <a:endParaRPr lang="ko-KR" altLang="en-US" sz="8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0" name="그림 99">
            <a:extLst>
              <a:ext uri="{FF2B5EF4-FFF2-40B4-BE49-F238E27FC236}">
                <a16:creationId xmlns:a16="http://schemas.microsoft.com/office/drawing/2014/main" id="{ACA86A7A-5BFA-89BF-784F-E446651E57E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39339" b="2741"/>
          <a:stretch/>
        </p:blipFill>
        <p:spPr>
          <a:xfrm>
            <a:off x="797971" y="5994138"/>
            <a:ext cx="1068928" cy="333498"/>
          </a:xfrm>
          <a:prstGeom prst="rect">
            <a:avLst/>
          </a:prstGeom>
        </p:spPr>
      </p:pic>
      <p:grpSp>
        <p:nvGrpSpPr>
          <p:cNvPr id="735" name="그룹 734">
            <a:extLst>
              <a:ext uri="{FF2B5EF4-FFF2-40B4-BE49-F238E27FC236}">
                <a16:creationId xmlns:a16="http://schemas.microsoft.com/office/drawing/2014/main" id="{005DD4C2-7424-E7DA-E4BC-9EE82ED1A576}"/>
              </a:ext>
            </a:extLst>
          </p:cNvPr>
          <p:cNvGrpSpPr/>
          <p:nvPr/>
        </p:nvGrpSpPr>
        <p:grpSpPr>
          <a:xfrm>
            <a:off x="7185085" y="3385046"/>
            <a:ext cx="1692000" cy="432000"/>
            <a:chOff x="6560763" y="1654259"/>
            <a:chExt cx="1692000" cy="432000"/>
          </a:xfrm>
        </p:grpSpPr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4439AF59-81C5-75E1-D16C-1FFD86E9C397}"/>
                </a:ext>
              </a:extLst>
            </p:cNvPr>
            <p:cNvSpPr/>
            <p:nvPr/>
          </p:nvSpPr>
          <p:spPr bwMode="auto">
            <a:xfrm>
              <a:off x="7587932" y="1725405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388AF9C-40EF-FF01-4225-A4B55F333DCA}"/>
                </a:ext>
              </a:extLst>
            </p:cNvPr>
            <p:cNvSpPr/>
            <p:nvPr/>
          </p:nvSpPr>
          <p:spPr bwMode="auto">
            <a:xfrm>
              <a:off x="7738761" y="1725405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0" name="사각형: 둥근 모서리 729">
              <a:extLst>
                <a:ext uri="{FF2B5EF4-FFF2-40B4-BE49-F238E27FC236}">
                  <a16:creationId xmlns:a16="http://schemas.microsoft.com/office/drawing/2014/main" id="{BDC00F86-A4A7-17A8-F97E-0BCD2E209032}"/>
                </a:ext>
              </a:extLst>
            </p:cNvPr>
            <p:cNvSpPr/>
            <p:nvPr/>
          </p:nvSpPr>
          <p:spPr>
            <a:xfrm>
              <a:off x="6560763" y="1654259"/>
              <a:ext cx="1692000" cy="432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최근 본 상품 </a:t>
              </a:r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(6)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3BAD73C4-9B0D-194C-8812-899F19AB4E8C}"/>
                </a:ext>
              </a:extLst>
            </p:cNvPr>
            <p:cNvSpPr/>
            <p:nvPr/>
          </p:nvSpPr>
          <p:spPr bwMode="auto">
            <a:xfrm>
              <a:off x="7889590" y="1725405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/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pic>
        <p:nvPicPr>
          <p:cNvPr id="736" name="그림 735" descr="원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E1AE145-D7E8-D3D8-9B42-29773BD98A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089" y="3379455"/>
            <a:ext cx="432000" cy="43200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CC39826-6821-6C1A-E387-A8FF95B502AA}"/>
              </a:ext>
            </a:extLst>
          </p:cNvPr>
          <p:cNvCxnSpPr/>
          <p:nvPr/>
        </p:nvCxnSpPr>
        <p:spPr>
          <a:xfrm>
            <a:off x="3896279" y="4779636"/>
            <a:ext cx="0" cy="15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4475269-63A4-1171-7ECD-9E6C37EE531D}"/>
              </a:ext>
            </a:extLst>
          </p:cNvPr>
          <p:cNvCxnSpPr/>
          <p:nvPr/>
        </p:nvCxnSpPr>
        <p:spPr>
          <a:xfrm>
            <a:off x="7564481" y="4779636"/>
            <a:ext cx="0" cy="1548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553016-1E80-8764-699D-396F902C8CAB}"/>
              </a:ext>
            </a:extLst>
          </p:cNvPr>
          <p:cNvSpPr txBox="1"/>
          <p:nvPr/>
        </p:nvSpPr>
        <p:spPr>
          <a:xfrm>
            <a:off x="3951878" y="4713889"/>
            <a:ext cx="1667373" cy="244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highlight>
                  <a:srgbClr val="FFFFFF"/>
                </a:highlight>
                <a:latin typeface="Pretendard" panose="02000503000000020004" pitchFamily="2" charset="-127"/>
                <a:ea typeface="Pretendard" panose="02000503000000020004" pitchFamily="2" charset="-127"/>
              </a:rPr>
              <a:t>ⓒ Yoon Communications.</a:t>
            </a:r>
            <a:endParaRPr lang="en-US" altLang="ko-KR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95293-34D8-2E6B-02E4-708CE5A7F72E}"/>
              </a:ext>
            </a:extLst>
          </p:cNvPr>
          <p:cNvSpPr txBox="1"/>
          <p:nvPr/>
        </p:nvSpPr>
        <p:spPr>
          <a:xfrm>
            <a:off x="3953699" y="4994385"/>
            <a:ext cx="3611983" cy="1408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pPr>
              <a:lnSpc>
                <a:spcPts val="1300"/>
              </a:lnSpc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14057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경기도 안양시 동안구 시민대로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361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에이스평촌타워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층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대표이사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홍길동</a:t>
            </a: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대표전화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031-330-8000  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이메일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help@yooncoms.com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사업자등록번호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123-45-67890</a:t>
            </a:r>
          </a:p>
          <a:p>
            <a:pPr>
              <a:lnSpc>
                <a:spcPts val="1300"/>
              </a:lnSpc>
            </a:pP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통신판매업신고번호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​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제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2024-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경기안양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-1234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</a:t>
            </a:r>
          </a:p>
          <a:p>
            <a:pPr>
              <a:lnSpc>
                <a:spcPts val="1300"/>
              </a:lnSpc>
            </a:pPr>
            <a:endParaRPr lang="en-US" altLang="ko-KR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ts val="1300"/>
              </a:lnSpc>
            </a:pP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바이소셜은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한국사회적기업진흥원의 위탁으로 ㈜윤커뮤니케이션즈에서 운영하는 사이트입니다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DCB06FD-BCA7-5279-8ADC-D661AA77CC2D}"/>
              </a:ext>
            </a:extLst>
          </p:cNvPr>
          <p:cNvSpPr/>
          <p:nvPr/>
        </p:nvSpPr>
        <p:spPr>
          <a:xfrm>
            <a:off x="6545182" y="5674995"/>
            <a:ext cx="864000" cy="216000"/>
          </a:xfrm>
          <a:prstGeom prst="roundRect">
            <a:avLst>
              <a:gd name="adj" fmla="val 11223"/>
            </a:avLst>
          </a:prstGeom>
          <a:noFill/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사업자 정보 확인</a:t>
            </a:r>
            <a:endParaRPr lang="ko-KR" altLang="en-US" sz="800" b="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725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974">
            <a:extLst>
              <a:ext uri="{FF2B5EF4-FFF2-40B4-BE49-F238E27FC236}">
                <a16:creationId xmlns:a16="http://schemas.microsoft.com/office/drawing/2014/main" id="{9E2F7F6E-12C0-30F9-789C-EFD3A064DD47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grpSp>
        <p:nvGrpSpPr>
          <p:cNvPr id="16" name="그룹 15">
            <a:extLst>
              <a:ext uri="{FF2B5EF4-FFF2-40B4-BE49-F238E27FC236}">
                <a16:creationId xmlns:a16="http://schemas.microsoft.com/office/drawing/2014/main" id="{93CA40E4-A99F-C82D-44C3-DED12A4530D3}"/>
              </a:ext>
            </a:extLst>
          </p:cNvPr>
          <p:cNvGrpSpPr/>
          <p:nvPr/>
        </p:nvGrpSpPr>
        <p:grpSpPr>
          <a:xfrm>
            <a:off x="8414334" y="1772288"/>
            <a:ext cx="1008000" cy="3761807"/>
            <a:chOff x="8260425" y="1174760"/>
            <a:chExt cx="1008000" cy="3761807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3724A5-2D77-6E49-E738-8A7E8A8F74BB}"/>
                </a:ext>
              </a:extLst>
            </p:cNvPr>
            <p:cNvSpPr/>
            <p:nvPr/>
          </p:nvSpPr>
          <p:spPr bwMode="auto">
            <a:xfrm>
              <a:off x="8260425" y="1174760"/>
              <a:ext cx="1008000" cy="35640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180A195-C041-7968-E857-F0AE90CE15A5}"/>
                </a:ext>
              </a:extLst>
            </p:cNvPr>
            <p:cNvSpPr txBox="1"/>
            <p:nvPr/>
          </p:nvSpPr>
          <p:spPr>
            <a:xfrm>
              <a:off x="8338668" y="1244325"/>
              <a:ext cx="8515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최근 본 상품 </a:t>
              </a:r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48C0DD19-F244-8A3A-0EBA-AE87741232F5}"/>
                </a:ext>
              </a:extLst>
            </p:cNvPr>
            <p:cNvGrpSpPr/>
            <p:nvPr/>
          </p:nvGrpSpPr>
          <p:grpSpPr>
            <a:xfrm>
              <a:off x="8404425" y="1686563"/>
              <a:ext cx="720000" cy="648000"/>
              <a:chOff x="533020" y="2613970"/>
              <a:chExt cx="2016000" cy="1764000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23236F5C-E75F-D604-B587-7B30AA9FD0A5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BE4825AC-D6D9-9907-2AA3-407DD7ABB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C2D621A3-8864-2216-37C6-C1649EA1CF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7629959-912E-E2F7-1F32-631796A3D5FF}"/>
                </a:ext>
              </a:extLst>
            </p:cNvPr>
            <p:cNvGrpSpPr/>
            <p:nvPr/>
          </p:nvGrpSpPr>
          <p:grpSpPr>
            <a:xfrm>
              <a:off x="8404425" y="2407713"/>
              <a:ext cx="720000" cy="648000"/>
              <a:chOff x="533020" y="2613970"/>
              <a:chExt cx="2016000" cy="1764000"/>
            </a:xfrm>
          </p:grpSpPr>
          <p:sp>
            <p:nvSpPr>
              <p:cNvPr id="81" name="사각형: 둥근 모서리 80">
                <a:extLst>
                  <a:ext uri="{FF2B5EF4-FFF2-40B4-BE49-F238E27FC236}">
                    <a16:creationId xmlns:a16="http://schemas.microsoft.com/office/drawing/2014/main" id="{A5A0FBE5-2351-2376-2FAE-480FA6C029EC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DCC9573-644D-C48F-FB7B-3343F99D6D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D796406F-E621-F62B-CC15-5D25B5C1C4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83E34ED-DDE2-A8E2-E313-556F89F48EC0}"/>
                </a:ext>
              </a:extLst>
            </p:cNvPr>
            <p:cNvGrpSpPr/>
            <p:nvPr/>
          </p:nvGrpSpPr>
          <p:grpSpPr>
            <a:xfrm>
              <a:off x="8404425" y="3128864"/>
              <a:ext cx="720000" cy="648000"/>
              <a:chOff x="533020" y="2613970"/>
              <a:chExt cx="2016000" cy="1764000"/>
            </a:xfrm>
          </p:grpSpPr>
          <p:sp>
            <p:nvSpPr>
              <p:cNvPr id="85" name="사각형: 둥근 모서리 84">
                <a:extLst>
                  <a:ext uri="{FF2B5EF4-FFF2-40B4-BE49-F238E27FC236}">
                    <a16:creationId xmlns:a16="http://schemas.microsoft.com/office/drawing/2014/main" id="{FFF4B632-A7D9-D6DF-EFF5-A2E826AA73B9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C6D5A8D7-4467-F948-EEEA-BE109283DC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D0F43F03-8D4F-E96B-D278-D9CE174BF8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C9E4FD57-2362-0BD2-F49C-F36D5B1F2016}"/>
                </a:ext>
              </a:extLst>
            </p:cNvPr>
            <p:cNvCxnSpPr>
              <a:cxnSpLocks/>
            </p:cNvCxnSpPr>
            <p:nvPr/>
          </p:nvCxnSpPr>
          <p:spPr>
            <a:xfrm>
              <a:off x="8260425" y="1529475"/>
              <a:ext cx="100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58F1362-DCCF-FFB2-AA25-D2B7348F8550}"/>
                </a:ext>
              </a:extLst>
            </p:cNvPr>
            <p:cNvGrpSpPr/>
            <p:nvPr/>
          </p:nvGrpSpPr>
          <p:grpSpPr>
            <a:xfrm>
              <a:off x="8404425" y="3844088"/>
              <a:ext cx="720000" cy="648000"/>
              <a:chOff x="533020" y="2613970"/>
              <a:chExt cx="2016000" cy="1764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264A2DE-0A6E-52BE-C26E-BC834668B04A}"/>
                  </a:ext>
                </a:extLst>
              </p:cNvPr>
              <p:cNvSpPr/>
              <p:nvPr/>
            </p:nvSpPr>
            <p:spPr>
              <a:xfrm>
                <a:off x="533020" y="2613970"/>
                <a:ext cx="2016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E208597-E0EC-3514-963E-35851A7EDF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091F9131-EDF5-068A-A0BC-87EAF349D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2613970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959CBD2-6909-312B-44F5-61912E0C32C7}"/>
                </a:ext>
              </a:extLst>
            </p:cNvPr>
            <p:cNvSpPr/>
            <p:nvPr/>
          </p:nvSpPr>
          <p:spPr bwMode="auto">
            <a:xfrm>
              <a:off x="8260425" y="4648567"/>
              <a:ext cx="1008000" cy="28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72000" rIns="72000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전체보기 </a:t>
              </a:r>
              <a:r>
                <a:rPr lang="en-US" altLang="ko-KR" sz="900" b="1" dirty="0">
                  <a:solidFill>
                    <a:schemeClr val="bg1"/>
                  </a:solidFill>
                </a:rPr>
                <a:t>(6)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947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3348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상품몰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latin typeface="+mn-ea"/>
              </a:rPr>
              <a:t> </a:t>
            </a:r>
            <a:r>
              <a:rPr lang="ko-KR" altLang="en-US" sz="1400" dirty="0" err="1">
                <a:latin typeface="+mn-ea"/>
              </a:rPr>
              <a:t>수량별</a:t>
            </a:r>
            <a:r>
              <a:rPr lang="ko-KR" altLang="en-US" sz="1400" dirty="0">
                <a:latin typeface="+mn-ea"/>
              </a:rPr>
              <a:t> 단가 있을 경우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F326AB-10EC-3093-CC24-F2B4C1E037C0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48F2E-4569-36C1-9BD5-0AA33BC22176}"/>
              </a:ext>
            </a:extLst>
          </p:cNvPr>
          <p:cNvSpPr txBox="1"/>
          <p:nvPr/>
        </p:nvSpPr>
        <p:spPr>
          <a:xfrm>
            <a:off x="7438239" y="531258"/>
            <a:ext cx="2103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로그아웃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고객센터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352AA2-C051-877F-EC91-EE914F4993B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751" y="948221"/>
            <a:ext cx="3600000" cy="396000"/>
            <a:chOff x="2498679" y="1672118"/>
            <a:chExt cx="4105789" cy="45163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DC667B2-CFF3-350A-2E2F-77C61C8C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679" y="1672118"/>
              <a:ext cx="4105789" cy="4516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무엇을 찾으시나요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" name="그림 12" descr="원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3E214E08-54F1-9095-A015-7366C9A08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48" y="1789936"/>
              <a:ext cx="215999" cy="215999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3EF92A-9A86-62DB-AE15-122B74106F04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305FDB-F3E1-0E79-CAAB-FA76C2DB638E}"/>
              </a:ext>
            </a:extLst>
          </p:cNvPr>
          <p:cNvGrpSpPr/>
          <p:nvPr/>
        </p:nvGrpSpPr>
        <p:grpSpPr>
          <a:xfrm>
            <a:off x="7729986" y="893045"/>
            <a:ext cx="1811714" cy="481363"/>
            <a:chOff x="7729986" y="874939"/>
            <a:chExt cx="1811714" cy="4813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62931-D44D-8A6B-D7FA-7B449F9EF888}"/>
                </a:ext>
              </a:extLst>
            </p:cNvPr>
            <p:cNvSpPr txBox="1"/>
            <p:nvPr/>
          </p:nvSpPr>
          <p:spPr>
            <a:xfrm>
              <a:off x="7729986" y="1140858"/>
              <a:ext cx="18117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/>
                <a:t>장바구니     마이페이지     입점신청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FCBBF-7E1B-F7C0-81E7-A897F5BA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2709" y="888785"/>
              <a:ext cx="361950" cy="2762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6A36662-7930-682F-2522-216EE4B6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4987" y="874939"/>
              <a:ext cx="352425" cy="3048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4AA16B-07D4-060D-6F12-372F5F0E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1177" y="887017"/>
              <a:ext cx="342900" cy="285750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BDEE808-69D8-B21F-CD33-B37AF600B984}"/>
              </a:ext>
            </a:extLst>
          </p:cNvPr>
          <p:cNvCxnSpPr>
            <a:cxnSpLocks/>
          </p:cNvCxnSpPr>
          <p:nvPr/>
        </p:nvCxnSpPr>
        <p:spPr>
          <a:xfrm>
            <a:off x="123990" y="2055855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BDF49C-6047-73F5-3E75-91FC350A5B99}"/>
              </a:ext>
            </a:extLst>
          </p:cNvPr>
          <p:cNvGrpSpPr/>
          <p:nvPr/>
        </p:nvGrpSpPr>
        <p:grpSpPr>
          <a:xfrm>
            <a:off x="133417" y="1493880"/>
            <a:ext cx="1885785" cy="561976"/>
            <a:chOff x="123990" y="1493880"/>
            <a:chExt cx="1885785" cy="5619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F2C5CB-9FBB-549F-7FBB-E1A373F03D35}"/>
                </a:ext>
              </a:extLst>
            </p:cNvPr>
            <p:cNvSpPr/>
            <p:nvPr/>
          </p:nvSpPr>
          <p:spPr bwMode="auto">
            <a:xfrm>
              <a:off x="123990" y="1493880"/>
              <a:ext cx="1885785" cy="5619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361E3AF-C2FE-9E2B-546C-851A1C5D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3375" y="1662630"/>
              <a:ext cx="253500" cy="234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5366F9-D276-2E07-767C-583AD55C2A2D}"/>
                </a:ext>
              </a:extLst>
            </p:cNvPr>
            <p:cNvSpPr txBox="1"/>
            <p:nvPr/>
          </p:nvSpPr>
          <p:spPr>
            <a:xfrm>
              <a:off x="556590" y="1646794"/>
              <a:ext cx="1060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/>
                <a:t>전체카테고리</a:t>
              </a:r>
              <a:endParaRPr lang="ko-KR" altLang="en-US" sz="1050" b="1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EF9FDC-0E82-2480-9A3F-3DA1834125FD}"/>
              </a:ext>
            </a:extLst>
          </p:cNvPr>
          <p:cNvSpPr/>
          <p:nvPr/>
        </p:nvSpPr>
        <p:spPr bwMode="auto">
          <a:xfrm>
            <a:off x="8120166" y="908669"/>
            <a:ext cx="144000" cy="144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2E1AC5-BB50-9445-8328-3B70485C6C2F}"/>
              </a:ext>
            </a:extLst>
          </p:cNvPr>
          <p:cNvGrpSpPr/>
          <p:nvPr/>
        </p:nvGrpSpPr>
        <p:grpSpPr>
          <a:xfrm>
            <a:off x="7825236" y="1626154"/>
            <a:ext cx="1624583" cy="288114"/>
            <a:chOff x="7825236" y="1626154"/>
            <a:chExt cx="1624583" cy="28811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6D8BCF-35DA-BF05-0BF5-A3512CA8A613}"/>
                </a:ext>
              </a:extLst>
            </p:cNvPr>
            <p:cNvSpPr txBox="1"/>
            <p:nvPr/>
          </p:nvSpPr>
          <p:spPr>
            <a:xfrm>
              <a:off x="7969142" y="1637269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반비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EDC5437-60B0-5FD5-F7B0-73FA0B969307}"/>
                </a:ext>
              </a:extLst>
            </p:cNvPr>
            <p:cNvCxnSpPr>
              <a:cxnSpLocks/>
            </p:cNvCxnSpPr>
            <p:nvPr/>
          </p:nvCxnSpPr>
          <p:spPr>
            <a:xfrm>
              <a:off x="7825236" y="1626154"/>
              <a:ext cx="0" cy="28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7C0D899-55CA-AC98-43F4-46DAB97E098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50819" y="1722022"/>
              <a:ext cx="72000" cy="126000"/>
            </a:xfrm>
            <a:prstGeom prst="rect">
              <a:avLst/>
            </a:prstGeom>
          </p:spPr>
        </p:pic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4AEEFAE-83BA-B9B8-04BE-14918B77331C}"/>
                </a:ext>
              </a:extLst>
            </p:cNvPr>
            <p:cNvSpPr/>
            <p:nvPr/>
          </p:nvSpPr>
          <p:spPr bwMode="auto">
            <a:xfrm>
              <a:off x="8660541" y="1755330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BA5D3F5-8A38-74B0-D876-ECEDE07B95CE}"/>
              </a:ext>
            </a:extLst>
          </p:cNvPr>
          <p:cNvGrpSpPr/>
          <p:nvPr/>
        </p:nvGrpSpPr>
        <p:grpSpPr>
          <a:xfrm>
            <a:off x="2171662" y="1646794"/>
            <a:ext cx="3863268" cy="253916"/>
            <a:chOff x="2171662" y="1646794"/>
            <a:chExt cx="3863268" cy="2539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A8CA07-1201-9C3A-4817-A959992651DB}"/>
                </a:ext>
              </a:extLst>
            </p:cNvPr>
            <p:cNvSpPr txBox="1"/>
            <p:nvPr/>
          </p:nvSpPr>
          <p:spPr>
            <a:xfrm>
              <a:off x="3387710" y="1646794"/>
              <a:ext cx="5741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베스트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7B3A72-3804-7163-7250-148A3F429654}"/>
                </a:ext>
              </a:extLst>
            </p:cNvPr>
            <p:cNvSpPr txBox="1"/>
            <p:nvPr/>
          </p:nvSpPr>
          <p:spPr>
            <a:xfrm>
              <a:off x="4164535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인증상품관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A136D1-8DA7-605B-EDD9-739671D22402}"/>
                </a:ext>
              </a:extLst>
            </p:cNvPr>
            <p:cNvSpPr txBox="1"/>
            <p:nvPr/>
          </p:nvSpPr>
          <p:spPr>
            <a:xfrm>
              <a:off x="5201047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우수기업관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DEBA10-0D82-12E5-201A-F68F39AA4AD2}"/>
                </a:ext>
              </a:extLst>
            </p:cNvPr>
            <p:cNvSpPr txBox="1"/>
            <p:nvPr/>
          </p:nvSpPr>
          <p:spPr>
            <a:xfrm>
              <a:off x="2171662" y="1646794"/>
              <a:ext cx="10134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이벤트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기획전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E442F7-77AB-7ABB-6720-9ACF98C1D917}"/>
              </a:ext>
            </a:extLst>
          </p:cNvPr>
          <p:cNvGrpSpPr/>
          <p:nvPr/>
        </p:nvGrpSpPr>
        <p:grpSpPr>
          <a:xfrm>
            <a:off x="373014" y="976462"/>
            <a:ext cx="1429839" cy="330994"/>
            <a:chOff x="373014" y="976462"/>
            <a:chExt cx="1429839" cy="33099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EAC334-64A1-C4FB-01E3-F517CB237A1E}"/>
                </a:ext>
              </a:extLst>
            </p:cNvPr>
            <p:cNvSpPr txBox="1"/>
            <p:nvPr/>
          </p:nvSpPr>
          <p:spPr>
            <a:xfrm>
              <a:off x="752565" y="99327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Buy Social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373CA02-A4CD-41BD-D04B-3CF8481667BB}"/>
                </a:ext>
              </a:extLst>
            </p:cNvPr>
            <p:cNvGrpSpPr/>
            <p:nvPr/>
          </p:nvGrpSpPr>
          <p:grpSpPr>
            <a:xfrm>
              <a:off x="373014" y="976462"/>
              <a:ext cx="330994" cy="330994"/>
              <a:chOff x="6446076" y="2895600"/>
              <a:chExt cx="1906543" cy="1906543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4615634-F7BB-0CF7-318D-1645D0D39891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11ED543-0FA3-E2B1-4D9C-049846C7816F}"/>
                  </a:ext>
                </a:extLst>
              </p:cNvPr>
              <p:cNvCxnSpPr>
                <a:stCxn id="48" idx="7"/>
                <a:endCxn id="4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30E648B-2835-4364-1191-85C24C77781B}"/>
                  </a:ext>
                </a:extLst>
              </p:cNvPr>
              <p:cNvCxnSpPr>
                <a:stCxn id="48" idx="1"/>
                <a:endCxn id="4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9F1F975-49EB-D474-FD86-4B321418D94D}"/>
              </a:ext>
            </a:extLst>
          </p:cNvPr>
          <p:cNvSpPr txBox="1"/>
          <p:nvPr/>
        </p:nvSpPr>
        <p:spPr>
          <a:xfrm>
            <a:off x="251630" y="531258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판로플랫폼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F49B0-8144-BF48-FD7E-58DF69516D6B}"/>
              </a:ext>
            </a:extLst>
          </p:cNvPr>
          <p:cNvSpPr txBox="1"/>
          <p:nvPr/>
        </p:nvSpPr>
        <p:spPr>
          <a:xfrm>
            <a:off x="5811486" y="531258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[</a:t>
            </a:r>
            <a:r>
              <a:rPr lang="ko-KR" altLang="en-US" sz="800" dirty="0">
                <a:solidFill>
                  <a:schemeClr val="bg1"/>
                </a:solidFill>
              </a:rPr>
              <a:t>공공기관</a:t>
            </a:r>
            <a:r>
              <a:rPr lang="en-US" altLang="ko-KR" sz="800" dirty="0">
                <a:solidFill>
                  <a:schemeClr val="bg1"/>
                </a:solidFill>
              </a:rPr>
              <a:t>] </a:t>
            </a:r>
            <a:r>
              <a:rPr lang="ko-KR" altLang="en-US" sz="800" dirty="0">
                <a:solidFill>
                  <a:schemeClr val="bg1"/>
                </a:solidFill>
              </a:rPr>
              <a:t>홍길동님 안녕하세요</a:t>
            </a:r>
            <a:r>
              <a:rPr lang="en-US" altLang="ko-KR" sz="800" dirty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2890CD6-A7FF-071D-56CA-817EC1963F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96" y="581477"/>
            <a:ext cx="200025" cy="15240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1AA7C-45E3-FB03-2F09-4CFA0C77AAD0}"/>
              </a:ext>
            </a:extLst>
          </p:cNvPr>
          <p:cNvGrpSpPr/>
          <p:nvPr/>
        </p:nvGrpSpPr>
        <p:grpSpPr>
          <a:xfrm>
            <a:off x="1160831" y="2299970"/>
            <a:ext cx="3528000" cy="3204030"/>
            <a:chOff x="533020" y="2613970"/>
            <a:chExt cx="2016000" cy="176400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28CDEA5-47F2-3315-8D23-7156123F2191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C0F10A7-BF9A-E1AB-B780-B4AACE94983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ED955BF-4C85-353E-7BEC-504C4B1DB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7DCBBCF-118E-E484-53F3-164533A86A2A}"/>
              </a:ext>
            </a:extLst>
          </p:cNvPr>
          <p:cNvGrpSpPr/>
          <p:nvPr/>
        </p:nvGrpSpPr>
        <p:grpSpPr>
          <a:xfrm>
            <a:off x="383663" y="2295987"/>
            <a:ext cx="540000" cy="2062641"/>
            <a:chOff x="383663" y="2035626"/>
            <a:chExt cx="540000" cy="2062641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208C281-FC04-06F7-4D7D-8118A5367D4C}"/>
                </a:ext>
              </a:extLst>
            </p:cNvPr>
            <p:cNvGrpSpPr/>
            <p:nvPr/>
          </p:nvGrpSpPr>
          <p:grpSpPr>
            <a:xfrm>
              <a:off x="383663" y="2237725"/>
              <a:ext cx="540000" cy="1648188"/>
              <a:chOff x="383663" y="2679910"/>
              <a:chExt cx="540000" cy="1648188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D01E266-8EBF-0343-9E6B-25B527A1FA2C}"/>
                  </a:ext>
                </a:extLst>
              </p:cNvPr>
              <p:cNvGrpSpPr/>
              <p:nvPr/>
            </p:nvGrpSpPr>
            <p:grpSpPr>
              <a:xfrm>
                <a:off x="383663" y="2679910"/>
                <a:ext cx="540000" cy="502334"/>
                <a:chOff x="533020" y="2613970"/>
                <a:chExt cx="2016000" cy="1764000"/>
              </a:xfrm>
            </p:grpSpPr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081695CA-8C7D-4563-AF25-CAD962B49641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42B0A31E-AED8-9D26-4060-867F6D58A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219A458C-0535-972F-0644-875FA8982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A52ADC0-C65B-3181-7FB2-FF83E7270CDD}"/>
                  </a:ext>
                </a:extLst>
              </p:cNvPr>
              <p:cNvGrpSpPr/>
              <p:nvPr/>
            </p:nvGrpSpPr>
            <p:grpSpPr>
              <a:xfrm>
                <a:off x="383663" y="3255134"/>
                <a:ext cx="540000" cy="502334"/>
                <a:chOff x="533020" y="2613970"/>
                <a:chExt cx="2016000" cy="1764000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BC951BF4-7822-F5C1-9F26-71D73658F8FD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67130E-CA09-E24A-D277-AA8659AC3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B6D3988-C29D-3A91-6D08-0CD4C95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F9E50C5A-CF6F-C8CD-41E1-E6E90310109B}"/>
                  </a:ext>
                </a:extLst>
              </p:cNvPr>
              <p:cNvGrpSpPr/>
              <p:nvPr/>
            </p:nvGrpSpPr>
            <p:grpSpPr>
              <a:xfrm>
                <a:off x="383663" y="3825764"/>
                <a:ext cx="540000" cy="502334"/>
                <a:chOff x="533020" y="2613970"/>
                <a:chExt cx="2016000" cy="1764000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0141D5C3-673E-7BEC-5280-B36220DB3FCD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0C266C75-9313-9299-93EC-47877A8F1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47B3CC62-BC12-BBDA-3F99-6518F61C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FB2D286-08DC-21E0-2291-C2EEEA950A6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663" y="3999267"/>
              <a:ext cx="72000" cy="126000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FB712E8-4744-AA2F-1A13-EA5AF23B445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7663" y="2008626"/>
              <a:ext cx="72000" cy="126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D0280A7-60F2-D7BC-B185-0964429DC52E}"/>
              </a:ext>
            </a:extLst>
          </p:cNvPr>
          <p:cNvSpPr txBox="1"/>
          <p:nvPr/>
        </p:nvSpPr>
        <p:spPr>
          <a:xfrm>
            <a:off x="4893153" y="2391631"/>
            <a:ext cx="1096381" cy="255583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dirty="0"/>
              <a:t> ㈜좋은아침   </a:t>
            </a:r>
            <a:r>
              <a:rPr lang="en-US" altLang="ko-KR" sz="1050" dirty="0"/>
              <a:t>&gt;</a:t>
            </a:r>
            <a:endParaRPr lang="en-US" altLang="ko-KR" sz="1050" i="0" dirty="0">
              <a:effectLst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2A809F-BB93-80E4-FC93-6298004D1016}"/>
              </a:ext>
            </a:extLst>
          </p:cNvPr>
          <p:cNvSpPr txBox="1"/>
          <p:nvPr/>
        </p:nvSpPr>
        <p:spPr>
          <a:xfrm>
            <a:off x="4911259" y="2641641"/>
            <a:ext cx="432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도톰한 친환경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점보롤 화장지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휴지</a:t>
            </a:r>
            <a:endParaRPr lang="en-US" altLang="ko-KR" sz="16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박스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16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</a:t>
            </a:r>
            <a:endParaRPr lang="en-US" altLang="ko-KR" sz="160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8F3902-8EE5-B2B2-3B89-B01EB43864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9815" y="3782189"/>
            <a:ext cx="695325" cy="36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A0F09-1154-0A19-3656-293C8E8BC0A8}"/>
              </a:ext>
            </a:extLst>
          </p:cNvPr>
          <p:cNvSpPr txBox="1"/>
          <p:nvPr/>
        </p:nvSpPr>
        <p:spPr>
          <a:xfrm>
            <a:off x="4908813" y="3886880"/>
            <a:ext cx="684803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2</a:t>
            </a:r>
            <a:r>
              <a:rPr lang="en-US" altLang="ko-KR" sz="2000" b="1" i="0" dirty="0">
                <a:solidFill>
                  <a:srgbClr val="C00000"/>
                </a:solidFill>
                <a:effectLst/>
              </a:rPr>
              <a:t>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216C3-7231-E355-7736-3852F5863176}"/>
              </a:ext>
            </a:extLst>
          </p:cNvPr>
          <p:cNvSpPr txBox="1"/>
          <p:nvPr/>
        </p:nvSpPr>
        <p:spPr>
          <a:xfrm>
            <a:off x="5548850" y="3886880"/>
            <a:ext cx="1204176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sz="20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2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E5674-1382-C525-8BF8-618DDC847496}"/>
              </a:ext>
            </a:extLst>
          </p:cNvPr>
          <p:cNvSpPr txBox="1"/>
          <p:nvPr/>
        </p:nvSpPr>
        <p:spPr>
          <a:xfrm>
            <a:off x="4908813" y="3573633"/>
            <a:ext cx="742511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100" strike="sngStrike" dirty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en-US" altLang="ko-KR" sz="1100" i="0" strike="sngStrike" dirty="0">
                <a:solidFill>
                  <a:schemeClr val="bg1">
                    <a:lumMod val="65000"/>
                  </a:schemeClr>
                </a:solidFill>
                <a:effectLst/>
              </a:rPr>
              <a:t>,400</a:t>
            </a:r>
            <a:r>
              <a:rPr lang="ko-KR" altLang="en-US" sz="1100" i="0" strike="sngStrike" dirty="0">
                <a:solidFill>
                  <a:schemeClr val="bg1">
                    <a:lumMod val="65000"/>
                  </a:schemeClr>
                </a:solidFill>
                <a:effectLst/>
              </a:rPr>
              <a:t>원</a:t>
            </a:r>
            <a:endParaRPr lang="en-US" altLang="ko-KR" sz="1100" i="0" strike="sngStrike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C01B9A-57C1-DD71-50ED-F0DD27DB4F51}"/>
              </a:ext>
            </a:extLst>
          </p:cNvPr>
          <p:cNvGrpSpPr/>
          <p:nvPr/>
        </p:nvGrpSpPr>
        <p:grpSpPr>
          <a:xfrm>
            <a:off x="4980849" y="3225235"/>
            <a:ext cx="3117080" cy="265126"/>
            <a:chOff x="5009130" y="3225728"/>
            <a:chExt cx="3117080" cy="26512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6E8FA46-EEB6-E026-E023-F949FC04CDCE}"/>
                </a:ext>
              </a:extLst>
            </p:cNvPr>
            <p:cNvSpPr txBox="1"/>
            <p:nvPr/>
          </p:nvSpPr>
          <p:spPr>
            <a:xfrm>
              <a:off x="5636930" y="3233924"/>
              <a:ext cx="377026" cy="25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100" b="1" i="0" dirty="0">
                  <a:solidFill>
                    <a:srgbClr val="333333"/>
                  </a:solidFill>
                  <a:effectLst/>
                </a:rPr>
                <a:t>4.8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1F2636-3F56-1843-1901-2480AF9E1307}"/>
                </a:ext>
              </a:extLst>
            </p:cNvPr>
            <p:cNvSpPr txBox="1"/>
            <p:nvPr/>
          </p:nvSpPr>
          <p:spPr>
            <a:xfrm>
              <a:off x="5853699" y="3225728"/>
              <a:ext cx="2272511" cy="25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/ </a:t>
              </a:r>
              <a:r>
                <a:rPr lang="en-US" altLang="ko-KR" sz="900" b="1" i="0" dirty="0">
                  <a:effectLst/>
                </a:rPr>
                <a:t>121</a:t>
              </a: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건 리뷰 보기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&gt;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월간구매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1,236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</a:t>
              </a: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  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CA23C06-8C8F-EA57-20E6-6FBA19AD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09130" y="3254389"/>
              <a:ext cx="700364" cy="216000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7790760-969A-48C5-8F34-FA635071331C}"/>
              </a:ext>
            </a:extLst>
          </p:cNvPr>
          <p:cNvSpPr txBox="1"/>
          <p:nvPr/>
        </p:nvSpPr>
        <p:spPr>
          <a:xfrm>
            <a:off x="5024382" y="5335599"/>
            <a:ext cx="890800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구매수량</a:t>
            </a:r>
            <a:endParaRPr lang="en-US" altLang="ko-KR" sz="1000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구매단가</a:t>
            </a:r>
            <a:endParaRPr lang="en-US" altLang="ko-KR" sz="10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구매금액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B0BF1D-6619-F353-F567-23C258B9E351}"/>
              </a:ext>
            </a:extLst>
          </p:cNvPr>
          <p:cNvSpPr txBox="1"/>
          <p:nvPr/>
        </p:nvSpPr>
        <p:spPr>
          <a:xfrm>
            <a:off x="7122418" y="2248706"/>
            <a:ext cx="226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제품번호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: 055LPSE202010270000084481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F2C8C9B9-9FF3-89AC-E15E-C357F158F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32340"/>
              </p:ext>
            </p:extLst>
          </p:nvPr>
        </p:nvGraphicFramePr>
        <p:xfrm>
          <a:off x="4998417" y="4684989"/>
          <a:ext cx="4415659" cy="648000"/>
        </p:xfrm>
        <a:graphic>
          <a:graphicData uri="http://schemas.openxmlformats.org/drawingml/2006/table">
            <a:tbl>
              <a:tblPr/>
              <a:tblGrid>
                <a:gridCol w="651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1488617852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481334856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4157105287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1619881118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568896461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2394617047"/>
                    </a:ext>
                  </a:extLst>
                </a:gridCol>
                <a:gridCol w="470521">
                  <a:extLst>
                    <a:ext uri="{9D8B030D-6E8A-4147-A177-3AD203B41FA5}">
                      <a16:colId xmlns:a16="http://schemas.microsoft.com/office/drawing/2014/main" val="226768647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수량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단가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19,900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20,400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20,900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21,500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22,100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22,700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23,200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24,320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A0F4ED5-E920-753B-2939-4180E0DC13D6}"/>
              </a:ext>
            </a:extLst>
          </p:cNvPr>
          <p:cNvSpPr/>
          <p:nvPr/>
        </p:nvSpPr>
        <p:spPr bwMode="auto">
          <a:xfrm>
            <a:off x="4998670" y="4215902"/>
            <a:ext cx="3456000" cy="324000"/>
          </a:xfrm>
          <a:prstGeom prst="roundRect">
            <a:avLst>
              <a:gd name="adj" fmla="val 8811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l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고객님을 위한 할인 쿠폰이 있어요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CFC812AB-D631-DCC8-427F-39D70902490D}"/>
              </a:ext>
            </a:extLst>
          </p:cNvPr>
          <p:cNvSpPr/>
          <p:nvPr/>
        </p:nvSpPr>
        <p:spPr bwMode="auto">
          <a:xfrm>
            <a:off x="8514076" y="4215902"/>
            <a:ext cx="900000" cy="324000"/>
          </a:xfrm>
          <a:prstGeom prst="roundRect">
            <a:avLst>
              <a:gd name="adj" fmla="val 4908"/>
            </a:avLst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쿠폰받기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A713D22-7AA3-7404-8E7F-9938AB9952A6}"/>
              </a:ext>
            </a:extLst>
          </p:cNvPr>
          <p:cNvSpPr/>
          <p:nvPr/>
        </p:nvSpPr>
        <p:spPr bwMode="auto">
          <a:xfrm>
            <a:off x="6144258" y="5425468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51257EC-3AB6-AE67-FCC0-F660F7DBF9AF}"/>
              </a:ext>
            </a:extLst>
          </p:cNvPr>
          <p:cNvSpPr/>
          <p:nvPr/>
        </p:nvSpPr>
        <p:spPr bwMode="auto">
          <a:xfrm>
            <a:off x="6144258" y="5739793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24,320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F31ED720-7EE6-DBF5-8AE5-7CE83270BEEF}"/>
              </a:ext>
            </a:extLst>
          </p:cNvPr>
          <p:cNvSpPr/>
          <p:nvPr/>
        </p:nvSpPr>
        <p:spPr bwMode="auto">
          <a:xfrm>
            <a:off x="6144258" y="6063545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24,320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6DE4AA-A94A-D928-8534-3BF73B8E6566}"/>
              </a:ext>
            </a:extLst>
          </p:cNvPr>
          <p:cNvSpPr txBox="1"/>
          <p:nvPr/>
        </p:nvSpPr>
        <p:spPr>
          <a:xfrm>
            <a:off x="7101913" y="5335599"/>
            <a:ext cx="380224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개</a:t>
            </a:r>
            <a:endParaRPr lang="en-US" altLang="ko-KR" sz="1000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원 </a:t>
            </a:r>
            <a:endParaRPr lang="en-US" altLang="ko-KR" sz="10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원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B46AA58-780E-F5D9-7AEC-BD0AB1093159}"/>
              </a:ext>
            </a:extLst>
          </p:cNvPr>
          <p:cNvSpPr txBox="1"/>
          <p:nvPr/>
        </p:nvSpPr>
        <p:spPr>
          <a:xfrm>
            <a:off x="7305116" y="5655461"/>
            <a:ext cx="2132437" cy="328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  <a:latin typeface="Noto Sans" panose="020B0502040504020204" pitchFamily="34" charset="0"/>
              </a:rPr>
              <a:t>* </a:t>
            </a:r>
            <a:r>
              <a:rPr lang="ko-KR" altLang="en-US" sz="900" i="0" dirty="0">
                <a:solidFill>
                  <a:schemeClr val="bg1">
                    <a:lumMod val="65000"/>
                  </a:schemeClr>
                </a:solidFill>
                <a:effectLst/>
                <a:latin typeface="Noto Sans" panose="020B0502040504020204" pitchFamily="34" charset="0"/>
              </a:rPr>
              <a:t>수량 변경 시 단가가 변경됩니다</a:t>
            </a:r>
            <a:r>
              <a:rPr lang="en-US" altLang="ko-KR" sz="900" i="0" dirty="0">
                <a:solidFill>
                  <a:schemeClr val="bg1">
                    <a:lumMod val="65000"/>
                  </a:schemeClr>
                </a:solidFill>
                <a:effectLst/>
                <a:latin typeface="Noto Sans" panose="020B0502040504020204" pitchFamily="34" charset="0"/>
              </a:rPr>
              <a:t>.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96752F4-446B-AADB-480F-AF811DAE5DB7}"/>
              </a:ext>
            </a:extLst>
          </p:cNvPr>
          <p:cNvGrpSpPr/>
          <p:nvPr/>
        </p:nvGrpSpPr>
        <p:grpSpPr>
          <a:xfrm>
            <a:off x="1159790" y="5894582"/>
            <a:ext cx="396000" cy="360000"/>
            <a:chOff x="533020" y="2613970"/>
            <a:chExt cx="2016000" cy="1764000"/>
          </a:xfrm>
        </p:grpSpPr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E8F1BEB-AFDA-7CB7-F84F-0D27872F7406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FA0A845B-0142-A008-D58F-AD75D876023C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64E64D4-A0A5-B9C4-C4DC-B85BCADDA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BE6E476-7DD0-8557-03CF-AC258D5CA396}"/>
              </a:ext>
            </a:extLst>
          </p:cNvPr>
          <p:cNvSpPr txBox="1"/>
          <p:nvPr/>
        </p:nvSpPr>
        <p:spPr>
          <a:xfrm>
            <a:off x="1060206" y="5560305"/>
            <a:ext cx="8739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b="1" dirty="0"/>
              <a:t>연관 기획전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693CF1-ACB5-4313-B454-D9CE18190F20}"/>
              </a:ext>
            </a:extLst>
          </p:cNvPr>
          <p:cNvSpPr txBox="1"/>
          <p:nvPr/>
        </p:nvSpPr>
        <p:spPr>
          <a:xfrm>
            <a:off x="1599374" y="5940208"/>
            <a:ext cx="30089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사회적기업 제품 기획전                                  </a:t>
            </a:r>
            <a:r>
              <a:rPr lang="en-US" altLang="ko-KR" sz="1050" dirty="0"/>
              <a:t>&gt;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205018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0D711DD7-4BE3-53E1-48F4-2FDB26193AA8}"/>
              </a:ext>
            </a:extLst>
          </p:cNvPr>
          <p:cNvCxnSpPr/>
          <p:nvPr/>
        </p:nvCxnSpPr>
        <p:spPr>
          <a:xfrm>
            <a:off x="4996101" y="2047011"/>
            <a:ext cx="4428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A66DA47-5C03-F55C-A971-1F89D3199251}"/>
              </a:ext>
            </a:extLst>
          </p:cNvPr>
          <p:cNvSpPr txBox="1"/>
          <p:nvPr/>
        </p:nvSpPr>
        <p:spPr>
          <a:xfrm>
            <a:off x="4905242" y="2240804"/>
            <a:ext cx="89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333333"/>
                </a:solidFill>
                <a:latin typeface="Noto Sans" panose="020B0502040504020204" pitchFamily="34" charset="0"/>
              </a:rPr>
              <a:t>합계금액</a:t>
            </a:r>
            <a:endParaRPr lang="en-US" altLang="ko-KR" sz="12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FD4939-8E88-BC49-7891-CD6CE3B85D54}"/>
              </a:ext>
            </a:extLst>
          </p:cNvPr>
          <p:cNvSpPr txBox="1"/>
          <p:nvPr/>
        </p:nvSpPr>
        <p:spPr>
          <a:xfrm>
            <a:off x="8339989" y="2179248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sz="20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2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326E6-EBD7-D3B9-F21B-CE612546513F}"/>
              </a:ext>
            </a:extLst>
          </p:cNvPr>
          <p:cNvSpPr txBox="1"/>
          <p:nvPr/>
        </p:nvSpPr>
        <p:spPr>
          <a:xfrm>
            <a:off x="5024382" y="1610909"/>
            <a:ext cx="8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옵션선택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72FB277-028B-592D-DC8F-3ED2D0510E23}"/>
              </a:ext>
            </a:extLst>
          </p:cNvPr>
          <p:cNvGrpSpPr/>
          <p:nvPr/>
        </p:nvGrpSpPr>
        <p:grpSpPr>
          <a:xfrm>
            <a:off x="6144256" y="1623778"/>
            <a:ext cx="3276000" cy="252000"/>
            <a:chOff x="6144256" y="943890"/>
            <a:chExt cx="3276000" cy="252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7445044-C07B-18AA-BD57-51E890198311}"/>
                </a:ext>
              </a:extLst>
            </p:cNvPr>
            <p:cNvSpPr/>
            <p:nvPr/>
          </p:nvSpPr>
          <p:spPr bwMode="auto">
            <a:xfrm>
              <a:off x="6144256" y="943890"/>
              <a:ext cx="3276000" cy="252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08000" rtlCol="0" anchor="ctr">
              <a:noAutofit/>
            </a:bodyPr>
            <a:lstStyle/>
            <a:p>
              <a:pPr algn="l"/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선택해주세요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1A71F2D-4C28-EA5E-BC02-05FD144A297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263059" y="1024212"/>
              <a:ext cx="54000" cy="90000"/>
            </a:xfrm>
            <a:prstGeom prst="rect">
              <a:avLst/>
            </a:prstGeom>
          </p:spPr>
        </p:pic>
      </p:grp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638E2C4-25EC-5523-C775-408CB65BD071}"/>
              </a:ext>
            </a:extLst>
          </p:cNvPr>
          <p:cNvSpPr/>
          <p:nvPr/>
        </p:nvSpPr>
        <p:spPr bwMode="auto">
          <a:xfrm>
            <a:off x="4996101" y="2718047"/>
            <a:ext cx="2160000" cy="432000"/>
          </a:xfrm>
          <a:prstGeom prst="roundRect">
            <a:avLst>
              <a:gd name="adj" fmla="val 4908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장바구니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EDB14E4-94DA-E884-AE2B-F3B5129F919B}"/>
              </a:ext>
            </a:extLst>
          </p:cNvPr>
          <p:cNvGrpSpPr/>
          <p:nvPr/>
        </p:nvGrpSpPr>
        <p:grpSpPr>
          <a:xfrm>
            <a:off x="386385" y="3890302"/>
            <a:ext cx="9036000" cy="900000"/>
            <a:chOff x="386385" y="3835316"/>
            <a:chExt cx="9036000" cy="90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BDCEC62-0FDD-F4EC-219E-620A5CC840D0}"/>
                </a:ext>
              </a:extLst>
            </p:cNvPr>
            <p:cNvSpPr/>
            <p:nvPr/>
          </p:nvSpPr>
          <p:spPr bwMode="auto">
            <a:xfrm>
              <a:off x="386385" y="3835316"/>
              <a:ext cx="9036000" cy="90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ko-KR" altLang="ko-KR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</a:br>
              <a:endPara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70D7FD-20B5-3E6E-215F-67F99E020601}"/>
                </a:ext>
              </a:extLst>
            </p:cNvPr>
            <p:cNvSpPr txBox="1"/>
            <p:nvPr/>
          </p:nvSpPr>
          <p:spPr>
            <a:xfrm>
              <a:off x="546234" y="4011832"/>
              <a:ext cx="227396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업체명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: 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㈜좋은아침</a:t>
              </a:r>
              <a:endParaRPr lang="en-US" altLang="ko-KR" sz="1000" dirty="0">
                <a:solidFill>
                  <a:srgbClr val="757575"/>
                </a:solidFill>
                <a:latin typeface="Noto Sans" panose="020B0502040504020204" pitchFamily="34" charset="0"/>
                <a:cs typeface="Noto Sans" panose="020B050204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주소지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: 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경남 함안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6A55D8-EEA0-D811-968C-EA9E5FDA0FF1}"/>
                </a:ext>
              </a:extLst>
            </p:cNvPr>
            <p:cNvSpPr txBox="1"/>
            <p:nvPr/>
          </p:nvSpPr>
          <p:spPr>
            <a:xfrm>
              <a:off x="3558941" y="4011487"/>
              <a:ext cx="2184691" cy="5543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기업유형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: 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사회적기업</a:t>
              </a:r>
              <a:r>
                <a:rPr lang="en-US" altLang="ko-KR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, 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여성기업</a:t>
              </a:r>
              <a:endParaRPr lang="en-US" altLang="ko-KR" sz="1000" dirty="0">
                <a:solidFill>
                  <a:srgbClr val="757575"/>
                </a:solidFill>
                <a:latin typeface="Noto Sans" panose="020B0502040504020204" pitchFamily="34" charset="0"/>
                <a:cs typeface="Noto Sans" panose="020B050204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전화번호</a:t>
              </a:r>
              <a:r>
                <a:rPr kumimoji="0" lang="ko-KR" altLang="en-US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kumimoji="0" lang="en-US" altLang="ko-KR" sz="1000" b="0" i="0" u="none" strike="noStrike" cap="none" normalizeH="0" baseline="0" dirty="0">
                  <a:ln>
                    <a:noFill/>
                  </a:ln>
                  <a:solidFill>
                    <a:srgbClr val="757575"/>
                  </a:solidFill>
                  <a:effectLst/>
                  <a:latin typeface="Noto Sans" panose="020B0502040504020204" pitchFamily="34" charset="0"/>
                  <a:cs typeface="Noto Sans" panose="020B0502040504020204" pitchFamily="34" charset="0"/>
                </a:rPr>
                <a:t>: 055-1522-9698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EC400E-6606-F244-13F3-C0214662A489}"/>
                </a:ext>
              </a:extLst>
            </p:cNvPr>
            <p:cNvSpPr txBox="1"/>
            <p:nvPr/>
          </p:nvSpPr>
          <p:spPr>
            <a:xfrm>
              <a:off x="6562021" y="4011832"/>
              <a:ext cx="227396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기술인증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사업자번호</a:t>
              </a:r>
              <a:r>
                <a:rPr lang="ko-KR" altLang="en-US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r>
                <a:rPr lang="en-US" altLang="ko-KR" sz="1000" dirty="0">
                  <a:solidFill>
                    <a:srgbClr val="757575"/>
                  </a:solidFill>
                  <a:latin typeface="Noto Sans" panose="020B0502040504020204" pitchFamily="34" charset="0"/>
                  <a:cs typeface="Noto Sans" panose="020B0502040504020204" pitchFamily="34" charset="0"/>
                </a:rPr>
                <a:t>: 123-45-67890 </a:t>
              </a:r>
              <a:endPara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EBF9261-1AFA-4934-E686-0BA434AF1F2B}"/>
              </a:ext>
            </a:extLst>
          </p:cNvPr>
          <p:cNvSpPr/>
          <p:nvPr/>
        </p:nvSpPr>
        <p:spPr bwMode="auto">
          <a:xfrm>
            <a:off x="7259466" y="2718047"/>
            <a:ext cx="2160000" cy="432000"/>
          </a:xfrm>
          <a:prstGeom prst="roundRect">
            <a:avLst>
              <a:gd name="adj" fmla="val 4908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</a:rPr>
              <a:t>바로구매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96B11CC-4862-187F-2869-1F7229345FE8}"/>
              </a:ext>
            </a:extLst>
          </p:cNvPr>
          <p:cNvSpPr/>
          <p:nvPr/>
        </p:nvSpPr>
        <p:spPr bwMode="auto">
          <a:xfrm>
            <a:off x="4996101" y="3244030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/>
              <a:t>대량구매 견적요청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52E2E2E-7A3D-F7CE-85F5-8AA361227B06}"/>
              </a:ext>
            </a:extLst>
          </p:cNvPr>
          <p:cNvSpPr/>
          <p:nvPr/>
        </p:nvSpPr>
        <p:spPr bwMode="auto">
          <a:xfrm>
            <a:off x="7997466" y="3244030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 err="1"/>
              <a:t>비교담기</a:t>
            </a:r>
            <a:endParaRPr lang="ko-KR" altLang="en-US" sz="105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0781A7A-8B0D-F4D5-90B3-9774CA05BF85}"/>
              </a:ext>
            </a:extLst>
          </p:cNvPr>
          <p:cNvSpPr/>
          <p:nvPr/>
        </p:nvSpPr>
        <p:spPr bwMode="auto">
          <a:xfrm>
            <a:off x="6496784" y="3244030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/>
              <a:t>샘플요청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2906C2-065B-8022-3CA6-FA25AE46B2A1}"/>
              </a:ext>
            </a:extLst>
          </p:cNvPr>
          <p:cNvSpPr txBox="1"/>
          <p:nvPr/>
        </p:nvSpPr>
        <p:spPr>
          <a:xfrm>
            <a:off x="5024382" y="873350"/>
            <a:ext cx="89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배송정보</a:t>
            </a:r>
            <a:endParaRPr lang="en-US" altLang="ko-KR" sz="1000" dirty="0">
              <a:solidFill>
                <a:srgbClr val="333333"/>
              </a:solidFill>
              <a:latin typeface="Noto Sans" panose="020B0502040504020204" pitchFamily="34" charset="0"/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79E70D0-BC5F-CDAA-23C5-55FC1EA4A0C8}"/>
              </a:ext>
            </a:extLst>
          </p:cNvPr>
          <p:cNvGrpSpPr/>
          <p:nvPr/>
        </p:nvGrpSpPr>
        <p:grpSpPr>
          <a:xfrm>
            <a:off x="6043556" y="881985"/>
            <a:ext cx="3346861" cy="682046"/>
            <a:chOff x="6043556" y="881985"/>
            <a:chExt cx="3346861" cy="68204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35AECA1-B2AB-9D43-51ED-35D3B031AB0A}"/>
                </a:ext>
              </a:extLst>
            </p:cNvPr>
            <p:cNvSpPr txBox="1"/>
            <p:nvPr/>
          </p:nvSpPr>
          <p:spPr>
            <a:xfrm>
              <a:off x="6043556" y="881985"/>
              <a:ext cx="3346861" cy="682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333333"/>
                  </a:solidFill>
                  <a:latin typeface="Noto Sans" panose="020B0502040504020204" pitchFamily="34" charset="0"/>
                </a:rPr>
                <a:t>무료배송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제주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 3,500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원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도서산간 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10,000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원 추가</a:t>
              </a:r>
              <a:endPara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주문일로부터 </a:t>
              </a:r>
              <a:r>
                <a:rPr lang="en-US" altLang="ko-KR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10</a:t>
              </a:r>
              <a:r>
                <a:rPr lang="ko-KR" altLang="en-US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일 이내 배송 </a:t>
              </a:r>
              <a:r>
                <a:rPr lang="en-US" altLang="ko-KR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(</a:t>
              </a:r>
              <a:r>
                <a:rPr lang="ko-KR" altLang="en-US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공휴일 제외</a:t>
              </a:r>
              <a:r>
                <a:rPr lang="en-US" altLang="ko-KR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)</a:t>
              </a:r>
              <a:endParaRPr lang="en-US" altLang="ko-KR" sz="1000" i="0" dirty="0">
                <a:solidFill>
                  <a:srgbClr val="333333"/>
                </a:solidFill>
                <a:effectLst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F8258B12-DF5A-A78D-DFD2-D74AC5881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1825" y="1114903"/>
              <a:ext cx="209550" cy="200025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BF6226F-F2CF-FF5C-8514-88C73A1F5A43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719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1BF6226F-F2CF-FF5C-8514-88C73A1F5A43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F13446-1064-ED54-73B9-B1555B972BD2}"/>
              </a:ext>
            </a:extLst>
          </p:cNvPr>
          <p:cNvSpPr txBox="1"/>
          <p:nvPr/>
        </p:nvSpPr>
        <p:spPr>
          <a:xfrm>
            <a:off x="432246" y="819542"/>
            <a:ext cx="2614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다른 고객들이 많이 본 상품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285A5-6815-AE1F-3BA9-07590B001193}"/>
              </a:ext>
            </a:extLst>
          </p:cNvPr>
          <p:cNvSpPr txBox="1"/>
          <p:nvPr/>
        </p:nvSpPr>
        <p:spPr>
          <a:xfrm>
            <a:off x="8530706" y="86480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AAA0A1-CB64-C14A-60B7-84FFC8967F57}"/>
              </a:ext>
            </a:extLst>
          </p:cNvPr>
          <p:cNvGrpSpPr/>
          <p:nvPr/>
        </p:nvGrpSpPr>
        <p:grpSpPr>
          <a:xfrm>
            <a:off x="7157626" y="1268701"/>
            <a:ext cx="2116774" cy="3037596"/>
            <a:chOff x="7157626" y="2077329"/>
            <a:chExt cx="2116774" cy="303759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87B90B9-98EA-2A5E-49D7-A1643C7A075B}"/>
                </a:ext>
              </a:extLst>
            </p:cNvPr>
            <p:cNvGrpSpPr/>
            <p:nvPr/>
          </p:nvGrpSpPr>
          <p:grpSpPr>
            <a:xfrm>
              <a:off x="7157626" y="2077329"/>
              <a:ext cx="2116774" cy="2746917"/>
              <a:chOff x="7221410" y="1265003"/>
              <a:chExt cx="2116774" cy="2746917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1967E2E5-BD9C-3DEA-D11F-7F41174E9B83}"/>
                  </a:ext>
                </a:extLst>
              </p:cNvPr>
              <p:cNvGrpSpPr/>
              <p:nvPr/>
            </p:nvGrpSpPr>
            <p:grpSpPr>
              <a:xfrm>
                <a:off x="732218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038A9048-9988-7FF4-CF01-2897A1E4A8CD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505F9D12-5967-A101-703D-E28CBB51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125053A0-4031-5D4B-CD7F-4AD7EE8E34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FF5D1E-9506-61A1-9D9A-318D5BA462B5}"/>
                  </a:ext>
                </a:extLst>
              </p:cNvPr>
              <p:cNvSpPr txBox="1"/>
              <p:nvPr/>
            </p:nvSpPr>
            <p:spPr>
              <a:xfrm>
                <a:off x="7221410" y="3363980"/>
                <a:ext cx="761353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㈜좋은아침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E82736C-A006-AF1E-60D7-0DE7C49194F1}"/>
                  </a:ext>
                </a:extLst>
              </p:cNvPr>
              <p:cNvSpPr txBox="1"/>
              <p:nvPr/>
            </p:nvSpPr>
            <p:spPr>
              <a:xfrm>
                <a:off x="7239516" y="3573530"/>
                <a:ext cx="2076209" cy="4383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도톰한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3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겹 점보롤 화장지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/</a:t>
                </a:r>
              </a:p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휴지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(1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박스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16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)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61726DA-59FC-9F1A-E403-9F64AD25C1BD}"/>
                  </a:ext>
                </a:extLst>
              </p:cNvPr>
              <p:cNvSpPr/>
              <p:nvPr/>
            </p:nvSpPr>
            <p:spPr>
              <a:xfrm>
                <a:off x="733021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BD487FE0-EB97-DB6A-A4EE-AF9C824D57BE}"/>
                  </a:ext>
                </a:extLst>
              </p:cNvPr>
              <p:cNvSpPr/>
              <p:nvPr/>
            </p:nvSpPr>
            <p:spPr>
              <a:xfrm>
                <a:off x="7949335" y="3180824"/>
                <a:ext cx="468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여성기업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8AC457-DCF8-FFB2-D1F7-32F203A8233C}"/>
                </a:ext>
              </a:extLst>
            </p:cNvPr>
            <p:cNvSpPr txBox="1"/>
            <p:nvPr/>
          </p:nvSpPr>
          <p:spPr>
            <a:xfrm>
              <a:off x="7175732" y="4843056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30,900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796B198-52CB-5973-10E9-26357B5A302A}"/>
              </a:ext>
            </a:extLst>
          </p:cNvPr>
          <p:cNvGrpSpPr/>
          <p:nvPr/>
        </p:nvGrpSpPr>
        <p:grpSpPr>
          <a:xfrm>
            <a:off x="4919085" y="1268701"/>
            <a:ext cx="2116774" cy="3037596"/>
            <a:chOff x="4919085" y="1265003"/>
            <a:chExt cx="2116774" cy="303759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C06D9FE0-D310-D5FE-F9AE-0DA3743F1B40}"/>
                </a:ext>
              </a:extLst>
            </p:cNvPr>
            <p:cNvGrpSpPr/>
            <p:nvPr/>
          </p:nvGrpSpPr>
          <p:grpSpPr>
            <a:xfrm>
              <a:off x="4919085" y="1265003"/>
              <a:ext cx="2116774" cy="2567380"/>
              <a:chOff x="4894135" y="1265003"/>
              <a:chExt cx="2116774" cy="256738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51F2E739-C83D-7E78-D784-89650E6568B5}"/>
                  </a:ext>
                </a:extLst>
              </p:cNvPr>
              <p:cNvGrpSpPr/>
              <p:nvPr/>
            </p:nvGrpSpPr>
            <p:grpSpPr>
              <a:xfrm>
                <a:off x="499490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2556500B-EE9C-F040-3E58-CE388DCA72CD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1561DC91-0589-6A5F-733E-38F48F083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D2146AA5-3FEA-CDD4-F0C7-3A9BF3082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EC64A1-7FC9-A6CF-A30D-337E3BBBD38D}"/>
                  </a:ext>
                </a:extLst>
              </p:cNvPr>
              <p:cNvSpPr txBox="1"/>
              <p:nvPr/>
            </p:nvSpPr>
            <p:spPr>
              <a:xfrm>
                <a:off x="4894135" y="3363980"/>
                <a:ext cx="146988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사회적협동조화 </a:t>
                </a: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우리누리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5DBF7A9-0F10-B272-B7E7-08D1DAE938C0}"/>
                  </a:ext>
                </a:extLst>
              </p:cNvPr>
              <p:cNvSpPr txBox="1"/>
              <p:nvPr/>
            </p:nvSpPr>
            <p:spPr>
              <a:xfrm>
                <a:off x="4912241" y="3573530"/>
                <a:ext cx="139653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인피니티 물티슈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_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캡형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FE2DE0A0-AC3B-6DE4-5D0E-00DCD70E41E5}"/>
                  </a:ext>
                </a:extLst>
              </p:cNvPr>
              <p:cNvSpPr/>
              <p:nvPr/>
            </p:nvSpPr>
            <p:spPr>
              <a:xfrm>
                <a:off x="5003470" y="3180824"/>
                <a:ext cx="576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A463D8EB-6AC5-AEED-6CAD-BFA8F71428C0}"/>
                  </a:ext>
                </a:extLst>
              </p:cNvPr>
              <p:cNvSpPr/>
              <p:nvPr/>
            </p:nvSpPr>
            <p:spPr>
              <a:xfrm>
                <a:off x="5622595" y="3180824"/>
                <a:ext cx="792000" cy="180000"/>
              </a:xfrm>
              <a:prstGeom prst="roundRect">
                <a:avLst>
                  <a:gd name="adj" fmla="val 10018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38DEC0-9F31-25CA-1212-94B04CACD2B9}"/>
                </a:ext>
              </a:extLst>
            </p:cNvPr>
            <p:cNvSpPr txBox="1"/>
            <p:nvPr/>
          </p:nvSpPr>
          <p:spPr>
            <a:xfrm>
              <a:off x="4937191" y="403073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68C2EDA-D626-FC5B-9D61-43268ACC0D12}"/>
              </a:ext>
            </a:extLst>
          </p:cNvPr>
          <p:cNvGrpSpPr/>
          <p:nvPr/>
        </p:nvGrpSpPr>
        <p:grpSpPr>
          <a:xfrm>
            <a:off x="432246" y="1263920"/>
            <a:ext cx="2196041" cy="3047036"/>
            <a:chOff x="432246" y="1265003"/>
            <a:chExt cx="2196041" cy="3047036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D26894B0-8067-9766-AFB1-769AAC68910E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B2B3E776-762D-4AE1-F748-6021B435E701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48" name="사각형: 둥근 모서리 47">
                  <a:extLst>
                    <a:ext uri="{FF2B5EF4-FFF2-40B4-BE49-F238E27FC236}">
                      <a16:creationId xmlns:a16="http://schemas.microsoft.com/office/drawing/2014/main" id="{840BD889-79FA-5F75-5536-F731FD020E77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012E38E9-B4F2-172B-13BD-6DE937A45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EFB2BBCE-D404-4D4A-5C11-049BA331FE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B3655E-0DF0-4815-CE7F-080FA1FB1BB7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2140BD-D214-240F-F87E-1FA234C90946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5228FE5-7952-5CE5-4BB7-4BFD0C2B2D35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:a16="http://schemas.microsoft.com/office/drawing/2014/main" id="{32595729-FB8D-E305-3E71-857FBD372B90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A5F5BE-889A-18F4-8184-131AA380382A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6861876-45E2-CF4D-C94D-9CFF51B97286}"/>
              </a:ext>
            </a:extLst>
          </p:cNvPr>
          <p:cNvGrpSpPr/>
          <p:nvPr/>
        </p:nvGrpSpPr>
        <p:grpSpPr>
          <a:xfrm>
            <a:off x="2693397" y="1263920"/>
            <a:ext cx="2239716" cy="3047036"/>
            <a:chOff x="2693397" y="1265003"/>
            <a:chExt cx="2239716" cy="3047036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3E21083B-068E-CBF8-E4F2-4D49B9C61160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C9F6CCD1-DF02-CF54-73CC-94339CEDF330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97A5B1C2-6FC8-DE68-9790-A2B9472E0CCE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8D01C0CE-D7E6-9A6B-FA7F-2E0BFBB06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3DA4D4F8-7EFB-B52B-F411-C1CCBB3B8E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D08FF27-4378-01F1-1271-9EBE9D6D986B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182935-F999-4B64-9AE0-DBAE14A31EB7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6BBF7CAC-8F68-DA92-6E42-604EFD9F7400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DFD394-9A1A-B812-ED60-7CAA907D7F8E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9524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3294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상품몰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상세시안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 err="1">
                <a:latin typeface="+mn-ea"/>
              </a:rPr>
              <a:t>수량별</a:t>
            </a:r>
            <a:r>
              <a:rPr lang="ko-KR" altLang="en-US" sz="1400" dirty="0">
                <a:latin typeface="+mn-ea"/>
              </a:rPr>
              <a:t> 단가 없을 경우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F326AB-10EC-3093-CC24-F2B4C1E037C0}"/>
              </a:ext>
            </a:extLst>
          </p:cNvPr>
          <p:cNvSpPr/>
          <p:nvPr/>
        </p:nvSpPr>
        <p:spPr>
          <a:xfrm>
            <a:off x="129151" y="510492"/>
            <a:ext cx="9547200" cy="28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48F2E-4569-36C1-9BD5-0AA33BC22176}"/>
              </a:ext>
            </a:extLst>
          </p:cNvPr>
          <p:cNvSpPr txBox="1"/>
          <p:nvPr/>
        </p:nvSpPr>
        <p:spPr>
          <a:xfrm>
            <a:off x="7438239" y="531258"/>
            <a:ext cx="21034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로그아웃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고객센터   </a:t>
            </a:r>
            <a:r>
              <a:rPr lang="en-US" altLang="ko-KR" sz="800" dirty="0">
                <a:solidFill>
                  <a:schemeClr val="bg1"/>
                </a:solidFill>
              </a:rPr>
              <a:t>|   </a:t>
            </a:r>
            <a:r>
              <a:rPr lang="ko-KR" altLang="en-US" sz="800" dirty="0">
                <a:solidFill>
                  <a:schemeClr val="bg1"/>
                </a:solidFill>
              </a:rPr>
              <a:t>바이소셜 소개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8352AA2-C051-877F-EC91-EE914F4993B5}"/>
              </a:ext>
            </a:extLst>
          </p:cNvPr>
          <p:cNvGrpSpPr>
            <a:grpSpLocks noChangeAspect="1"/>
          </p:cNvGrpSpPr>
          <p:nvPr/>
        </p:nvGrpSpPr>
        <p:grpSpPr>
          <a:xfrm>
            <a:off x="3102751" y="948221"/>
            <a:ext cx="3600000" cy="396000"/>
            <a:chOff x="2498679" y="1672118"/>
            <a:chExt cx="4105789" cy="451636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5DC667B2-CFF3-350A-2E2F-77C61C8CD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8679" y="1672118"/>
              <a:ext cx="4105789" cy="451636"/>
            </a:xfrm>
            <a:prstGeom prst="roundRect">
              <a:avLst>
                <a:gd name="adj" fmla="val 50000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무엇을 찾으시나요</a:t>
              </a:r>
              <a:r>
                <a: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?</a:t>
              </a:r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3" name="그림 12" descr="원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3E214E08-54F1-9095-A015-7366C9A08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2048" y="1789936"/>
              <a:ext cx="215999" cy="215999"/>
            </a:xfrm>
            <a:prstGeom prst="rect">
              <a:avLst/>
            </a:prstGeom>
          </p:spPr>
        </p:pic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E3EF92A-9A86-62DB-AE15-122B74106F04}"/>
              </a:ext>
            </a:extLst>
          </p:cNvPr>
          <p:cNvCxnSpPr>
            <a:cxnSpLocks/>
          </p:cNvCxnSpPr>
          <p:nvPr/>
        </p:nvCxnSpPr>
        <p:spPr>
          <a:xfrm>
            <a:off x="123990" y="1493880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4305FDB-F3E1-0E79-CAAB-FA76C2DB638E}"/>
              </a:ext>
            </a:extLst>
          </p:cNvPr>
          <p:cNvGrpSpPr/>
          <p:nvPr/>
        </p:nvGrpSpPr>
        <p:grpSpPr>
          <a:xfrm>
            <a:off x="7729986" y="893045"/>
            <a:ext cx="1811714" cy="481363"/>
            <a:chOff x="7729986" y="874939"/>
            <a:chExt cx="1811714" cy="4813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E62931-D44D-8A6B-D7FA-7B449F9EF888}"/>
                </a:ext>
              </a:extLst>
            </p:cNvPr>
            <p:cNvSpPr txBox="1"/>
            <p:nvPr/>
          </p:nvSpPr>
          <p:spPr>
            <a:xfrm>
              <a:off x="7729986" y="1140858"/>
              <a:ext cx="18117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800" dirty="0"/>
                <a:t>장바구니     마이페이지     입점신청</a:t>
              </a: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FDFFCBBF-7E1B-F7C0-81E7-A897F5BA8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72709" y="888785"/>
              <a:ext cx="361950" cy="27622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66A36662-7930-682F-2522-216EE4B6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4987" y="874939"/>
              <a:ext cx="352425" cy="30480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CD4AA16B-07D4-060D-6F12-372F5F0EF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71177" y="887017"/>
              <a:ext cx="342900" cy="285750"/>
            </a:xfrm>
            <a:prstGeom prst="rect">
              <a:avLst/>
            </a:prstGeom>
          </p:spPr>
        </p:pic>
      </p:grp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BDEE808-69D8-B21F-CD33-B37AF600B984}"/>
              </a:ext>
            </a:extLst>
          </p:cNvPr>
          <p:cNvCxnSpPr>
            <a:cxnSpLocks/>
          </p:cNvCxnSpPr>
          <p:nvPr/>
        </p:nvCxnSpPr>
        <p:spPr>
          <a:xfrm>
            <a:off x="123990" y="2055855"/>
            <a:ext cx="954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7BDF49C-6047-73F5-3E75-91FC350A5B99}"/>
              </a:ext>
            </a:extLst>
          </p:cNvPr>
          <p:cNvGrpSpPr/>
          <p:nvPr/>
        </p:nvGrpSpPr>
        <p:grpSpPr>
          <a:xfrm>
            <a:off x="133417" y="1493880"/>
            <a:ext cx="1885785" cy="561976"/>
            <a:chOff x="123990" y="1493880"/>
            <a:chExt cx="1885785" cy="5619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EF2C5CB-9FBB-549F-7FBB-E1A373F03D35}"/>
                </a:ext>
              </a:extLst>
            </p:cNvPr>
            <p:cNvSpPr/>
            <p:nvPr/>
          </p:nvSpPr>
          <p:spPr bwMode="auto">
            <a:xfrm>
              <a:off x="123990" y="1493880"/>
              <a:ext cx="1885785" cy="56197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361E3AF-C2FE-9E2B-546C-851A1C5D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3375" y="1662630"/>
              <a:ext cx="253500" cy="2340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5366F9-D276-2E07-767C-583AD55C2A2D}"/>
                </a:ext>
              </a:extLst>
            </p:cNvPr>
            <p:cNvSpPr txBox="1"/>
            <p:nvPr/>
          </p:nvSpPr>
          <p:spPr>
            <a:xfrm>
              <a:off x="556590" y="1646794"/>
              <a:ext cx="106009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/>
                <a:t>전체카테고리</a:t>
              </a:r>
              <a:endParaRPr lang="ko-KR" altLang="en-US" sz="1050" b="1" dirty="0"/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9BEF9FDC-0E82-2480-9A3F-3DA1834125FD}"/>
              </a:ext>
            </a:extLst>
          </p:cNvPr>
          <p:cNvSpPr/>
          <p:nvPr/>
        </p:nvSpPr>
        <p:spPr bwMode="auto">
          <a:xfrm>
            <a:off x="8120166" y="908669"/>
            <a:ext cx="144000" cy="144000"/>
          </a:xfrm>
          <a:prstGeom prst="ellipse">
            <a:avLst/>
          </a:prstGeom>
          <a:solidFill>
            <a:schemeClr val="accent2"/>
          </a:solidFill>
          <a:ln w="3175">
            <a:noFill/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altLang="ko-KR" sz="750" dirty="0">
                <a:solidFill>
                  <a:schemeClr val="bg1"/>
                </a:solidFill>
              </a:rPr>
              <a:t>0</a:t>
            </a:r>
            <a:endParaRPr lang="ko-KR" altLang="en-US" sz="75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92E1AC5-BB50-9445-8328-3B70485C6C2F}"/>
              </a:ext>
            </a:extLst>
          </p:cNvPr>
          <p:cNvGrpSpPr/>
          <p:nvPr/>
        </p:nvGrpSpPr>
        <p:grpSpPr>
          <a:xfrm>
            <a:off x="7825236" y="1626154"/>
            <a:ext cx="1624583" cy="288114"/>
            <a:chOff x="7825236" y="1626154"/>
            <a:chExt cx="1624583" cy="28811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66D8BCF-35DA-BF05-0BF5-A3512CA8A613}"/>
                </a:ext>
              </a:extLst>
            </p:cNvPr>
            <p:cNvSpPr txBox="1"/>
            <p:nvPr/>
          </p:nvSpPr>
          <p:spPr>
            <a:xfrm>
              <a:off x="7969142" y="1637269"/>
              <a:ext cx="7296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bon"/>
                </a:rPr>
                <a:t>1</a:t>
              </a:r>
              <a:r>
                <a:rPr lang="en-US" altLang="ko-KR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    </a:t>
              </a:r>
              <a:r>
                <a:rPr lang="ko-KR" altLang="en-US" sz="105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+mn-ea"/>
                </a:rPr>
                <a:t>반비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EDC5437-60B0-5FD5-F7B0-73FA0B969307}"/>
                </a:ext>
              </a:extLst>
            </p:cNvPr>
            <p:cNvCxnSpPr>
              <a:cxnSpLocks/>
            </p:cNvCxnSpPr>
            <p:nvPr/>
          </p:nvCxnSpPr>
          <p:spPr>
            <a:xfrm>
              <a:off x="7825236" y="1626154"/>
              <a:ext cx="0" cy="288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7C0D899-55CA-AC98-43F4-46DAB97E098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9350819" y="1722022"/>
              <a:ext cx="72000" cy="126000"/>
            </a:xfrm>
            <a:prstGeom prst="rect">
              <a:avLst/>
            </a:prstGeom>
          </p:spPr>
        </p:pic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4AEEFAE-83BA-B9B8-04BE-14918B77331C}"/>
                </a:ext>
              </a:extLst>
            </p:cNvPr>
            <p:cNvSpPr/>
            <p:nvPr/>
          </p:nvSpPr>
          <p:spPr bwMode="auto">
            <a:xfrm>
              <a:off x="8660541" y="1755330"/>
              <a:ext cx="93600" cy="64800"/>
            </a:xfrm>
            <a:prstGeom prst="triangle">
              <a:avLst/>
            </a:prstGeom>
            <a:solidFill>
              <a:srgbClr val="FF0000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BA5D3F5-8A38-74B0-D876-ECEDE07B95CE}"/>
              </a:ext>
            </a:extLst>
          </p:cNvPr>
          <p:cNvGrpSpPr/>
          <p:nvPr/>
        </p:nvGrpSpPr>
        <p:grpSpPr>
          <a:xfrm>
            <a:off x="2171662" y="1646794"/>
            <a:ext cx="3863268" cy="253916"/>
            <a:chOff x="2171662" y="1646794"/>
            <a:chExt cx="3863268" cy="2539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4A8CA07-1201-9C3A-4817-A959992651DB}"/>
                </a:ext>
              </a:extLst>
            </p:cNvPr>
            <p:cNvSpPr txBox="1"/>
            <p:nvPr/>
          </p:nvSpPr>
          <p:spPr>
            <a:xfrm>
              <a:off x="3387710" y="1646794"/>
              <a:ext cx="57419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베스트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7B3A72-3804-7163-7250-148A3F429654}"/>
                </a:ext>
              </a:extLst>
            </p:cNvPr>
            <p:cNvSpPr txBox="1"/>
            <p:nvPr/>
          </p:nvSpPr>
          <p:spPr>
            <a:xfrm>
              <a:off x="4164535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인증상품관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AA136D1-8DA7-605B-EDD9-739671D22402}"/>
                </a:ext>
              </a:extLst>
            </p:cNvPr>
            <p:cNvSpPr txBox="1"/>
            <p:nvPr/>
          </p:nvSpPr>
          <p:spPr>
            <a:xfrm>
              <a:off x="5201047" y="1646794"/>
              <a:ext cx="8338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우수기업관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7DEBA10-0D82-12E5-201A-F68F39AA4AD2}"/>
                </a:ext>
              </a:extLst>
            </p:cNvPr>
            <p:cNvSpPr txBox="1"/>
            <p:nvPr/>
          </p:nvSpPr>
          <p:spPr>
            <a:xfrm>
              <a:off x="2171662" y="1646794"/>
              <a:ext cx="101341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b="1" dirty="0"/>
                <a:t>이벤트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기획전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9E442F7-77AB-7ABB-6720-9ACF98C1D917}"/>
              </a:ext>
            </a:extLst>
          </p:cNvPr>
          <p:cNvGrpSpPr/>
          <p:nvPr/>
        </p:nvGrpSpPr>
        <p:grpSpPr>
          <a:xfrm>
            <a:off x="373014" y="976462"/>
            <a:ext cx="1429839" cy="330994"/>
            <a:chOff x="373014" y="976462"/>
            <a:chExt cx="1429839" cy="33099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DEAC334-64A1-C4FB-01E3-F517CB237A1E}"/>
                </a:ext>
              </a:extLst>
            </p:cNvPr>
            <p:cNvSpPr txBox="1"/>
            <p:nvPr/>
          </p:nvSpPr>
          <p:spPr>
            <a:xfrm>
              <a:off x="752565" y="993275"/>
              <a:ext cx="10502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+mn-ea"/>
                </a:rPr>
                <a:t>Buy Social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1373CA02-A4CD-41BD-D04B-3CF8481667BB}"/>
                </a:ext>
              </a:extLst>
            </p:cNvPr>
            <p:cNvGrpSpPr/>
            <p:nvPr/>
          </p:nvGrpSpPr>
          <p:grpSpPr>
            <a:xfrm>
              <a:off x="373014" y="976462"/>
              <a:ext cx="330994" cy="330994"/>
              <a:chOff x="6446076" y="2895600"/>
              <a:chExt cx="1906543" cy="1906543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4615634-F7BB-0CF7-318D-1645D0D39891}"/>
                  </a:ext>
                </a:extLst>
              </p:cNvPr>
              <p:cNvSpPr/>
              <p:nvPr/>
            </p:nvSpPr>
            <p:spPr bwMode="auto">
              <a:xfrm>
                <a:off x="6446076" y="2895600"/>
                <a:ext cx="1906543" cy="190654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11ED543-0FA3-E2B1-4D9C-049846C7816F}"/>
                  </a:ext>
                </a:extLst>
              </p:cNvPr>
              <p:cNvCxnSpPr>
                <a:stCxn id="48" idx="7"/>
                <a:endCxn id="48" idx="3"/>
              </p:cNvCxnSpPr>
              <p:nvPr/>
            </p:nvCxnSpPr>
            <p:spPr>
              <a:xfrm flipH="1"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A30E648B-2835-4364-1191-85C24C77781B}"/>
                  </a:ext>
                </a:extLst>
              </p:cNvPr>
              <p:cNvCxnSpPr>
                <a:stCxn id="48" idx="1"/>
                <a:endCxn id="48" idx="5"/>
              </p:cNvCxnSpPr>
              <p:nvPr/>
            </p:nvCxnSpPr>
            <p:spPr>
              <a:xfrm>
                <a:off x="6725283" y="3174807"/>
                <a:ext cx="1348129" cy="134812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19F1F975-49EB-D474-FD86-4B321418D94D}"/>
              </a:ext>
            </a:extLst>
          </p:cNvPr>
          <p:cNvSpPr txBox="1"/>
          <p:nvPr/>
        </p:nvSpPr>
        <p:spPr>
          <a:xfrm>
            <a:off x="251630" y="531258"/>
            <a:ext cx="12923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 </a:t>
            </a:r>
            <a:r>
              <a:rPr lang="ko-KR" altLang="en-US" sz="800" dirty="0">
                <a:solidFill>
                  <a:schemeClr val="bg1"/>
                </a:solidFill>
              </a:rPr>
              <a:t>판로플랫폼 바로가기  </a:t>
            </a:r>
            <a:r>
              <a:rPr lang="en-US" altLang="ko-KR" sz="800" dirty="0">
                <a:solidFill>
                  <a:schemeClr val="bg1"/>
                </a:solidFill>
              </a:rPr>
              <a:t>&gt;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6F49B0-8144-BF48-FD7E-58DF69516D6B}"/>
              </a:ext>
            </a:extLst>
          </p:cNvPr>
          <p:cNvSpPr txBox="1"/>
          <p:nvPr/>
        </p:nvSpPr>
        <p:spPr>
          <a:xfrm>
            <a:off x="5811486" y="531258"/>
            <a:ext cx="16706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 [</a:t>
            </a:r>
            <a:r>
              <a:rPr lang="ko-KR" altLang="en-US" sz="800" dirty="0">
                <a:solidFill>
                  <a:schemeClr val="bg1"/>
                </a:solidFill>
              </a:rPr>
              <a:t>공공기관</a:t>
            </a:r>
            <a:r>
              <a:rPr lang="en-US" altLang="ko-KR" sz="800" dirty="0">
                <a:solidFill>
                  <a:schemeClr val="bg1"/>
                </a:solidFill>
              </a:rPr>
              <a:t>] </a:t>
            </a:r>
            <a:r>
              <a:rPr lang="ko-KR" altLang="en-US" sz="800" dirty="0">
                <a:solidFill>
                  <a:schemeClr val="bg1"/>
                </a:solidFill>
              </a:rPr>
              <a:t>홍길동님 안녕하세요</a:t>
            </a:r>
            <a:r>
              <a:rPr lang="en-US" altLang="ko-KR" sz="800" dirty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E2890CD6-A7FF-071D-56CA-817EC1963F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296" y="581477"/>
            <a:ext cx="200025" cy="152400"/>
          </a:xfrm>
          <a:prstGeom prst="rect">
            <a:avLst/>
          </a:prstGeom>
        </p:spPr>
      </p:pic>
      <p:grpSp>
        <p:nvGrpSpPr>
          <p:cNvPr id="62" name="그룹 61">
            <a:extLst>
              <a:ext uri="{FF2B5EF4-FFF2-40B4-BE49-F238E27FC236}">
                <a16:creationId xmlns:a16="http://schemas.microsoft.com/office/drawing/2014/main" id="{3501AA7C-45E3-FB03-2F09-4CFA0C77AAD0}"/>
              </a:ext>
            </a:extLst>
          </p:cNvPr>
          <p:cNvGrpSpPr/>
          <p:nvPr/>
        </p:nvGrpSpPr>
        <p:grpSpPr>
          <a:xfrm>
            <a:off x="1160831" y="2299970"/>
            <a:ext cx="3528000" cy="3204030"/>
            <a:chOff x="533020" y="2613970"/>
            <a:chExt cx="2016000" cy="1764000"/>
          </a:xfrm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328CDEA5-47F2-3315-8D23-7156123F2191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CC0F10A7-BF9A-E1AB-B780-B4AACE94983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BED955BF-4C85-353E-7BEC-504C4B1DBD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7DCBBCF-118E-E484-53F3-164533A86A2A}"/>
              </a:ext>
            </a:extLst>
          </p:cNvPr>
          <p:cNvGrpSpPr/>
          <p:nvPr/>
        </p:nvGrpSpPr>
        <p:grpSpPr>
          <a:xfrm>
            <a:off x="383663" y="2295987"/>
            <a:ext cx="540000" cy="2062641"/>
            <a:chOff x="383663" y="2035626"/>
            <a:chExt cx="540000" cy="2062641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4208C281-FC04-06F7-4D7D-8118A5367D4C}"/>
                </a:ext>
              </a:extLst>
            </p:cNvPr>
            <p:cNvGrpSpPr/>
            <p:nvPr/>
          </p:nvGrpSpPr>
          <p:grpSpPr>
            <a:xfrm>
              <a:off x="383663" y="2237725"/>
              <a:ext cx="540000" cy="1648188"/>
              <a:chOff x="383663" y="2679910"/>
              <a:chExt cx="540000" cy="1648188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CD01E266-8EBF-0343-9E6B-25B527A1FA2C}"/>
                  </a:ext>
                </a:extLst>
              </p:cNvPr>
              <p:cNvGrpSpPr/>
              <p:nvPr/>
            </p:nvGrpSpPr>
            <p:grpSpPr>
              <a:xfrm>
                <a:off x="383663" y="2679910"/>
                <a:ext cx="540000" cy="502334"/>
                <a:chOff x="533020" y="2613970"/>
                <a:chExt cx="2016000" cy="1764000"/>
              </a:xfrm>
            </p:grpSpPr>
            <p:sp>
              <p:nvSpPr>
                <p:cNvPr id="77" name="사각형: 둥근 모서리 76">
                  <a:extLst>
                    <a:ext uri="{FF2B5EF4-FFF2-40B4-BE49-F238E27FC236}">
                      <a16:creationId xmlns:a16="http://schemas.microsoft.com/office/drawing/2014/main" id="{081695CA-8C7D-4563-AF25-CAD962B49641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42B0A31E-AED8-9D26-4060-867F6D58A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219A458C-0535-972F-0644-875FA8982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A52ADC0-C65B-3181-7FB2-FF83E7270CDD}"/>
                  </a:ext>
                </a:extLst>
              </p:cNvPr>
              <p:cNvGrpSpPr/>
              <p:nvPr/>
            </p:nvGrpSpPr>
            <p:grpSpPr>
              <a:xfrm>
                <a:off x="383663" y="3255134"/>
                <a:ext cx="540000" cy="502334"/>
                <a:chOff x="533020" y="2613970"/>
                <a:chExt cx="2016000" cy="1764000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BC951BF4-7822-F5C1-9F26-71D73658F8FD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67130E-CA09-E24A-D277-AA8659AC3A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B6D3988-C29D-3A91-6D08-0CD4C950E6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F9E50C5A-CF6F-C8CD-41E1-E6E90310109B}"/>
                  </a:ext>
                </a:extLst>
              </p:cNvPr>
              <p:cNvGrpSpPr/>
              <p:nvPr/>
            </p:nvGrpSpPr>
            <p:grpSpPr>
              <a:xfrm>
                <a:off x="383663" y="3825764"/>
                <a:ext cx="540000" cy="502334"/>
                <a:chOff x="533020" y="2613970"/>
                <a:chExt cx="2016000" cy="1764000"/>
              </a:xfrm>
            </p:grpSpPr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0141D5C3-673E-7BEC-5280-B36220DB3FCD}"/>
                    </a:ext>
                  </a:extLst>
                </p:cNvPr>
                <p:cNvSpPr/>
                <p:nvPr/>
              </p:nvSpPr>
              <p:spPr>
                <a:xfrm>
                  <a:off x="533020" y="2613970"/>
                  <a:ext cx="2016000" cy="1764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0C266C75-9313-9299-93EC-47877A8F15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47B3CC62-BC12-BBDA-3F99-6518F61C0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3020" y="2613970"/>
                  <a:ext cx="2016000" cy="1764000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FB2D286-08DC-21E0-2291-C2EEEA950A63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17663" y="3999267"/>
              <a:ext cx="72000" cy="126000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0FB712E8-4744-AA2F-1A13-EA5AF23B445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alphaModFix amt="85000"/>
              <a:grayscl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17663" y="2008626"/>
              <a:ext cx="72000" cy="126000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D0280A7-60F2-D7BC-B185-0964429DC52E}"/>
              </a:ext>
            </a:extLst>
          </p:cNvPr>
          <p:cNvSpPr txBox="1"/>
          <p:nvPr/>
        </p:nvSpPr>
        <p:spPr>
          <a:xfrm>
            <a:off x="4893153" y="2391631"/>
            <a:ext cx="1096381" cy="255583"/>
          </a:xfrm>
          <a:prstGeom prst="rect">
            <a:avLst/>
          </a:prstGeom>
          <a:noFill/>
        </p:spPr>
        <p:txBody>
          <a:bodyPr wrap="none" lIns="72000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50" dirty="0"/>
              <a:t> ㈜좋은아침   </a:t>
            </a:r>
            <a:r>
              <a:rPr lang="en-US" altLang="ko-KR" sz="1050" dirty="0"/>
              <a:t>&gt;</a:t>
            </a:r>
            <a:endParaRPr lang="en-US" altLang="ko-KR" sz="1050" i="0" dirty="0">
              <a:effectLst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2A809F-BB93-80E4-FC93-6298004D1016}"/>
              </a:ext>
            </a:extLst>
          </p:cNvPr>
          <p:cNvSpPr txBox="1"/>
          <p:nvPr/>
        </p:nvSpPr>
        <p:spPr>
          <a:xfrm>
            <a:off x="4911259" y="2641641"/>
            <a:ext cx="432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도톰한 친환경 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점보롤 화장지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휴지</a:t>
            </a:r>
            <a:endParaRPr lang="en-US" altLang="ko-KR" sz="16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박스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16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롤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</a:t>
            </a:r>
            <a:endParaRPr lang="en-US" altLang="ko-KR" sz="160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8F3902-8EE5-B2B2-3B89-B01EB43864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9815" y="3782189"/>
            <a:ext cx="695325" cy="361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1A0F09-1154-0A19-3656-293C8E8BC0A8}"/>
              </a:ext>
            </a:extLst>
          </p:cNvPr>
          <p:cNvSpPr txBox="1"/>
          <p:nvPr/>
        </p:nvSpPr>
        <p:spPr>
          <a:xfrm>
            <a:off x="4908813" y="3886880"/>
            <a:ext cx="684803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b="1" dirty="0">
                <a:solidFill>
                  <a:srgbClr val="C00000"/>
                </a:solidFill>
              </a:rPr>
              <a:t>2</a:t>
            </a:r>
            <a:r>
              <a:rPr lang="en-US" altLang="ko-KR" sz="2000" b="1" i="0" dirty="0">
                <a:solidFill>
                  <a:srgbClr val="C00000"/>
                </a:solidFill>
                <a:effectLst/>
              </a:rPr>
              <a:t>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216C3-7231-E355-7736-3852F5863176}"/>
              </a:ext>
            </a:extLst>
          </p:cNvPr>
          <p:cNvSpPr txBox="1"/>
          <p:nvPr/>
        </p:nvSpPr>
        <p:spPr>
          <a:xfrm>
            <a:off x="5548850" y="3886880"/>
            <a:ext cx="1204176" cy="28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2000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sz="20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2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E5674-1382-C525-8BF8-618DDC847496}"/>
              </a:ext>
            </a:extLst>
          </p:cNvPr>
          <p:cNvSpPr txBox="1"/>
          <p:nvPr/>
        </p:nvSpPr>
        <p:spPr>
          <a:xfrm>
            <a:off x="4908813" y="3573633"/>
            <a:ext cx="742511" cy="25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100" strike="sngStrike" dirty="0">
                <a:solidFill>
                  <a:schemeClr val="bg1">
                    <a:lumMod val="65000"/>
                  </a:schemeClr>
                </a:solidFill>
              </a:rPr>
              <a:t>30</a:t>
            </a:r>
            <a:r>
              <a:rPr lang="en-US" altLang="ko-KR" sz="1100" i="0" strike="sngStrike" dirty="0">
                <a:solidFill>
                  <a:schemeClr val="bg1">
                    <a:lumMod val="65000"/>
                  </a:schemeClr>
                </a:solidFill>
                <a:effectLst/>
              </a:rPr>
              <a:t>,400</a:t>
            </a:r>
            <a:r>
              <a:rPr lang="ko-KR" altLang="en-US" sz="1100" i="0" strike="sngStrike" dirty="0">
                <a:solidFill>
                  <a:schemeClr val="bg1">
                    <a:lumMod val="65000"/>
                  </a:schemeClr>
                </a:solidFill>
                <a:effectLst/>
              </a:rPr>
              <a:t>원</a:t>
            </a:r>
            <a:endParaRPr lang="en-US" altLang="ko-KR" sz="1100" i="0" strike="sngStrike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CC01B9A-57C1-DD71-50ED-F0DD27DB4F51}"/>
              </a:ext>
            </a:extLst>
          </p:cNvPr>
          <p:cNvGrpSpPr/>
          <p:nvPr/>
        </p:nvGrpSpPr>
        <p:grpSpPr>
          <a:xfrm>
            <a:off x="4980849" y="3225235"/>
            <a:ext cx="3117080" cy="265126"/>
            <a:chOff x="5009130" y="3225728"/>
            <a:chExt cx="3117080" cy="26512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6E8FA46-EEB6-E026-E023-F949FC04CDCE}"/>
                </a:ext>
              </a:extLst>
            </p:cNvPr>
            <p:cNvSpPr txBox="1"/>
            <p:nvPr/>
          </p:nvSpPr>
          <p:spPr>
            <a:xfrm>
              <a:off x="5636930" y="3233924"/>
              <a:ext cx="377026" cy="25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100" b="1" i="0" dirty="0">
                  <a:solidFill>
                    <a:srgbClr val="333333"/>
                  </a:solidFill>
                  <a:effectLst/>
                </a:rPr>
                <a:t>4.8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11F2636-3F56-1843-1901-2480AF9E1307}"/>
                </a:ext>
              </a:extLst>
            </p:cNvPr>
            <p:cNvSpPr txBox="1"/>
            <p:nvPr/>
          </p:nvSpPr>
          <p:spPr>
            <a:xfrm>
              <a:off x="5853699" y="3225728"/>
              <a:ext cx="2272511" cy="25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/ </a:t>
              </a:r>
              <a:r>
                <a:rPr lang="en-US" altLang="ko-KR" sz="900" b="1" i="0" dirty="0">
                  <a:effectLst/>
                </a:rPr>
                <a:t>121</a:t>
              </a: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건 리뷰 보기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&gt;  </a:t>
              </a:r>
              <a:r>
                <a:rPr lang="en-US" altLang="ko-KR" sz="900" dirty="0">
                  <a:solidFill>
                    <a:schemeClr val="bg1">
                      <a:lumMod val="65000"/>
                    </a:schemeClr>
                  </a:solidFill>
                </a:rPr>
                <a:t>|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월간구매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1,236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</a:t>
              </a: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  </a:t>
              </a: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4CA23C06-8C8F-EA57-20E6-6FBA19AD5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09130" y="3254389"/>
              <a:ext cx="700364" cy="2160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5B0BF1D-6619-F353-F567-23C258B9E351}"/>
              </a:ext>
            </a:extLst>
          </p:cNvPr>
          <p:cNvSpPr txBox="1"/>
          <p:nvPr/>
        </p:nvSpPr>
        <p:spPr>
          <a:xfrm>
            <a:off x="7122418" y="2248706"/>
            <a:ext cx="2268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>
                <a:solidFill>
                  <a:schemeClr val="bg1">
                    <a:lumMod val="65000"/>
                  </a:schemeClr>
                </a:solidFill>
              </a:rPr>
              <a:t>제품번호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: 055LPSE202010270000084481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738" name="그룹 737">
            <a:extLst>
              <a:ext uri="{FF2B5EF4-FFF2-40B4-BE49-F238E27FC236}">
                <a16:creationId xmlns:a16="http://schemas.microsoft.com/office/drawing/2014/main" id="{B0C5E3F6-5843-93F2-B46C-10A6416DA9B9}"/>
              </a:ext>
            </a:extLst>
          </p:cNvPr>
          <p:cNvGrpSpPr/>
          <p:nvPr/>
        </p:nvGrpSpPr>
        <p:grpSpPr>
          <a:xfrm>
            <a:off x="4905242" y="4141353"/>
            <a:ext cx="4638923" cy="2236237"/>
            <a:chOff x="4905242" y="873350"/>
            <a:chExt cx="4638923" cy="2236237"/>
          </a:xfrm>
        </p:grpSpPr>
        <p:cxnSp>
          <p:nvCxnSpPr>
            <p:cNvPr id="739" name="직선 연결선 738">
              <a:extLst>
                <a:ext uri="{FF2B5EF4-FFF2-40B4-BE49-F238E27FC236}">
                  <a16:creationId xmlns:a16="http://schemas.microsoft.com/office/drawing/2014/main" id="{46983BA2-57B1-1F62-0F92-FB5E916BB62D}"/>
                </a:ext>
              </a:extLst>
            </p:cNvPr>
            <p:cNvCxnSpPr/>
            <p:nvPr/>
          </p:nvCxnSpPr>
          <p:spPr>
            <a:xfrm>
              <a:off x="4996101" y="2047011"/>
              <a:ext cx="4428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273AB346-5198-72BE-53C2-A278FAD38483}"/>
                </a:ext>
              </a:extLst>
            </p:cNvPr>
            <p:cNvSpPr txBox="1"/>
            <p:nvPr/>
          </p:nvSpPr>
          <p:spPr>
            <a:xfrm>
              <a:off x="4905242" y="2240804"/>
              <a:ext cx="890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333333"/>
                  </a:solidFill>
                  <a:latin typeface="Noto Sans" panose="020B0502040504020204" pitchFamily="34" charset="0"/>
                </a:rPr>
                <a:t>합계금액</a:t>
              </a:r>
              <a:endParaRPr lang="en-US" altLang="ko-KR" sz="12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86E82E74-EC4D-AA75-DDCA-5853D6478412}"/>
                </a:ext>
              </a:extLst>
            </p:cNvPr>
            <p:cNvSpPr txBox="1"/>
            <p:nvPr/>
          </p:nvSpPr>
          <p:spPr>
            <a:xfrm>
              <a:off x="8339989" y="2179248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2000" b="1" i="0" dirty="0">
                  <a:solidFill>
                    <a:srgbClr val="333333"/>
                  </a:solidFill>
                  <a:effectLst/>
                </a:rPr>
                <a:t>24,320</a:t>
              </a:r>
              <a:r>
                <a:rPr lang="ko-KR" altLang="en-US" sz="20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2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9F125A60-CE92-C30C-8BF5-BA417A3EB637}"/>
                </a:ext>
              </a:extLst>
            </p:cNvPr>
            <p:cNvSpPr txBox="1"/>
            <p:nvPr/>
          </p:nvSpPr>
          <p:spPr>
            <a:xfrm>
              <a:off x="4905242" y="1610909"/>
              <a:ext cx="890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옵션선택</a:t>
              </a:r>
              <a:endParaRPr lang="en-US" altLang="ko-KR" sz="1000" i="0" dirty="0">
                <a:solidFill>
                  <a:srgbClr val="333333"/>
                </a:solidFill>
                <a:effectLst/>
              </a:endParaRPr>
            </a:p>
          </p:txBody>
        </p:sp>
        <p:grpSp>
          <p:nvGrpSpPr>
            <p:cNvPr id="743" name="그룹 742">
              <a:extLst>
                <a:ext uri="{FF2B5EF4-FFF2-40B4-BE49-F238E27FC236}">
                  <a16:creationId xmlns:a16="http://schemas.microsoft.com/office/drawing/2014/main" id="{5A05D9EE-EC97-2CB2-D92F-69AEC749492E}"/>
                </a:ext>
              </a:extLst>
            </p:cNvPr>
            <p:cNvGrpSpPr/>
            <p:nvPr/>
          </p:nvGrpSpPr>
          <p:grpSpPr>
            <a:xfrm>
              <a:off x="6144256" y="1623778"/>
              <a:ext cx="3276000" cy="252000"/>
              <a:chOff x="6144256" y="943890"/>
              <a:chExt cx="3276000" cy="252000"/>
            </a:xfrm>
          </p:grpSpPr>
          <p:sp>
            <p:nvSpPr>
              <p:cNvPr id="753" name="사각형: 둥근 모서리 752">
                <a:extLst>
                  <a:ext uri="{FF2B5EF4-FFF2-40B4-BE49-F238E27FC236}">
                    <a16:creationId xmlns:a16="http://schemas.microsoft.com/office/drawing/2014/main" id="{2CE5E6B4-BBE8-D1A1-2C4D-6645074FC9FD}"/>
                  </a:ext>
                </a:extLst>
              </p:cNvPr>
              <p:cNvSpPr/>
              <p:nvPr/>
            </p:nvSpPr>
            <p:spPr bwMode="auto">
              <a:xfrm>
                <a:off x="6144256" y="943890"/>
                <a:ext cx="3276000" cy="25200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108000" rtlCol="0" anchor="ctr">
                <a:noAutofit/>
              </a:bodyPr>
              <a:lstStyle/>
              <a:p>
                <a:pPr algn="l"/>
                <a:r>
                  <a:rPr lang="ko-KR" alt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선택해주세요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pic>
            <p:nvPicPr>
              <p:cNvPr id="754" name="그림 753">
                <a:extLst>
                  <a:ext uri="{FF2B5EF4-FFF2-40B4-BE49-F238E27FC236}">
                    <a16:creationId xmlns:a16="http://schemas.microsoft.com/office/drawing/2014/main" id="{FB357C74-F885-02B8-ABB2-451E844B00FB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4" cstate="print">
                <a:alphaModFix amt="85000"/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harpenSoften amount="25000"/>
                        </a14:imgEffect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9263059" y="1024212"/>
                <a:ext cx="54000" cy="90000"/>
              </a:xfrm>
              <a:prstGeom prst="rect">
                <a:avLst/>
              </a:prstGeom>
            </p:spPr>
          </p:pic>
        </p:grpSp>
        <p:sp>
          <p:nvSpPr>
            <p:cNvPr id="744" name="사각형: 둥근 모서리 743">
              <a:extLst>
                <a:ext uri="{FF2B5EF4-FFF2-40B4-BE49-F238E27FC236}">
                  <a16:creationId xmlns:a16="http://schemas.microsoft.com/office/drawing/2014/main" id="{83C91F03-D978-A22E-22EB-FD6A5171D5F2}"/>
                </a:ext>
              </a:extLst>
            </p:cNvPr>
            <p:cNvSpPr/>
            <p:nvPr/>
          </p:nvSpPr>
          <p:spPr bwMode="auto">
            <a:xfrm>
              <a:off x="4996101" y="2677587"/>
              <a:ext cx="2160000" cy="432000"/>
            </a:xfrm>
            <a:prstGeom prst="roundRect">
              <a:avLst>
                <a:gd name="adj" fmla="val 490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745" name="사각형: 둥근 모서리 744">
              <a:extLst>
                <a:ext uri="{FF2B5EF4-FFF2-40B4-BE49-F238E27FC236}">
                  <a16:creationId xmlns:a16="http://schemas.microsoft.com/office/drawing/2014/main" id="{533942D5-AF30-F49C-5959-F0D836C009E1}"/>
                </a:ext>
              </a:extLst>
            </p:cNvPr>
            <p:cNvSpPr/>
            <p:nvPr/>
          </p:nvSpPr>
          <p:spPr bwMode="auto">
            <a:xfrm>
              <a:off x="7259466" y="2677587"/>
              <a:ext cx="2160000" cy="432000"/>
            </a:xfrm>
            <a:prstGeom prst="roundRect">
              <a:avLst>
                <a:gd name="adj" fmla="val 4908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바로구매</a:t>
              </a:r>
            </a:p>
          </p:txBody>
        </p:sp>
        <p:sp>
          <p:nvSpPr>
            <p:cNvPr id="749" name="TextBox 748">
              <a:extLst>
                <a:ext uri="{FF2B5EF4-FFF2-40B4-BE49-F238E27FC236}">
                  <a16:creationId xmlns:a16="http://schemas.microsoft.com/office/drawing/2014/main" id="{8A23D730-3E65-3B49-A2D4-CCCB03F9CF9F}"/>
                </a:ext>
              </a:extLst>
            </p:cNvPr>
            <p:cNvSpPr txBox="1"/>
            <p:nvPr/>
          </p:nvSpPr>
          <p:spPr>
            <a:xfrm>
              <a:off x="4905242" y="873350"/>
              <a:ext cx="890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배송정보</a:t>
              </a:r>
              <a:endParaRPr lang="en-US" altLang="ko-KR" sz="1000" dirty="0">
                <a:solidFill>
                  <a:srgbClr val="333333"/>
                </a:solidFill>
                <a:latin typeface="Noto Sans" panose="020B0502040504020204" pitchFamily="34" charset="0"/>
              </a:endParaRPr>
            </a:p>
          </p:txBody>
        </p:sp>
        <p:grpSp>
          <p:nvGrpSpPr>
            <p:cNvPr id="750" name="그룹 749">
              <a:extLst>
                <a:ext uri="{FF2B5EF4-FFF2-40B4-BE49-F238E27FC236}">
                  <a16:creationId xmlns:a16="http://schemas.microsoft.com/office/drawing/2014/main" id="{4BB8F957-18EF-B02C-525E-87B2144A9BC6}"/>
                </a:ext>
              </a:extLst>
            </p:cNvPr>
            <p:cNvGrpSpPr/>
            <p:nvPr/>
          </p:nvGrpSpPr>
          <p:grpSpPr>
            <a:xfrm>
              <a:off x="6043556" y="881985"/>
              <a:ext cx="3346861" cy="682046"/>
              <a:chOff x="6043556" y="881985"/>
              <a:chExt cx="3346861" cy="682046"/>
            </a:xfrm>
          </p:grpSpPr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77A43968-4724-74F6-8C76-364FF52CBB2C}"/>
                  </a:ext>
                </a:extLst>
              </p:cNvPr>
              <p:cNvSpPr txBox="1"/>
              <p:nvPr/>
            </p:nvSpPr>
            <p:spPr>
              <a:xfrm>
                <a:off x="6043556" y="881985"/>
                <a:ext cx="3346861" cy="682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무료배송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제주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 3,500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원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, 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도서산간 </a:t>
                </a:r>
                <a:r>
                  <a:rPr lang="en-US" altLang="ko-KR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10,000</a:t>
                </a:r>
                <a:r>
                  <a:rPr lang="ko-KR" altLang="en-US" sz="1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" panose="020B0502040504020204" pitchFamily="34" charset="0"/>
                  </a:rPr>
                  <a:t>원 추가</a:t>
                </a:r>
                <a:endPara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주문일로부터 </a:t>
                </a:r>
                <a:r>
                  <a:rPr lang="en-US" altLang="ko-KR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10</a:t>
                </a:r>
                <a:r>
                  <a:rPr lang="ko-KR" altLang="en-US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일 이내 배송 </a:t>
                </a:r>
                <a:r>
                  <a:rPr lang="en-US" altLang="ko-KR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(</a:t>
                </a:r>
                <a:r>
                  <a:rPr lang="ko-KR" altLang="en-US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공휴일 제외</a:t>
                </a:r>
                <a:r>
                  <a:rPr lang="en-US" altLang="ko-KR" sz="1000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)</a:t>
                </a:r>
                <a:endParaRPr lang="en-US" altLang="ko-KR" sz="1000" i="0" dirty="0">
                  <a:solidFill>
                    <a:srgbClr val="333333"/>
                  </a:solidFill>
                  <a:effectLst/>
                </a:endParaRPr>
              </a:p>
            </p:txBody>
          </p:sp>
          <p:pic>
            <p:nvPicPr>
              <p:cNvPr id="752" name="그림 751">
                <a:extLst>
                  <a:ext uri="{FF2B5EF4-FFF2-40B4-BE49-F238E27FC236}">
                    <a16:creationId xmlns:a16="http://schemas.microsoft.com/office/drawing/2014/main" id="{A9549857-6D34-C95D-4A4C-32E0636DD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51825" y="1114903"/>
                <a:ext cx="209550" cy="200025"/>
              </a:xfrm>
              <a:prstGeom prst="rect">
                <a:avLst/>
              </a:prstGeom>
            </p:spPr>
          </p:pic>
        </p:grp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D6FB23D-60C2-8641-047D-C79D6F6975CA}"/>
              </a:ext>
            </a:extLst>
          </p:cNvPr>
          <p:cNvSpPr/>
          <p:nvPr/>
        </p:nvSpPr>
        <p:spPr bwMode="auto">
          <a:xfrm>
            <a:off x="4996101" y="6471152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/>
              <a:t>대량구매 견적요청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DABADC1-447C-1367-5E42-DFCF36DA940F}"/>
              </a:ext>
            </a:extLst>
          </p:cNvPr>
          <p:cNvSpPr/>
          <p:nvPr/>
        </p:nvSpPr>
        <p:spPr bwMode="auto">
          <a:xfrm>
            <a:off x="7997466" y="6471152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 err="1"/>
              <a:t>비교담기</a:t>
            </a:r>
            <a:endParaRPr lang="ko-KR" altLang="en-US" sz="105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72F4B740-2230-15AF-E0A4-1BC17B43C6F8}"/>
              </a:ext>
            </a:extLst>
          </p:cNvPr>
          <p:cNvSpPr/>
          <p:nvPr/>
        </p:nvSpPr>
        <p:spPr bwMode="auto">
          <a:xfrm>
            <a:off x="6496784" y="6471152"/>
            <a:ext cx="1422000" cy="360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ko-KR" altLang="en-US" sz="1050" dirty="0"/>
              <a:t>샘플요청</a:t>
            </a:r>
          </a:p>
        </p:txBody>
      </p:sp>
    </p:spTree>
    <p:extLst>
      <p:ext uri="{BB962C8B-B14F-4D97-AF65-F5344CB8AC3E}">
        <p14:creationId xmlns:p14="http://schemas.microsoft.com/office/powerpoint/2010/main" val="326442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8" name="그룹 1257">
            <a:extLst>
              <a:ext uri="{FF2B5EF4-FFF2-40B4-BE49-F238E27FC236}">
                <a16:creationId xmlns:a16="http://schemas.microsoft.com/office/drawing/2014/main" id="{69396FBB-74B7-54C3-EB0A-FD5E24791912}"/>
              </a:ext>
            </a:extLst>
          </p:cNvPr>
          <p:cNvGrpSpPr/>
          <p:nvPr/>
        </p:nvGrpSpPr>
        <p:grpSpPr>
          <a:xfrm>
            <a:off x="7357523" y="1187487"/>
            <a:ext cx="2063186" cy="1944000"/>
            <a:chOff x="523580" y="1187487"/>
            <a:chExt cx="2063186" cy="1944000"/>
          </a:xfrm>
        </p:grpSpPr>
        <p:sp>
          <p:nvSpPr>
            <p:cNvPr id="1259" name="사각형: 둥근 모서리 1258">
              <a:extLst>
                <a:ext uri="{FF2B5EF4-FFF2-40B4-BE49-F238E27FC236}">
                  <a16:creationId xmlns:a16="http://schemas.microsoft.com/office/drawing/2014/main" id="{CFEDBE90-1AAE-EF31-2254-B8E3D7A839CF}"/>
                </a:ext>
              </a:extLst>
            </p:cNvPr>
            <p:cNvSpPr/>
            <p:nvPr/>
          </p:nvSpPr>
          <p:spPr>
            <a:xfrm>
              <a:off x="523580" y="1187487"/>
              <a:ext cx="2016000" cy="1944000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1B39D79D-70D8-C59A-89B4-1656D212DDFB}"/>
                </a:ext>
              </a:extLst>
            </p:cNvPr>
            <p:cNvSpPr txBox="1"/>
            <p:nvPr/>
          </p:nvSpPr>
          <p:spPr>
            <a:xfrm>
              <a:off x="620449" y="1779424"/>
              <a:ext cx="19098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2024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년 스토어 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36.5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도매 할인 공급 프로모션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(1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차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)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참여 기업 모집 공고</a:t>
              </a:r>
            </a:p>
          </p:txBody>
        </p:sp>
        <p:sp>
          <p:nvSpPr>
            <p:cNvPr id="1261" name="사각형: 둥근 모서리 1260">
              <a:extLst>
                <a:ext uri="{FF2B5EF4-FFF2-40B4-BE49-F238E27FC236}">
                  <a16:creationId xmlns:a16="http://schemas.microsoft.com/office/drawing/2014/main" id="{72503FCB-D773-7EFE-9C0B-3C7673F67812}"/>
                </a:ext>
              </a:extLst>
            </p:cNvPr>
            <p:cNvSpPr/>
            <p:nvPr/>
          </p:nvSpPr>
          <p:spPr>
            <a:xfrm>
              <a:off x="709051" y="1364302"/>
              <a:ext cx="360000" cy="162000"/>
            </a:xfrm>
            <a:prstGeom prst="roundRect">
              <a:avLst>
                <a:gd name="adj" fmla="val 20948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D-22</a:t>
              </a:r>
            </a:p>
          </p:txBody>
        </p:sp>
        <p:sp>
          <p:nvSpPr>
            <p:cNvPr id="1262" name="사각형: 둥근 모서리 1261">
              <a:extLst>
                <a:ext uri="{FF2B5EF4-FFF2-40B4-BE49-F238E27FC236}">
                  <a16:creationId xmlns:a16="http://schemas.microsoft.com/office/drawing/2014/main" id="{4D27F376-E659-E4ED-C2EB-42238B9C5A99}"/>
                </a:ext>
              </a:extLst>
            </p:cNvPr>
            <p:cNvSpPr/>
            <p:nvPr/>
          </p:nvSpPr>
          <p:spPr>
            <a:xfrm>
              <a:off x="656920" y="1642070"/>
              <a:ext cx="1929846" cy="162000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한국사회적기업진흥원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63" name="TextBox 1262">
              <a:extLst>
                <a:ext uri="{FF2B5EF4-FFF2-40B4-BE49-F238E27FC236}">
                  <a16:creationId xmlns:a16="http://schemas.microsoft.com/office/drawing/2014/main" id="{31F163D6-C43D-1453-9447-93F2F8EACBBB}"/>
                </a:ext>
              </a:extLst>
            </p:cNvPr>
            <p:cNvSpPr txBox="1"/>
            <p:nvPr/>
          </p:nvSpPr>
          <p:spPr>
            <a:xfrm>
              <a:off x="631897" y="2333132"/>
              <a:ext cx="1677978" cy="223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2024-02-06 ~ 2024-04-16</a:t>
              </a:r>
            </a:p>
          </p:txBody>
        </p:sp>
        <p:sp>
          <p:nvSpPr>
            <p:cNvPr id="1264" name="사각형: 둥근 모서리 1263">
              <a:extLst>
                <a:ext uri="{FF2B5EF4-FFF2-40B4-BE49-F238E27FC236}">
                  <a16:creationId xmlns:a16="http://schemas.microsoft.com/office/drawing/2014/main" id="{59E2A218-AB49-1B92-6DDE-FA1BFB141B82}"/>
                </a:ext>
              </a:extLst>
            </p:cNvPr>
            <p:cNvSpPr/>
            <p:nvPr/>
          </p:nvSpPr>
          <p:spPr>
            <a:xfrm>
              <a:off x="706730" y="2719345"/>
              <a:ext cx="1651548" cy="288000"/>
            </a:xfrm>
            <a:prstGeom prst="roundRect">
              <a:avLst>
                <a:gd name="adj" fmla="val 5991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n-ea"/>
                </a:rPr>
                <a:t>자세히보기</a:t>
              </a:r>
              <a:endParaRPr lang="ko-KR" altLang="en-US" sz="850" b="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A4D939-1921-3899-6542-B90653E3E046}"/>
              </a:ext>
            </a:extLst>
          </p:cNvPr>
          <p:cNvSpPr txBox="1"/>
          <p:nvPr/>
        </p:nvSpPr>
        <p:spPr>
          <a:xfrm>
            <a:off x="334516" y="793525"/>
            <a:ext cx="1602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판로지원 사업공고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8E80B3A-A95D-C301-AB1C-7461736BC2DC}"/>
              </a:ext>
            </a:extLst>
          </p:cNvPr>
          <p:cNvSpPr txBox="1"/>
          <p:nvPr/>
        </p:nvSpPr>
        <p:spPr>
          <a:xfrm>
            <a:off x="8693904" y="836525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66" name="그룹 1165">
            <a:extLst>
              <a:ext uri="{FF2B5EF4-FFF2-40B4-BE49-F238E27FC236}">
                <a16:creationId xmlns:a16="http://schemas.microsoft.com/office/drawing/2014/main" id="{7724B24A-52E0-0A62-FC83-C1F667FB59FA}"/>
              </a:ext>
            </a:extLst>
          </p:cNvPr>
          <p:cNvGrpSpPr/>
          <p:nvPr/>
        </p:nvGrpSpPr>
        <p:grpSpPr>
          <a:xfrm>
            <a:off x="428330" y="1187487"/>
            <a:ext cx="2063186" cy="1944000"/>
            <a:chOff x="523580" y="1187487"/>
            <a:chExt cx="2063186" cy="1944000"/>
          </a:xfrm>
        </p:grpSpPr>
        <p:sp>
          <p:nvSpPr>
            <p:cNvPr id="960" name="사각형: 둥근 모서리 959">
              <a:extLst>
                <a:ext uri="{FF2B5EF4-FFF2-40B4-BE49-F238E27FC236}">
                  <a16:creationId xmlns:a16="http://schemas.microsoft.com/office/drawing/2014/main" id="{8C7FB9AC-97BA-5262-8094-2E261772A1DD}"/>
                </a:ext>
              </a:extLst>
            </p:cNvPr>
            <p:cNvSpPr/>
            <p:nvPr/>
          </p:nvSpPr>
          <p:spPr>
            <a:xfrm>
              <a:off x="523580" y="1187487"/>
              <a:ext cx="2016000" cy="1944000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961" name="TextBox 960">
              <a:extLst>
                <a:ext uri="{FF2B5EF4-FFF2-40B4-BE49-F238E27FC236}">
                  <a16:creationId xmlns:a16="http://schemas.microsoft.com/office/drawing/2014/main" id="{4DFDD6C3-EA0C-8B83-325B-16B289234664}"/>
                </a:ext>
              </a:extLst>
            </p:cNvPr>
            <p:cNvSpPr txBox="1"/>
            <p:nvPr/>
          </p:nvSpPr>
          <p:spPr>
            <a:xfrm>
              <a:off x="620449" y="1779424"/>
              <a:ext cx="19098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2024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년 스토어 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36.5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도매 할인 공급 프로모션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(1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차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)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참여 기업 모집 공고</a:t>
              </a:r>
            </a:p>
          </p:txBody>
        </p:sp>
        <p:sp>
          <p:nvSpPr>
            <p:cNvPr id="962" name="사각형: 둥근 모서리 961">
              <a:extLst>
                <a:ext uri="{FF2B5EF4-FFF2-40B4-BE49-F238E27FC236}">
                  <a16:creationId xmlns:a16="http://schemas.microsoft.com/office/drawing/2014/main" id="{FB783BFA-319E-CBFE-7C82-FC0A960547AB}"/>
                </a:ext>
              </a:extLst>
            </p:cNvPr>
            <p:cNvSpPr/>
            <p:nvPr/>
          </p:nvSpPr>
          <p:spPr>
            <a:xfrm>
              <a:off x="709051" y="1364302"/>
              <a:ext cx="360000" cy="162000"/>
            </a:xfrm>
            <a:prstGeom prst="roundRect">
              <a:avLst>
                <a:gd name="adj" fmla="val 20948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D-22</a:t>
              </a:r>
            </a:p>
          </p:txBody>
        </p:sp>
        <p:sp>
          <p:nvSpPr>
            <p:cNvPr id="963" name="사각형: 둥근 모서리 962">
              <a:extLst>
                <a:ext uri="{FF2B5EF4-FFF2-40B4-BE49-F238E27FC236}">
                  <a16:creationId xmlns:a16="http://schemas.microsoft.com/office/drawing/2014/main" id="{9EB45111-CCA0-2EC7-8EA6-D627FE45D4B2}"/>
                </a:ext>
              </a:extLst>
            </p:cNvPr>
            <p:cNvSpPr/>
            <p:nvPr/>
          </p:nvSpPr>
          <p:spPr>
            <a:xfrm>
              <a:off x="656920" y="1642070"/>
              <a:ext cx="1929846" cy="162000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한국사회적기업진흥원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966" name="TextBox 965">
              <a:extLst>
                <a:ext uri="{FF2B5EF4-FFF2-40B4-BE49-F238E27FC236}">
                  <a16:creationId xmlns:a16="http://schemas.microsoft.com/office/drawing/2014/main" id="{59EB9354-76A9-AF2C-B6BF-45A314FA8A53}"/>
                </a:ext>
              </a:extLst>
            </p:cNvPr>
            <p:cNvSpPr txBox="1"/>
            <p:nvPr/>
          </p:nvSpPr>
          <p:spPr>
            <a:xfrm>
              <a:off x="631897" y="2333132"/>
              <a:ext cx="1677978" cy="223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2024-02-06 ~ 2024-04-16</a:t>
              </a:r>
            </a:p>
          </p:txBody>
        </p:sp>
        <p:grpSp>
          <p:nvGrpSpPr>
            <p:cNvPr id="967" name="그룹 966">
              <a:extLst>
                <a:ext uri="{FF2B5EF4-FFF2-40B4-BE49-F238E27FC236}">
                  <a16:creationId xmlns:a16="http://schemas.microsoft.com/office/drawing/2014/main" id="{D182E17E-2CBA-B1C8-E160-41A8DBE44D70}"/>
                </a:ext>
              </a:extLst>
            </p:cNvPr>
            <p:cNvGrpSpPr/>
            <p:nvPr/>
          </p:nvGrpSpPr>
          <p:grpSpPr>
            <a:xfrm>
              <a:off x="706730" y="2719345"/>
              <a:ext cx="1651548" cy="288000"/>
              <a:chOff x="654396" y="4874977"/>
              <a:chExt cx="1758064" cy="288000"/>
            </a:xfrm>
          </p:grpSpPr>
          <p:sp>
            <p:nvSpPr>
              <p:cNvPr id="968" name="사각형: 둥근 모서리 967">
                <a:extLst>
                  <a:ext uri="{FF2B5EF4-FFF2-40B4-BE49-F238E27FC236}">
                    <a16:creationId xmlns:a16="http://schemas.microsoft.com/office/drawing/2014/main" id="{4B30A073-8008-8394-5321-68EBFC6F200B}"/>
                  </a:ext>
                </a:extLst>
              </p:cNvPr>
              <p:cNvSpPr/>
              <p:nvPr/>
            </p:nvSpPr>
            <p:spPr>
              <a:xfrm>
                <a:off x="654396" y="4874977"/>
                <a:ext cx="843081" cy="288000"/>
              </a:xfrm>
              <a:prstGeom prst="roundRect">
                <a:avLst>
                  <a:gd name="adj" fmla="val 599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50" dirty="0">
                    <a:solidFill>
                      <a:schemeClr val="bg1"/>
                    </a:solidFill>
                    <a:latin typeface="+mn-ea"/>
                  </a:rPr>
                  <a:t>신청하기</a:t>
                </a:r>
                <a:endParaRPr lang="ko-KR" altLang="en-US" sz="850" b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969" name="사각형: 둥근 모서리 968">
                <a:extLst>
                  <a:ext uri="{FF2B5EF4-FFF2-40B4-BE49-F238E27FC236}">
                    <a16:creationId xmlns:a16="http://schemas.microsoft.com/office/drawing/2014/main" id="{6949B590-CED6-54C8-654F-512B060BAC17}"/>
                  </a:ext>
                </a:extLst>
              </p:cNvPr>
              <p:cNvSpPr/>
              <p:nvPr/>
            </p:nvSpPr>
            <p:spPr>
              <a:xfrm>
                <a:off x="1569380" y="4874977"/>
                <a:ext cx="843080" cy="288000"/>
              </a:xfrm>
              <a:prstGeom prst="roundRect">
                <a:avLst>
                  <a:gd name="adj" fmla="val 599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50" dirty="0">
                    <a:solidFill>
                      <a:schemeClr val="tx1"/>
                    </a:solidFill>
                    <a:latin typeface="+mn-ea"/>
                  </a:rPr>
                  <a:t>자세히보기</a:t>
                </a:r>
                <a:endParaRPr lang="ko-KR" altLang="en-US" sz="850" b="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sp>
        <p:nvSpPr>
          <p:cNvPr id="1085" name="TextBox 1084">
            <a:extLst>
              <a:ext uri="{FF2B5EF4-FFF2-40B4-BE49-F238E27FC236}">
                <a16:creationId xmlns:a16="http://schemas.microsoft.com/office/drawing/2014/main" id="{B0499D33-3846-90B9-E7B0-E67E4FA096E6}"/>
              </a:ext>
            </a:extLst>
          </p:cNvPr>
          <p:cNvSpPr txBox="1"/>
          <p:nvPr/>
        </p:nvSpPr>
        <p:spPr>
          <a:xfrm>
            <a:off x="5048897" y="795873"/>
            <a:ext cx="143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조달청 입찰공고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139445D2-4AFB-40BD-B36B-B3EF26B506AD}"/>
              </a:ext>
            </a:extLst>
          </p:cNvPr>
          <p:cNvSpPr txBox="1"/>
          <p:nvPr/>
        </p:nvSpPr>
        <p:spPr>
          <a:xfrm>
            <a:off x="6531111" y="818380"/>
            <a:ext cx="8242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/>
              <a:t>물품</a:t>
            </a:r>
            <a:r>
              <a:rPr lang="ko-KR" altLang="en-US" sz="1050" dirty="0"/>
              <a:t> </a:t>
            </a:r>
            <a:r>
              <a:rPr lang="en-US" altLang="ko-KR" sz="1050" dirty="0"/>
              <a:t>·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용역</a:t>
            </a:r>
          </a:p>
        </p:txBody>
      </p:sp>
      <p:cxnSp>
        <p:nvCxnSpPr>
          <p:cNvPr id="1087" name="직선 연결선 1086">
            <a:extLst>
              <a:ext uri="{FF2B5EF4-FFF2-40B4-BE49-F238E27FC236}">
                <a16:creationId xmlns:a16="http://schemas.microsoft.com/office/drawing/2014/main" id="{BCFB7C31-ED06-E69F-FC90-FBCE7FCAAFDF}"/>
              </a:ext>
            </a:extLst>
          </p:cNvPr>
          <p:cNvCxnSpPr>
            <a:cxnSpLocks/>
          </p:cNvCxnSpPr>
          <p:nvPr/>
        </p:nvCxnSpPr>
        <p:spPr>
          <a:xfrm>
            <a:off x="6494899" y="864338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TextBox 1096">
            <a:extLst>
              <a:ext uri="{FF2B5EF4-FFF2-40B4-BE49-F238E27FC236}">
                <a16:creationId xmlns:a16="http://schemas.microsoft.com/office/drawing/2014/main" id="{1F14551E-25D7-F373-F809-ABF335A92780}"/>
              </a:ext>
            </a:extLst>
          </p:cNvPr>
          <p:cNvSpPr txBox="1"/>
          <p:nvPr/>
        </p:nvSpPr>
        <p:spPr>
          <a:xfrm>
            <a:off x="1986408" y="818380"/>
            <a:ext cx="1475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Buy Social</a:t>
            </a:r>
            <a:r>
              <a:rPr lang="ko-KR" altLang="en-US" sz="1050" dirty="0"/>
              <a:t> </a:t>
            </a:r>
            <a:r>
              <a:rPr lang="en-US" altLang="ko-KR" sz="1050" dirty="0"/>
              <a:t>·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유관기관</a:t>
            </a:r>
          </a:p>
        </p:txBody>
      </p:sp>
      <p:cxnSp>
        <p:nvCxnSpPr>
          <p:cNvPr id="1098" name="직선 연결선 1097">
            <a:extLst>
              <a:ext uri="{FF2B5EF4-FFF2-40B4-BE49-F238E27FC236}">
                <a16:creationId xmlns:a16="http://schemas.microsoft.com/office/drawing/2014/main" id="{22766876-477C-7741-33A8-5DE67C6C4323}"/>
              </a:ext>
            </a:extLst>
          </p:cNvPr>
          <p:cNvCxnSpPr>
            <a:cxnSpLocks/>
          </p:cNvCxnSpPr>
          <p:nvPr/>
        </p:nvCxnSpPr>
        <p:spPr>
          <a:xfrm>
            <a:off x="1950196" y="864338"/>
            <a:ext cx="0" cy="162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9" name="그룹 1198">
            <a:extLst>
              <a:ext uri="{FF2B5EF4-FFF2-40B4-BE49-F238E27FC236}">
                <a16:creationId xmlns:a16="http://schemas.microsoft.com/office/drawing/2014/main" id="{D65A6376-0F34-2064-A1E5-BB3A794A0E42}"/>
              </a:ext>
            </a:extLst>
          </p:cNvPr>
          <p:cNvGrpSpPr/>
          <p:nvPr/>
        </p:nvGrpSpPr>
        <p:grpSpPr>
          <a:xfrm>
            <a:off x="2638130" y="1187487"/>
            <a:ext cx="2063186" cy="1944000"/>
            <a:chOff x="523580" y="1187487"/>
            <a:chExt cx="2063186" cy="1944000"/>
          </a:xfrm>
        </p:grpSpPr>
        <p:sp>
          <p:nvSpPr>
            <p:cNvPr id="1200" name="사각형: 둥근 모서리 1199">
              <a:extLst>
                <a:ext uri="{FF2B5EF4-FFF2-40B4-BE49-F238E27FC236}">
                  <a16:creationId xmlns:a16="http://schemas.microsoft.com/office/drawing/2014/main" id="{D679C048-2B8E-7C51-7A73-06EEFFB8162E}"/>
                </a:ext>
              </a:extLst>
            </p:cNvPr>
            <p:cNvSpPr/>
            <p:nvPr/>
          </p:nvSpPr>
          <p:spPr>
            <a:xfrm>
              <a:off x="523580" y="1187487"/>
              <a:ext cx="2016000" cy="1944000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01" name="TextBox 1200">
              <a:extLst>
                <a:ext uri="{FF2B5EF4-FFF2-40B4-BE49-F238E27FC236}">
                  <a16:creationId xmlns:a16="http://schemas.microsoft.com/office/drawing/2014/main" id="{365BA286-7CBE-8D72-28B9-F59FA7BD1ABE}"/>
                </a:ext>
              </a:extLst>
            </p:cNvPr>
            <p:cNvSpPr txBox="1"/>
            <p:nvPr/>
          </p:nvSpPr>
          <p:spPr>
            <a:xfrm>
              <a:off x="620449" y="1779424"/>
              <a:ext cx="19098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2024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년 스토어 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36.5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도매 할인 공급 프로모션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(1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차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)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참여 기업 모집 공고</a:t>
              </a:r>
            </a:p>
          </p:txBody>
        </p:sp>
        <p:sp>
          <p:nvSpPr>
            <p:cNvPr id="1202" name="사각형: 둥근 모서리 1201">
              <a:extLst>
                <a:ext uri="{FF2B5EF4-FFF2-40B4-BE49-F238E27FC236}">
                  <a16:creationId xmlns:a16="http://schemas.microsoft.com/office/drawing/2014/main" id="{6057604C-592A-037D-E3D8-6D32121ECE72}"/>
                </a:ext>
              </a:extLst>
            </p:cNvPr>
            <p:cNvSpPr/>
            <p:nvPr/>
          </p:nvSpPr>
          <p:spPr>
            <a:xfrm>
              <a:off x="709051" y="1364302"/>
              <a:ext cx="360000" cy="162000"/>
            </a:xfrm>
            <a:prstGeom prst="roundRect">
              <a:avLst>
                <a:gd name="adj" fmla="val 20948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D-22</a:t>
              </a:r>
            </a:p>
          </p:txBody>
        </p:sp>
        <p:sp>
          <p:nvSpPr>
            <p:cNvPr id="1203" name="사각형: 둥근 모서리 1202">
              <a:extLst>
                <a:ext uri="{FF2B5EF4-FFF2-40B4-BE49-F238E27FC236}">
                  <a16:creationId xmlns:a16="http://schemas.microsoft.com/office/drawing/2014/main" id="{FA52F8F8-380D-E13B-963C-F1D5578E0B1E}"/>
                </a:ext>
              </a:extLst>
            </p:cNvPr>
            <p:cNvSpPr/>
            <p:nvPr/>
          </p:nvSpPr>
          <p:spPr>
            <a:xfrm>
              <a:off x="656920" y="1642070"/>
              <a:ext cx="1929846" cy="162000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한국사회적기업진흥원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AFAA6385-C8B7-064E-3E16-233A6EF9F634}"/>
                </a:ext>
              </a:extLst>
            </p:cNvPr>
            <p:cNvSpPr txBox="1"/>
            <p:nvPr/>
          </p:nvSpPr>
          <p:spPr>
            <a:xfrm>
              <a:off x="631897" y="2333132"/>
              <a:ext cx="1677978" cy="223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2024-02-06 ~ 2024-04-16</a:t>
              </a:r>
            </a:p>
          </p:txBody>
        </p:sp>
        <p:grpSp>
          <p:nvGrpSpPr>
            <p:cNvPr id="1205" name="그룹 1204">
              <a:extLst>
                <a:ext uri="{FF2B5EF4-FFF2-40B4-BE49-F238E27FC236}">
                  <a16:creationId xmlns:a16="http://schemas.microsoft.com/office/drawing/2014/main" id="{9C6F6E6E-2FBA-38C2-8131-9FDDD9608D49}"/>
                </a:ext>
              </a:extLst>
            </p:cNvPr>
            <p:cNvGrpSpPr/>
            <p:nvPr/>
          </p:nvGrpSpPr>
          <p:grpSpPr>
            <a:xfrm>
              <a:off x="706730" y="2719345"/>
              <a:ext cx="1651548" cy="288000"/>
              <a:chOff x="654396" y="4874977"/>
              <a:chExt cx="1758064" cy="288000"/>
            </a:xfrm>
          </p:grpSpPr>
          <p:sp>
            <p:nvSpPr>
              <p:cNvPr id="1206" name="사각형: 둥근 모서리 1205">
                <a:extLst>
                  <a:ext uri="{FF2B5EF4-FFF2-40B4-BE49-F238E27FC236}">
                    <a16:creationId xmlns:a16="http://schemas.microsoft.com/office/drawing/2014/main" id="{20EEEE89-06C0-4478-C42C-70A983CB4A54}"/>
                  </a:ext>
                </a:extLst>
              </p:cNvPr>
              <p:cNvSpPr/>
              <p:nvPr/>
            </p:nvSpPr>
            <p:spPr>
              <a:xfrm>
                <a:off x="654396" y="4874977"/>
                <a:ext cx="843081" cy="288000"/>
              </a:xfrm>
              <a:prstGeom prst="roundRect">
                <a:avLst>
                  <a:gd name="adj" fmla="val 5991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50" dirty="0">
                    <a:solidFill>
                      <a:schemeClr val="bg1"/>
                    </a:solidFill>
                    <a:latin typeface="+mn-ea"/>
                  </a:rPr>
                  <a:t>신청하기</a:t>
                </a:r>
                <a:endParaRPr lang="ko-KR" altLang="en-US" sz="850" b="0" dirty="0">
                  <a:solidFill>
                    <a:schemeClr val="bg1"/>
                  </a:solidFill>
                  <a:latin typeface="+mn-ea"/>
                </a:endParaRPr>
              </a:p>
            </p:txBody>
          </p:sp>
          <p:sp>
            <p:nvSpPr>
              <p:cNvPr id="1207" name="사각형: 둥근 모서리 1206">
                <a:extLst>
                  <a:ext uri="{FF2B5EF4-FFF2-40B4-BE49-F238E27FC236}">
                    <a16:creationId xmlns:a16="http://schemas.microsoft.com/office/drawing/2014/main" id="{1EF0C904-D541-AD27-97FE-8F69C9FDC1D7}"/>
                  </a:ext>
                </a:extLst>
              </p:cNvPr>
              <p:cNvSpPr/>
              <p:nvPr/>
            </p:nvSpPr>
            <p:spPr>
              <a:xfrm>
                <a:off x="1569380" y="4874977"/>
                <a:ext cx="843080" cy="288000"/>
              </a:xfrm>
              <a:prstGeom prst="roundRect">
                <a:avLst>
                  <a:gd name="adj" fmla="val 599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50" dirty="0">
                    <a:solidFill>
                      <a:schemeClr val="tx1"/>
                    </a:solidFill>
                    <a:latin typeface="+mn-ea"/>
                  </a:rPr>
                  <a:t>자세히보기</a:t>
                </a:r>
                <a:endParaRPr lang="ko-KR" altLang="en-US" sz="850" b="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226" name="그룹 1225">
            <a:extLst>
              <a:ext uri="{FF2B5EF4-FFF2-40B4-BE49-F238E27FC236}">
                <a16:creationId xmlns:a16="http://schemas.microsoft.com/office/drawing/2014/main" id="{8BA148D1-621D-AE7B-E510-D7B175506654}"/>
              </a:ext>
            </a:extLst>
          </p:cNvPr>
          <p:cNvGrpSpPr/>
          <p:nvPr/>
        </p:nvGrpSpPr>
        <p:grpSpPr>
          <a:xfrm>
            <a:off x="5142225" y="1187487"/>
            <a:ext cx="2063186" cy="1944000"/>
            <a:chOff x="523580" y="1187487"/>
            <a:chExt cx="2063186" cy="1944000"/>
          </a:xfrm>
        </p:grpSpPr>
        <p:sp>
          <p:nvSpPr>
            <p:cNvPr id="1227" name="사각형: 둥근 모서리 1226">
              <a:extLst>
                <a:ext uri="{FF2B5EF4-FFF2-40B4-BE49-F238E27FC236}">
                  <a16:creationId xmlns:a16="http://schemas.microsoft.com/office/drawing/2014/main" id="{2187A285-C538-58F7-DC96-AE2AE8DDF8B9}"/>
                </a:ext>
              </a:extLst>
            </p:cNvPr>
            <p:cNvSpPr/>
            <p:nvPr/>
          </p:nvSpPr>
          <p:spPr>
            <a:xfrm>
              <a:off x="523580" y="1187487"/>
              <a:ext cx="2016000" cy="1944000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5DA8B75E-EED1-257A-74B5-EA0C0DD79A3E}"/>
                </a:ext>
              </a:extLst>
            </p:cNvPr>
            <p:cNvSpPr txBox="1"/>
            <p:nvPr/>
          </p:nvSpPr>
          <p:spPr>
            <a:xfrm>
              <a:off x="620449" y="1779424"/>
              <a:ext cx="190981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2024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년 스토어 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36.5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도매 할인 공급 프로모션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(1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차</a:t>
              </a:r>
              <a:r>
                <a:rPr kumimoji="0" lang="en-US" altLang="ko-KR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) </a:t>
              </a:r>
              <a:r>
                <a:rPr kumimoji="0" lang="ko-KR" altLang="en-US" sz="1000" b="1" i="0" u="none" strike="noStrike" kern="0" cap="none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참여 기업 모집 공고</a:t>
              </a:r>
            </a:p>
          </p:txBody>
        </p:sp>
        <p:sp>
          <p:nvSpPr>
            <p:cNvPr id="1229" name="사각형: 둥근 모서리 1228">
              <a:extLst>
                <a:ext uri="{FF2B5EF4-FFF2-40B4-BE49-F238E27FC236}">
                  <a16:creationId xmlns:a16="http://schemas.microsoft.com/office/drawing/2014/main" id="{E0891E6D-3DF7-E6FF-30EB-51C4EE8002A5}"/>
                </a:ext>
              </a:extLst>
            </p:cNvPr>
            <p:cNvSpPr/>
            <p:nvPr/>
          </p:nvSpPr>
          <p:spPr>
            <a:xfrm>
              <a:off x="709051" y="1364302"/>
              <a:ext cx="360000" cy="162000"/>
            </a:xfrm>
            <a:prstGeom prst="roundRect">
              <a:avLst>
                <a:gd name="adj" fmla="val 20948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D-22</a:t>
              </a:r>
            </a:p>
          </p:txBody>
        </p:sp>
        <p:sp>
          <p:nvSpPr>
            <p:cNvPr id="1230" name="사각형: 둥근 모서리 1229">
              <a:extLst>
                <a:ext uri="{FF2B5EF4-FFF2-40B4-BE49-F238E27FC236}">
                  <a16:creationId xmlns:a16="http://schemas.microsoft.com/office/drawing/2014/main" id="{22B8131F-F669-28A2-6394-5538E95EA42F}"/>
                </a:ext>
              </a:extLst>
            </p:cNvPr>
            <p:cNvSpPr/>
            <p:nvPr/>
          </p:nvSpPr>
          <p:spPr>
            <a:xfrm>
              <a:off x="656920" y="1642070"/>
              <a:ext cx="1929846" cy="162000"/>
            </a:xfrm>
            <a:prstGeom prst="roundRect">
              <a:avLst>
                <a:gd name="adj" fmla="val 50000"/>
              </a:avLst>
            </a:prstGeom>
            <a:noFill/>
            <a:ln w="317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한국사회적기업진흥원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5F7864F1-775C-F24C-E672-F691F2B7B66F}"/>
                </a:ext>
              </a:extLst>
            </p:cNvPr>
            <p:cNvSpPr txBox="1"/>
            <p:nvPr/>
          </p:nvSpPr>
          <p:spPr>
            <a:xfrm>
              <a:off x="631897" y="2333132"/>
              <a:ext cx="1677978" cy="2231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8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2024-02-06 ~ 2024-04-16</a:t>
              </a:r>
            </a:p>
          </p:txBody>
        </p:sp>
        <p:sp>
          <p:nvSpPr>
            <p:cNvPr id="1234" name="사각형: 둥근 모서리 1233">
              <a:extLst>
                <a:ext uri="{FF2B5EF4-FFF2-40B4-BE49-F238E27FC236}">
                  <a16:creationId xmlns:a16="http://schemas.microsoft.com/office/drawing/2014/main" id="{F4CD6ACF-56E0-625C-D2F5-CA1700B4C376}"/>
                </a:ext>
              </a:extLst>
            </p:cNvPr>
            <p:cNvSpPr/>
            <p:nvPr/>
          </p:nvSpPr>
          <p:spPr>
            <a:xfrm>
              <a:off x="706730" y="2719345"/>
              <a:ext cx="1651548" cy="288000"/>
            </a:xfrm>
            <a:prstGeom prst="roundRect">
              <a:avLst>
                <a:gd name="adj" fmla="val 5991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tx1"/>
                  </a:solidFill>
                  <a:latin typeface="+mn-ea"/>
                </a:rPr>
                <a:t>자세히보기</a:t>
              </a:r>
              <a:endParaRPr lang="ko-KR" altLang="en-US" sz="850" b="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244" name="그룹 1243">
            <a:extLst>
              <a:ext uri="{FF2B5EF4-FFF2-40B4-BE49-F238E27FC236}">
                <a16:creationId xmlns:a16="http://schemas.microsoft.com/office/drawing/2014/main" id="{4F86F256-0436-7FB7-DD38-C1095C075135}"/>
              </a:ext>
            </a:extLst>
          </p:cNvPr>
          <p:cNvGrpSpPr/>
          <p:nvPr/>
        </p:nvGrpSpPr>
        <p:grpSpPr>
          <a:xfrm>
            <a:off x="303697" y="2033487"/>
            <a:ext cx="4485338" cy="252000"/>
            <a:chOff x="398947" y="2033487"/>
            <a:chExt cx="4485338" cy="252000"/>
          </a:xfrm>
        </p:grpSpPr>
        <p:pic>
          <p:nvPicPr>
            <p:cNvPr id="1186" name="그림 1185">
              <a:extLst>
                <a:ext uri="{FF2B5EF4-FFF2-40B4-BE49-F238E27FC236}">
                  <a16:creationId xmlns:a16="http://schemas.microsoft.com/office/drawing/2014/main" id="{110E34D5-6165-2F75-7B2B-2A0414D9D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98947" y="2033487"/>
              <a:ext cx="252000" cy="252000"/>
            </a:xfrm>
            <a:prstGeom prst="rect">
              <a:avLst/>
            </a:prstGeom>
          </p:spPr>
        </p:pic>
        <p:pic>
          <p:nvPicPr>
            <p:cNvPr id="1185" name="그림 1184">
              <a:extLst>
                <a:ext uri="{FF2B5EF4-FFF2-40B4-BE49-F238E27FC236}">
                  <a16:creationId xmlns:a16="http://schemas.microsoft.com/office/drawing/2014/main" id="{FEC6AF73-B564-A8B0-A929-92C714E6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2285" y="2033487"/>
              <a:ext cx="252000" cy="252000"/>
            </a:xfrm>
            <a:prstGeom prst="rect">
              <a:avLst/>
            </a:prstGeom>
          </p:spPr>
        </p:pic>
      </p:grpSp>
      <p:grpSp>
        <p:nvGrpSpPr>
          <p:cNvPr id="1245" name="그룹 1244">
            <a:extLst>
              <a:ext uri="{FF2B5EF4-FFF2-40B4-BE49-F238E27FC236}">
                <a16:creationId xmlns:a16="http://schemas.microsoft.com/office/drawing/2014/main" id="{547D4479-B94E-D846-E16D-3A40B6CCD165}"/>
              </a:ext>
            </a:extLst>
          </p:cNvPr>
          <p:cNvGrpSpPr/>
          <p:nvPr/>
        </p:nvGrpSpPr>
        <p:grpSpPr>
          <a:xfrm>
            <a:off x="5017592" y="2033487"/>
            <a:ext cx="4485338" cy="252000"/>
            <a:chOff x="398947" y="2033487"/>
            <a:chExt cx="4485338" cy="252000"/>
          </a:xfrm>
        </p:grpSpPr>
        <p:pic>
          <p:nvPicPr>
            <p:cNvPr id="1246" name="그림 1245">
              <a:extLst>
                <a:ext uri="{FF2B5EF4-FFF2-40B4-BE49-F238E27FC236}">
                  <a16:creationId xmlns:a16="http://schemas.microsoft.com/office/drawing/2014/main" id="{8783A7E0-0411-8466-5462-BF0FB3698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98947" y="2033487"/>
              <a:ext cx="252000" cy="252000"/>
            </a:xfrm>
            <a:prstGeom prst="rect">
              <a:avLst/>
            </a:prstGeom>
          </p:spPr>
        </p:pic>
        <p:pic>
          <p:nvPicPr>
            <p:cNvPr id="1247" name="그림 1246">
              <a:extLst>
                <a:ext uri="{FF2B5EF4-FFF2-40B4-BE49-F238E27FC236}">
                  <a16:creationId xmlns:a16="http://schemas.microsoft.com/office/drawing/2014/main" id="{5244771D-835B-669F-6D09-980A1B6AE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2285" y="2033487"/>
              <a:ext cx="252000" cy="252000"/>
            </a:xfrm>
            <a:prstGeom prst="rect">
              <a:avLst/>
            </a:prstGeom>
          </p:spPr>
        </p:pic>
      </p:grpSp>
      <p:sp>
        <p:nvSpPr>
          <p:cNvPr id="1248" name="TextBox 1247">
            <a:extLst>
              <a:ext uri="{FF2B5EF4-FFF2-40B4-BE49-F238E27FC236}">
                <a16:creationId xmlns:a16="http://schemas.microsoft.com/office/drawing/2014/main" id="{07FCC2E6-6555-B480-7FC1-9F6A2E69B5C4}"/>
              </a:ext>
            </a:extLst>
          </p:cNvPr>
          <p:cNvSpPr txBox="1"/>
          <p:nvPr/>
        </p:nvSpPr>
        <p:spPr>
          <a:xfrm>
            <a:off x="3980502" y="836525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C1C56901-609D-7D23-C7D8-005C377D3B5E}"/>
              </a:ext>
            </a:extLst>
          </p:cNvPr>
          <p:cNvSpPr txBox="1"/>
          <p:nvPr/>
        </p:nvSpPr>
        <p:spPr>
          <a:xfrm>
            <a:off x="326069" y="3419569"/>
            <a:ext cx="2480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</a:t>
            </a:r>
            <a:r>
              <a:rPr lang="ko-KR" altLang="en-US" sz="1400" dirty="0"/>
              <a:t> </a:t>
            </a:r>
            <a:r>
              <a:rPr lang="ko-KR" altLang="en-US" sz="1400" b="1" dirty="0"/>
              <a:t>판로지원 사업소개</a:t>
            </a:r>
          </a:p>
        </p:txBody>
      </p:sp>
      <p:grpSp>
        <p:nvGrpSpPr>
          <p:cNvPr id="1284" name="그룹 1283">
            <a:extLst>
              <a:ext uri="{FF2B5EF4-FFF2-40B4-BE49-F238E27FC236}">
                <a16:creationId xmlns:a16="http://schemas.microsoft.com/office/drawing/2014/main" id="{D26D194A-A654-05A9-647F-6BF26FCA6A32}"/>
              </a:ext>
            </a:extLst>
          </p:cNvPr>
          <p:cNvGrpSpPr/>
          <p:nvPr/>
        </p:nvGrpSpPr>
        <p:grpSpPr>
          <a:xfrm>
            <a:off x="419881" y="3809119"/>
            <a:ext cx="4320000" cy="2340000"/>
            <a:chOff x="523578" y="1183078"/>
            <a:chExt cx="4260542" cy="2245430"/>
          </a:xfrm>
        </p:grpSpPr>
        <p:grpSp>
          <p:nvGrpSpPr>
            <p:cNvPr id="1285" name="그룹 1284">
              <a:extLst>
                <a:ext uri="{FF2B5EF4-FFF2-40B4-BE49-F238E27FC236}">
                  <a16:creationId xmlns:a16="http://schemas.microsoft.com/office/drawing/2014/main" id="{040AE4B4-067A-88C1-1BF7-72F230077F79}"/>
                </a:ext>
              </a:extLst>
            </p:cNvPr>
            <p:cNvGrpSpPr/>
            <p:nvPr/>
          </p:nvGrpSpPr>
          <p:grpSpPr>
            <a:xfrm>
              <a:off x="523578" y="1183078"/>
              <a:ext cx="4260540" cy="1309183"/>
              <a:chOff x="527668" y="1265003"/>
              <a:chExt cx="2019138" cy="1764000"/>
            </a:xfrm>
          </p:grpSpPr>
          <p:sp>
            <p:nvSpPr>
              <p:cNvPr id="1289" name="사각형: 둥근 모서리 1288">
                <a:extLst>
                  <a:ext uri="{FF2B5EF4-FFF2-40B4-BE49-F238E27FC236}">
                    <a16:creationId xmlns:a16="http://schemas.microsoft.com/office/drawing/2014/main" id="{7D7DFAEA-391F-BC87-4CDB-2B5B050446DD}"/>
                  </a:ext>
                </a:extLst>
              </p:cNvPr>
              <p:cNvSpPr/>
              <p:nvPr/>
            </p:nvSpPr>
            <p:spPr>
              <a:xfrm>
                <a:off x="530806" y="1265003"/>
                <a:ext cx="2016000" cy="1764000"/>
              </a:xfrm>
              <a:prstGeom prst="roundRect">
                <a:avLst>
                  <a:gd name="adj" fmla="val 288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1290" name="직선 연결선 1289">
                <a:extLst>
                  <a:ext uri="{FF2B5EF4-FFF2-40B4-BE49-F238E27FC236}">
                    <a16:creationId xmlns:a16="http://schemas.microsoft.com/office/drawing/2014/main" id="{A1309B6D-283A-11F8-7097-3A635450E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68" y="1310808"/>
                <a:ext cx="2019138" cy="171819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직선 연결선 1290">
                <a:extLst>
                  <a:ext uri="{FF2B5EF4-FFF2-40B4-BE49-F238E27FC236}">
                    <a16:creationId xmlns:a16="http://schemas.microsoft.com/office/drawing/2014/main" id="{8856A3C2-3B73-7945-6E2B-75E1BECB8A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06" y="1265003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6" name="사각형: 둥근 모서리 1285">
              <a:extLst>
                <a:ext uri="{FF2B5EF4-FFF2-40B4-BE49-F238E27FC236}">
                  <a16:creationId xmlns:a16="http://schemas.microsoft.com/office/drawing/2014/main" id="{3351735B-9FD3-2E71-84B1-D9C168D3095E}"/>
                </a:ext>
              </a:extLst>
            </p:cNvPr>
            <p:cNvSpPr/>
            <p:nvPr/>
          </p:nvSpPr>
          <p:spPr>
            <a:xfrm>
              <a:off x="523579" y="2457075"/>
              <a:ext cx="4260541" cy="971433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87" name="TextBox 1286">
              <a:extLst>
                <a:ext uri="{FF2B5EF4-FFF2-40B4-BE49-F238E27FC236}">
                  <a16:creationId xmlns:a16="http://schemas.microsoft.com/office/drawing/2014/main" id="{CC1F3540-D59A-CCB5-CAA5-BD7B7EB83ABA}"/>
                </a:ext>
              </a:extLst>
            </p:cNvPr>
            <p:cNvSpPr txBox="1"/>
            <p:nvPr/>
          </p:nvSpPr>
          <p:spPr>
            <a:xfrm>
              <a:off x="636185" y="2560896"/>
              <a:ext cx="394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스토어 </a:t>
              </a:r>
              <a:r>
                <a:rPr kumimoji="0" lang="en-US" altLang="ko-KR" sz="1000" b="1" i="0" u="none" strike="noStrike" kern="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36.5 </a:t>
              </a:r>
              <a:r>
                <a:rPr kumimoji="0" lang="ko-KR" altLang="en-US" sz="1000" b="1" i="0" u="none" strike="noStrike" kern="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상품 도매할인 공급 프로모션</a:t>
              </a: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55A67E7E-94D0-4DBE-7E3E-1C6A10B7B184}"/>
                </a:ext>
              </a:extLst>
            </p:cNvPr>
            <p:cNvSpPr txBox="1"/>
            <p:nvPr/>
          </p:nvSpPr>
          <p:spPr>
            <a:xfrm>
              <a:off x="636184" y="2805993"/>
              <a:ext cx="40411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사회적경제기업 상품 오프라인 판매장인 ‘스토어 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36.5’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는 전국적으로 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92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개소가 운영되고 있습니다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.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더 많은 소비자분들이 사회적경제기업 제품을 만나 보실 수 있도록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,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스토어 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36.5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의 운영활성화를 지원하고 있습니다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. </a:t>
              </a:r>
            </a:p>
          </p:txBody>
        </p:sp>
      </p:grpSp>
      <p:grpSp>
        <p:nvGrpSpPr>
          <p:cNvPr id="1292" name="그룹 1291">
            <a:extLst>
              <a:ext uri="{FF2B5EF4-FFF2-40B4-BE49-F238E27FC236}">
                <a16:creationId xmlns:a16="http://schemas.microsoft.com/office/drawing/2014/main" id="{A8B3D398-722D-43F4-3E75-270C781CC2ED}"/>
              </a:ext>
            </a:extLst>
          </p:cNvPr>
          <p:cNvGrpSpPr/>
          <p:nvPr/>
        </p:nvGrpSpPr>
        <p:grpSpPr>
          <a:xfrm>
            <a:off x="5048443" y="3809119"/>
            <a:ext cx="4320000" cy="2340000"/>
            <a:chOff x="523578" y="1183078"/>
            <a:chExt cx="4260542" cy="2245430"/>
          </a:xfrm>
        </p:grpSpPr>
        <p:grpSp>
          <p:nvGrpSpPr>
            <p:cNvPr id="1293" name="그룹 1292">
              <a:extLst>
                <a:ext uri="{FF2B5EF4-FFF2-40B4-BE49-F238E27FC236}">
                  <a16:creationId xmlns:a16="http://schemas.microsoft.com/office/drawing/2014/main" id="{3B7DF320-8EA7-8EA0-8C9D-237F3FDE8175}"/>
                </a:ext>
              </a:extLst>
            </p:cNvPr>
            <p:cNvGrpSpPr/>
            <p:nvPr/>
          </p:nvGrpSpPr>
          <p:grpSpPr>
            <a:xfrm>
              <a:off x="523578" y="1183078"/>
              <a:ext cx="4260540" cy="1309183"/>
              <a:chOff x="527668" y="1265003"/>
              <a:chExt cx="2019138" cy="1764000"/>
            </a:xfrm>
          </p:grpSpPr>
          <p:sp>
            <p:nvSpPr>
              <p:cNvPr id="1297" name="사각형: 둥근 모서리 1296">
                <a:extLst>
                  <a:ext uri="{FF2B5EF4-FFF2-40B4-BE49-F238E27FC236}">
                    <a16:creationId xmlns:a16="http://schemas.microsoft.com/office/drawing/2014/main" id="{CBE4C9DB-7CC9-CADB-6F66-F4C7AC3B87C5}"/>
                  </a:ext>
                </a:extLst>
              </p:cNvPr>
              <p:cNvSpPr/>
              <p:nvPr/>
            </p:nvSpPr>
            <p:spPr>
              <a:xfrm>
                <a:off x="530806" y="1265003"/>
                <a:ext cx="2016000" cy="1764000"/>
              </a:xfrm>
              <a:prstGeom prst="roundRect">
                <a:avLst>
                  <a:gd name="adj" fmla="val 288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1298" name="직선 연결선 1297">
                <a:extLst>
                  <a:ext uri="{FF2B5EF4-FFF2-40B4-BE49-F238E27FC236}">
                    <a16:creationId xmlns:a16="http://schemas.microsoft.com/office/drawing/2014/main" id="{3D6BCB21-704A-5F87-B4C4-94C94F943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7668" y="1310808"/>
                <a:ext cx="2019138" cy="1718195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직선 연결선 1298">
                <a:extLst>
                  <a:ext uri="{FF2B5EF4-FFF2-40B4-BE49-F238E27FC236}">
                    <a16:creationId xmlns:a16="http://schemas.microsoft.com/office/drawing/2014/main" id="{2AB202FC-9E2D-FAC9-BAF6-06389AE040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06" y="1265003"/>
                <a:ext cx="2016000" cy="1764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4" name="사각형: 둥근 모서리 1293">
              <a:extLst>
                <a:ext uri="{FF2B5EF4-FFF2-40B4-BE49-F238E27FC236}">
                  <a16:creationId xmlns:a16="http://schemas.microsoft.com/office/drawing/2014/main" id="{932DF0DA-06C6-DC63-0EB9-8A2012684511}"/>
                </a:ext>
              </a:extLst>
            </p:cNvPr>
            <p:cNvSpPr/>
            <p:nvPr/>
          </p:nvSpPr>
          <p:spPr>
            <a:xfrm>
              <a:off x="523579" y="2457075"/>
              <a:ext cx="4260541" cy="971433"/>
            </a:xfrm>
            <a:prstGeom prst="roundRect">
              <a:avLst>
                <a:gd name="adj" fmla="val 2527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latinLnBrk="0"/>
              <a:endParaRPr lang="ko-KR" altLang="en-US" sz="1400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04EEB0A1-0B19-0391-FB74-1624F1E2F3D5}"/>
                </a:ext>
              </a:extLst>
            </p:cNvPr>
            <p:cNvSpPr txBox="1"/>
            <p:nvPr/>
          </p:nvSpPr>
          <p:spPr>
            <a:xfrm>
              <a:off x="636185" y="2560896"/>
              <a:ext cx="39469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-2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사회적경제 통합박람회</a:t>
              </a:r>
            </a:p>
          </p:txBody>
        </p:sp>
        <p:sp>
          <p:nvSpPr>
            <p:cNvPr id="1296" name="TextBox 1295">
              <a:extLst>
                <a:ext uri="{FF2B5EF4-FFF2-40B4-BE49-F238E27FC236}">
                  <a16:creationId xmlns:a16="http://schemas.microsoft.com/office/drawing/2014/main" id="{529169AB-8A4E-0423-1C9D-8FFBF3EFFB73}"/>
                </a:ext>
              </a:extLst>
            </p:cNvPr>
            <p:cNvSpPr txBox="1"/>
            <p:nvPr/>
          </p:nvSpPr>
          <p:spPr>
            <a:xfrm>
              <a:off x="636184" y="2805993"/>
              <a:ext cx="404118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중앙정부와 사회적경제 당사자조직과 함께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,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연 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1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회 「사회적경제 박람회」를</a:t>
              </a:r>
              <a:r>
                <a:rPr lang="ko-KR" altLang="en-US" sz="900" kern="0" spc="-2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개최하고 있습니다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.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사회적경제에 대해 보고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,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듣고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, </a:t>
              </a:r>
              <a:r>
                <a:rPr kumimoji="0" lang="ko-KR" altLang="en-US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만질 수 있는 소통의 장으로 열리고 있습니다</a:t>
              </a:r>
              <a:r>
                <a:rPr kumimoji="0" lang="en-US" altLang="ko-KR" sz="900" i="0" u="none" strike="noStrike" kern="0" cap="none" spc="-2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.</a:t>
              </a:r>
            </a:p>
          </p:txBody>
        </p:sp>
      </p:grpSp>
      <p:sp>
        <p:nvSpPr>
          <p:cNvPr id="1304" name="TextBox 1303">
            <a:extLst>
              <a:ext uri="{FF2B5EF4-FFF2-40B4-BE49-F238E27FC236}">
                <a16:creationId xmlns:a16="http://schemas.microsoft.com/office/drawing/2014/main" id="{9E294A76-D77D-8F16-090D-2DA06AB13095}"/>
              </a:ext>
            </a:extLst>
          </p:cNvPr>
          <p:cNvSpPr txBox="1"/>
          <p:nvPr/>
        </p:nvSpPr>
        <p:spPr>
          <a:xfrm>
            <a:off x="8693904" y="3457176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2A724C-1093-56F1-874A-340431CEFD0B}"/>
              </a:ext>
            </a:extLst>
          </p:cNvPr>
          <p:cNvSpPr/>
          <p:nvPr/>
        </p:nvSpPr>
        <p:spPr bwMode="auto">
          <a:xfrm>
            <a:off x="303697" y="736963"/>
            <a:ext cx="9198442" cy="2542540"/>
          </a:xfrm>
          <a:prstGeom prst="rect">
            <a:avLst/>
          </a:prstGeom>
          <a:solidFill>
            <a:srgbClr val="FF0000">
              <a:alpha val="5098"/>
            </a:srgbClr>
          </a:solidFill>
          <a:ln w="12700">
            <a:solidFill>
              <a:srgbClr val="F56652"/>
            </a:solidFill>
            <a:prstDash val="dash"/>
          </a:ln>
        </p:spPr>
        <p:txBody>
          <a:bodyPr wrap="square" lIns="180000" rtlCol="0" anchor="ctr">
            <a:noAutofit/>
          </a:bodyPr>
          <a:lstStyle/>
          <a:p>
            <a:pPr algn="l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71793FF-3B5C-FEA4-AB56-4CBFEBE21CA1}"/>
              </a:ext>
            </a:extLst>
          </p:cNvPr>
          <p:cNvCxnSpPr>
            <a:stCxn id="3" idx="0"/>
          </p:cNvCxnSpPr>
          <p:nvPr/>
        </p:nvCxnSpPr>
        <p:spPr>
          <a:xfrm rot="5400000" flipH="1" flipV="1">
            <a:off x="5063514" y="112781"/>
            <a:ext cx="463586" cy="784778"/>
          </a:xfrm>
          <a:prstGeom prst="bentConnector2">
            <a:avLst/>
          </a:prstGeom>
          <a:ln>
            <a:solidFill>
              <a:srgbClr val="F56652"/>
            </a:solidFill>
            <a:prstDash val="solid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DB1739B-3E42-09F6-45D2-18BD297CF97D}"/>
              </a:ext>
            </a:extLst>
          </p:cNvPr>
          <p:cNvSpPr txBox="1"/>
          <p:nvPr/>
        </p:nvSpPr>
        <p:spPr>
          <a:xfrm>
            <a:off x="5798337" y="126321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공공기관 로그인 시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제외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7690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공공기관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3D37E-C780-F520-C7BA-1A9DF6A5F136}"/>
              </a:ext>
            </a:extLst>
          </p:cNvPr>
          <p:cNvSpPr txBox="1"/>
          <p:nvPr/>
        </p:nvSpPr>
        <p:spPr>
          <a:xfrm>
            <a:off x="6712079" y="1743551"/>
            <a:ext cx="890800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구매수량</a:t>
            </a:r>
            <a:endParaRPr lang="en-US" altLang="ko-KR" sz="1000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구매단가</a:t>
            </a:r>
            <a:endParaRPr lang="en-US" altLang="ko-KR" sz="10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구매금액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E2036A7-80B1-F482-D500-7792FAA819E5}"/>
              </a:ext>
            </a:extLst>
          </p:cNvPr>
          <p:cNvSpPr/>
          <p:nvPr/>
        </p:nvSpPr>
        <p:spPr bwMode="auto">
          <a:xfrm>
            <a:off x="7831955" y="1833420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l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019844-D6B6-E114-4953-3EEADDEE5E9C}"/>
              </a:ext>
            </a:extLst>
          </p:cNvPr>
          <p:cNvSpPr/>
          <p:nvPr/>
        </p:nvSpPr>
        <p:spPr bwMode="auto">
          <a:xfrm>
            <a:off x="7831955" y="2147745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l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30EB84C-9531-C0A0-B903-9876F56D2B94}"/>
              </a:ext>
            </a:extLst>
          </p:cNvPr>
          <p:cNvSpPr/>
          <p:nvPr/>
        </p:nvSpPr>
        <p:spPr bwMode="auto">
          <a:xfrm>
            <a:off x="7831955" y="2471497"/>
            <a:ext cx="900000" cy="252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txBody>
          <a:bodyPr wrap="square" lIns="108000" rtlCol="0" anchor="ctr">
            <a:noAutofit/>
          </a:bodyPr>
          <a:lstStyle/>
          <a:p>
            <a:pPr algn="l"/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C24092-CBA7-B114-B626-F441CC96176F}"/>
              </a:ext>
            </a:extLst>
          </p:cNvPr>
          <p:cNvSpPr txBox="1"/>
          <p:nvPr/>
        </p:nvSpPr>
        <p:spPr>
          <a:xfrm>
            <a:off x="8789610" y="1743551"/>
            <a:ext cx="380224" cy="965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개</a:t>
            </a:r>
            <a:endParaRPr lang="en-US" altLang="ko-KR" sz="1000" dirty="0">
              <a:solidFill>
                <a:srgbClr val="333333"/>
              </a:solidFill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원 </a:t>
            </a:r>
            <a:endParaRPr lang="en-US" altLang="ko-KR" sz="1000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원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DCF2DB3-57A9-1899-4E90-5D637A5D563B}"/>
              </a:ext>
            </a:extLst>
          </p:cNvPr>
          <p:cNvCxnSpPr>
            <a:cxnSpLocks/>
          </p:cNvCxnSpPr>
          <p:nvPr/>
        </p:nvCxnSpPr>
        <p:spPr>
          <a:xfrm>
            <a:off x="6682421" y="4210961"/>
            <a:ext cx="27614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027ABB-C394-AA5E-1356-F505546446C6}"/>
              </a:ext>
            </a:extLst>
          </p:cNvPr>
          <p:cNvSpPr txBox="1"/>
          <p:nvPr/>
        </p:nvSpPr>
        <p:spPr>
          <a:xfrm>
            <a:off x="6589363" y="4388967"/>
            <a:ext cx="890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333333"/>
                </a:solidFill>
                <a:latin typeface="Noto Sans" panose="020B0502040504020204" pitchFamily="34" charset="0"/>
              </a:rPr>
              <a:t>합계금액</a:t>
            </a:r>
            <a:endParaRPr lang="en-US" altLang="ko-KR" sz="11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61A6CA-458D-65F1-8D69-63D5D926E6D4}"/>
              </a:ext>
            </a:extLst>
          </p:cNvPr>
          <p:cNvSpPr txBox="1"/>
          <p:nvPr/>
        </p:nvSpPr>
        <p:spPr>
          <a:xfrm>
            <a:off x="8482830" y="4335106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i="0" dirty="0">
                <a:solidFill>
                  <a:srgbClr val="333333"/>
                </a:solidFill>
                <a:effectLst/>
              </a:rPr>
              <a:t>24,320</a:t>
            </a:r>
            <a:r>
              <a:rPr lang="ko-KR" altLang="en-US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BCA42D-4BC4-BBBD-CFB5-9FA125934A8C}"/>
              </a:ext>
            </a:extLst>
          </p:cNvPr>
          <p:cNvSpPr txBox="1"/>
          <p:nvPr/>
        </p:nvSpPr>
        <p:spPr>
          <a:xfrm>
            <a:off x="6718794" y="3652806"/>
            <a:ext cx="890800" cy="35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옵션선택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8B68D7-EB3C-9E81-95CF-DB89FEBC4CEA}"/>
              </a:ext>
            </a:extLst>
          </p:cNvPr>
          <p:cNvGrpSpPr/>
          <p:nvPr/>
        </p:nvGrpSpPr>
        <p:grpSpPr>
          <a:xfrm>
            <a:off x="7838669" y="3752300"/>
            <a:ext cx="1613339" cy="252000"/>
            <a:chOff x="6144257" y="943890"/>
            <a:chExt cx="1613339" cy="25200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5DFD9363-E890-DDB4-491B-C92081BD74E5}"/>
                </a:ext>
              </a:extLst>
            </p:cNvPr>
            <p:cNvSpPr/>
            <p:nvPr/>
          </p:nvSpPr>
          <p:spPr bwMode="auto">
            <a:xfrm>
              <a:off x="6144257" y="943890"/>
              <a:ext cx="1613339" cy="252000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108000" rtlCol="0" anchor="ctr">
              <a:noAutofit/>
            </a:bodyPr>
            <a:lstStyle/>
            <a:p>
              <a:pPr algn="l"/>
              <a:r>
                <a:rPr lang="ko-KR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선택해주세요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E748DC74-F5F7-7DC8-61DB-E869606066A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3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7578236" y="1015212"/>
              <a:ext cx="54000" cy="108000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F60D686-8C23-D619-680D-B5C82A241FAC}"/>
              </a:ext>
            </a:extLst>
          </p:cNvPr>
          <p:cNvSpPr/>
          <p:nvPr/>
        </p:nvSpPr>
        <p:spPr>
          <a:xfrm>
            <a:off x="8373748" y="1374710"/>
            <a:ext cx="1080000" cy="252000"/>
          </a:xfrm>
          <a:prstGeom prst="roundRect">
            <a:avLst>
              <a:gd name="adj" fmla="val 7667"/>
            </a:avLst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수량별 단가보기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8C213A-BF49-A277-4BF5-96EF8B03DF5F}"/>
              </a:ext>
            </a:extLst>
          </p:cNvPr>
          <p:cNvGrpSpPr/>
          <p:nvPr/>
        </p:nvGrpSpPr>
        <p:grpSpPr>
          <a:xfrm>
            <a:off x="384080" y="1372313"/>
            <a:ext cx="6156000" cy="4572000"/>
            <a:chOff x="533020" y="2613970"/>
            <a:chExt cx="2016000" cy="1764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EE47BDD4-4083-B0E4-ABBE-13F772551786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E2AF2429-783A-12D3-5CFC-C9B5AE790F5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8C070DF-9028-B12D-A337-105DCD9E5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8EABFC1-A4FE-D145-65FF-3538E133FDF3}"/>
              </a:ext>
            </a:extLst>
          </p:cNvPr>
          <p:cNvSpPr/>
          <p:nvPr/>
        </p:nvSpPr>
        <p:spPr>
          <a:xfrm>
            <a:off x="384080" y="5943600"/>
            <a:ext cx="6156000" cy="3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36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상세정보 더보기 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2D8901CC-07B3-7D48-7345-0E72B79C5C8C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9E9EB60D-C234-887E-A0FD-31469A9BE129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B003D95-8E32-B903-647E-DA9EA9007CFB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상품정보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A379235-5E9C-C747-8BAD-2ECE5D39804D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2F70AED-B089-957A-193D-9E92B7DDA069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510882D4-E305-6784-B8A4-48404FABF8D8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추천상품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AAFC8D0-F47D-C75E-4E95-6C246F0A569C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DC71D23-E886-E404-7966-EFA2F2E77086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1C594DE-5FAD-665A-A0A5-CE994A0E6341}"/>
              </a:ext>
            </a:extLst>
          </p:cNvPr>
          <p:cNvCxnSpPr>
            <a:cxnSpLocks/>
          </p:cNvCxnSpPr>
          <p:nvPr/>
        </p:nvCxnSpPr>
        <p:spPr>
          <a:xfrm>
            <a:off x="290509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5342170-AB50-576D-9AD7-82593CEB4D29}"/>
              </a:ext>
            </a:extLst>
          </p:cNvPr>
          <p:cNvCxnSpPr>
            <a:cxnSpLocks/>
          </p:cNvCxnSpPr>
          <p:nvPr/>
        </p:nvCxnSpPr>
        <p:spPr>
          <a:xfrm>
            <a:off x="416600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085DC21-D2E7-4111-6CF0-A12FB7887E6F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5A1441AD-477B-6EDA-2B1E-630B317D976D}"/>
              </a:ext>
            </a:extLst>
          </p:cNvPr>
          <p:cNvCxnSpPr>
            <a:cxnSpLocks/>
          </p:cNvCxnSpPr>
          <p:nvPr/>
        </p:nvCxnSpPr>
        <p:spPr>
          <a:xfrm>
            <a:off x="164418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2F2D08AA-8378-A662-D38E-48D892C598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85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06092" y="6079365"/>
            <a:ext cx="63000" cy="126000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E8DFF9D0-4E75-9CB0-B80E-C27FFA3D6FA3}"/>
              </a:ext>
            </a:extLst>
          </p:cNvPr>
          <p:cNvGrpSpPr/>
          <p:nvPr/>
        </p:nvGrpSpPr>
        <p:grpSpPr>
          <a:xfrm>
            <a:off x="6686114" y="5417617"/>
            <a:ext cx="2772000" cy="885983"/>
            <a:chOff x="4996101" y="2718047"/>
            <a:chExt cx="4423365" cy="885983"/>
          </a:xfrm>
        </p:grpSpPr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3DA9E620-A565-469F-9D6C-4C334922EF16}"/>
                </a:ext>
              </a:extLst>
            </p:cNvPr>
            <p:cNvSpPr/>
            <p:nvPr/>
          </p:nvSpPr>
          <p:spPr bwMode="auto">
            <a:xfrm>
              <a:off x="4996101" y="2718047"/>
              <a:ext cx="2160000" cy="432000"/>
            </a:xfrm>
            <a:prstGeom prst="roundRect">
              <a:avLst>
                <a:gd name="adj" fmla="val 490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89" name="사각형: 둥근 모서리 88">
              <a:extLst>
                <a:ext uri="{FF2B5EF4-FFF2-40B4-BE49-F238E27FC236}">
                  <a16:creationId xmlns:a16="http://schemas.microsoft.com/office/drawing/2014/main" id="{DF47399D-4D9C-E424-BA1E-F7626B7F5A86}"/>
                </a:ext>
              </a:extLst>
            </p:cNvPr>
            <p:cNvSpPr/>
            <p:nvPr/>
          </p:nvSpPr>
          <p:spPr bwMode="auto">
            <a:xfrm>
              <a:off x="7259466" y="2718047"/>
              <a:ext cx="2160000" cy="432000"/>
            </a:xfrm>
            <a:prstGeom prst="roundRect">
              <a:avLst>
                <a:gd name="adj" fmla="val 4908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bg1"/>
                  </a:solidFill>
                </a:rPr>
                <a:t>바로구매</a:t>
              </a: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C9C4AE44-19FE-8FA4-23CB-58618F31A964}"/>
                </a:ext>
              </a:extLst>
            </p:cNvPr>
            <p:cNvSpPr/>
            <p:nvPr/>
          </p:nvSpPr>
          <p:spPr bwMode="auto">
            <a:xfrm>
              <a:off x="4996101" y="3244030"/>
              <a:ext cx="1422000" cy="360000"/>
            </a:xfrm>
            <a:prstGeom prst="roundRect">
              <a:avLst>
                <a:gd name="adj" fmla="val 490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>
                <a:lnSpc>
                  <a:spcPts val="1100"/>
                </a:lnSpc>
              </a:pPr>
              <a:r>
                <a:rPr lang="ko-KR" altLang="en-US" sz="1050" dirty="0"/>
                <a:t>대량구매</a:t>
              </a:r>
              <a:endParaRPr lang="en-US" altLang="ko-KR" sz="1050" dirty="0"/>
            </a:p>
            <a:p>
              <a:pPr algn="ctr">
                <a:lnSpc>
                  <a:spcPts val="1100"/>
                </a:lnSpc>
              </a:pPr>
              <a:r>
                <a:rPr lang="ko-KR" altLang="en-US" sz="1050" dirty="0"/>
                <a:t>견적요청</a:t>
              </a: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4EE20721-9603-86EB-1B39-E8D948FE5089}"/>
                </a:ext>
              </a:extLst>
            </p:cNvPr>
            <p:cNvSpPr/>
            <p:nvPr/>
          </p:nvSpPr>
          <p:spPr bwMode="auto">
            <a:xfrm>
              <a:off x="7997466" y="3244030"/>
              <a:ext cx="1422000" cy="360000"/>
            </a:xfrm>
            <a:prstGeom prst="roundRect">
              <a:avLst>
                <a:gd name="adj" fmla="val 490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dirty="0" err="1"/>
                <a:t>비교담기</a:t>
              </a:r>
              <a:endParaRPr lang="ko-KR" altLang="en-US" sz="1050" dirty="0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15A3BEE9-B585-91E8-37CA-0B137725A0EA}"/>
                </a:ext>
              </a:extLst>
            </p:cNvPr>
            <p:cNvSpPr/>
            <p:nvPr/>
          </p:nvSpPr>
          <p:spPr bwMode="auto">
            <a:xfrm>
              <a:off x="6496784" y="3244030"/>
              <a:ext cx="1422000" cy="360000"/>
            </a:xfrm>
            <a:prstGeom prst="roundRect">
              <a:avLst>
                <a:gd name="adj" fmla="val 4908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1050" dirty="0"/>
                <a:t>샘플요청</a:t>
              </a: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92CE806D-243E-C229-92C4-BE9B5F67571C}"/>
              </a:ext>
            </a:extLst>
          </p:cNvPr>
          <p:cNvGrpSpPr/>
          <p:nvPr/>
        </p:nvGrpSpPr>
        <p:grpSpPr>
          <a:xfrm>
            <a:off x="6713978" y="2772328"/>
            <a:ext cx="2870436" cy="926610"/>
            <a:chOff x="6713978" y="3122097"/>
            <a:chExt cx="2870436" cy="926610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AE196A1-B6F9-A454-F09C-865963D4C59F}"/>
                </a:ext>
              </a:extLst>
            </p:cNvPr>
            <p:cNvSpPr txBox="1"/>
            <p:nvPr/>
          </p:nvSpPr>
          <p:spPr>
            <a:xfrm>
              <a:off x="7733153" y="3319546"/>
              <a:ext cx="1851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제주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 3,500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원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도서산간 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10,000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원 추가</a:t>
              </a:r>
              <a:endPara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0E51566-BC12-AD85-69C0-ECBA4D182444}"/>
                </a:ext>
              </a:extLst>
            </p:cNvPr>
            <p:cNvSpPr txBox="1"/>
            <p:nvPr/>
          </p:nvSpPr>
          <p:spPr>
            <a:xfrm>
              <a:off x="6713978" y="3122097"/>
              <a:ext cx="8908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배송정보</a:t>
              </a:r>
              <a:endParaRPr lang="en-US" altLang="ko-KR" sz="1000" dirty="0">
                <a:solidFill>
                  <a:srgbClr val="333333"/>
                </a:solidFill>
                <a:latin typeface="Noto Sans" panose="020B0502040504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505D735-B9A6-C84E-4668-04A676503CD5}"/>
                </a:ext>
              </a:extLst>
            </p:cNvPr>
            <p:cNvSpPr txBox="1"/>
            <p:nvPr/>
          </p:nvSpPr>
          <p:spPr>
            <a:xfrm>
              <a:off x="7733153" y="3130732"/>
              <a:ext cx="17188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rgbClr val="333333"/>
                  </a:solidFill>
                  <a:latin typeface="Noto Sans" panose="020B0502040504020204" pitchFamily="34" charset="0"/>
                </a:rPr>
                <a:t>무료배송</a:t>
              </a: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E9A3995-E352-7BF8-FB4B-530D608F8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43023" y="3482893"/>
              <a:ext cx="209550" cy="20002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F89A748-0886-1C92-C2F7-20D642E18F7B}"/>
                </a:ext>
              </a:extLst>
            </p:cNvPr>
            <p:cNvSpPr txBox="1"/>
            <p:nvPr/>
          </p:nvSpPr>
          <p:spPr>
            <a:xfrm>
              <a:off x="7733153" y="3679375"/>
              <a:ext cx="1726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주문일로부터 </a:t>
              </a:r>
              <a:r>
                <a:rPr lang="en-US" altLang="ko-KR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10</a:t>
              </a:r>
              <a:r>
                <a:rPr lang="ko-KR" altLang="en-US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일 이내 배송 </a:t>
              </a:r>
              <a:r>
                <a:rPr lang="en-US" altLang="ko-KR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(</a:t>
              </a:r>
              <a:r>
                <a:rPr lang="ko-KR" altLang="en-US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공휴일 제외</a:t>
              </a:r>
              <a:r>
                <a:rPr lang="en-US" altLang="ko-KR" sz="900" dirty="0">
                  <a:solidFill>
                    <a:srgbClr val="333333"/>
                  </a:solidFill>
                  <a:latin typeface="Noto Sans" panose="020B0502040504020204" pitchFamily="34" charset="0"/>
                </a:rPr>
                <a:t>)</a:t>
              </a:r>
              <a:endParaRPr lang="en-US" altLang="ko-KR" sz="900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9A97805F-3CB4-D307-2B44-7AE8C4D91D69}"/>
              </a:ext>
            </a:extLst>
          </p:cNvPr>
          <p:cNvSpPr/>
          <p:nvPr/>
        </p:nvSpPr>
        <p:spPr bwMode="auto">
          <a:xfrm>
            <a:off x="8740100" y="5084955"/>
            <a:ext cx="720000" cy="252000"/>
          </a:xfrm>
          <a:prstGeom prst="roundRect">
            <a:avLst>
              <a:gd name="adj" fmla="val 490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ko-KR" altLang="en-US" sz="900" dirty="0"/>
              <a:t>쿠폰받기</a:t>
            </a:r>
          </a:p>
        </p:txBody>
      </p:sp>
    </p:spTree>
    <p:extLst>
      <p:ext uri="{BB962C8B-B14F-4D97-AF65-F5344CB8AC3E}">
        <p14:creationId xmlns:p14="http://schemas.microsoft.com/office/powerpoint/2010/main" val="3971073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DD2E3EA-45D3-F1C5-1E37-552E02D2C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47276"/>
              </p:ext>
            </p:extLst>
          </p:nvPr>
        </p:nvGraphicFramePr>
        <p:xfrm>
          <a:off x="384760" y="1127099"/>
          <a:ext cx="6156000" cy="1620000"/>
        </p:xfrm>
        <a:graphic>
          <a:graphicData uri="http://schemas.openxmlformats.org/drawingml/2006/table">
            <a:tbl>
              <a:tblPr/>
              <a:tblGrid>
                <a:gridCol w="17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000">
                  <a:extLst>
                    <a:ext uri="{9D8B030D-6E8A-4147-A177-3AD203B41FA5}">
                      <a16:colId xmlns:a16="http://schemas.microsoft.com/office/drawing/2014/main" val="148861785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품명 및 모델명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좋은아침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I 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점보롤화장지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인증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허가 사항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상세정보 별도표기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제조국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또는 원산지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대한민국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535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제조자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㈜좋은아침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9781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소비자상담 관련 전화번호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1522-9698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681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80" y="803879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상품정보 고시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0080FC-AA0A-8692-E13A-59B612B89C25}"/>
              </a:ext>
            </a:extLst>
          </p:cNvPr>
          <p:cNvCxnSpPr/>
          <p:nvPr/>
        </p:nvCxnSpPr>
        <p:spPr>
          <a:xfrm>
            <a:off x="384080" y="1117474"/>
            <a:ext cx="6156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1F6E2C7-AB08-45DC-6C12-1F8AFA72F987}"/>
              </a:ext>
            </a:extLst>
          </p:cNvPr>
          <p:cNvSpPr txBox="1"/>
          <p:nvPr/>
        </p:nvSpPr>
        <p:spPr>
          <a:xfrm>
            <a:off x="315228" y="2848356"/>
            <a:ext cx="609760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※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 </a:t>
            </a:r>
            <a:r>
              <a:rPr lang="ko-KR" altLang="en-US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해당 상품에 관한 정보는 판매자가 등록한 것으로 등록 정보에 대한 일체의 책임은 판매자에게 있습니다</a:t>
            </a:r>
            <a:r>
              <a:rPr lang="en-US" altLang="ko-KR" sz="9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45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80" y="1321594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상품리뷰 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(121)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DE4E98-E6E8-E1DF-63B2-A8A1AD6D32D5}"/>
              </a:ext>
            </a:extLst>
          </p:cNvPr>
          <p:cNvSpPr/>
          <p:nvPr/>
        </p:nvSpPr>
        <p:spPr>
          <a:xfrm>
            <a:off x="384080" y="1630147"/>
            <a:ext cx="6156000" cy="126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4545A2-A9DF-5153-7900-748EB84EB5AB}"/>
              </a:ext>
            </a:extLst>
          </p:cNvPr>
          <p:cNvSpPr txBox="1"/>
          <p:nvPr/>
        </p:nvSpPr>
        <p:spPr>
          <a:xfrm>
            <a:off x="384080" y="3016747"/>
            <a:ext cx="1569848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사진 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&amp; </a:t>
            </a:r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동영상 리뷰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(50)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A5452C3-9489-AA0D-CB76-C45919BB3C9A}"/>
              </a:ext>
            </a:extLst>
          </p:cNvPr>
          <p:cNvGrpSpPr/>
          <p:nvPr/>
        </p:nvGrpSpPr>
        <p:grpSpPr>
          <a:xfrm>
            <a:off x="384080" y="3330413"/>
            <a:ext cx="900000" cy="756000"/>
            <a:chOff x="533020" y="2613970"/>
            <a:chExt cx="2016000" cy="1764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1BCBDB58-7A9D-8D65-F354-9FD9665D220A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5561A8BD-C4DD-37A5-C337-A9B1BE5D5B5B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7DB3B7AF-87A4-5827-5055-07D8F9C999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7D1C4B3-0BE5-1F81-3A95-800A4774A625}"/>
              </a:ext>
            </a:extLst>
          </p:cNvPr>
          <p:cNvGrpSpPr/>
          <p:nvPr/>
        </p:nvGrpSpPr>
        <p:grpSpPr>
          <a:xfrm>
            <a:off x="1434553" y="3330413"/>
            <a:ext cx="900000" cy="756000"/>
            <a:chOff x="533020" y="2613970"/>
            <a:chExt cx="2016000" cy="1764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73C4FA11-E486-573C-6E51-78D276269E2F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4FB24D4-9A37-E668-86BC-5CAA98A74090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448E832-3B7B-199E-7C3E-FD20E5FDDC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7C076F5-72DC-F3DF-00DB-AE8D5CA6501C}"/>
              </a:ext>
            </a:extLst>
          </p:cNvPr>
          <p:cNvGrpSpPr/>
          <p:nvPr/>
        </p:nvGrpSpPr>
        <p:grpSpPr>
          <a:xfrm>
            <a:off x="2485026" y="3330413"/>
            <a:ext cx="900000" cy="756000"/>
            <a:chOff x="533020" y="2613970"/>
            <a:chExt cx="2016000" cy="176400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D2FDADB3-C906-B717-F243-5E4257AB0C56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7213C55-6D05-2E42-3666-779DB2701955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4791404E-C2F3-F16A-4E0A-77737E4E9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D398EC7-27BB-FBAD-3F0D-8A9A81DDE089}"/>
              </a:ext>
            </a:extLst>
          </p:cNvPr>
          <p:cNvGrpSpPr/>
          <p:nvPr/>
        </p:nvGrpSpPr>
        <p:grpSpPr>
          <a:xfrm>
            <a:off x="3535499" y="3330413"/>
            <a:ext cx="900000" cy="756000"/>
            <a:chOff x="533020" y="2613970"/>
            <a:chExt cx="2016000" cy="1764000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FF77FB06-4954-53C8-4C7D-554CC36B50CA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FC22AC1B-41D1-D861-23B2-F78FBFBC9791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5BC6AB64-118F-2C97-5F6D-932DF5E7C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6C6DF0-40E0-4B96-B9D3-EE4075940356}"/>
              </a:ext>
            </a:extLst>
          </p:cNvPr>
          <p:cNvGrpSpPr/>
          <p:nvPr/>
        </p:nvGrpSpPr>
        <p:grpSpPr>
          <a:xfrm>
            <a:off x="4585972" y="3330413"/>
            <a:ext cx="900000" cy="756000"/>
            <a:chOff x="533020" y="2613970"/>
            <a:chExt cx="2016000" cy="1764000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3ECA1884-DCCF-0683-2BE9-0856F2A1E1C8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51F1605-D934-FA39-A89F-F6A7DCB645CB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3AB29C17-C0F7-7BA0-9AEA-574C5AE7F4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53D31548-05C2-0934-874A-11707B13D682}"/>
              </a:ext>
            </a:extLst>
          </p:cNvPr>
          <p:cNvGrpSpPr/>
          <p:nvPr/>
        </p:nvGrpSpPr>
        <p:grpSpPr>
          <a:xfrm>
            <a:off x="5636447" y="3330413"/>
            <a:ext cx="900000" cy="756000"/>
            <a:chOff x="533020" y="2613970"/>
            <a:chExt cx="2016000" cy="1764000"/>
          </a:xfrm>
        </p:grpSpPr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22251065-A05F-3B0C-190E-62A993237255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800A488-FB33-7F52-BFAB-EFFB4DB26C2D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630FFD64-7A3A-6271-CE26-BE6D19961D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A5B94737-6A98-9213-49D1-6B5390173305}"/>
              </a:ext>
            </a:extLst>
          </p:cNvPr>
          <p:cNvSpPr txBox="1"/>
          <p:nvPr/>
        </p:nvSpPr>
        <p:spPr>
          <a:xfrm>
            <a:off x="5023456" y="3016747"/>
            <a:ext cx="1569848" cy="230832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더보기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" panose="020B0502040504020204" pitchFamily="34" charset="0"/>
              </a:rPr>
              <a:t>&gt;</a:t>
            </a:r>
            <a:endParaRPr lang="en-US" altLang="ko-KR" sz="90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B65F3-496B-5DA6-4974-8EBFAE68BA69}"/>
              </a:ext>
            </a:extLst>
          </p:cNvPr>
          <p:cNvSpPr txBox="1"/>
          <p:nvPr/>
        </p:nvSpPr>
        <p:spPr>
          <a:xfrm>
            <a:off x="384080" y="4270239"/>
            <a:ext cx="105008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8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전체 </a:t>
            </a:r>
            <a:r>
              <a:rPr lang="en-US" altLang="ko-KR" sz="8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(121)</a:t>
            </a:r>
            <a:endParaRPr lang="en-US" altLang="ko-KR" sz="80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9DDF2414-E528-9789-E96F-3B6EF625D60A}"/>
              </a:ext>
            </a:extLst>
          </p:cNvPr>
          <p:cNvCxnSpPr/>
          <p:nvPr/>
        </p:nvCxnSpPr>
        <p:spPr>
          <a:xfrm>
            <a:off x="384080" y="4574802"/>
            <a:ext cx="6152367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D8A1690-5B58-E5BF-0A60-813F494D27F3}"/>
              </a:ext>
            </a:extLst>
          </p:cNvPr>
          <p:cNvGrpSpPr/>
          <p:nvPr/>
        </p:nvGrpSpPr>
        <p:grpSpPr>
          <a:xfrm>
            <a:off x="768365" y="2121449"/>
            <a:ext cx="1716661" cy="376460"/>
            <a:chOff x="4855124" y="3215888"/>
            <a:chExt cx="1716661" cy="37646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8CF9975-8279-B3D8-8B58-1E66F7F93BF0}"/>
                </a:ext>
              </a:extLst>
            </p:cNvPr>
            <p:cNvSpPr txBox="1"/>
            <p:nvPr/>
          </p:nvSpPr>
          <p:spPr>
            <a:xfrm>
              <a:off x="6041191" y="3310924"/>
              <a:ext cx="530594" cy="2814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2000" b="1" i="0" dirty="0">
                  <a:solidFill>
                    <a:srgbClr val="333333"/>
                  </a:solidFill>
                  <a:effectLst/>
                </a:rPr>
                <a:t>4.8</a:t>
              </a:r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96C6E1B-CF0E-FAAC-6868-125DED34A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5124" y="3215888"/>
              <a:ext cx="1167272" cy="3600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6FD4931-D9FF-725D-5E6D-CF2F045F019F}"/>
              </a:ext>
            </a:extLst>
          </p:cNvPr>
          <p:cNvSpPr txBox="1"/>
          <p:nvPr/>
        </p:nvSpPr>
        <p:spPr>
          <a:xfrm>
            <a:off x="5561405" y="1321594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r"/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리뷰쓰기  </a:t>
            </a:r>
            <a:r>
              <a:rPr lang="en-US" altLang="ko-KR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&gt;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E21B5D4-4784-6D39-F707-E71484238508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09D159-B24E-C837-4EBD-6ABF5EC2ACD7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A2DC93-3075-E488-D9CD-8395721FC81A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083527-5F1F-70C3-267E-DF1758A13CDD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</a:rPr>
                <a:t>상품리뷰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(121)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929C67F-823B-B3B5-0E4F-2C4CC9FDA9B4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318022-45C7-9F94-04CA-B4351BB04890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추천상품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C30271-7B15-571D-CDB7-0BD83CBD76C8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D00A61-8886-38EC-DEAA-52A4C34CB078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E22F62-54E8-54BD-EF52-D03F1945866E}"/>
              </a:ext>
            </a:extLst>
          </p:cNvPr>
          <p:cNvCxnSpPr>
            <a:cxnSpLocks/>
          </p:cNvCxnSpPr>
          <p:nvPr/>
        </p:nvCxnSpPr>
        <p:spPr>
          <a:xfrm>
            <a:off x="416600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D4D9014-EE98-CC4E-5979-4D015681E0B3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C7A0F30-F836-920A-7B64-7962D782A97D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E0337C1-9042-FCCB-5CFB-43F9ED6317B9}"/>
              </a:ext>
            </a:extLst>
          </p:cNvPr>
          <p:cNvGrpSpPr/>
          <p:nvPr/>
        </p:nvGrpSpPr>
        <p:grpSpPr>
          <a:xfrm>
            <a:off x="398765" y="4665261"/>
            <a:ext cx="6212724" cy="265126"/>
            <a:chOff x="5009130" y="3225728"/>
            <a:chExt cx="6212724" cy="265126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646FAC-1A35-9933-36F3-64CE70DD8341}"/>
                </a:ext>
              </a:extLst>
            </p:cNvPr>
            <p:cNvSpPr txBox="1"/>
            <p:nvPr/>
          </p:nvSpPr>
          <p:spPr>
            <a:xfrm>
              <a:off x="5636930" y="3233924"/>
              <a:ext cx="261610" cy="25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100" b="1" i="0" dirty="0">
                  <a:solidFill>
                    <a:srgbClr val="333333"/>
                  </a:solidFill>
                  <a:effectLst/>
                </a:rPr>
                <a:t>5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9EB3B7-224D-F4A2-7FAC-1500913A2E46}"/>
                </a:ext>
              </a:extLst>
            </p:cNvPr>
            <p:cNvSpPr txBox="1"/>
            <p:nvPr/>
          </p:nvSpPr>
          <p:spPr>
            <a:xfrm>
              <a:off x="8949343" y="3225728"/>
              <a:ext cx="2272511" cy="25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400"/>
                </a:lnSpc>
              </a:pP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   abc******  </a:t>
              </a:r>
              <a:r>
                <a:rPr lang="en-US" altLang="ko-KR" sz="900" i="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 |   </a:t>
              </a:r>
              <a:r>
                <a: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2024-07-25</a:t>
              </a: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7F19546F-F08B-B6B3-161B-3349A567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9130" y="3254389"/>
              <a:ext cx="700364" cy="216000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7A29CB6-73E2-5087-BA7A-51A8951F227D}"/>
              </a:ext>
            </a:extLst>
          </p:cNvPr>
          <p:cNvGrpSpPr/>
          <p:nvPr/>
        </p:nvGrpSpPr>
        <p:grpSpPr>
          <a:xfrm>
            <a:off x="384080" y="5421734"/>
            <a:ext cx="900000" cy="756000"/>
            <a:chOff x="533020" y="2613970"/>
            <a:chExt cx="2016000" cy="1764000"/>
          </a:xfrm>
        </p:grpSpPr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789B6B5E-F109-20AD-3BF0-17F8685A987C}"/>
                </a:ext>
              </a:extLst>
            </p:cNvPr>
            <p:cNvSpPr/>
            <p:nvPr/>
          </p:nvSpPr>
          <p:spPr>
            <a:xfrm>
              <a:off x="533020" y="2613970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D0C51F1-2C2A-D896-D85D-2882220F72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B1F138ED-5B1B-3049-6959-11E72E9F4B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020" y="2613970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716B2661-F86D-5E01-EEA9-56B474D6A0DC}"/>
              </a:ext>
            </a:extLst>
          </p:cNvPr>
          <p:cNvSpPr txBox="1"/>
          <p:nvPr/>
        </p:nvSpPr>
        <p:spPr>
          <a:xfrm>
            <a:off x="384079" y="4926298"/>
            <a:ext cx="6152367" cy="400110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i="0" dirty="0">
                <a:solidFill>
                  <a:srgbClr val="333333"/>
                </a:solidFill>
                <a:effectLst/>
              </a:rPr>
              <a:t>도톰하고 부드럽고 먼지 날림도 다른 화장지에 비해 적은 편이며 가격도 합리적입니다</a:t>
            </a:r>
            <a:r>
              <a:rPr lang="en-US" altLang="ko-KR" sz="100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sz="1000" i="0" dirty="0">
                <a:solidFill>
                  <a:srgbClr val="333333"/>
                </a:solidFill>
                <a:effectLst/>
              </a:rPr>
              <a:t>무엇보다 흡수력이 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  <a:p>
            <a:r>
              <a:rPr lang="ko-KR" altLang="en-US" sz="1000" i="0" dirty="0">
                <a:solidFill>
                  <a:srgbClr val="333333"/>
                </a:solidFill>
                <a:effectLst/>
              </a:rPr>
              <a:t>좋고 향도 은은해 사용에 매우 만족하고 있습니다</a:t>
            </a:r>
            <a:r>
              <a:rPr lang="en-US" altLang="ko-KR" sz="1000" i="0" dirty="0">
                <a:solidFill>
                  <a:srgbClr val="333333"/>
                </a:solidFill>
                <a:effectLst/>
              </a:rPr>
              <a:t>. </a:t>
            </a:r>
            <a:r>
              <a:rPr lang="ko-KR" altLang="en-US" sz="1000" i="0" dirty="0">
                <a:solidFill>
                  <a:srgbClr val="333333"/>
                </a:solidFill>
                <a:effectLst/>
              </a:rPr>
              <a:t>재구매 의사 </a:t>
            </a:r>
            <a:r>
              <a:rPr lang="en-US" altLang="ko-KR" sz="1000" i="0" dirty="0">
                <a:solidFill>
                  <a:srgbClr val="333333"/>
                </a:solidFill>
                <a:effectLst/>
              </a:rPr>
              <a:t>100%</a:t>
            </a:r>
            <a:r>
              <a:rPr lang="ko-KR" altLang="en-US" sz="1000" dirty="0">
                <a:solidFill>
                  <a:srgbClr val="333333"/>
                </a:solidFill>
              </a:rPr>
              <a:t> 입니다</a:t>
            </a:r>
            <a:r>
              <a:rPr lang="en-US" altLang="ko-KR" sz="1000" dirty="0">
                <a:solidFill>
                  <a:srgbClr val="333333"/>
                </a:solidFill>
              </a:rPr>
              <a:t>.</a:t>
            </a:r>
            <a:r>
              <a:rPr lang="ko-KR" altLang="en-US" sz="1000" i="0" dirty="0">
                <a:solidFill>
                  <a:srgbClr val="333333"/>
                </a:solidFill>
                <a:effectLst/>
              </a:rPr>
              <a:t> 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D7FAED9-36F7-FA46-B464-D35367D2BDA0}"/>
              </a:ext>
            </a:extLst>
          </p:cNvPr>
          <p:cNvSpPr txBox="1"/>
          <p:nvPr/>
        </p:nvSpPr>
        <p:spPr>
          <a:xfrm>
            <a:off x="772953" y="1867885"/>
            <a:ext cx="900000" cy="246221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00" b="1" i="0" dirty="0">
                <a:solidFill>
                  <a:srgbClr val="333333"/>
                </a:solidFill>
                <a:effectLst/>
              </a:rPr>
              <a:t>구매만족도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FD362186-1F0B-26AE-CFA9-28A6BC91927E}"/>
              </a:ext>
            </a:extLst>
          </p:cNvPr>
          <p:cNvGrpSpPr/>
          <p:nvPr/>
        </p:nvGrpSpPr>
        <p:grpSpPr>
          <a:xfrm>
            <a:off x="3874194" y="1719158"/>
            <a:ext cx="1961923" cy="1090107"/>
            <a:chOff x="3289242" y="1694882"/>
            <a:chExt cx="1961923" cy="1090107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D1CA34B-9C8D-5213-1EE5-213A57148289}"/>
                </a:ext>
              </a:extLst>
            </p:cNvPr>
            <p:cNvSpPr txBox="1"/>
            <p:nvPr/>
          </p:nvSpPr>
          <p:spPr>
            <a:xfrm>
              <a:off x="3289242" y="1694882"/>
              <a:ext cx="412648" cy="1090107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altLang="ko-KR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5</a:t>
              </a:r>
              <a:r>
                <a:rPr lang="ko-KR" altLang="en-US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점</a:t>
              </a:r>
              <a:endParaRPr lang="en-US" altLang="ko-KR" sz="85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ko-KR" altLang="en-US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점</a:t>
              </a:r>
              <a:endParaRPr lang="en-US" altLang="ko-KR" sz="8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3</a:t>
              </a:r>
              <a:r>
                <a:rPr lang="ko-KR" altLang="en-US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점</a:t>
              </a:r>
              <a:endParaRPr lang="en-US" altLang="ko-KR" sz="85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r>
                <a:rPr lang="ko-KR" altLang="en-US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점</a:t>
              </a:r>
              <a:endParaRPr lang="en-US" altLang="ko-KR" sz="8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>
                <a:lnSpc>
                  <a:spcPts val="1600"/>
                </a:lnSpc>
              </a:pPr>
              <a:r>
                <a:rPr lang="en-US" altLang="ko-KR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1</a:t>
              </a:r>
              <a:r>
                <a:rPr lang="ko-KR" altLang="en-US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점</a:t>
              </a:r>
              <a:endParaRPr lang="en-US" altLang="ko-KR" sz="85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4D55FE29-5DF8-43E2-5C10-46ED2A9F0A7A}"/>
                </a:ext>
              </a:extLst>
            </p:cNvPr>
            <p:cNvSpPr/>
            <p:nvPr/>
          </p:nvSpPr>
          <p:spPr bwMode="auto">
            <a:xfrm>
              <a:off x="3593399" y="1812635"/>
              <a:ext cx="1260000" cy="9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ED4BAD02-7E82-9709-4732-8C0E50DFB261}"/>
                </a:ext>
              </a:extLst>
            </p:cNvPr>
            <p:cNvSpPr/>
            <p:nvPr/>
          </p:nvSpPr>
          <p:spPr bwMode="auto">
            <a:xfrm>
              <a:off x="3593399" y="1812635"/>
              <a:ext cx="1080000" cy="9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4040CA40-1FF1-59EF-CEC7-3BCC6837F87B}"/>
                </a:ext>
              </a:extLst>
            </p:cNvPr>
            <p:cNvGrpSpPr/>
            <p:nvPr/>
          </p:nvGrpSpPr>
          <p:grpSpPr>
            <a:xfrm>
              <a:off x="3593399" y="2018589"/>
              <a:ext cx="1260000" cy="90000"/>
              <a:chOff x="3593399" y="2005141"/>
              <a:chExt cx="1260000" cy="90000"/>
            </a:xfrm>
          </p:grpSpPr>
          <p:sp>
            <p:nvSpPr>
              <p:cNvPr id="117" name="사각형: 둥근 모서리 116">
                <a:extLst>
                  <a:ext uri="{FF2B5EF4-FFF2-40B4-BE49-F238E27FC236}">
                    <a16:creationId xmlns:a16="http://schemas.microsoft.com/office/drawing/2014/main" id="{0D83D6F1-D7F9-5CF4-6E35-310BA3806E4D}"/>
                  </a:ext>
                </a:extLst>
              </p:cNvPr>
              <p:cNvSpPr/>
              <p:nvPr/>
            </p:nvSpPr>
            <p:spPr bwMode="auto">
              <a:xfrm>
                <a:off x="3593399" y="2005141"/>
                <a:ext cx="126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18" name="사각형: 둥근 모서리 117">
                <a:extLst>
                  <a:ext uri="{FF2B5EF4-FFF2-40B4-BE49-F238E27FC236}">
                    <a16:creationId xmlns:a16="http://schemas.microsoft.com/office/drawing/2014/main" id="{17CAEBAA-1042-C21F-CB15-0DEDA41E0777}"/>
                  </a:ext>
                </a:extLst>
              </p:cNvPr>
              <p:cNvSpPr/>
              <p:nvPr/>
            </p:nvSpPr>
            <p:spPr bwMode="auto">
              <a:xfrm>
                <a:off x="3593399" y="2005141"/>
                <a:ext cx="108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3BEF003-6B04-E443-7BDF-B0D620B7AAED}"/>
                </a:ext>
              </a:extLst>
            </p:cNvPr>
            <p:cNvGrpSpPr/>
            <p:nvPr/>
          </p:nvGrpSpPr>
          <p:grpSpPr>
            <a:xfrm>
              <a:off x="3593399" y="2219798"/>
              <a:ext cx="1260000" cy="90000"/>
              <a:chOff x="3593399" y="2226522"/>
              <a:chExt cx="1260000" cy="90000"/>
            </a:xfrm>
          </p:grpSpPr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CE9E1E44-26A8-E871-DEC7-7364CDA84FB6}"/>
                  </a:ext>
                </a:extLst>
              </p:cNvPr>
              <p:cNvSpPr/>
              <p:nvPr/>
            </p:nvSpPr>
            <p:spPr bwMode="auto">
              <a:xfrm>
                <a:off x="3593399" y="2226522"/>
                <a:ext cx="126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0" name="사각형: 둥근 모서리 119">
                <a:extLst>
                  <a:ext uri="{FF2B5EF4-FFF2-40B4-BE49-F238E27FC236}">
                    <a16:creationId xmlns:a16="http://schemas.microsoft.com/office/drawing/2014/main" id="{6E22C0CE-88C6-42A2-87FD-115FBCD12F66}"/>
                  </a:ext>
                </a:extLst>
              </p:cNvPr>
              <p:cNvSpPr/>
              <p:nvPr/>
            </p:nvSpPr>
            <p:spPr bwMode="auto">
              <a:xfrm>
                <a:off x="3593399" y="2226522"/>
                <a:ext cx="9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AF385651-2FE7-20C1-9C8D-17966283F0F9}"/>
                </a:ext>
              </a:extLst>
            </p:cNvPr>
            <p:cNvGrpSpPr/>
            <p:nvPr/>
          </p:nvGrpSpPr>
          <p:grpSpPr>
            <a:xfrm>
              <a:off x="3593399" y="2418105"/>
              <a:ext cx="1260000" cy="90000"/>
              <a:chOff x="3593399" y="2438277"/>
              <a:chExt cx="1260000" cy="90000"/>
            </a:xfrm>
          </p:grpSpPr>
          <p:sp>
            <p:nvSpPr>
              <p:cNvPr id="121" name="사각형: 둥근 모서리 120">
                <a:extLst>
                  <a:ext uri="{FF2B5EF4-FFF2-40B4-BE49-F238E27FC236}">
                    <a16:creationId xmlns:a16="http://schemas.microsoft.com/office/drawing/2014/main" id="{55E5D585-22B3-0CD3-F612-20B9F13B9BB8}"/>
                  </a:ext>
                </a:extLst>
              </p:cNvPr>
              <p:cNvSpPr/>
              <p:nvPr/>
            </p:nvSpPr>
            <p:spPr bwMode="auto">
              <a:xfrm>
                <a:off x="3593399" y="2438277"/>
                <a:ext cx="126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2" name="사각형: 둥근 모서리 121">
                <a:extLst>
                  <a:ext uri="{FF2B5EF4-FFF2-40B4-BE49-F238E27FC236}">
                    <a16:creationId xmlns:a16="http://schemas.microsoft.com/office/drawing/2014/main" id="{BAA2F80C-F954-0202-2B63-16F544EB7E9E}"/>
                  </a:ext>
                </a:extLst>
              </p:cNvPr>
              <p:cNvSpPr/>
              <p:nvPr/>
            </p:nvSpPr>
            <p:spPr bwMode="auto">
              <a:xfrm>
                <a:off x="3593399" y="2438277"/>
                <a:ext cx="9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704" name="그룹 703">
              <a:extLst>
                <a:ext uri="{FF2B5EF4-FFF2-40B4-BE49-F238E27FC236}">
                  <a16:creationId xmlns:a16="http://schemas.microsoft.com/office/drawing/2014/main" id="{14B2AE11-B6CD-52F9-2599-C5F676CB1F6F}"/>
                </a:ext>
              </a:extLst>
            </p:cNvPr>
            <p:cNvGrpSpPr/>
            <p:nvPr/>
          </p:nvGrpSpPr>
          <p:grpSpPr>
            <a:xfrm>
              <a:off x="3593399" y="2624980"/>
              <a:ext cx="1260000" cy="90000"/>
              <a:chOff x="3593399" y="2611532"/>
              <a:chExt cx="1260000" cy="90000"/>
            </a:xfrm>
          </p:grpSpPr>
          <p:sp>
            <p:nvSpPr>
              <p:cNvPr id="123" name="사각형: 둥근 모서리 122">
                <a:extLst>
                  <a:ext uri="{FF2B5EF4-FFF2-40B4-BE49-F238E27FC236}">
                    <a16:creationId xmlns:a16="http://schemas.microsoft.com/office/drawing/2014/main" id="{717A4A4A-EC67-56D2-60D2-EA97CA2ABFD9}"/>
                  </a:ext>
                </a:extLst>
              </p:cNvPr>
              <p:cNvSpPr/>
              <p:nvPr/>
            </p:nvSpPr>
            <p:spPr bwMode="auto">
              <a:xfrm>
                <a:off x="3593399" y="2611532"/>
                <a:ext cx="126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A7F84FA-3D56-AE5F-2C5F-DF52773D6E9D}"/>
                  </a:ext>
                </a:extLst>
              </p:cNvPr>
              <p:cNvSpPr/>
              <p:nvPr/>
            </p:nvSpPr>
            <p:spPr bwMode="auto">
              <a:xfrm>
                <a:off x="3593399" y="2611532"/>
                <a:ext cx="90000" cy="9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0748BE21-5DAF-1B98-0D57-AAF0876ACE85}"/>
                </a:ext>
              </a:extLst>
            </p:cNvPr>
            <p:cNvSpPr txBox="1"/>
            <p:nvPr/>
          </p:nvSpPr>
          <p:spPr>
            <a:xfrm>
              <a:off x="4838517" y="1694882"/>
              <a:ext cx="412648" cy="1090107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pPr algn="r">
                <a:lnSpc>
                  <a:spcPts val="1600"/>
                </a:lnSpc>
              </a:pPr>
              <a:r>
                <a:rPr lang="en-US" altLang="ko-KR" sz="85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82%</a:t>
              </a:r>
            </a:p>
            <a:p>
              <a:pPr algn="r"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14%</a:t>
              </a:r>
            </a:p>
            <a:p>
              <a:pPr algn="r"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2%</a:t>
              </a:r>
            </a:p>
            <a:p>
              <a:pPr algn="r"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1%</a:t>
              </a:r>
            </a:p>
            <a:p>
              <a:pPr algn="r">
                <a:lnSpc>
                  <a:spcPts val="1600"/>
                </a:lnSpc>
              </a:pPr>
              <a:r>
                <a:rPr lang="en-US" altLang="ko-KR" sz="8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1%</a:t>
              </a:r>
            </a:p>
          </p:txBody>
        </p:sp>
      </p:grpSp>
      <p:cxnSp>
        <p:nvCxnSpPr>
          <p:cNvPr id="707" name="직선 연결선 706">
            <a:extLst>
              <a:ext uri="{FF2B5EF4-FFF2-40B4-BE49-F238E27FC236}">
                <a16:creationId xmlns:a16="http://schemas.microsoft.com/office/drawing/2014/main" id="{F08B4D46-0C67-E77F-25A8-96962AE172DD}"/>
              </a:ext>
            </a:extLst>
          </p:cNvPr>
          <p:cNvCxnSpPr>
            <a:cxnSpLocks/>
          </p:cNvCxnSpPr>
          <p:nvPr/>
        </p:nvCxnSpPr>
        <p:spPr>
          <a:xfrm>
            <a:off x="3122215" y="1814050"/>
            <a:ext cx="0" cy="93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TextBox 722">
            <a:extLst>
              <a:ext uri="{FF2B5EF4-FFF2-40B4-BE49-F238E27FC236}">
                <a16:creationId xmlns:a16="http://schemas.microsoft.com/office/drawing/2014/main" id="{80543179-D0F4-D3B3-4039-78DD30279AD3}"/>
              </a:ext>
            </a:extLst>
          </p:cNvPr>
          <p:cNvSpPr txBox="1"/>
          <p:nvPr/>
        </p:nvSpPr>
        <p:spPr>
          <a:xfrm>
            <a:off x="1148293" y="4270239"/>
            <a:ext cx="17198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사진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(50)   </a:t>
            </a:r>
            <a:r>
              <a:rPr lang="en-US" altLang="ko-KR" sz="800" i="0" dirty="0">
                <a:solidFill>
                  <a:schemeClr val="bg1">
                    <a:lumMod val="75000"/>
                  </a:schemeClr>
                </a:solidFill>
                <a:effectLst/>
                <a:latin typeface="Noto Sans" panose="020B0502040504020204" pitchFamily="34" charset="0"/>
              </a:rPr>
              <a:t>| 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  </a:t>
            </a:r>
            <a:r>
              <a:rPr lang="ko-KR" altLang="en-US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동영상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(0)</a:t>
            </a:r>
            <a:endParaRPr lang="en-US" altLang="ko-KR" sz="80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grpSp>
        <p:nvGrpSpPr>
          <p:cNvPr id="733" name="그룹 732">
            <a:extLst>
              <a:ext uri="{FF2B5EF4-FFF2-40B4-BE49-F238E27FC236}">
                <a16:creationId xmlns:a16="http://schemas.microsoft.com/office/drawing/2014/main" id="{41E90353-BB5A-350B-2739-7657A3256E56}"/>
              </a:ext>
            </a:extLst>
          </p:cNvPr>
          <p:cNvGrpSpPr/>
          <p:nvPr/>
        </p:nvGrpSpPr>
        <p:grpSpPr>
          <a:xfrm>
            <a:off x="3933575" y="6069280"/>
            <a:ext cx="2654334" cy="297818"/>
            <a:chOff x="3933575" y="6061188"/>
            <a:chExt cx="2654334" cy="297818"/>
          </a:xfrm>
        </p:grpSpPr>
        <p:pic>
          <p:nvPicPr>
            <p:cNvPr id="728" name="그림 727">
              <a:extLst>
                <a:ext uri="{FF2B5EF4-FFF2-40B4-BE49-F238E27FC236}">
                  <a16:creationId xmlns:a16="http://schemas.microsoft.com/office/drawing/2014/main" id="{0F1B0912-DC84-DCFA-2D9E-07AC47FAF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19909" y="6061188"/>
              <a:ext cx="468000" cy="297818"/>
            </a:xfrm>
            <a:prstGeom prst="rect">
              <a:avLst/>
            </a:prstGeom>
          </p:spPr>
        </p:pic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BD116FF8-A4CB-37CF-B2BB-A859F3756842}"/>
                </a:ext>
              </a:extLst>
            </p:cNvPr>
            <p:cNvSpPr txBox="1"/>
            <p:nvPr/>
          </p:nvSpPr>
          <p:spPr>
            <a:xfrm>
              <a:off x="3933575" y="6104975"/>
              <a:ext cx="2204793" cy="215444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pPr algn="r"/>
              <a:r>
                <a:rPr lang="ko-KR" altLang="en-US" sz="8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이 리뷰가 도움이 되었나요</a:t>
              </a:r>
              <a:r>
                <a:rPr lang="en-US" altLang="ko-KR" sz="8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?</a:t>
              </a:r>
            </a:p>
          </p:txBody>
        </p:sp>
      </p:grpSp>
      <p:grpSp>
        <p:nvGrpSpPr>
          <p:cNvPr id="740" name="그룹 739">
            <a:extLst>
              <a:ext uri="{FF2B5EF4-FFF2-40B4-BE49-F238E27FC236}">
                <a16:creationId xmlns:a16="http://schemas.microsoft.com/office/drawing/2014/main" id="{589AA7C1-D52B-9EB5-4956-2E7126B2CD79}"/>
              </a:ext>
            </a:extLst>
          </p:cNvPr>
          <p:cNvGrpSpPr/>
          <p:nvPr/>
        </p:nvGrpSpPr>
        <p:grpSpPr>
          <a:xfrm>
            <a:off x="4932962" y="4280484"/>
            <a:ext cx="1545621" cy="215444"/>
            <a:chOff x="4932962" y="4359251"/>
            <a:chExt cx="1545621" cy="215444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25847882-982D-64C8-D164-C665812BA671}"/>
                </a:ext>
              </a:extLst>
            </p:cNvPr>
            <p:cNvSpPr txBox="1"/>
            <p:nvPr/>
          </p:nvSpPr>
          <p:spPr>
            <a:xfrm>
              <a:off x="4932962" y="4359251"/>
              <a:ext cx="1500205" cy="215444"/>
            </a:xfrm>
            <a:prstGeom prst="rect">
              <a:avLst/>
            </a:prstGeom>
            <a:noFill/>
          </p:spPr>
          <p:txBody>
            <a:bodyPr wrap="square" lIns="36000" rtlCol="0">
              <a:spAutoFit/>
            </a:bodyPr>
            <a:lstStyle/>
            <a:p>
              <a:r>
                <a:rPr lang="ko-KR" altLang="en-US" sz="800" b="1" dirty="0">
                  <a:latin typeface="Noto Sans" panose="020B0502040504020204" pitchFamily="34" charset="0"/>
                </a:rPr>
                <a:t>인기순  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" panose="020B0502040504020204" pitchFamily="34" charset="0"/>
                </a:rPr>
                <a:t>|  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최신순   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" panose="020B0502040504020204" pitchFamily="34" charset="0"/>
                </a:rPr>
                <a:t>|  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" panose="020B0502040504020204" pitchFamily="34" charset="0"/>
                </a:rPr>
                <a:t>별점순  </a:t>
              </a:r>
              <a:endPara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pic>
          <p:nvPicPr>
            <p:cNvPr id="742" name="그림 741">
              <a:extLst>
                <a:ext uri="{FF2B5EF4-FFF2-40B4-BE49-F238E27FC236}">
                  <a16:creationId xmlns:a16="http://schemas.microsoft.com/office/drawing/2014/main" id="{41899FB9-F712-37BE-5528-C52FC729301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 cstate="print">
              <a:alphaModFix amt="85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6404783" y="4421052"/>
              <a:ext cx="54000" cy="93600"/>
            </a:xfrm>
            <a:prstGeom prst="rect">
              <a:avLst/>
            </a:prstGeom>
          </p:spPr>
        </p:pic>
      </p:grpSp>
      <p:sp>
        <p:nvSpPr>
          <p:cNvPr id="743" name="TextBox 742">
            <a:extLst>
              <a:ext uri="{FF2B5EF4-FFF2-40B4-BE49-F238E27FC236}">
                <a16:creationId xmlns:a16="http://schemas.microsoft.com/office/drawing/2014/main" id="{2D7DB82C-D71A-34C1-7C6D-371331353508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243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80" y="1321594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상품문의 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(25)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B65F3-496B-5DA6-4974-8EBFAE68BA69}"/>
              </a:ext>
            </a:extLst>
          </p:cNvPr>
          <p:cNvSpPr txBox="1"/>
          <p:nvPr/>
        </p:nvSpPr>
        <p:spPr>
          <a:xfrm>
            <a:off x="384080" y="2128012"/>
            <a:ext cx="1050084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8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전체 </a:t>
            </a:r>
            <a:r>
              <a:rPr lang="en-US" altLang="ko-KR" sz="8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en-US" altLang="ko-KR" sz="800" b="1" dirty="0">
                <a:solidFill>
                  <a:srgbClr val="333333"/>
                </a:solidFill>
                <a:latin typeface="Noto Sans" panose="020B0502040504020204" pitchFamily="34" charset="0"/>
              </a:rPr>
              <a:t>2</a:t>
            </a:r>
            <a:r>
              <a:rPr lang="en-US" altLang="ko-KR" sz="8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5)</a:t>
            </a:r>
            <a:endParaRPr lang="en-US" altLang="ko-KR" sz="8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FD4931-D9FF-725D-5E6D-CF2F045F019F}"/>
              </a:ext>
            </a:extLst>
          </p:cNvPr>
          <p:cNvSpPr txBox="1"/>
          <p:nvPr/>
        </p:nvSpPr>
        <p:spPr>
          <a:xfrm>
            <a:off x="5561405" y="1321594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pPr algn="r"/>
            <a:r>
              <a:rPr lang="ko-KR" altLang="en-US" sz="1000" dirty="0">
                <a:solidFill>
                  <a:srgbClr val="333333"/>
                </a:solidFill>
                <a:latin typeface="Noto Sans" panose="020B0502040504020204" pitchFamily="34" charset="0"/>
              </a:rPr>
              <a:t> 문의하기 </a:t>
            </a:r>
            <a:r>
              <a:rPr lang="ko-KR" altLang="en-US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R" sz="1000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&gt;</a:t>
            </a:r>
            <a:endParaRPr lang="en-US" altLang="ko-KR" sz="1000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E21B5D4-4784-6D39-F707-E71484238508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09D159-B24E-C837-4EBD-6ABF5EC2ACD7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A2DC93-3075-E488-D9CD-8395721FC81A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083527-5F1F-70C3-267E-DF1758A13CDD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929C67F-823B-B3B5-0E4F-2C4CC9FDA9B4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상품문의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(50)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318022-45C7-9F94-04CA-B4351BB04890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추천상품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C30271-7B15-571D-CDB7-0BD83CBD76C8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D00A61-8886-38EC-DEAA-52A4C34CB078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E22F62-54E8-54BD-EF52-D03F1945866E}"/>
              </a:ext>
            </a:extLst>
          </p:cNvPr>
          <p:cNvCxnSpPr>
            <a:cxnSpLocks/>
          </p:cNvCxnSpPr>
          <p:nvPr/>
        </p:nvCxnSpPr>
        <p:spPr>
          <a:xfrm>
            <a:off x="416600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D4D9014-EE98-CC4E-5979-4D015681E0B3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C7A0F30-F836-920A-7B64-7962D782A97D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TextBox 722">
            <a:extLst>
              <a:ext uri="{FF2B5EF4-FFF2-40B4-BE49-F238E27FC236}">
                <a16:creationId xmlns:a16="http://schemas.microsoft.com/office/drawing/2014/main" id="{80543179-D0F4-D3B3-4039-78DD30279AD3}"/>
              </a:ext>
            </a:extLst>
          </p:cNvPr>
          <p:cNvSpPr txBox="1"/>
          <p:nvPr/>
        </p:nvSpPr>
        <p:spPr>
          <a:xfrm>
            <a:off x="1148293" y="2128012"/>
            <a:ext cx="1719849" cy="215444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답변완료 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(48)   </a:t>
            </a:r>
            <a:r>
              <a:rPr lang="en-US" altLang="ko-KR" sz="800" i="0" dirty="0">
                <a:solidFill>
                  <a:schemeClr val="bg1">
                    <a:lumMod val="75000"/>
                  </a:schemeClr>
                </a:solidFill>
                <a:effectLst/>
                <a:latin typeface="Noto Sans" panose="020B0502040504020204" pitchFamily="34" charset="0"/>
              </a:rPr>
              <a:t>| 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  </a:t>
            </a:r>
            <a:r>
              <a:rPr lang="ko-KR" altLang="en-US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답변대기</a:t>
            </a:r>
            <a:r>
              <a:rPr lang="en-US" altLang="ko-KR" sz="8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Noto Sans" panose="020B0502040504020204" pitchFamily="34" charset="0"/>
              </a:rPr>
              <a:t>(2)</a:t>
            </a:r>
            <a:endParaRPr lang="en-US" altLang="ko-KR" sz="800" i="0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255E8B-1383-46B9-8E8A-60B730093352}"/>
              </a:ext>
            </a:extLst>
          </p:cNvPr>
          <p:cNvCxnSpPr>
            <a:cxnSpLocks/>
          </p:cNvCxnSpPr>
          <p:nvPr/>
        </p:nvCxnSpPr>
        <p:spPr>
          <a:xfrm>
            <a:off x="1650833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258559-7B58-92B2-AF20-2926FC845A8F}"/>
              </a:ext>
            </a:extLst>
          </p:cNvPr>
          <p:cNvSpPr txBox="1"/>
          <p:nvPr/>
        </p:nvSpPr>
        <p:spPr>
          <a:xfrm>
            <a:off x="286623" y="155638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상품과 관계없는 글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양도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광고성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욕설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비방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도배 등의 글은 예고없이 삭제됩니다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개인정보보호를 위해 상품문의에 개인정보를 입력하지 말아주세요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1337815-189E-BC08-4690-B1E76BE7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3923"/>
              </p:ext>
            </p:extLst>
          </p:nvPr>
        </p:nvGraphicFramePr>
        <p:xfrm>
          <a:off x="384760" y="2446479"/>
          <a:ext cx="6156000" cy="3240000"/>
        </p:xfrm>
        <a:graphic>
          <a:graphicData uri="http://schemas.openxmlformats.org/drawingml/2006/table">
            <a:tbl>
              <a:tblPr/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2000">
                  <a:extLst>
                    <a:ext uri="{9D8B030D-6E8A-4147-A177-3AD203B41FA5}">
                      <a16:colId xmlns:a16="http://schemas.microsoft.com/office/drawing/2014/main" val="14886178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03526445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7369251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답변대기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배송문의드립니다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답변대기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비밀글입니다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상품문의드립니다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535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상품정보 부탁드립니다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9781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배송문의</a:t>
                      </a:r>
                      <a:endPara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068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비밀글입니다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8801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상품문의드립니다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6031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상품정보 부탁드립니다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1302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배송문의</a:t>
                      </a:r>
                      <a:endParaRPr lang="en-US" altLang="ko-KR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5924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답변완료</a:t>
                      </a:r>
                    </a:p>
                  </a:txBody>
                  <a:tcPr marL="3600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상품문의드립니다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abc******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20204-07-28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156413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DAA20E4-F2EC-8AB1-FB2D-BAC39AA61297}"/>
              </a:ext>
            </a:extLst>
          </p:cNvPr>
          <p:cNvCxnSpPr/>
          <p:nvPr/>
        </p:nvCxnSpPr>
        <p:spPr>
          <a:xfrm>
            <a:off x="384080" y="2436854"/>
            <a:ext cx="6156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04DBBC6-5938-A95E-D915-56BD2AA8B620}"/>
              </a:ext>
            </a:extLst>
          </p:cNvPr>
          <p:cNvGrpSpPr/>
          <p:nvPr/>
        </p:nvGrpSpPr>
        <p:grpSpPr>
          <a:xfrm>
            <a:off x="2336845" y="5775725"/>
            <a:ext cx="2251830" cy="216000"/>
            <a:chOff x="2650639" y="5805098"/>
            <a:chExt cx="2251830" cy="2160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B594BFB-F64E-28E9-BC49-2D0B71ECA01C}"/>
                </a:ext>
              </a:extLst>
            </p:cNvPr>
            <p:cNvSpPr/>
            <p:nvPr/>
          </p:nvSpPr>
          <p:spPr>
            <a:xfrm>
              <a:off x="2650639" y="5805098"/>
              <a:ext cx="214129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bg1">
                      <a:lumMod val="75000"/>
                    </a:schemeClr>
                  </a:solidFill>
                </a:rPr>
                <a:t>|&lt;</a:t>
              </a:r>
              <a:endParaRPr lang="ko-KR" altLang="en-US" sz="800" b="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E52B09D-4293-C43D-C18D-BBF02D59D379}"/>
                </a:ext>
              </a:extLst>
            </p:cNvPr>
            <p:cNvSpPr/>
            <p:nvPr/>
          </p:nvSpPr>
          <p:spPr>
            <a:xfrm>
              <a:off x="2905352" y="5805098"/>
              <a:ext cx="214129" cy="21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bg1">
                      <a:lumMod val="75000"/>
                    </a:schemeClr>
                  </a:solidFill>
                </a:rPr>
                <a:t>&lt;</a:t>
              </a:r>
              <a:endParaRPr lang="ko-KR" altLang="en-US" sz="800" b="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20EB425-05FE-25E4-2AAA-30C345CD26F2}"/>
                </a:ext>
              </a:extLst>
            </p:cNvPr>
            <p:cNvSpPr/>
            <p:nvPr/>
          </p:nvSpPr>
          <p:spPr>
            <a:xfrm>
              <a:off x="3414778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CC0372E-4107-32BE-4802-47921CE790E0}"/>
                </a:ext>
              </a:extLst>
            </p:cNvPr>
            <p:cNvSpPr/>
            <p:nvPr/>
          </p:nvSpPr>
          <p:spPr>
            <a:xfrm>
              <a:off x="3669491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C0FB379-BCDF-7774-7F8E-A43CA72CF7B1}"/>
                </a:ext>
              </a:extLst>
            </p:cNvPr>
            <p:cNvSpPr/>
            <p:nvPr/>
          </p:nvSpPr>
          <p:spPr>
            <a:xfrm>
              <a:off x="3924204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866362B-DBAE-4A42-C86F-F089C8F991F4}"/>
                </a:ext>
              </a:extLst>
            </p:cNvPr>
            <p:cNvSpPr/>
            <p:nvPr/>
          </p:nvSpPr>
          <p:spPr>
            <a:xfrm>
              <a:off x="4178917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94BF64-F16F-A836-786F-4C2FE1AF235E}"/>
                </a:ext>
              </a:extLst>
            </p:cNvPr>
            <p:cNvSpPr/>
            <p:nvPr/>
          </p:nvSpPr>
          <p:spPr>
            <a:xfrm>
              <a:off x="4433630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EFCEE51-E10C-D335-2932-E29FC2457A07}"/>
                </a:ext>
              </a:extLst>
            </p:cNvPr>
            <p:cNvSpPr/>
            <p:nvPr/>
          </p:nvSpPr>
          <p:spPr>
            <a:xfrm>
              <a:off x="4688340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&gt;|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5FAB88B-9EFE-DDC1-2D16-A17F794DA097}"/>
                </a:ext>
              </a:extLst>
            </p:cNvPr>
            <p:cNvSpPr/>
            <p:nvPr/>
          </p:nvSpPr>
          <p:spPr>
            <a:xfrm>
              <a:off x="3160065" y="5805098"/>
              <a:ext cx="214129" cy="216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C0E5471-D5C2-E86B-6157-CF4163B578AE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946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79" y="1321594"/>
            <a:ext cx="1760309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함께 보면 좋은 상품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E21B5D4-4784-6D39-F707-E71484238508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09D159-B24E-C837-4EBD-6ABF5EC2ACD7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A2DC93-3075-E488-D9CD-8395721FC81A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083527-5F1F-70C3-267E-DF1758A13CDD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929C67F-823B-B3B5-0E4F-2C4CC9FDA9B4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318022-45C7-9F94-04CA-B4351BB04890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추천상품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C30271-7B15-571D-CDB7-0BD83CBD76C8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D00A61-8886-38EC-DEAA-52A4C34CB078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DD4D9014-EE98-CC4E-5979-4D015681E0B3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C7A0F30-F836-920A-7B64-7962D782A97D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255E8B-1383-46B9-8E8A-60B730093352}"/>
              </a:ext>
            </a:extLst>
          </p:cNvPr>
          <p:cNvCxnSpPr>
            <a:cxnSpLocks/>
          </p:cNvCxnSpPr>
          <p:nvPr/>
        </p:nvCxnSpPr>
        <p:spPr>
          <a:xfrm>
            <a:off x="1650833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3ACB2855-95A7-C600-15A5-55F8B58BCD10}"/>
              </a:ext>
            </a:extLst>
          </p:cNvPr>
          <p:cNvCxnSpPr>
            <a:cxnSpLocks/>
          </p:cNvCxnSpPr>
          <p:nvPr/>
        </p:nvCxnSpPr>
        <p:spPr>
          <a:xfrm>
            <a:off x="289555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BD5F338-9B54-61DD-1F7A-9BB4C2B044D5}"/>
              </a:ext>
            </a:extLst>
          </p:cNvPr>
          <p:cNvSpPr txBox="1"/>
          <p:nvPr/>
        </p:nvSpPr>
        <p:spPr>
          <a:xfrm>
            <a:off x="8612474" y="134162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DEBDD468-2F75-161C-3674-6C96B6C2EE42}"/>
              </a:ext>
            </a:extLst>
          </p:cNvPr>
          <p:cNvGrpSpPr/>
          <p:nvPr/>
        </p:nvGrpSpPr>
        <p:grpSpPr>
          <a:xfrm>
            <a:off x="284439" y="2484934"/>
            <a:ext cx="9239640" cy="216000"/>
            <a:chOff x="284439" y="2073308"/>
            <a:chExt cx="9239640" cy="216000"/>
          </a:xfrm>
        </p:grpSpPr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59E1F92D-DCE7-660C-1965-21A40DAE01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4439" y="2073308"/>
              <a:ext cx="108000" cy="216000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E87B18DB-C3D7-8DA5-F17C-CC4F9FC4F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079" y="2073308"/>
              <a:ext cx="108000" cy="216000"/>
            </a:xfrm>
            <a:prstGeom prst="rect">
              <a:avLst/>
            </a:prstGeom>
          </p:spPr>
        </p:pic>
      </p:grpSp>
      <p:grpSp>
        <p:nvGrpSpPr>
          <p:cNvPr id="706" name="그룹 705">
            <a:extLst>
              <a:ext uri="{FF2B5EF4-FFF2-40B4-BE49-F238E27FC236}">
                <a16:creationId xmlns:a16="http://schemas.microsoft.com/office/drawing/2014/main" id="{26874706-0488-0961-A0AD-EFE518783003}"/>
              </a:ext>
            </a:extLst>
          </p:cNvPr>
          <p:cNvGrpSpPr/>
          <p:nvPr/>
        </p:nvGrpSpPr>
        <p:grpSpPr>
          <a:xfrm>
            <a:off x="432246" y="1676629"/>
            <a:ext cx="2196041" cy="3047036"/>
            <a:chOff x="432246" y="1265003"/>
            <a:chExt cx="2196041" cy="3047036"/>
          </a:xfrm>
        </p:grpSpPr>
        <p:grpSp>
          <p:nvGrpSpPr>
            <p:cNvPr id="707" name="그룹 706">
              <a:extLst>
                <a:ext uri="{FF2B5EF4-FFF2-40B4-BE49-F238E27FC236}">
                  <a16:creationId xmlns:a16="http://schemas.microsoft.com/office/drawing/2014/main" id="{F57BD875-9933-20BE-EAD1-F972AF437B24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709" name="그룹 708">
                <a:extLst>
                  <a:ext uri="{FF2B5EF4-FFF2-40B4-BE49-F238E27FC236}">
                    <a16:creationId xmlns:a16="http://schemas.microsoft.com/office/drawing/2014/main" id="{B19ADBF3-5229-EF45-4A8F-410B9CA3B9CD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14" name="사각형: 둥근 모서리 713">
                  <a:extLst>
                    <a:ext uri="{FF2B5EF4-FFF2-40B4-BE49-F238E27FC236}">
                      <a16:creationId xmlns:a16="http://schemas.microsoft.com/office/drawing/2014/main" id="{21AB8991-460F-5B0F-93FB-34FC04CE3C68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15" name="직선 연결선 714">
                  <a:extLst>
                    <a:ext uri="{FF2B5EF4-FFF2-40B4-BE49-F238E27FC236}">
                      <a16:creationId xmlns:a16="http://schemas.microsoft.com/office/drawing/2014/main" id="{7D4D55A5-4CB6-9036-40DB-1E3EFD3F0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6" name="직선 연결선 715">
                  <a:extLst>
                    <a:ext uri="{FF2B5EF4-FFF2-40B4-BE49-F238E27FC236}">
                      <a16:creationId xmlns:a16="http://schemas.microsoft.com/office/drawing/2014/main" id="{0B411201-BDE1-05B7-19BA-C99ECD855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1B9D2D06-DE71-DDB9-1ECF-05EA9E87EEF2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4998156F-E300-BBA6-DE78-436AAB108BEB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712" name="사각형: 둥근 모서리 711">
                <a:extLst>
                  <a:ext uri="{FF2B5EF4-FFF2-40B4-BE49-F238E27FC236}">
                    <a16:creationId xmlns:a16="http://schemas.microsoft.com/office/drawing/2014/main" id="{94DC1304-A83C-3A70-9329-BC7B2EB7AEAD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13" name="사각형: 둥근 모서리 712">
                <a:extLst>
                  <a:ext uri="{FF2B5EF4-FFF2-40B4-BE49-F238E27FC236}">
                    <a16:creationId xmlns:a16="http://schemas.microsoft.com/office/drawing/2014/main" id="{EB3A00A4-7F6D-A573-B095-9B7B2D06D06E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8AB89804-9807-044B-BF66-6D4D3E685994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17" name="그룹 716">
            <a:extLst>
              <a:ext uri="{FF2B5EF4-FFF2-40B4-BE49-F238E27FC236}">
                <a16:creationId xmlns:a16="http://schemas.microsoft.com/office/drawing/2014/main" id="{7C2C4680-510A-B10A-D505-2EED4DBC15EE}"/>
              </a:ext>
            </a:extLst>
          </p:cNvPr>
          <p:cNvGrpSpPr/>
          <p:nvPr/>
        </p:nvGrpSpPr>
        <p:grpSpPr>
          <a:xfrm>
            <a:off x="2693397" y="1676629"/>
            <a:ext cx="2239716" cy="3047036"/>
            <a:chOff x="2693397" y="1265003"/>
            <a:chExt cx="2239716" cy="3047036"/>
          </a:xfrm>
        </p:grpSpPr>
        <p:grpSp>
          <p:nvGrpSpPr>
            <p:cNvPr id="718" name="그룹 717">
              <a:extLst>
                <a:ext uri="{FF2B5EF4-FFF2-40B4-BE49-F238E27FC236}">
                  <a16:creationId xmlns:a16="http://schemas.microsoft.com/office/drawing/2014/main" id="{E42D8E72-13AF-4F5E-A6C2-7121DBD60889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720" name="그룹 719">
                <a:extLst>
                  <a:ext uri="{FF2B5EF4-FFF2-40B4-BE49-F238E27FC236}">
                    <a16:creationId xmlns:a16="http://schemas.microsoft.com/office/drawing/2014/main" id="{492DE1C6-5CB9-49C2-AC37-0CCE2031FA8B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25" name="사각형: 둥근 모서리 724">
                  <a:extLst>
                    <a:ext uri="{FF2B5EF4-FFF2-40B4-BE49-F238E27FC236}">
                      <a16:creationId xmlns:a16="http://schemas.microsoft.com/office/drawing/2014/main" id="{251C18D9-41EE-3D6D-203F-11700B1847A2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26" name="직선 연결선 725">
                  <a:extLst>
                    <a:ext uri="{FF2B5EF4-FFF2-40B4-BE49-F238E27FC236}">
                      <a16:creationId xmlns:a16="http://schemas.microsoft.com/office/drawing/2014/main" id="{FD5F75CE-4B76-465B-C25B-07B60B9DD0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직선 연결선 726">
                  <a:extLst>
                    <a:ext uri="{FF2B5EF4-FFF2-40B4-BE49-F238E27FC236}">
                      <a16:creationId xmlns:a16="http://schemas.microsoft.com/office/drawing/2014/main" id="{5B79771A-995C-9E85-0BA0-58F25ED30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DD7F285A-8DCC-0FB1-0215-961E5C7CA7FB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CEBE7BB2-8D6A-6726-DA9B-4C928B80185D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724" name="사각형: 둥근 모서리 723">
                <a:extLst>
                  <a:ext uri="{FF2B5EF4-FFF2-40B4-BE49-F238E27FC236}">
                    <a16:creationId xmlns:a16="http://schemas.microsoft.com/office/drawing/2014/main" id="{06E583CE-9AB9-32F1-98D6-74AC30BB8779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87410ECF-975C-3074-59F0-57519181BD7E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28" name="그룹 727">
            <a:extLst>
              <a:ext uri="{FF2B5EF4-FFF2-40B4-BE49-F238E27FC236}">
                <a16:creationId xmlns:a16="http://schemas.microsoft.com/office/drawing/2014/main" id="{6316A4D9-366B-9BE2-4DF9-AC46B5803B97}"/>
              </a:ext>
            </a:extLst>
          </p:cNvPr>
          <p:cNvGrpSpPr/>
          <p:nvPr/>
        </p:nvGrpSpPr>
        <p:grpSpPr>
          <a:xfrm>
            <a:off x="7158595" y="1676629"/>
            <a:ext cx="2143142" cy="3047036"/>
            <a:chOff x="4913712" y="1265003"/>
            <a:chExt cx="2143142" cy="3047036"/>
          </a:xfrm>
        </p:grpSpPr>
        <p:grpSp>
          <p:nvGrpSpPr>
            <p:cNvPr id="729" name="그룹 728">
              <a:extLst>
                <a:ext uri="{FF2B5EF4-FFF2-40B4-BE49-F238E27FC236}">
                  <a16:creationId xmlns:a16="http://schemas.microsoft.com/office/drawing/2014/main" id="{3FDE3122-6FF9-E090-F2C4-CAB499833E95}"/>
                </a:ext>
              </a:extLst>
            </p:cNvPr>
            <p:cNvGrpSpPr/>
            <p:nvPr/>
          </p:nvGrpSpPr>
          <p:grpSpPr>
            <a:xfrm>
              <a:off x="4913712" y="1265003"/>
              <a:ext cx="2143142" cy="2742300"/>
              <a:chOff x="239585" y="1265003"/>
              <a:chExt cx="2143142" cy="2742300"/>
            </a:xfrm>
          </p:grpSpPr>
          <p:grpSp>
            <p:nvGrpSpPr>
              <p:cNvPr id="731" name="그룹 730">
                <a:extLst>
                  <a:ext uri="{FF2B5EF4-FFF2-40B4-BE49-F238E27FC236}">
                    <a16:creationId xmlns:a16="http://schemas.microsoft.com/office/drawing/2014/main" id="{312E760C-09E8-2A1E-AA0C-93F657F0EF0C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35" name="사각형: 둥근 모서리 734">
                  <a:extLst>
                    <a:ext uri="{FF2B5EF4-FFF2-40B4-BE49-F238E27FC236}">
                      <a16:creationId xmlns:a16="http://schemas.microsoft.com/office/drawing/2014/main" id="{442593ED-27DF-11CE-78EE-DA126063579B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36" name="직선 연결선 735">
                  <a:extLst>
                    <a:ext uri="{FF2B5EF4-FFF2-40B4-BE49-F238E27FC236}">
                      <a16:creationId xmlns:a16="http://schemas.microsoft.com/office/drawing/2014/main" id="{84D323E6-8BD2-5CC8-BBB2-6DDBE431B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직선 연결선 736">
                  <a:extLst>
                    <a:ext uri="{FF2B5EF4-FFF2-40B4-BE49-F238E27FC236}">
                      <a16:creationId xmlns:a16="http://schemas.microsoft.com/office/drawing/2014/main" id="{7D81D7BA-749A-9F6C-68F4-8B7FD1CD29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796E0396-FF7B-C321-53C4-4623E7C05D6E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43142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한마음장애인복지회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한마음사업단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FFE23C40-5161-212E-524D-B75666799054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927131" cy="433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한마음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미용티슈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HM-FT-T250 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(T250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)</a:t>
                </a:r>
              </a:p>
            </p:txBody>
          </p:sp>
          <p:sp>
            <p:nvSpPr>
              <p:cNvPr id="734" name="사각형: 둥근 모서리 733">
                <a:extLst>
                  <a:ext uri="{FF2B5EF4-FFF2-40B4-BE49-F238E27FC236}">
                    <a16:creationId xmlns:a16="http://schemas.microsoft.com/office/drawing/2014/main" id="{38AA7FE2-FFB2-BA56-AADC-55E520C2EBDC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8C4A0134-C697-D141-C6F7-04474B0C5CB6}"/>
                </a:ext>
              </a:extLst>
            </p:cNvPr>
            <p:cNvSpPr txBox="1"/>
            <p:nvPr/>
          </p:nvSpPr>
          <p:spPr>
            <a:xfrm>
              <a:off x="494087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34,000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48" name="그룹 747">
            <a:extLst>
              <a:ext uri="{FF2B5EF4-FFF2-40B4-BE49-F238E27FC236}">
                <a16:creationId xmlns:a16="http://schemas.microsoft.com/office/drawing/2014/main" id="{85EB8F51-DE10-F96D-24C3-05F9B0812150}"/>
              </a:ext>
            </a:extLst>
          </p:cNvPr>
          <p:cNvGrpSpPr/>
          <p:nvPr/>
        </p:nvGrpSpPr>
        <p:grpSpPr>
          <a:xfrm>
            <a:off x="4926963" y="1676629"/>
            <a:ext cx="2239716" cy="3047036"/>
            <a:chOff x="7174863" y="1265003"/>
            <a:chExt cx="2239716" cy="3047036"/>
          </a:xfrm>
        </p:grpSpPr>
        <p:grpSp>
          <p:nvGrpSpPr>
            <p:cNvPr id="749" name="그룹 748">
              <a:extLst>
                <a:ext uri="{FF2B5EF4-FFF2-40B4-BE49-F238E27FC236}">
                  <a16:creationId xmlns:a16="http://schemas.microsoft.com/office/drawing/2014/main" id="{F7FB0BED-519C-0C09-1838-29BC80F388E8}"/>
                </a:ext>
              </a:extLst>
            </p:cNvPr>
            <p:cNvGrpSpPr/>
            <p:nvPr/>
          </p:nvGrpSpPr>
          <p:grpSpPr>
            <a:xfrm>
              <a:off x="7174863" y="1265003"/>
              <a:ext cx="2239716" cy="2567380"/>
              <a:chOff x="2584966" y="1265003"/>
              <a:chExt cx="2239716" cy="2567380"/>
            </a:xfrm>
          </p:grpSpPr>
          <p:grpSp>
            <p:nvGrpSpPr>
              <p:cNvPr id="751" name="그룹 750">
                <a:extLst>
                  <a:ext uri="{FF2B5EF4-FFF2-40B4-BE49-F238E27FC236}">
                    <a16:creationId xmlns:a16="http://schemas.microsoft.com/office/drawing/2014/main" id="{1B92CBB7-0D5C-0156-2246-08C6D57659E9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56" name="사각형: 둥근 모서리 755">
                  <a:extLst>
                    <a:ext uri="{FF2B5EF4-FFF2-40B4-BE49-F238E27FC236}">
                      <a16:creationId xmlns:a16="http://schemas.microsoft.com/office/drawing/2014/main" id="{8E56D11B-C6BB-12DD-9A24-FB696A75A587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7" name="직선 연결선 756">
                  <a:extLst>
                    <a:ext uri="{FF2B5EF4-FFF2-40B4-BE49-F238E27FC236}">
                      <a16:creationId xmlns:a16="http://schemas.microsoft.com/office/drawing/2014/main" id="{EFB94D04-77C8-E20E-DF84-24868C4D47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8" name="직선 연결선 757">
                  <a:extLst>
                    <a:ext uri="{FF2B5EF4-FFF2-40B4-BE49-F238E27FC236}">
                      <a16:creationId xmlns:a16="http://schemas.microsoft.com/office/drawing/2014/main" id="{334C7DB5-1E6C-003A-0E83-FDB044ABF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1C6BE8A7-9C70-BFBF-22E4-ECBD4A361A86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21019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한빛사회적협동조합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46D9334D-E8A1-7269-D215-1DB62BA62D09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천연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펄프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핸드타올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754" name="사각형: 둥근 모서리 753">
                <a:extLst>
                  <a:ext uri="{FF2B5EF4-FFF2-40B4-BE49-F238E27FC236}">
                    <a16:creationId xmlns:a16="http://schemas.microsoft.com/office/drawing/2014/main" id="{5659E855-A5CB-4527-E327-8385ACD52576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493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55" name="사각형: 둥근 모서리 754">
                <a:extLst>
                  <a:ext uri="{FF2B5EF4-FFF2-40B4-BE49-F238E27FC236}">
                    <a16:creationId xmlns:a16="http://schemas.microsoft.com/office/drawing/2014/main" id="{CC502759-3FC0-1576-7BAB-D413B8123177}"/>
                  </a:ext>
                </a:extLst>
              </p:cNvPr>
              <p:cNvSpPr/>
              <p:nvPr/>
            </p:nvSpPr>
            <p:spPr>
              <a:xfrm>
                <a:off x="3299810" y="3180824"/>
                <a:ext cx="792000" cy="180000"/>
              </a:xfrm>
              <a:prstGeom prst="roundRect">
                <a:avLst>
                  <a:gd name="adj" fmla="val 493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CA5B3BB1-AB09-B4A2-370D-3DA674F621FC}"/>
                </a:ext>
              </a:extLst>
            </p:cNvPr>
            <p:cNvSpPr txBox="1"/>
            <p:nvPr/>
          </p:nvSpPr>
          <p:spPr>
            <a:xfrm>
              <a:off x="7174863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38,000</a:t>
              </a:r>
              <a:r>
                <a:rPr lang="ko-KR" altLang="en-US" sz="1400" b="1" dirty="0">
                  <a:solidFill>
                    <a:srgbClr val="333333"/>
                  </a:solidFill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759" name="TextBox 758">
            <a:extLst>
              <a:ext uri="{FF2B5EF4-FFF2-40B4-BE49-F238E27FC236}">
                <a16:creationId xmlns:a16="http://schemas.microsoft.com/office/drawing/2014/main" id="{1F85CB0A-2F1F-6BAF-1B03-F8820AE83160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43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79" y="1321594"/>
            <a:ext cx="1760309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㈜좋은아침 인기상품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398D86A-1AFC-D3EB-F60C-B6EAFA67641E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2D0EC7-1ED0-21A7-964B-364A028D4B8D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4FF219A-F51A-24D0-7F82-97F4BCA8ABCF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93BECC-AD27-BA17-4445-246B564257C2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0B5380F-DD60-CD4A-E9C4-EF66FAEE1317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62D500-ED45-8649-00C1-6A2B274185E8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추천상품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3E3FEA5-0FBA-E5B6-12CF-2FA3ABE60892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36FB1BAA-2C5D-6D5E-2972-00A1741DBCF3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68013CC-5A46-5AE6-3681-1CDB9FE0F3BF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18D701B-8F20-99F0-9D56-369BE9F8FEC6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012E93B-43BD-97FE-EE4A-CDF5EF4BD8B5}"/>
              </a:ext>
            </a:extLst>
          </p:cNvPr>
          <p:cNvCxnSpPr>
            <a:cxnSpLocks/>
          </p:cNvCxnSpPr>
          <p:nvPr/>
        </p:nvCxnSpPr>
        <p:spPr>
          <a:xfrm>
            <a:off x="1650833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A3C9D7F-A014-63D9-D5E0-69FC4DD309E1}"/>
              </a:ext>
            </a:extLst>
          </p:cNvPr>
          <p:cNvCxnSpPr>
            <a:cxnSpLocks/>
          </p:cNvCxnSpPr>
          <p:nvPr/>
        </p:nvCxnSpPr>
        <p:spPr>
          <a:xfrm>
            <a:off x="289555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DB4AAC1-4313-0620-CC1B-40A2E1714C80}"/>
              </a:ext>
            </a:extLst>
          </p:cNvPr>
          <p:cNvGrpSpPr/>
          <p:nvPr/>
        </p:nvGrpSpPr>
        <p:grpSpPr>
          <a:xfrm>
            <a:off x="284439" y="2484934"/>
            <a:ext cx="9239640" cy="216000"/>
            <a:chOff x="284439" y="2073308"/>
            <a:chExt cx="9239640" cy="21600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B259BD3C-6336-E4A3-2558-FB0321D80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4439" y="2073308"/>
              <a:ext cx="108000" cy="21600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F269CC26-85BA-0160-3DB5-DF5FBE0EF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079" y="2073308"/>
              <a:ext cx="108000" cy="216000"/>
            </a:xfrm>
            <a:prstGeom prst="rect">
              <a:avLst/>
            </a:prstGeom>
          </p:spPr>
        </p:pic>
      </p:grpSp>
      <p:grpSp>
        <p:nvGrpSpPr>
          <p:cNvPr id="741" name="그룹 740">
            <a:extLst>
              <a:ext uri="{FF2B5EF4-FFF2-40B4-BE49-F238E27FC236}">
                <a16:creationId xmlns:a16="http://schemas.microsoft.com/office/drawing/2014/main" id="{BF5353AF-AAD6-2475-2DBC-99EBB202BBC2}"/>
              </a:ext>
            </a:extLst>
          </p:cNvPr>
          <p:cNvGrpSpPr/>
          <p:nvPr/>
        </p:nvGrpSpPr>
        <p:grpSpPr>
          <a:xfrm>
            <a:off x="540849" y="1674625"/>
            <a:ext cx="2016000" cy="1764000"/>
            <a:chOff x="433438" y="4099367"/>
            <a:chExt cx="2124000" cy="1645101"/>
          </a:xfrm>
        </p:grpSpPr>
        <p:sp>
          <p:nvSpPr>
            <p:cNvPr id="746" name="사각형: 둥근 모서리 745">
              <a:extLst>
                <a:ext uri="{FF2B5EF4-FFF2-40B4-BE49-F238E27FC236}">
                  <a16:creationId xmlns:a16="http://schemas.microsoft.com/office/drawing/2014/main" id="{0F38A3F0-756D-FB52-43A6-85773DC04D4D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47" name="직선 연결선 746">
              <a:extLst>
                <a:ext uri="{FF2B5EF4-FFF2-40B4-BE49-F238E27FC236}">
                  <a16:creationId xmlns:a16="http://schemas.microsoft.com/office/drawing/2014/main" id="{78FA7372-F251-4349-6597-A2C7223CB794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직선 연결선 747">
              <a:extLst>
                <a:ext uri="{FF2B5EF4-FFF2-40B4-BE49-F238E27FC236}">
                  <a16:creationId xmlns:a16="http://schemas.microsoft.com/office/drawing/2014/main" id="{4069983B-85BE-4DDD-10FF-09A8A91C99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2" name="그룹 751">
            <a:extLst>
              <a:ext uri="{FF2B5EF4-FFF2-40B4-BE49-F238E27FC236}">
                <a16:creationId xmlns:a16="http://schemas.microsoft.com/office/drawing/2014/main" id="{27B453C4-B111-3D88-33DA-64DD6545E0EF}"/>
              </a:ext>
            </a:extLst>
          </p:cNvPr>
          <p:cNvGrpSpPr/>
          <p:nvPr/>
        </p:nvGrpSpPr>
        <p:grpSpPr>
          <a:xfrm>
            <a:off x="2775708" y="1674625"/>
            <a:ext cx="2016000" cy="1764000"/>
            <a:chOff x="433438" y="4099367"/>
            <a:chExt cx="2124000" cy="1645101"/>
          </a:xfrm>
        </p:grpSpPr>
        <p:sp>
          <p:nvSpPr>
            <p:cNvPr id="757" name="사각형: 둥근 모서리 756">
              <a:extLst>
                <a:ext uri="{FF2B5EF4-FFF2-40B4-BE49-F238E27FC236}">
                  <a16:creationId xmlns:a16="http://schemas.microsoft.com/office/drawing/2014/main" id="{300E6B0A-AAC6-2DF5-AFF7-9AF47310D22E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58" name="직선 연결선 757">
              <a:extLst>
                <a:ext uri="{FF2B5EF4-FFF2-40B4-BE49-F238E27FC236}">
                  <a16:creationId xmlns:a16="http://schemas.microsoft.com/office/drawing/2014/main" id="{D5BE53AF-0E12-5199-7D48-F49C72533555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직선 연결선 758">
              <a:extLst>
                <a:ext uri="{FF2B5EF4-FFF2-40B4-BE49-F238E27FC236}">
                  <a16:creationId xmlns:a16="http://schemas.microsoft.com/office/drawing/2014/main" id="{C3D3F174-BF62-A313-DE84-6C19B9C92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그룹 762">
            <a:extLst>
              <a:ext uri="{FF2B5EF4-FFF2-40B4-BE49-F238E27FC236}">
                <a16:creationId xmlns:a16="http://schemas.microsoft.com/office/drawing/2014/main" id="{36647716-2D96-40C0-E215-BF8196CB91F9}"/>
              </a:ext>
            </a:extLst>
          </p:cNvPr>
          <p:cNvGrpSpPr/>
          <p:nvPr/>
        </p:nvGrpSpPr>
        <p:grpSpPr>
          <a:xfrm>
            <a:off x="5009110" y="1674625"/>
            <a:ext cx="2016000" cy="1764000"/>
            <a:chOff x="433438" y="4099367"/>
            <a:chExt cx="2124000" cy="1645101"/>
          </a:xfrm>
        </p:grpSpPr>
        <p:sp>
          <p:nvSpPr>
            <p:cNvPr id="769" name="사각형: 둥근 모서리 768">
              <a:extLst>
                <a:ext uri="{FF2B5EF4-FFF2-40B4-BE49-F238E27FC236}">
                  <a16:creationId xmlns:a16="http://schemas.microsoft.com/office/drawing/2014/main" id="{14C34669-3865-DDB1-3C4D-EA56DB74A8F6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70" name="직선 연결선 769">
              <a:extLst>
                <a:ext uri="{FF2B5EF4-FFF2-40B4-BE49-F238E27FC236}">
                  <a16:creationId xmlns:a16="http://schemas.microsoft.com/office/drawing/2014/main" id="{D67DE2B0-0034-7FBF-5AFB-FE1A0E35A089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직선 연결선 770">
              <a:extLst>
                <a:ext uri="{FF2B5EF4-FFF2-40B4-BE49-F238E27FC236}">
                  <a16:creationId xmlns:a16="http://schemas.microsoft.com/office/drawing/2014/main" id="{892AE87A-FF6D-5BB1-6D82-C986636B0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5" name="그룹 774">
            <a:extLst>
              <a:ext uri="{FF2B5EF4-FFF2-40B4-BE49-F238E27FC236}">
                <a16:creationId xmlns:a16="http://schemas.microsoft.com/office/drawing/2014/main" id="{35597BDE-4A69-92DF-13F2-606F163E2730}"/>
              </a:ext>
            </a:extLst>
          </p:cNvPr>
          <p:cNvGrpSpPr/>
          <p:nvPr/>
        </p:nvGrpSpPr>
        <p:grpSpPr>
          <a:xfrm>
            <a:off x="7250604" y="1674625"/>
            <a:ext cx="2016000" cy="1764000"/>
            <a:chOff x="433438" y="4099367"/>
            <a:chExt cx="2124000" cy="1645101"/>
          </a:xfrm>
        </p:grpSpPr>
        <p:sp>
          <p:nvSpPr>
            <p:cNvPr id="780" name="사각형: 둥근 모서리 779">
              <a:extLst>
                <a:ext uri="{FF2B5EF4-FFF2-40B4-BE49-F238E27FC236}">
                  <a16:creationId xmlns:a16="http://schemas.microsoft.com/office/drawing/2014/main" id="{2560ECD8-84DB-E3B7-BBA0-E852BC86A1BC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781" name="직선 연결선 780">
              <a:extLst>
                <a:ext uri="{FF2B5EF4-FFF2-40B4-BE49-F238E27FC236}">
                  <a16:creationId xmlns:a16="http://schemas.microsoft.com/office/drawing/2014/main" id="{81AE7AEB-A4EA-8577-6B81-F6FD53AB793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직선 연결선 781">
              <a:extLst>
                <a:ext uri="{FF2B5EF4-FFF2-40B4-BE49-F238E27FC236}">
                  <a16:creationId xmlns:a16="http://schemas.microsoft.com/office/drawing/2014/main" id="{7FB2D774-D511-15CE-3862-DA3E4D7DE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3" name="TextBox 782">
            <a:extLst>
              <a:ext uri="{FF2B5EF4-FFF2-40B4-BE49-F238E27FC236}">
                <a16:creationId xmlns:a16="http://schemas.microsoft.com/office/drawing/2014/main" id="{13EE2541-4BB5-6CF4-1A19-346D25E56C42}"/>
              </a:ext>
            </a:extLst>
          </p:cNvPr>
          <p:cNvSpPr txBox="1"/>
          <p:nvPr/>
        </p:nvSpPr>
        <p:spPr>
          <a:xfrm>
            <a:off x="8612474" y="134162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0C9B524D-AF69-16B9-876C-79798E675754}"/>
              </a:ext>
            </a:extLst>
          </p:cNvPr>
          <p:cNvSpPr txBox="1"/>
          <p:nvPr/>
        </p:nvSpPr>
        <p:spPr>
          <a:xfrm>
            <a:off x="458181" y="3521377"/>
            <a:ext cx="2153154" cy="43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1/2/3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단단하고 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오래쓰는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업소용 </a:t>
            </a:r>
            <a:endParaRPr lang="en-US" altLang="ko-KR" sz="1000" b="1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ts val="14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대용량 점보롤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박스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16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5" name="TextBox 784">
            <a:extLst>
              <a:ext uri="{FF2B5EF4-FFF2-40B4-BE49-F238E27FC236}">
                <a16:creationId xmlns:a16="http://schemas.microsoft.com/office/drawing/2014/main" id="{124EDC93-D5D2-20DF-6916-77A55382DCCE}"/>
              </a:ext>
            </a:extLst>
          </p:cNvPr>
          <p:cNvSpPr txBox="1"/>
          <p:nvPr/>
        </p:nvSpPr>
        <p:spPr>
          <a:xfrm>
            <a:off x="451546" y="3978577"/>
            <a:ext cx="1002197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</a:rPr>
              <a:t>26,9000</a:t>
            </a: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95BD325A-E0CF-711E-7302-BE009C26B967}"/>
              </a:ext>
            </a:extLst>
          </p:cNvPr>
          <p:cNvSpPr txBox="1"/>
          <p:nvPr/>
        </p:nvSpPr>
        <p:spPr>
          <a:xfrm>
            <a:off x="2693040" y="3521377"/>
            <a:ext cx="2183611" cy="43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100%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천연펄프무형광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데코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두루</a:t>
            </a:r>
            <a:endParaRPr lang="en-US" altLang="ko-KR" sz="1000" b="1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ts val="1400"/>
              </a:lnSpc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마리 화장지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30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롤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x 3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개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(90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)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CEDE5338-9B75-7F3B-384B-8AC3D12F814F}"/>
              </a:ext>
            </a:extLst>
          </p:cNvPr>
          <p:cNvSpPr txBox="1"/>
          <p:nvPr/>
        </p:nvSpPr>
        <p:spPr>
          <a:xfrm>
            <a:off x="2693040" y="3978577"/>
            <a:ext cx="90281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</a:rPr>
              <a:t>42,900</a:t>
            </a: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9D133E0D-F0AB-D3B4-2BD8-600D5FCC632B}"/>
              </a:ext>
            </a:extLst>
          </p:cNvPr>
          <p:cNvSpPr txBox="1"/>
          <p:nvPr/>
        </p:nvSpPr>
        <p:spPr>
          <a:xfrm>
            <a:off x="4926442" y="3521377"/>
            <a:ext cx="2053767" cy="43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고급핸드타올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2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5000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 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박스 </a:t>
            </a:r>
            <a:endParaRPr lang="en-US" altLang="ko-KR" sz="1000" b="1" i="0" dirty="0">
              <a:solidFill>
                <a:srgbClr val="333333"/>
              </a:solidFill>
              <a:effectLst/>
              <a:latin typeface="Noto Sans" panose="020B0502040504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50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밴드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E24BE0E4-9849-270B-3305-F171E1ED49E2}"/>
              </a:ext>
            </a:extLst>
          </p:cNvPr>
          <p:cNvSpPr txBox="1"/>
          <p:nvPr/>
        </p:nvSpPr>
        <p:spPr>
          <a:xfrm>
            <a:off x="4926442" y="3978577"/>
            <a:ext cx="90281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</a:rPr>
              <a:t>32,900</a:t>
            </a: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9DF74B27-49C8-C7D3-AF80-1305EFF4CEF9}"/>
              </a:ext>
            </a:extLst>
          </p:cNvPr>
          <p:cNvSpPr txBox="1"/>
          <p:nvPr/>
        </p:nvSpPr>
        <p:spPr>
          <a:xfrm>
            <a:off x="7167936" y="3521377"/>
            <a:ext cx="2031325" cy="438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고급미용티슈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각티슈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2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겹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230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매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</a:p>
          <a:p>
            <a:pPr>
              <a:lnSpc>
                <a:spcPts val="1400"/>
              </a:lnSpc>
            </a:pP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박스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24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각</a:t>
            </a:r>
            <a:endParaRPr lang="en-US" altLang="ko-KR" sz="10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D8E58FD7-14C4-F249-52F1-71F59AA77A26}"/>
              </a:ext>
            </a:extLst>
          </p:cNvPr>
          <p:cNvSpPr txBox="1"/>
          <p:nvPr/>
        </p:nvSpPr>
        <p:spPr>
          <a:xfrm>
            <a:off x="7167936" y="3978577"/>
            <a:ext cx="902811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</a:rPr>
              <a:t>34,900</a:t>
            </a:r>
            <a:r>
              <a:rPr lang="ko-KR" altLang="en-US" sz="1400" b="1" i="0" dirty="0">
                <a:solidFill>
                  <a:srgbClr val="333333"/>
                </a:solidFill>
                <a:effectLst/>
              </a:rPr>
              <a:t>원</a:t>
            </a:r>
            <a:endParaRPr lang="en-US" altLang="ko-KR" sz="1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552FE02E-9869-66F7-6537-B8F61406DBBF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760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79" y="1321594"/>
            <a:ext cx="1760309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이런 상품은 어떠세요</a:t>
            </a:r>
            <a:r>
              <a:rPr lang="en-US" altLang="ko-KR" sz="1050" b="1" dirty="0">
                <a:solidFill>
                  <a:srgbClr val="333333"/>
                </a:solidFill>
                <a:latin typeface="Noto Sans" panose="020B0502040504020204" pitchFamily="34" charset="0"/>
              </a:rPr>
              <a:t>?</a:t>
            </a:r>
            <a:endParaRPr lang="en-US" altLang="ko-KR" sz="1050" b="1" i="0" dirty="0">
              <a:solidFill>
                <a:srgbClr val="333333"/>
              </a:solidFill>
              <a:effectLst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C319F6-C688-9617-6AAE-0C787D3471F1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E4B6C2-B2C2-55D3-CF2E-8B759A8163E1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CC581A-9F4C-252B-090B-7CD2D546ACB5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94B1000-4AE9-7D64-16FE-145F35862F06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C17B367-D1D8-506F-6C3B-228395204654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6AD3C7E-3ED7-4483-83E4-3E2C018AF5F8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추천상품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447C40-7F54-EB28-B4C0-7FF90E289B5A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배송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반품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교환</a:t>
              </a: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1C1BD36-25CD-B06B-6C0E-F7BF48194FB1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FA0359-D23E-6656-D4A5-AA56705AA675}"/>
              </a:ext>
            </a:extLst>
          </p:cNvPr>
          <p:cNvCxnSpPr>
            <a:cxnSpLocks/>
          </p:cNvCxnSpPr>
          <p:nvPr/>
        </p:nvCxnSpPr>
        <p:spPr>
          <a:xfrm>
            <a:off x="542691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253947B-AA49-EFA6-ABC3-3969901128FE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CEBC82-9D1A-EBFB-E9B3-48B0B722AF16}"/>
              </a:ext>
            </a:extLst>
          </p:cNvPr>
          <p:cNvCxnSpPr>
            <a:cxnSpLocks/>
          </p:cNvCxnSpPr>
          <p:nvPr/>
        </p:nvCxnSpPr>
        <p:spPr>
          <a:xfrm>
            <a:off x="1650833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6E35A01-CBCC-D006-9BD7-A934F1786488}"/>
              </a:ext>
            </a:extLst>
          </p:cNvPr>
          <p:cNvCxnSpPr>
            <a:cxnSpLocks/>
          </p:cNvCxnSpPr>
          <p:nvPr/>
        </p:nvCxnSpPr>
        <p:spPr>
          <a:xfrm>
            <a:off x="289555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5D28413-4FFE-B2FA-5106-7E471F37022D}"/>
              </a:ext>
            </a:extLst>
          </p:cNvPr>
          <p:cNvGrpSpPr/>
          <p:nvPr/>
        </p:nvGrpSpPr>
        <p:grpSpPr>
          <a:xfrm>
            <a:off x="284439" y="2484934"/>
            <a:ext cx="9239640" cy="216000"/>
            <a:chOff x="284439" y="2073308"/>
            <a:chExt cx="9239640" cy="21600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E5867AAC-1775-6AE7-4AF1-6205ABED5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84439" y="2073308"/>
              <a:ext cx="108000" cy="216000"/>
            </a:xfrm>
            <a:prstGeom prst="rect">
              <a:avLst/>
            </a:prstGeom>
          </p:spPr>
        </p:pic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DA28FEF-6AE6-881F-DE14-F8A88A35C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6079" y="2073308"/>
              <a:ext cx="108000" cy="216000"/>
            </a:xfrm>
            <a:prstGeom prst="rect">
              <a:avLst/>
            </a:prstGeom>
          </p:spPr>
        </p:pic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E130CA1-B744-A6F8-AD4D-4B387F9E2521}"/>
              </a:ext>
            </a:extLst>
          </p:cNvPr>
          <p:cNvGrpSpPr/>
          <p:nvPr/>
        </p:nvGrpSpPr>
        <p:grpSpPr>
          <a:xfrm>
            <a:off x="432246" y="1676629"/>
            <a:ext cx="2196041" cy="3047036"/>
            <a:chOff x="432246" y="1265003"/>
            <a:chExt cx="2196041" cy="304703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FDB7617-D7DA-E1B6-C7F5-1402BFBBB3DB}"/>
                </a:ext>
              </a:extLst>
            </p:cNvPr>
            <p:cNvGrpSpPr/>
            <p:nvPr/>
          </p:nvGrpSpPr>
          <p:grpSpPr>
            <a:xfrm>
              <a:off x="432246" y="1265003"/>
              <a:ext cx="2196041" cy="2562764"/>
              <a:chOff x="239585" y="1265003"/>
              <a:chExt cx="2196041" cy="2562764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2F381440-EC11-AC95-2860-B18F152948F1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AD96D64B-C616-E9CE-C6F0-1F3DFC4326B4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17E7CCAD-E7AA-8FA4-70A3-95BBB9827B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FD6D4887-C7C6-9BDC-08ED-220047A9F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804B054-FCE4-D0C7-1E6F-DFE670A4221C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96041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한국지체장애인협회 춘천시장애인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...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217B2A-4ADA-DC90-D815-13B3673F8341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292341" cy="2542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반비 친환경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80g A4</a:t>
                </a:r>
              </a:p>
            </p:txBody>
          </p:sp>
          <p:sp>
            <p:nvSpPr>
              <p:cNvPr id="72" name="사각형: 둥근 모서리 71">
                <a:extLst>
                  <a:ext uri="{FF2B5EF4-FFF2-40B4-BE49-F238E27FC236}">
                    <a16:creationId xmlns:a16="http://schemas.microsoft.com/office/drawing/2014/main" id="{5FD5DD64-59D4-13D6-18D5-3D281A6A1219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3" name="사각형: 둥근 모서리 72">
                <a:extLst>
                  <a:ext uri="{FF2B5EF4-FFF2-40B4-BE49-F238E27FC236}">
                    <a16:creationId xmlns:a16="http://schemas.microsoft.com/office/drawing/2014/main" id="{4FD085C2-0A02-2836-0FC0-F38387B9CF54}"/>
                  </a:ext>
                </a:extLst>
              </p:cNvPr>
              <p:cNvSpPr/>
              <p:nvPr/>
            </p:nvSpPr>
            <p:spPr>
              <a:xfrm>
                <a:off x="962042" y="3180824"/>
                <a:ext cx="972000" cy="180000"/>
              </a:xfrm>
              <a:prstGeom prst="roundRect">
                <a:avLst>
                  <a:gd name="adj" fmla="val 13129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중증장애인생산시설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576CE00-0FF5-6023-DA5B-EEAA0F00F45C}"/>
                </a:ext>
              </a:extLst>
            </p:cNvPr>
            <p:cNvSpPr txBox="1"/>
            <p:nvPr/>
          </p:nvSpPr>
          <p:spPr>
            <a:xfrm>
              <a:off x="459405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24,200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4C4DD96-5990-8E93-1A4E-D62A85969B2A}"/>
              </a:ext>
            </a:extLst>
          </p:cNvPr>
          <p:cNvGrpSpPr/>
          <p:nvPr/>
        </p:nvGrpSpPr>
        <p:grpSpPr>
          <a:xfrm>
            <a:off x="2693397" y="1676629"/>
            <a:ext cx="2239716" cy="3047036"/>
            <a:chOff x="2693397" y="1265003"/>
            <a:chExt cx="2239716" cy="304703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8EACD45-705F-0ED6-1778-AC272AA43340}"/>
                </a:ext>
              </a:extLst>
            </p:cNvPr>
            <p:cNvGrpSpPr/>
            <p:nvPr/>
          </p:nvGrpSpPr>
          <p:grpSpPr>
            <a:xfrm>
              <a:off x="2693397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B77D0077-5B47-CBC4-74DC-207A7773DD11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95" name="사각형: 둥근 모서리 94">
                  <a:extLst>
                    <a:ext uri="{FF2B5EF4-FFF2-40B4-BE49-F238E27FC236}">
                      <a16:creationId xmlns:a16="http://schemas.microsoft.com/office/drawing/2014/main" id="{4D6CE217-DCD6-28C7-B8DE-8DE0B3D4CB1E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84CE9634-5F29-FF19-4EA1-4201D0B13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E02095CA-4FDC-C3C2-5021-95C445950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F429928-F5A8-8201-C749-281451F1B73C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883455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사회복지법인손과사업단</a:t>
                </a: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 예림일터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FFDA6B6-A9B3-2077-9D1C-D92539BC7A66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해피타임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종이컵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6.5oz</a:t>
                </a:r>
              </a:p>
            </p:txBody>
          </p:sp>
          <p:sp>
            <p:nvSpPr>
              <p:cNvPr id="94" name="사각형: 둥근 모서리 93">
                <a:extLst>
                  <a:ext uri="{FF2B5EF4-FFF2-40B4-BE49-F238E27FC236}">
                    <a16:creationId xmlns:a16="http://schemas.microsoft.com/office/drawing/2014/main" id="{5DC67538-9B0E-66CC-F1DA-61F8F0318B7A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A0F555-E71D-23B6-8ADC-F4CDFC97B4F5}"/>
                </a:ext>
              </a:extLst>
            </p:cNvPr>
            <p:cNvSpPr txBox="1"/>
            <p:nvPr/>
          </p:nvSpPr>
          <p:spPr>
            <a:xfrm>
              <a:off x="2693397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33,000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40380FDC-F6AA-2CB3-9F1E-BA527DEE3C5C}"/>
              </a:ext>
            </a:extLst>
          </p:cNvPr>
          <p:cNvGrpSpPr/>
          <p:nvPr/>
        </p:nvGrpSpPr>
        <p:grpSpPr>
          <a:xfrm>
            <a:off x="7158595" y="1676629"/>
            <a:ext cx="2143142" cy="3047036"/>
            <a:chOff x="4913712" y="1265003"/>
            <a:chExt cx="2143142" cy="3047036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799C7BA-EA32-D97D-48FE-3731A7C7271F}"/>
                </a:ext>
              </a:extLst>
            </p:cNvPr>
            <p:cNvGrpSpPr/>
            <p:nvPr/>
          </p:nvGrpSpPr>
          <p:grpSpPr>
            <a:xfrm>
              <a:off x="4913712" y="1265003"/>
              <a:ext cx="2143142" cy="2742300"/>
              <a:chOff x="239585" y="1265003"/>
              <a:chExt cx="2143142" cy="2742300"/>
            </a:xfrm>
          </p:grpSpPr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1247EC7D-409A-CFCB-F2CB-53D6237EC6D1}"/>
                  </a:ext>
                </a:extLst>
              </p:cNvPr>
              <p:cNvGrpSpPr/>
              <p:nvPr/>
            </p:nvGrpSpPr>
            <p:grpSpPr>
              <a:xfrm>
                <a:off x="340359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05" name="사각형: 둥근 모서리 104">
                  <a:extLst>
                    <a:ext uri="{FF2B5EF4-FFF2-40B4-BE49-F238E27FC236}">
                      <a16:creationId xmlns:a16="http://schemas.microsoft.com/office/drawing/2014/main" id="{C092BAD4-45DC-DE62-53E4-5BBBC9E22D8F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7C60C74E-FD63-1B8B-0483-8D5188481C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11B14513-BC2B-9E83-921A-F2A26148B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1C7CA681-62FF-19FB-0D07-A19058554997}"/>
                  </a:ext>
                </a:extLst>
              </p:cNvPr>
              <p:cNvSpPr txBox="1"/>
              <p:nvPr/>
            </p:nvSpPr>
            <p:spPr>
              <a:xfrm>
                <a:off x="239585" y="3363980"/>
                <a:ext cx="2143142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사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한마음장애인복지회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(</a:t>
                </a: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한마음사업단</a:t>
                </a:r>
                <a:r>
                  <a: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EBDAE25E-3EB4-7912-2C15-FBE6BA7C2516}"/>
                  </a:ext>
                </a:extLst>
              </p:cNvPr>
              <p:cNvSpPr txBox="1"/>
              <p:nvPr/>
            </p:nvSpPr>
            <p:spPr>
              <a:xfrm>
                <a:off x="257691" y="3573530"/>
                <a:ext cx="1927131" cy="4337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한마음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미용티슈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HM-FT-T250 </a:t>
                </a:r>
              </a:p>
              <a:p>
                <a:pPr>
                  <a:lnSpc>
                    <a:spcPts val="1400"/>
                  </a:lnSpc>
                </a:pP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(T250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매</a:t>
                </a:r>
                <a:r>
                  <a:rPr lang="en-US" altLang="ko-KR" sz="1000" b="1" i="0" dirty="0">
                    <a:solidFill>
                      <a:srgbClr val="333333"/>
                    </a:solidFill>
                    <a:effectLst/>
                  </a:rPr>
                  <a:t>)</a:t>
                </a:r>
              </a:p>
            </p:txBody>
          </p:sp>
          <p:sp>
            <p:nvSpPr>
              <p:cNvPr id="104" name="사각형: 둥근 모서리 103">
                <a:extLst>
                  <a:ext uri="{FF2B5EF4-FFF2-40B4-BE49-F238E27FC236}">
                    <a16:creationId xmlns:a16="http://schemas.microsoft.com/office/drawing/2014/main" id="{1EC40474-61C7-8153-249F-79DB4BC225B1}"/>
                  </a:ext>
                </a:extLst>
              </p:cNvPr>
              <p:cNvSpPr/>
              <p:nvPr/>
            </p:nvSpPr>
            <p:spPr>
              <a:xfrm>
                <a:off x="349984" y="3180824"/>
                <a:ext cx="576000" cy="180000"/>
              </a:xfrm>
              <a:prstGeom prst="roundRect">
                <a:avLst>
                  <a:gd name="adj" fmla="val 9032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D85CB30-887B-D7AC-ECB4-D656F8DA45BE}"/>
                </a:ext>
              </a:extLst>
            </p:cNvPr>
            <p:cNvSpPr txBox="1"/>
            <p:nvPr/>
          </p:nvSpPr>
          <p:spPr>
            <a:xfrm>
              <a:off x="494087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34,000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D9CA3EE-3ECD-A8C1-E40B-5E44FC366FB1}"/>
              </a:ext>
            </a:extLst>
          </p:cNvPr>
          <p:cNvGrpSpPr/>
          <p:nvPr/>
        </p:nvGrpSpPr>
        <p:grpSpPr>
          <a:xfrm>
            <a:off x="4926963" y="1676629"/>
            <a:ext cx="2239716" cy="3047036"/>
            <a:chOff x="7174863" y="1265003"/>
            <a:chExt cx="2239716" cy="304703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1479C68-F55D-60EF-B2C4-2DEFA332B388}"/>
                </a:ext>
              </a:extLst>
            </p:cNvPr>
            <p:cNvGrpSpPr/>
            <p:nvPr/>
          </p:nvGrpSpPr>
          <p:grpSpPr>
            <a:xfrm>
              <a:off x="7174863" y="1265003"/>
              <a:ext cx="2239716" cy="2567380"/>
              <a:chOff x="2584966" y="1265003"/>
              <a:chExt cx="2239716" cy="2567380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9B992785-2DB7-5997-1A71-74318D169998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BFD65B67-21C5-B36A-F7D8-310BF21D6245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C278C3E2-AFBB-AED5-99DD-66CED176FB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8965CAD9-E7C9-F7C1-D59C-546A11A44B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56203745-2E0E-6D99-D1BD-4FEBB6BDA370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21019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한빛사회적협동조합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C281986-381D-AC10-B836-ADD80C9C4E42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8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dirty="0">
                    <a:solidFill>
                      <a:srgbClr val="333333"/>
                    </a:solidFill>
                    <a:latin typeface="Noto Sans" panose="020B0502040504020204" pitchFamily="34" charset="0"/>
                  </a:rPr>
                  <a:t>천연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펄프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핸드타올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14" name="사각형: 둥근 모서리 113">
                <a:extLst>
                  <a:ext uri="{FF2B5EF4-FFF2-40B4-BE49-F238E27FC236}">
                    <a16:creationId xmlns:a16="http://schemas.microsoft.com/office/drawing/2014/main" id="{E9559D4F-8990-EE4E-3BA9-811F3178C0A4}"/>
                  </a:ext>
                </a:extLst>
              </p:cNvPr>
              <p:cNvSpPr/>
              <p:nvPr/>
            </p:nvSpPr>
            <p:spPr>
              <a:xfrm>
                <a:off x="2676724" y="3180824"/>
                <a:ext cx="576000" cy="180000"/>
              </a:xfrm>
              <a:prstGeom prst="roundRect">
                <a:avLst>
                  <a:gd name="adj" fmla="val 493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사회적기업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FC7D2C77-92C6-649F-CC3C-940AE8B90D9C}"/>
                  </a:ext>
                </a:extLst>
              </p:cNvPr>
              <p:cNvSpPr/>
              <p:nvPr/>
            </p:nvSpPr>
            <p:spPr>
              <a:xfrm>
                <a:off x="3299810" y="3180824"/>
                <a:ext cx="792000" cy="180000"/>
              </a:xfrm>
              <a:prstGeom prst="roundRect">
                <a:avLst>
                  <a:gd name="adj" fmla="val 493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사회적협동조합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3C88981-B79B-CC40-17B5-9BB47C6BC406}"/>
                </a:ext>
              </a:extLst>
            </p:cNvPr>
            <p:cNvSpPr txBox="1"/>
            <p:nvPr/>
          </p:nvSpPr>
          <p:spPr>
            <a:xfrm>
              <a:off x="7174863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38,000</a:t>
              </a:r>
              <a:r>
                <a:rPr lang="ko-KR" altLang="en-US" sz="1400" b="1" dirty="0">
                  <a:solidFill>
                    <a:srgbClr val="333333"/>
                  </a:solidFill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2DFF3C3B-8F03-9DB9-3521-40596969BC5A}"/>
              </a:ext>
            </a:extLst>
          </p:cNvPr>
          <p:cNvSpPr txBox="1"/>
          <p:nvPr/>
        </p:nvSpPr>
        <p:spPr>
          <a:xfrm>
            <a:off x="8612474" y="134162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더보기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1409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81DD8-C649-A1E2-4351-A3A9F01E3203}"/>
              </a:ext>
            </a:extLst>
          </p:cNvPr>
          <p:cNvSpPr txBox="1"/>
          <p:nvPr/>
        </p:nvSpPr>
        <p:spPr>
          <a:xfrm>
            <a:off x="384080" y="1321594"/>
            <a:ext cx="1050084" cy="253916"/>
          </a:xfrm>
          <a:prstGeom prst="rect">
            <a:avLst/>
          </a:prstGeom>
          <a:noFill/>
        </p:spPr>
        <p:txBody>
          <a:bodyPr wrap="square" lIns="36000" rtlCol="0">
            <a:spAutoFit/>
          </a:bodyPr>
          <a:lstStyle/>
          <a:p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배송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반품</a:t>
            </a:r>
            <a:r>
              <a:rPr lang="en-US" altLang="ko-KR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/</a:t>
            </a:r>
            <a:r>
              <a:rPr lang="ko-KR" altLang="en-US" sz="1050" b="1" i="0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교환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E21B5D4-4784-6D39-F707-E71484238508}"/>
              </a:ext>
            </a:extLst>
          </p:cNvPr>
          <p:cNvCxnSpPr>
            <a:cxnSpLocks/>
          </p:cNvCxnSpPr>
          <p:nvPr/>
        </p:nvCxnSpPr>
        <p:spPr>
          <a:xfrm>
            <a:off x="124202" y="757179"/>
            <a:ext cx="954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509D159-B24E-C837-4EBD-6ABF5EC2ACD7}"/>
              </a:ext>
            </a:extLst>
          </p:cNvPr>
          <p:cNvGrpSpPr/>
          <p:nvPr/>
        </p:nvGrpSpPr>
        <p:grpSpPr>
          <a:xfrm>
            <a:off x="384080" y="760733"/>
            <a:ext cx="6302034" cy="432000"/>
            <a:chOff x="297455" y="1145742"/>
            <a:chExt cx="6827364" cy="4320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7A2DC93-3075-E488-D9CD-8395721FC81A}"/>
                </a:ext>
              </a:extLst>
            </p:cNvPr>
            <p:cNvSpPr/>
            <p:nvPr/>
          </p:nvSpPr>
          <p:spPr bwMode="auto">
            <a:xfrm>
              <a:off x="297455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상품정보</a:t>
              </a: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2083527-5F1F-70C3-267E-DF1758A13CDD}"/>
                </a:ext>
              </a:extLst>
            </p:cNvPr>
            <p:cNvSpPr/>
            <p:nvPr/>
          </p:nvSpPr>
          <p:spPr bwMode="auto">
            <a:xfrm>
              <a:off x="1668253" y="1145742"/>
              <a:ext cx="1365030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상품리뷰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(121)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C929C67F-823B-B3B5-0E4F-2C4CC9FDA9B4}"/>
                </a:ext>
              </a:extLst>
            </p:cNvPr>
            <p:cNvSpPr/>
            <p:nvPr/>
          </p:nvSpPr>
          <p:spPr bwMode="auto">
            <a:xfrm>
              <a:off x="3028623" y="1145742"/>
              <a:ext cx="1365025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상품문의</a:t>
              </a:r>
              <a:r>
                <a:rPr lang="en-US" altLang="ko-KR" sz="10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(50</a:t>
              </a:r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</a:t>
              </a:r>
              <a:endPara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53318022-45C7-9F94-04CA-B4351BB04890}"/>
                </a:ext>
              </a:extLst>
            </p:cNvPr>
            <p:cNvSpPr/>
            <p:nvPr/>
          </p:nvSpPr>
          <p:spPr bwMode="auto">
            <a:xfrm>
              <a:off x="4399423" y="1145742"/>
              <a:ext cx="1365024" cy="43200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추천상품</a:t>
              </a: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4C30271-7B15-571D-CDB7-0BD83CBD76C8}"/>
                </a:ext>
              </a:extLst>
            </p:cNvPr>
            <p:cNvSpPr/>
            <p:nvPr/>
          </p:nvSpPr>
          <p:spPr bwMode="auto">
            <a:xfrm>
              <a:off x="5759795" y="1145742"/>
              <a:ext cx="1365024" cy="432000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txBody>
            <a:bodyPr wrap="square" lIns="18000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</a:rPr>
                <a:t>배송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반품</a:t>
              </a:r>
              <a:r>
                <a:rPr lang="en-US" altLang="ko-KR" sz="1000" b="1" dirty="0">
                  <a:solidFill>
                    <a:schemeClr val="bg1"/>
                  </a:solidFill>
                </a:rPr>
                <a:t>/</a:t>
              </a:r>
              <a:r>
                <a:rPr lang="ko-KR" altLang="en-US" sz="1000" b="1" dirty="0">
                  <a:solidFill>
                    <a:schemeClr val="bg1"/>
                  </a:solidFill>
                </a:rPr>
                <a:t>교환</a:t>
              </a:r>
            </a:p>
          </p:txBody>
        </p:sp>
      </p:grp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B1D00A61-8886-38EC-DEAA-52A4C34CB078}"/>
              </a:ext>
            </a:extLst>
          </p:cNvPr>
          <p:cNvCxnSpPr>
            <a:cxnSpLocks/>
          </p:cNvCxnSpPr>
          <p:nvPr/>
        </p:nvCxnSpPr>
        <p:spPr>
          <a:xfrm>
            <a:off x="124202" y="1190316"/>
            <a:ext cx="9540000" cy="0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E22F62-54E8-54BD-EF52-D03F1945866E}"/>
              </a:ext>
            </a:extLst>
          </p:cNvPr>
          <p:cNvCxnSpPr>
            <a:cxnSpLocks/>
          </p:cNvCxnSpPr>
          <p:nvPr/>
        </p:nvCxnSpPr>
        <p:spPr>
          <a:xfrm>
            <a:off x="4166008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C7A0F30-F836-920A-7B64-7962D782A97D}"/>
              </a:ext>
            </a:extLst>
          </p:cNvPr>
          <p:cNvCxnSpPr>
            <a:cxnSpLocks/>
          </p:cNvCxnSpPr>
          <p:nvPr/>
        </p:nvCxnSpPr>
        <p:spPr>
          <a:xfrm>
            <a:off x="373656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49255E8B-1383-46B9-8E8A-60B730093352}"/>
              </a:ext>
            </a:extLst>
          </p:cNvPr>
          <p:cNvCxnSpPr>
            <a:cxnSpLocks/>
          </p:cNvCxnSpPr>
          <p:nvPr/>
        </p:nvCxnSpPr>
        <p:spPr>
          <a:xfrm>
            <a:off x="1650833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337815-189E-BC08-4690-B1E76BE79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072197"/>
              </p:ext>
            </p:extLst>
          </p:nvPr>
        </p:nvGraphicFramePr>
        <p:xfrm>
          <a:off x="384760" y="1624180"/>
          <a:ext cx="6408000" cy="462564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000">
                  <a:extLst>
                    <a:ext uri="{9D8B030D-6E8A-4147-A177-3AD203B41FA5}">
                      <a16:colId xmlns:a16="http://schemas.microsoft.com/office/drawing/2014/main" val="148861785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배송지역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전국 가능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군부대 등 일부 지역은 제외될 수도 있습니다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.)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배송기간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① 지역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날씨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천재지변 상황에 따라 배송기일이 달라질 수 있습니다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②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일요일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공휴일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포함시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추가 배송기일 소요됩니다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③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판매자 제품 재고상황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주문제작 제품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택배사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사정에 의해 배송 지연 될 수 있음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④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희망발송일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등 고객별도 요청에 의해 배송기일과 배송비 변경 될 수 있음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 회수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배송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비용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 배송비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: 8,000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원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지정 택배회사 왕복배송비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배송비*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2)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반품 배송비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: </a:t>
                      </a:r>
                      <a:b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</a:b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①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배송비 선결제시 반품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: 4,000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원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지정 택배회사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착불배송비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배송비*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1)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②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무료배송으로 배송된 제품 반품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: 8,000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원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지정 택배회사 왕복배송비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배송비*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2)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제품의 불량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하자 및 표시광고 및 계약 내용과 다른 경우 해당 제품 회수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비용은 무료이나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 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고객님의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단순변심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및 색상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사이즈 불만에 관련된 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교환의 경우 택배비는 고객님 부담입니다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5353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 진행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먼저 판매업체와 연락하여 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 사유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택배사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배송비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반품주소 등을 협의 후에 제품을 발송해 주세요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 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*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교환시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배송비 금액 동봉하여 지정된 택배회사로 아래 주소로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착불로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보내주세요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 </a:t>
                      </a:r>
                    </a:p>
                    <a:p>
                      <a:pPr algn="l"/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 배송비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미동봉시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선결제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금액에서 차감 환불 진행됨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.)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9781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교환지 주소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보내실 곳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: [52021]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경남 함안군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칠원읍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용정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길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18 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주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좋은아침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681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 문의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㈜좋은아침  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055-1522-9698  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로 연락바랍니다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소비자의 변심으로 인한 반품은 왕복요금을 부담하셔야 합니다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파손된 제품은 교환해 드립니다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801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신청기간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① 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교환은 배송 완료 후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일 이내에 가능합니다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②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고객님이 받으신 제품의 내용이 표시 광고 및 계약 내용과 다른 경우 제품을 수령하신 날로부터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개월 이내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 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그 사실을 안 날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알 수 있었던 날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부터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30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일 이내에 신청이 가능합니다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6031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교환</a:t>
                      </a:r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F8F8F8"/>
                          </a:highlight>
                        </a:rPr>
                        <a:t>반품 불가 안내</a:t>
                      </a:r>
                    </a:p>
                  </a:txBody>
                  <a:tcPr marL="9525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① 고객님이 제품 포장을 개봉하여 사용 또는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설치완료되어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제품의 가치가 훼손된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내용 확인을 위한 포장 개봉의 경우는 예외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 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②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고객님의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단순변심으로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인한 반품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교환 신청이 제품 수령한 날로부터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7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일이 경과한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③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고객님의 사용 또는 일부 소비에 의해 제품의 가치가 훼손된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④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시간 경과에 따라 제품 등의 가치가 현저히 감소하여 재판매가 불가능한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⑤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복제가 가능한 제화 등의 포장을 훼손한 경우 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(DVD, CD,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도서 등 복제 가능한 제품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⑥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제품에 부착되어 있는 제품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텍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(TAG)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을 제거 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</a:t>
                      </a:r>
                    </a:p>
                    <a:p>
                      <a:pPr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⑦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고객님의 요청에 따라 개별적으로 </a:t>
                      </a:r>
                      <a:r>
                        <a:rPr lang="ko-KR" altLang="en-US" sz="800" dirty="0" err="1">
                          <a:solidFill>
                            <a:srgbClr val="757575"/>
                          </a:solidFill>
                          <a:effectLst/>
                        </a:rPr>
                        <a:t>주문제작되는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 제품으로 재판매가 불가능한 경우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이니셜 표시제품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rgbClr val="757575"/>
                          </a:solidFill>
                          <a:effectLst/>
                        </a:rPr>
                        <a:t>사이즈 맞춤제품 등</a:t>
                      </a:r>
                      <a:r>
                        <a:rPr lang="en-US" altLang="ko-KR" sz="800" dirty="0">
                          <a:solidFill>
                            <a:srgbClr val="757575"/>
                          </a:solidFill>
                          <a:effectLst/>
                        </a:rPr>
                        <a:t>)</a:t>
                      </a:r>
                    </a:p>
                  </a:txBody>
                  <a:tcPr marL="72000" marR="95250" marT="57150" marB="5715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130296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DAA20E4-F2EC-8AB1-FB2D-BAC39AA61297}"/>
              </a:ext>
            </a:extLst>
          </p:cNvPr>
          <p:cNvCxnSpPr/>
          <p:nvPr/>
        </p:nvCxnSpPr>
        <p:spPr>
          <a:xfrm>
            <a:off x="384080" y="1614555"/>
            <a:ext cx="6156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4019A3-D613-9B5F-B10F-5A239E44A915}"/>
              </a:ext>
            </a:extLst>
          </p:cNvPr>
          <p:cNvSpPr txBox="1"/>
          <p:nvPr/>
        </p:nvSpPr>
        <p:spPr>
          <a:xfrm>
            <a:off x="66840" y="126321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>
                <a:latin typeface="+mn-ea"/>
              </a:rPr>
              <a:t>상세</a:t>
            </a:r>
            <a:r>
              <a:rPr lang="ko-KR" altLang="en-US" sz="1400">
                <a:solidFill>
                  <a:schemeClr val="tx1"/>
                </a:solidFill>
                <a:latin typeface="+mn-ea"/>
              </a:rPr>
              <a:t>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DE24EB-AFF5-2257-B3DA-5D85787FF320}"/>
              </a:ext>
            </a:extLst>
          </p:cNvPr>
          <p:cNvCxnSpPr>
            <a:cxnSpLocks/>
          </p:cNvCxnSpPr>
          <p:nvPr/>
        </p:nvCxnSpPr>
        <p:spPr>
          <a:xfrm>
            <a:off x="2895559" y="866275"/>
            <a:ext cx="0" cy="216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082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3010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대량구매 견적요청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ED435D5-4D6B-CCDC-396A-93ACA646B7C7}"/>
              </a:ext>
            </a:extLst>
          </p:cNvPr>
          <p:cNvGrpSpPr/>
          <p:nvPr/>
        </p:nvGrpSpPr>
        <p:grpSpPr>
          <a:xfrm>
            <a:off x="318879" y="707629"/>
            <a:ext cx="3924116" cy="4632649"/>
            <a:chOff x="318879" y="707629"/>
            <a:chExt cx="3924116" cy="4632649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AE778CF2-406E-426B-E90E-B07CE07CDDF8}"/>
                </a:ext>
              </a:extLst>
            </p:cNvPr>
            <p:cNvSpPr/>
            <p:nvPr/>
          </p:nvSpPr>
          <p:spPr>
            <a:xfrm>
              <a:off x="326195" y="707629"/>
              <a:ext cx="3916800" cy="4248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sp>
          <p:nvSpPr>
            <p:cNvPr id="3" name="십자형 2">
              <a:extLst>
                <a:ext uri="{FF2B5EF4-FFF2-40B4-BE49-F238E27FC236}">
                  <a16:creationId xmlns:a16="http://schemas.microsoft.com/office/drawing/2014/main" id="{32930B86-DE5C-7594-DC8E-524A6C82A726}"/>
                </a:ext>
              </a:extLst>
            </p:cNvPr>
            <p:cNvSpPr/>
            <p:nvPr/>
          </p:nvSpPr>
          <p:spPr>
            <a:xfrm rot="2700000">
              <a:off x="3981548" y="821350"/>
              <a:ext cx="142272" cy="144000"/>
            </a:xfrm>
            <a:prstGeom prst="plus">
              <a:avLst>
                <a:gd name="adj" fmla="val 44603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2D11C93-631B-82C7-9DB3-64130AED597D}"/>
                </a:ext>
              </a:extLst>
            </p:cNvPr>
            <p:cNvSpPr/>
            <p:nvPr/>
          </p:nvSpPr>
          <p:spPr>
            <a:xfrm>
              <a:off x="326195" y="4944278"/>
              <a:ext cx="1972800" cy="396000"/>
            </a:xfrm>
            <a:prstGeom prst="roundRect">
              <a:avLst>
                <a:gd name="adj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취소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4ADF2A62-2EF4-973F-1F3F-C2E491EEAE0D}"/>
                </a:ext>
              </a:extLst>
            </p:cNvPr>
            <p:cNvSpPr/>
            <p:nvPr/>
          </p:nvSpPr>
          <p:spPr>
            <a:xfrm>
              <a:off x="2270195" y="4944278"/>
              <a:ext cx="1972800" cy="396000"/>
            </a:xfrm>
            <a:prstGeom prst="roundRect">
              <a:avLst>
                <a:gd name="adj" fmla="val 0"/>
              </a:avLst>
            </a:prstGeom>
            <a:solidFill>
              <a:schemeClr val="tx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견적요청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261C63B-CF5F-99F3-E4A5-F0D33CAAA25C}"/>
                </a:ext>
              </a:extLst>
            </p:cNvPr>
            <p:cNvGrpSpPr/>
            <p:nvPr/>
          </p:nvGrpSpPr>
          <p:grpSpPr>
            <a:xfrm>
              <a:off x="318879" y="792138"/>
              <a:ext cx="3916800" cy="313830"/>
              <a:chOff x="3192886" y="2884006"/>
              <a:chExt cx="3463466" cy="31383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5D2347-8DAE-A41D-87D9-DA22E8C59087}"/>
                  </a:ext>
                </a:extLst>
              </p:cNvPr>
              <p:cNvSpPr txBox="1"/>
              <p:nvPr/>
            </p:nvSpPr>
            <p:spPr>
              <a:xfrm>
                <a:off x="3248067" y="2884006"/>
                <a:ext cx="108181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1000" b="1" dirty="0">
                    <a:solidFill>
                      <a:prstClr val="black"/>
                    </a:solidFill>
                    <a:latin typeface="함초롬돋움"/>
                    <a:ea typeface="함초롬돋움"/>
                  </a:rPr>
                  <a:t>대량구매 견적요청</a:t>
                </a:r>
                <a:endPara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endParaRP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BFA3E45B-513D-FDB3-7F38-6514B4BD8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92886" y="3197836"/>
                <a:ext cx="3463466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C609B9F-02BE-9DF4-8575-0D50A2D9AFB7}"/>
                </a:ext>
              </a:extLst>
            </p:cNvPr>
            <p:cNvSpPr/>
            <p:nvPr/>
          </p:nvSpPr>
          <p:spPr>
            <a:xfrm>
              <a:off x="1439938" y="1132956"/>
              <a:ext cx="2795741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○○ 진흥원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69BED14-C7EA-98F0-2D04-ACC21CA04607}"/>
                </a:ext>
              </a:extLst>
            </p:cNvPr>
            <p:cNvSpPr/>
            <p:nvPr/>
          </p:nvSpPr>
          <p:spPr>
            <a:xfrm>
              <a:off x="1439938" y="1544630"/>
              <a:ext cx="2795741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홍길동</a:t>
              </a: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9099F5B1-F645-8927-A182-A683D15170FC}"/>
                </a:ext>
              </a:extLst>
            </p:cNvPr>
            <p:cNvCxnSpPr>
              <a:cxnSpLocks/>
            </p:cNvCxnSpPr>
            <p:nvPr/>
          </p:nvCxnSpPr>
          <p:spPr>
            <a:xfrm>
              <a:off x="470515" y="1529139"/>
              <a:ext cx="36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3DEA4CC-BE7D-9A3F-94F1-E0398210CEBC}"/>
                </a:ext>
              </a:extLst>
            </p:cNvPr>
            <p:cNvSpPr/>
            <p:nvPr/>
          </p:nvSpPr>
          <p:spPr>
            <a:xfrm>
              <a:off x="377710" y="1132956"/>
              <a:ext cx="1041256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기관명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5870EC74-D06F-E1B3-17DD-851DAF75ED44}"/>
                </a:ext>
              </a:extLst>
            </p:cNvPr>
            <p:cNvSpPr/>
            <p:nvPr/>
          </p:nvSpPr>
          <p:spPr>
            <a:xfrm>
              <a:off x="377710" y="1544630"/>
              <a:ext cx="1041256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이름</a:t>
              </a: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E04F9D3-FB4F-D720-40B9-A98697476FA5}"/>
                </a:ext>
              </a:extLst>
            </p:cNvPr>
            <p:cNvSpPr/>
            <p:nvPr/>
          </p:nvSpPr>
          <p:spPr>
            <a:xfrm>
              <a:off x="1439938" y="1951033"/>
              <a:ext cx="2795741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도톰한 친환경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겹 점보롤 화장지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휴지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(1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박스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16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롤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31E1BCA-CBAA-8086-0BD3-30CA1DE7BD78}"/>
                </a:ext>
              </a:extLst>
            </p:cNvPr>
            <p:cNvCxnSpPr>
              <a:cxnSpLocks/>
            </p:cNvCxnSpPr>
            <p:nvPr/>
          </p:nvCxnSpPr>
          <p:spPr>
            <a:xfrm>
              <a:off x="470515" y="1935542"/>
              <a:ext cx="36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C316B545-8199-E605-656C-512DFAD44C2C}"/>
                </a:ext>
              </a:extLst>
            </p:cNvPr>
            <p:cNvCxnSpPr>
              <a:cxnSpLocks/>
            </p:cNvCxnSpPr>
            <p:nvPr/>
          </p:nvCxnSpPr>
          <p:spPr>
            <a:xfrm>
              <a:off x="470515" y="2337474"/>
              <a:ext cx="36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D44E3A1B-20A6-F596-F4E0-2336A819A249}"/>
                </a:ext>
              </a:extLst>
            </p:cNvPr>
            <p:cNvSpPr/>
            <p:nvPr/>
          </p:nvSpPr>
          <p:spPr>
            <a:xfrm>
              <a:off x="377710" y="1951033"/>
              <a:ext cx="1041256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물품</a:t>
              </a:r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</a:t>
              </a: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용역</a:t>
              </a:r>
              <a:r>
                <a:rPr lang="en-US" altLang="ko-KR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</a:t>
              </a:r>
              <a:r>
                <a:rPr lang="ko-KR" altLang="en-US" sz="9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명</a:t>
              </a:r>
              <a:endPara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57A730DE-6CAA-630F-54F3-BC977D04325E}"/>
                </a:ext>
              </a:extLst>
            </p:cNvPr>
            <p:cNvSpPr/>
            <p:nvPr/>
          </p:nvSpPr>
          <p:spPr>
            <a:xfrm>
              <a:off x="1439938" y="2355634"/>
              <a:ext cx="2795741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도톰한 친환경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3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겹 점보롤 화장지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/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휴지 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(1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박스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16</a:t>
              </a:r>
              <a:r>
                <a:rPr kumimoji="0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롤</a:t>
              </a:r>
              <a:r>
                <a:rPr kumimoji="0" lang="en-US" altLang="ko-KR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) 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</a:t>
              </a:r>
              <a:r>
                <a:rPr lang="ko-KR" altLang="en-US" sz="9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개</a:t>
              </a:r>
              <a:endPara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87070FD-FFBF-5289-82D1-698377760658}"/>
                </a:ext>
              </a:extLst>
            </p:cNvPr>
            <p:cNvSpPr/>
            <p:nvPr/>
          </p:nvSpPr>
          <p:spPr>
            <a:xfrm>
              <a:off x="377710" y="2355634"/>
              <a:ext cx="1041256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옵션</a:t>
              </a:r>
              <a:endPara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C0A3D370-99FE-CEBA-E433-8656207B88CB}"/>
                </a:ext>
              </a:extLst>
            </p:cNvPr>
            <p:cNvCxnSpPr>
              <a:cxnSpLocks/>
            </p:cNvCxnSpPr>
            <p:nvPr/>
          </p:nvCxnSpPr>
          <p:spPr>
            <a:xfrm>
              <a:off x="470515" y="2733398"/>
              <a:ext cx="36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672696B5-668C-0510-34DD-CEA05F6C7578}"/>
                </a:ext>
              </a:extLst>
            </p:cNvPr>
            <p:cNvCxnSpPr>
              <a:cxnSpLocks/>
            </p:cNvCxnSpPr>
            <p:nvPr/>
          </p:nvCxnSpPr>
          <p:spPr>
            <a:xfrm>
              <a:off x="470515" y="3135330"/>
              <a:ext cx="36000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89726B47-7071-5B18-69CB-CEAB9FA4A528}"/>
                </a:ext>
              </a:extLst>
            </p:cNvPr>
            <p:cNvSpPr/>
            <p:nvPr/>
          </p:nvSpPr>
          <p:spPr>
            <a:xfrm>
              <a:off x="377710" y="2751558"/>
              <a:ext cx="1041256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견적요청마감일자</a:t>
              </a:r>
              <a:endPara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98C5D7B3-D815-3AC2-40C9-CF726E9E4307}"/>
                </a:ext>
              </a:extLst>
            </p:cNvPr>
            <p:cNvGrpSpPr/>
            <p:nvPr/>
          </p:nvGrpSpPr>
          <p:grpSpPr>
            <a:xfrm>
              <a:off x="1550942" y="2793412"/>
              <a:ext cx="972000" cy="288000"/>
              <a:chOff x="1418966" y="1991085"/>
              <a:chExt cx="972000" cy="288000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14150DED-D0CC-FBDD-39AB-76EE427E747F}"/>
                  </a:ext>
                </a:extLst>
              </p:cNvPr>
              <p:cNvSpPr/>
              <p:nvPr/>
            </p:nvSpPr>
            <p:spPr>
              <a:xfrm>
                <a:off x="1418966" y="1991085"/>
                <a:ext cx="972000" cy="288000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65000"/>
                  </a:schemeClr>
                </a:solidFill>
                <a:prstDash val="solid"/>
                <a:miter lim="800000"/>
              </a:ln>
              <a:effectLst/>
            </p:spPr>
            <p:txBody>
              <a:bodyPr lIns="72000" rIns="0" rtlCol="0" anchor="ctr"/>
              <a:lstStyle/>
              <a:p>
                <a:pPr latinLnBrk="0"/>
                <a:r>
                  <a:rPr lang="en-US" altLang="ko-KR" sz="900" kern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2024-07-20</a:t>
                </a:r>
                <a:endParaRPr lang="ko-KR" altLang="en-US" sz="900" kern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7B25CF78-DFED-4D4B-6362-02B526373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93975" y="2068161"/>
                <a:ext cx="116157" cy="126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noFill/>
                <a:prstDash val="solid"/>
              </a:ln>
            </p:spPr>
          </p:pic>
        </p:grp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0D0CA70-DBC0-CEDA-BF62-17FAF8D82EFC}"/>
                </a:ext>
              </a:extLst>
            </p:cNvPr>
            <p:cNvSpPr/>
            <p:nvPr/>
          </p:nvSpPr>
          <p:spPr>
            <a:xfrm>
              <a:off x="493616" y="3537574"/>
              <a:ext cx="3549022" cy="125010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lIns="108000" tIns="72000" r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담당자명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진행부서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800" kern="0" dirty="0">
                  <a:solidFill>
                    <a:prstClr val="white">
                      <a:lumMod val="50000"/>
                    </a:prstClr>
                  </a:solidFill>
                  <a:latin typeface="함초롬돋움"/>
                  <a:ea typeface="함초롬돋움"/>
                </a:rPr>
                <a:t>연락처 </a:t>
              </a:r>
              <a:r>
                <a:rPr lang="en-US" altLang="ko-KR" sz="800" kern="0" dirty="0">
                  <a:solidFill>
                    <a:prstClr val="white">
                      <a:lumMod val="50000"/>
                    </a:prstClr>
                  </a:solidFill>
                  <a:latin typeface="함초롬돋움"/>
                  <a:ea typeface="함초롬돋움"/>
                </a:rPr>
                <a:t>: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요청사항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:</a:t>
              </a:r>
              <a:endPara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A38B22CA-19D1-1B7E-9776-696331367BF2}"/>
                </a:ext>
              </a:extLst>
            </p:cNvPr>
            <p:cNvSpPr/>
            <p:nvPr/>
          </p:nvSpPr>
          <p:spPr>
            <a:xfrm>
              <a:off x="377709" y="3164717"/>
              <a:ext cx="1175963" cy="3600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noFill/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견적요청사항</a:t>
              </a:r>
              <a:endParaRPr kumimoji="0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110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257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상품몰 </a:t>
            </a:r>
            <a:r>
              <a:rPr lang="ko-KR" altLang="en-US" sz="1400" dirty="0">
                <a:latin typeface="+mn-ea"/>
              </a:rPr>
              <a:t>상세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시안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_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비교담기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1E2321-4D90-6C2C-50E4-DC5378084D1D}"/>
              </a:ext>
            </a:extLst>
          </p:cNvPr>
          <p:cNvSpPr/>
          <p:nvPr/>
        </p:nvSpPr>
        <p:spPr>
          <a:xfrm>
            <a:off x="326194" y="707629"/>
            <a:ext cx="6480000" cy="49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rgbClr val="59595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5" name="십자형 4">
            <a:extLst>
              <a:ext uri="{FF2B5EF4-FFF2-40B4-BE49-F238E27FC236}">
                <a16:creationId xmlns:a16="http://schemas.microsoft.com/office/drawing/2014/main" id="{FE05693A-150E-B891-8C09-F6B1F60C2615}"/>
              </a:ext>
            </a:extLst>
          </p:cNvPr>
          <p:cNvSpPr/>
          <p:nvPr/>
        </p:nvSpPr>
        <p:spPr>
          <a:xfrm rot="2700000">
            <a:off x="6496206" y="847912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3B59B5F-6C4E-1E29-D089-6A4A41B2CA4F}"/>
              </a:ext>
            </a:extLst>
          </p:cNvPr>
          <p:cNvGrpSpPr/>
          <p:nvPr/>
        </p:nvGrpSpPr>
        <p:grpSpPr>
          <a:xfrm>
            <a:off x="318879" y="792138"/>
            <a:ext cx="6487200" cy="313830"/>
            <a:chOff x="3192886" y="2884006"/>
            <a:chExt cx="5736342" cy="3138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04B647-EF9A-3440-37FA-C188F454FE78}"/>
                </a:ext>
              </a:extLst>
            </p:cNvPr>
            <p:cNvSpPr txBox="1"/>
            <p:nvPr/>
          </p:nvSpPr>
          <p:spPr>
            <a:xfrm>
              <a:off x="3248067" y="2884006"/>
              <a:ext cx="6055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비교보기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C64F54B-3C57-8000-24A5-C695F82736F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886" y="3197836"/>
              <a:ext cx="573634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6796C9-DAC5-75D0-4D9D-1C1A10137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44183"/>
              </p:ext>
            </p:extLst>
          </p:nvPr>
        </p:nvGraphicFramePr>
        <p:xfrm>
          <a:off x="502883" y="1287614"/>
          <a:ext cx="6120000" cy="4212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148861785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481334856"/>
                    </a:ext>
                  </a:extLst>
                </a:gridCol>
              </a:tblGrid>
              <a:tr h="162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상품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도톰한 친환경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겹 점보롤 화장지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휴지</a:t>
                      </a:r>
                    </a:p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겹두루마리화장지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/30M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24,320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18,000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3902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최소구매수량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93951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업체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㈜좋은아침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한빛사회적협동조합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80398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배송비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무료</a:t>
                      </a:r>
                      <a:b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제주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 3,500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도서산간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10,000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" panose="020B0502040504020204" pitchFamily="34" charset="0"/>
                        </a:rPr>
                        <a:t>원 추가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" panose="020B0502040504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개당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" panose="020B050204050402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86584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인증구분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사회적기업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여성기업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사회적기업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사회적협동조합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144195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E095FBBA-85B1-5A47-274A-2EDAFE8932EB}"/>
              </a:ext>
            </a:extLst>
          </p:cNvPr>
          <p:cNvGrpSpPr/>
          <p:nvPr/>
        </p:nvGrpSpPr>
        <p:grpSpPr>
          <a:xfrm>
            <a:off x="2485061" y="1455393"/>
            <a:ext cx="720000" cy="612000"/>
            <a:chOff x="433438" y="4099367"/>
            <a:chExt cx="2124000" cy="1645101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1E5F209D-CC37-7C9A-310D-505E42813B06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60BB6FD1-04DB-6AD7-C6FD-02733FC57B8F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4C3B0A0-B6F1-EBF2-467C-4004E09D6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917407-892F-BD40-8876-7AB45F16C7DA}"/>
              </a:ext>
            </a:extLst>
          </p:cNvPr>
          <p:cNvGrpSpPr/>
          <p:nvPr/>
        </p:nvGrpSpPr>
        <p:grpSpPr>
          <a:xfrm>
            <a:off x="5009776" y="1455393"/>
            <a:ext cx="720000" cy="612000"/>
            <a:chOff x="433438" y="4099367"/>
            <a:chExt cx="2124000" cy="164510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987B93AB-DD71-E6AB-6D51-541FA49E6DB5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88387F0-94BF-A1E0-0447-A4E5CD298D6B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7DC506CD-56A0-17BC-08C6-2497F5D325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45FBCEA5-C3FF-EAD6-5AE5-4575DA96E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330" y="1287614"/>
            <a:ext cx="209550" cy="2190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63645FE-3B5C-1CC8-0AAF-0B8A064AB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952" y="1287614"/>
            <a:ext cx="209550" cy="219075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73213547-F500-54EE-50FA-E3C64D73DBC8}"/>
              </a:ext>
            </a:extLst>
          </p:cNvPr>
          <p:cNvGrpSpPr/>
          <p:nvPr/>
        </p:nvGrpSpPr>
        <p:grpSpPr>
          <a:xfrm>
            <a:off x="1740785" y="2514649"/>
            <a:ext cx="2192607" cy="288000"/>
            <a:chOff x="1740785" y="2181954"/>
            <a:chExt cx="2192607" cy="2880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33675465-F200-003B-850E-6204F012AC3E}"/>
                </a:ext>
              </a:extLst>
            </p:cNvPr>
            <p:cNvSpPr/>
            <p:nvPr/>
          </p:nvSpPr>
          <p:spPr bwMode="auto">
            <a:xfrm>
              <a:off x="2495089" y="2181954"/>
              <a:ext cx="684000" cy="288000"/>
            </a:xfrm>
            <a:prstGeom prst="roundRect">
              <a:avLst>
                <a:gd name="adj" fmla="val 490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7868DAA8-9972-CD7D-71B2-CF3FCC737929}"/>
                </a:ext>
              </a:extLst>
            </p:cNvPr>
            <p:cNvSpPr/>
            <p:nvPr/>
          </p:nvSpPr>
          <p:spPr bwMode="auto">
            <a:xfrm>
              <a:off x="3249392" y="2181954"/>
              <a:ext cx="684000" cy="288000"/>
            </a:xfrm>
            <a:prstGeom prst="roundRect">
              <a:avLst>
                <a:gd name="adj" fmla="val 4908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바로구매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6CB0E68C-4EEF-5920-ED6C-B07AF5FE40B7}"/>
                </a:ext>
              </a:extLst>
            </p:cNvPr>
            <p:cNvSpPr/>
            <p:nvPr/>
          </p:nvSpPr>
          <p:spPr bwMode="auto">
            <a:xfrm>
              <a:off x="1740785" y="2181954"/>
              <a:ext cx="684000" cy="288000"/>
            </a:xfrm>
            <a:prstGeom prst="roundRect">
              <a:avLst>
                <a:gd name="adj" fmla="val 4908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/>
                <a:t>상세보기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D8D569-5D25-9F32-5B7A-06C0BF783514}"/>
              </a:ext>
            </a:extLst>
          </p:cNvPr>
          <p:cNvGrpSpPr/>
          <p:nvPr/>
        </p:nvGrpSpPr>
        <p:grpSpPr>
          <a:xfrm>
            <a:off x="4265500" y="2514649"/>
            <a:ext cx="2192607" cy="288000"/>
            <a:chOff x="1740785" y="2181954"/>
            <a:chExt cx="2192607" cy="288000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0F5308DD-9666-0014-04F6-2EBAF4A60CD5}"/>
                </a:ext>
              </a:extLst>
            </p:cNvPr>
            <p:cNvSpPr/>
            <p:nvPr/>
          </p:nvSpPr>
          <p:spPr bwMode="auto">
            <a:xfrm>
              <a:off x="2495089" y="2181954"/>
              <a:ext cx="684000" cy="288000"/>
            </a:xfrm>
            <a:prstGeom prst="roundRect">
              <a:avLst>
                <a:gd name="adj" fmla="val 4908"/>
              </a:avLst>
            </a:prstGeom>
            <a:solidFill>
              <a:schemeClr val="bg1">
                <a:lumMod val="6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장바구니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027A9DBD-AFCF-EDFC-BA78-E6C01108EB65}"/>
                </a:ext>
              </a:extLst>
            </p:cNvPr>
            <p:cNvSpPr/>
            <p:nvPr/>
          </p:nvSpPr>
          <p:spPr bwMode="auto">
            <a:xfrm>
              <a:off x="3249392" y="2181954"/>
              <a:ext cx="684000" cy="288000"/>
            </a:xfrm>
            <a:prstGeom prst="roundRect">
              <a:avLst>
                <a:gd name="adj" fmla="val 4908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</a:rPr>
                <a:t>바로구매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CC591FF-A578-2AD0-E43D-D3DB4DA0EE63}"/>
                </a:ext>
              </a:extLst>
            </p:cNvPr>
            <p:cNvSpPr/>
            <p:nvPr/>
          </p:nvSpPr>
          <p:spPr bwMode="auto">
            <a:xfrm>
              <a:off x="1740785" y="2181954"/>
              <a:ext cx="684000" cy="288000"/>
            </a:xfrm>
            <a:prstGeom prst="roundRect">
              <a:avLst>
                <a:gd name="adj" fmla="val 4908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900" b="1" dirty="0"/>
                <a:t>상세보기</a:t>
              </a:r>
            </a:p>
          </p:txBody>
        </p:sp>
      </p:grp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F3693F3-8B56-3856-88C6-76139187F04C}"/>
              </a:ext>
            </a:extLst>
          </p:cNvPr>
          <p:cNvCxnSpPr/>
          <p:nvPr/>
        </p:nvCxnSpPr>
        <p:spPr>
          <a:xfrm>
            <a:off x="502883" y="1279522"/>
            <a:ext cx="6120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B17C8C8-850D-5FCD-12FC-199AAC306F7D}"/>
              </a:ext>
            </a:extLst>
          </p:cNvPr>
          <p:cNvGrpSpPr/>
          <p:nvPr/>
        </p:nvGrpSpPr>
        <p:grpSpPr>
          <a:xfrm>
            <a:off x="2010785" y="2187734"/>
            <a:ext cx="1704691" cy="216000"/>
            <a:chOff x="2076774" y="2168880"/>
            <a:chExt cx="1704691" cy="216000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1497ECD3-B681-01FC-C938-652ACD8EB103}"/>
                </a:ext>
              </a:extLst>
            </p:cNvPr>
            <p:cNvSpPr/>
            <p:nvPr/>
          </p:nvSpPr>
          <p:spPr bwMode="auto">
            <a:xfrm>
              <a:off x="2076774" y="2168880"/>
              <a:ext cx="82800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관심상품 등록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65776D-E02F-AF10-45CE-4A9672EBE30F}"/>
                </a:ext>
              </a:extLst>
            </p:cNvPr>
            <p:cNvSpPr/>
            <p:nvPr/>
          </p:nvSpPr>
          <p:spPr bwMode="auto">
            <a:xfrm>
              <a:off x="2953465" y="2168880"/>
              <a:ext cx="82800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관심기업 등록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FFC0E5-E780-89FA-C129-F39A8913D23F}"/>
              </a:ext>
            </a:extLst>
          </p:cNvPr>
          <p:cNvGrpSpPr/>
          <p:nvPr/>
        </p:nvGrpSpPr>
        <p:grpSpPr>
          <a:xfrm>
            <a:off x="4527741" y="2187734"/>
            <a:ext cx="1704691" cy="216000"/>
            <a:chOff x="2076774" y="2168880"/>
            <a:chExt cx="1704691" cy="216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572F7FB-BA25-585B-80A1-DB0F5B2FDAD6}"/>
                </a:ext>
              </a:extLst>
            </p:cNvPr>
            <p:cNvSpPr/>
            <p:nvPr/>
          </p:nvSpPr>
          <p:spPr bwMode="auto">
            <a:xfrm>
              <a:off x="2076774" y="2168880"/>
              <a:ext cx="82800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관심상품 등록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B11FB15D-128A-7BE5-40E2-199C9F500B28}"/>
                </a:ext>
              </a:extLst>
            </p:cNvPr>
            <p:cNvSpPr/>
            <p:nvPr/>
          </p:nvSpPr>
          <p:spPr bwMode="auto">
            <a:xfrm>
              <a:off x="2953465" y="2168880"/>
              <a:ext cx="828000" cy="216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관심기업 등록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14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58" name="TextBox 1357">
            <a:extLst>
              <a:ext uri="{FF2B5EF4-FFF2-40B4-BE49-F238E27FC236}">
                <a16:creationId xmlns:a16="http://schemas.microsoft.com/office/drawing/2014/main" id="{3F7F4940-8601-2A2B-DCAC-93E5F62A56D2}"/>
              </a:ext>
            </a:extLst>
          </p:cNvPr>
          <p:cNvSpPr txBox="1"/>
          <p:nvPr/>
        </p:nvSpPr>
        <p:spPr>
          <a:xfrm>
            <a:off x="431334" y="789017"/>
            <a:ext cx="1575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</a:t>
            </a:r>
            <a:r>
              <a:rPr lang="ko-KR" altLang="en-US" sz="1400" b="1" dirty="0"/>
              <a:t> 신상품</a:t>
            </a:r>
          </a:p>
        </p:txBody>
      </p:sp>
      <p:sp>
        <p:nvSpPr>
          <p:cNvPr id="1359" name="TextBox 1358">
            <a:extLst>
              <a:ext uri="{FF2B5EF4-FFF2-40B4-BE49-F238E27FC236}">
                <a16:creationId xmlns:a16="http://schemas.microsoft.com/office/drawing/2014/main" id="{9B0B87D6-A312-06CA-7AAB-6D86F3DA33B3}"/>
              </a:ext>
            </a:extLst>
          </p:cNvPr>
          <p:cNvSpPr txBox="1"/>
          <p:nvPr/>
        </p:nvSpPr>
        <p:spPr>
          <a:xfrm>
            <a:off x="8563494" y="832015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51" name="그룹 1450">
            <a:extLst>
              <a:ext uri="{FF2B5EF4-FFF2-40B4-BE49-F238E27FC236}">
                <a16:creationId xmlns:a16="http://schemas.microsoft.com/office/drawing/2014/main" id="{36AA1439-DD11-4353-B2D7-BB2EC92624B2}"/>
              </a:ext>
            </a:extLst>
          </p:cNvPr>
          <p:cNvGrpSpPr/>
          <p:nvPr/>
        </p:nvGrpSpPr>
        <p:grpSpPr>
          <a:xfrm>
            <a:off x="448138" y="1189587"/>
            <a:ext cx="2239716" cy="3047036"/>
            <a:chOff x="448138" y="1265003"/>
            <a:chExt cx="2239716" cy="3047036"/>
          </a:xfrm>
        </p:grpSpPr>
        <p:grpSp>
          <p:nvGrpSpPr>
            <p:cNvPr id="1452" name="그룹 1451">
              <a:extLst>
                <a:ext uri="{FF2B5EF4-FFF2-40B4-BE49-F238E27FC236}">
                  <a16:creationId xmlns:a16="http://schemas.microsoft.com/office/drawing/2014/main" id="{057AB6A0-C92D-0854-0BD0-17AA441D1F91}"/>
                </a:ext>
              </a:extLst>
            </p:cNvPr>
            <p:cNvGrpSpPr/>
            <p:nvPr/>
          </p:nvGrpSpPr>
          <p:grpSpPr>
            <a:xfrm>
              <a:off x="448138" y="1265003"/>
              <a:ext cx="2239716" cy="2562764"/>
              <a:chOff x="2584966" y="1265003"/>
              <a:chExt cx="2239716" cy="2562764"/>
            </a:xfrm>
          </p:grpSpPr>
          <p:grpSp>
            <p:nvGrpSpPr>
              <p:cNvPr id="1454" name="그룹 1453">
                <a:extLst>
                  <a:ext uri="{FF2B5EF4-FFF2-40B4-BE49-F238E27FC236}">
                    <a16:creationId xmlns:a16="http://schemas.microsoft.com/office/drawing/2014/main" id="{57D8F043-3A05-9DCD-6DB4-785464529E25}"/>
                  </a:ext>
                </a:extLst>
              </p:cNvPr>
              <p:cNvGrpSpPr/>
              <p:nvPr/>
            </p:nvGrpSpPr>
            <p:grpSpPr>
              <a:xfrm>
                <a:off x="266763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459" name="사각형: 둥근 모서리 1458">
                  <a:extLst>
                    <a:ext uri="{FF2B5EF4-FFF2-40B4-BE49-F238E27FC236}">
                      <a16:creationId xmlns:a16="http://schemas.microsoft.com/office/drawing/2014/main" id="{7CDCAA95-F046-7111-FC43-39FCEFCEC931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60" name="직선 연결선 1459">
                  <a:extLst>
                    <a:ext uri="{FF2B5EF4-FFF2-40B4-BE49-F238E27FC236}">
                      <a16:creationId xmlns:a16="http://schemas.microsoft.com/office/drawing/2014/main" id="{A665A4A5-68FF-C547-31B5-3A1E913ECB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1" name="직선 연결선 1460">
                  <a:extLst>
                    <a:ext uri="{FF2B5EF4-FFF2-40B4-BE49-F238E27FC236}">
                      <a16:creationId xmlns:a16="http://schemas.microsoft.com/office/drawing/2014/main" id="{751274DA-AD94-ABBC-05B3-40D5C28F9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5" name="TextBox 1454">
                <a:extLst>
                  <a:ext uri="{FF2B5EF4-FFF2-40B4-BE49-F238E27FC236}">
                    <a16:creationId xmlns:a16="http://schemas.microsoft.com/office/drawing/2014/main" id="{02DC1380-723D-9D91-208C-C3C84FFB8C7C}"/>
                  </a:ext>
                </a:extLst>
              </p:cNvPr>
              <p:cNvSpPr txBox="1"/>
              <p:nvPr/>
            </p:nvSpPr>
            <p:spPr>
              <a:xfrm>
                <a:off x="2612125" y="3363980"/>
                <a:ext cx="1097984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주식회사 </a:t>
                </a:r>
                <a:r>
                  <a:rPr lang="ko-KR" altLang="en-US" sz="900" i="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rPr>
                  <a:t>프롬히어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456" name="TextBox 1455">
                <a:extLst>
                  <a:ext uri="{FF2B5EF4-FFF2-40B4-BE49-F238E27FC236}">
                    <a16:creationId xmlns:a16="http://schemas.microsoft.com/office/drawing/2014/main" id="{13607A79-AD23-091B-9012-8AD40E7F4202}"/>
                  </a:ext>
                </a:extLst>
              </p:cNvPr>
              <p:cNvSpPr txBox="1"/>
              <p:nvPr/>
            </p:nvSpPr>
            <p:spPr>
              <a:xfrm>
                <a:off x="2584966" y="3573530"/>
                <a:ext cx="2239716" cy="25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전주 솟대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달항아리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</a:rPr>
                  <a:t> </a:t>
                </a: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</a:rPr>
                  <a:t>디퓨저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  <p:sp>
            <p:nvSpPr>
              <p:cNvPr id="1457" name="사각형: 둥근 모서리 1456">
                <a:extLst>
                  <a:ext uri="{FF2B5EF4-FFF2-40B4-BE49-F238E27FC236}">
                    <a16:creationId xmlns:a16="http://schemas.microsoft.com/office/drawing/2014/main" id="{2E03D043-23C0-7ADC-4127-E92F210984B9}"/>
                  </a:ext>
                </a:extLst>
              </p:cNvPr>
              <p:cNvSpPr/>
              <p:nvPr/>
            </p:nvSpPr>
            <p:spPr>
              <a:xfrm>
                <a:off x="2670000" y="3180824"/>
                <a:ext cx="1116000" cy="180000"/>
              </a:xfrm>
              <a:prstGeom prst="roundRect">
                <a:avLst>
                  <a:gd name="adj" fmla="val 9156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예비사회적기업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지역형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)</a:t>
                </a:r>
                <a:endPara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458" name="사각형: 둥근 모서리 1457">
                <a:extLst>
                  <a:ext uri="{FF2B5EF4-FFF2-40B4-BE49-F238E27FC236}">
                    <a16:creationId xmlns:a16="http://schemas.microsoft.com/office/drawing/2014/main" id="{D2EBBCC6-EF89-A054-A62A-128186E042C9}"/>
                  </a:ext>
                </a:extLst>
              </p:cNvPr>
              <p:cNvSpPr/>
              <p:nvPr/>
            </p:nvSpPr>
            <p:spPr>
              <a:xfrm>
                <a:off x="3823503" y="3180824"/>
                <a:ext cx="468000" cy="180000"/>
              </a:xfrm>
              <a:prstGeom prst="roundRect">
                <a:avLst>
                  <a:gd name="adj" fmla="val 10211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8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ea"/>
                  </a:rPr>
                  <a:t>여성기업</a:t>
                </a:r>
              </a:p>
            </p:txBody>
          </p:sp>
        </p:grpSp>
        <p:sp>
          <p:nvSpPr>
            <p:cNvPr id="1453" name="TextBox 1452">
              <a:extLst>
                <a:ext uri="{FF2B5EF4-FFF2-40B4-BE49-F238E27FC236}">
                  <a16:creationId xmlns:a16="http://schemas.microsoft.com/office/drawing/2014/main" id="{FC46FE66-3608-4EE2-DB80-02B70AAB824F}"/>
                </a:ext>
              </a:extLst>
            </p:cNvPr>
            <p:cNvSpPr txBox="1"/>
            <p:nvPr/>
          </p:nvSpPr>
          <p:spPr>
            <a:xfrm>
              <a:off x="448138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79,000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</p:grpSp>
      <p:grpSp>
        <p:nvGrpSpPr>
          <p:cNvPr id="1462" name="그룹 1461">
            <a:extLst>
              <a:ext uri="{FF2B5EF4-FFF2-40B4-BE49-F238E27FC236}">
                <a16:creationId xmlns:a16="http://schemas.microsoft.com/office/drawing/2014/main" id="{8D10D5BE-DEFC-3776-7AEF-18B90E85EBA0}"/>
              </a:ext>
            </a:extLst>
          </p:cNvPr>
          <p:cNvGrpSpPr/>
          <p:nvPr/>
        </p:nvGrpSpPr>
        <p:grpSpPr>
          <a:xfrm>
            <a:off x="4937191" y="1189587"/>
            <a:ext cx="2104941" cy="3047036"/>
            <a:chOff x="4937191" y="1265003"/>
            <a:chExt cx="2104941" cy="3047036"/>
          </a:xfrm>
        </p:grpSpPr>
        <p:grpSp>
          <p:nvGrpSpPr>
            <p:cNvPr id="1463" name="그룹 1462">
              <a:extLst>
                <a:ext uri="{FF2B5EF4-FFF2-40B4-BE49-F238E27FC236}">
                  <a16:creationId xmlns:a16="http://schemas.microsoft.com/office/drawing/2014/main" id="{EA339AED-B4DB-35E0-1F8F-41600BFC75D9}"/>
                </a:ext>
              </a:extLst>
            </p:cNvPr>
            <p:cNvGrpSpPr/>
            <p:nvPr/>
          </p:nvGrpSpPr>
          <p:grpSpPr>
            <a:xfrm>
              <a:off x="5019859" y="1265003"/>
              <a:ext cx="2016000" cy="1764000"/>
              <a:chOff x="433438" y="4099367"/>
              <a:chExt cx="2124000" cy="1645101"/>
            </a:xfrm>
          </p:grpSpPr>
          <p:sp>
            <p:nvSpPr>
              <p:cNvPr id="1470" name="사각형: 둥근 모서리 1469">
                <a:extLst>
                  <a:ext uri="{FF2B5EF4-FFF2-40B4-BE49-F238E27FC236}">
                    <a16:creationId xmlns:a16="http://schemas.microsoft.com/office/drawing/2014/main" id="{C2FD2804-61B4-F662-EF5F-A2FB81D17AE8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124000" cy="164510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1471" name="직선 연결선 1470">
                <a:extLst>
                  <a:ext uri="{FF2B5EF4-FFF2-40B4-BE49-F238E27FC236}">
                    <a16:creationId xmlns:a16="http://schemas.microsoft.com/office/drawing/2014/main" id="{092D7A5B-F40A-479A-FEB3-AA8E045E7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직선 연결선 1471">
                <a:extLst>
                  <a:ext uri="{FF2B5EF4-FFF2-40B4-BE49-F238E27FC236}">
                    <a16:creationId xmlns:a16="http://schemas.microsoft.com/office/drawing/2014/main" id="{CA91748A-20CD-F1B8-9D4C-FE92B3BB5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3438" y="4099367"/>
                <a:ext cx="2124000" cy="164510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4" name="TextBox 1463">
              <a:extLst>
                <a:ext uri="{FF2B5EF4-FFF2-40B4-BE49-F238E27FC236}">
                  <a16:creationId xmlns:a16="http://schemas.microsoft.com/office/drawing/2014/main" id="{D3A18811-147B-4554-236D-FB8BBEAFEF6A}"/>
                </a:ext>
              </a:extLst>
            </p:cNvPr>
            <p:cNvSpPr txBox="1"/>
            <p:nvPr/>
          </p:nvSpPr>
          <p:spPr>
            <a:xfrm>
              <a:off x="4945981" y="3363980"/>
              <a:ext cx="838297" cy="251479"/>
            </a:xfrm>
            <a:prstGeom prst="rect">
              <a:avLst/>
            </a:prstGeom>
            <a:noFill/>
          </p:spPr>
          <p:txBody>
            <a:bodyPr wrap="non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㈜</a:t>
              </a: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네오누리콤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1465" name="TextBox 1464">
              <a:extLst>
                <a:ext uri="{FF2B5EF4-FFF2-40B4-BE49-F238E27FC236}">
                  <a16:creationId xmlns:a16="http://schemas.microsoft.com/office/drawing/2014/main" id="{6BB0843B-961F-5126-F342-E8B33B233AB4}"/>
                </a:ext>
              </a:extLst>
            </p:cNvPr>
            <p:cNvSpPr txBox="1"/>
            <p:nvPr/>
          </p:nvSpPr>
          <p:spPr>
            <a:xfrm>
              <a:off x="4937191" y="3573530"/>
              <a:ext cx="1713931" cy="258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 err="1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모두애</a:t>
              </a:r>
              <a:r>
                <a:rPr lang="ko-KR" altLang="en-US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 오피스 그린 키트 </a:t>
              </a:r>
              <a:r>
                <a:rPr lang="en-US" altLang="ko-KR" sz="1000" b="1" i="0" dirty="0">
                  <a:solidFill>
                    <a:srgbClr val="333333"/>
                  </a:solidFill>
                  <a:effectLst/>
                  <a:latin typeface="Noto Sans" panose="020B0502040504020204" pitchFamily="34" charset="0"/>
                </a:rPr>
                <a:t>v1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466" name="사각형: 둥근 모서리 1465">
              <a:extLst>
                <a:ext uri="{FF2B5EF4-FFF2-40B4-BE49-F238E27FC236}">
                  <a16:creationId xmlns:a16="http://schemas.microsoft.com/office/drawing/2014/main" id="{26D396BE-3DEC-D6FB-C7AA-7B4AE7ECC05C}"/>
                </a:ext>
              </a:extLst>
            </p:cNvPr>
            <p:cNvSpPr/>
            <p:nvPr/>
          </p:nvSpPr>
          <p:spPr>
            <a:xfrm>
              <a:off x="5016671" y="3176427"/>
              <a:ext cx="590069" cy="184397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67" name="사각형: 둥근 모서리 1466">
              <a:extLst>
                <a:ext uri="{FF2B5EF4-FFF2-40B4-BE49-F238E27FC236}">
                  <a16:creationId xmlns:a16="http://schemas.microsoft.com/office/drawing/2014/main" id="{81204FD2-2D46-749B-061F-48330ECB4D17}"/>
                </a:ext>
              </a:extLst>
            </p:cNvPr>
            <p:cNvSpPr/>
            <p:nvPr/>
          </p:nvSpPr>
          <p:spPr>
            <a:xfrm>
              <a:off x="5637953" y="3180824"/>
              <a:ext cx="900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장애인표준사업장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68" name="TextBox 1467">
              <a:extLst>
                <a:ext uri="{FF2B5EF4-FFF2-40B4-BE49-F238E27FC236}">
                  <a16:creationId xmlns:a16="http://schemas.microsoft.com/office/drawing/2014/main" id="{5D68D7F0-844F-0169-B926-6283B7887F32}"/>
                </a:ext>
              </a:extLst>
            </p:cNvPr>
            <p:cNvSpPr txBox="1"/>
            <p:nvPr/>
          </p:nvSpPr>
          <p:spPr>
            <a:xfrm>
              <a:off x="4937191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dirty="0">
                  <a:solidFill>
                    <a:srgbClr val="333333"/>
                  </a:solidFill>
                </a:rPr>
                <a:t>53,00</a:t>
              </a: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469" name="사각형: 둥근 모서리 1468">
              <a:extLst>
                <a:ext uri="{FF2B5EF4-FFF2-40B4-BE49-F238E27FC236}">
                  <a16:creationId xmlns:a16="http://schemas.microsoft.com/office/drawing/2014/main" id="{5BF574EF-DFE3-F0C3-EE2C-688BD5C26538}"/>
                </a:ext>
              </a:extLst>
            </p:cNvPr>
            <p:cNvSpPr/>
            <p:nvPr/>
          </p:nvSpPr>
          <p:spPr>
            <a:xfrm>
              <a:off x="6574132" y="3180803"/>
              <a:ext cx="468000" cy="180000"/>
            </a:xfrm>
            <a:prstGeom prst="roundRect">
              <a:avLst>
                <a:gd name="adj" fmla="val 1021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여성기업</a:t>
              </a:r>
            </a:p>
          </p:txBody>
        </p:sp>
      </p:grpSp>
      <p:grpSp>
        <p:nvGrpSpPr>
          <p:cNvPr id="1473" name="그룹 1472">
            <a:extLst>
              <a:ext uri="{FF2B5EF4-FFF2-40B4-BE49-F238E27FC236}">
                <a16:creationId xmlns:a16="http://schemas.microsoft.com/office/drawing/2014/main" id="{19FC88EE-B481-8683-1CE5-0FC63F950737}"/>
              </a:ext>
            </a:extLst>
          </p:cNvPr>
          <p:cNvGrpSpPr/>
          <p:nvPr/>
        </p:nvGrpSpPr>
        <p:grpSpPr>
          <a:xfrm>
            <a:off x="7157626" y="1189587"/>
            <a:ext cx="2116774" cy="3047036"/>
            <a:chOff x="7157626" y="1265003"/>
            <a:chExt cx="2116774" cy="3047036"/>
          </a:xfrm>
        </p:grpSpPr>
        <p:grpSp>
          <p:nvGrpSpPr>
            <p:cNvPr id="1474" name="그룹 1473">
              <a:extLst>
                <a:ext uri="{FF2B5EF4-FFF2-40B4-BE49-F238E27FC236}">
                  <a16:creationId xmlns:a16="http://schemas.microsoft.com/office/drawing/2014/main" id="{22B4A662-9232-4FBE-F346-2FB0F49D2DC0}"/>
                </a:ext>
              </a:extLst>
            </p:cNvPr>
            <p:cNvGrpSpPr/>
            <p:nvPr/>
          </p:nvGrpSpPr>
          <p:grpSpPr>
            <a:xfrm>
              <a:off x="7157626" y="1265003"/>
              <a:ext cx="2116774" cy="2567380"/>
              <a:chOff x="7221410" y="1265003"/>
              <a:chExt cx="2116774" cy="2567380"/>
            </a:xfrm>
          </p:grpSpPr>
          <p:grpSp>
            <p:nvGrpSpPr>
              <p:cNvPr id="1478" name="그룹 1477">
                <a:extLst>
                  <a:ext uri="{FF2B5EF4-FFF2-40B4-BE49-F238E27FC236}">
                    <a16:creationId xmlns:a16="http://schemas.microsoft.com/office/drawing/2014/main" id="{39BBF989-B77A-6440-8F4C-799E10C2CEE2}"/>
                  </a:ext>
                </a:extLst>
              </p:cNvPr>
              <p:cNvGrpSpPr/>
              <p:nvPr/>
            </p:nvGrpSpPr>
            <p:grpSpPr>
              <a:xfrm>
                <a:off x="7322184" y="1265003"/>
                <a:ext cx="2016000" cy="1764000"/>
                <a:chOff x="433438" y="4099367"/>
                <a:chExt cx="2124000" cy="1645101"/>
              </a:xfrm>
            </p:grpSpPr>
            <p:sp>
              <p:nvSpPr>
                <p:cNvPr id="1481" name="사각형: 둥근 모서리 1480">
                  <a:extLst>
                    <a:ext uri="{FF2B5EF4-FFF2-40B4-BE49-F238E27FC236}">
                      <a16:creationId xmlns:a16="http://schemas.microsoft.com/office/drawing/2014/main" id="{2065DF26-4228-8E26-C917-74705EC458A5}"/>
                    </a:ext>
                  </a:extLst>
                </p:cNvPr>
                <p:cNvSpPr/>
                <p:nvPr/>
              </p:nvSpPr>
              <p:spPr>
                <a:xfrm>
                  <a:off x="433438" y="4099367"/>
                  <a:ext cx="2124000" cy="164510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95000"/>
                  </a:schemeClr>
                </a:solidFill>
                <a:ln w="3175" cap="flat" cmpd="sng" algn="ctr">
                  <a:solidFill>
                    <a:sysClr val="window" lastClr="FFFFFF">
                      <a:lumMod val="7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endParaRPr>
                </a:p>
              </p:txBody>
            </p:sp>
            <p:cxnSp>
              <p:nvCxnSpPr>
                <p:cNvPr id="1482" name="직선 연결선 1481">
                  <a:extLst>
                    <a:ext uri="{FF2B5EF4-FFF2-40B4-BE49-F238E27FC236}">
                      <a16:creationId xmlns:a16="http://schemas.microsoft.com/office/drawing/2014/main" id="{104B8F29-6739-4464-86E5-F8BD469875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3" name="직선 연결선 1482">
                  <a:extLst>
                    <a:ext uri="{FF2B5EF4-FFF2-40B4-BE49-F238E27FC236}">
                      <a16:creationId xmlns:a16="http://schemas.microsoft.com/office/drawing/2014/main" id="{BD93AEF3-68A6-D5D8-7C2D-E3363CF82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33438" y="4099367"/>
                  <a:ext cx="2124000" cy="1645101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6D31EC8D-EA16-F393-E6CB-279196A90899}"/>
                  </a:ext>
                </a:extLst>
              </p:cNvPr>
              <p:cNvSpPr txBox="1"/>
              <p:nvPr/>
            </p:nvSpPr>
            <p:spPr>
              <a:xfrm>
                <a:off x="7221410" y="3363980"/>
                <a:ext cx="1021040" cy="251479"/>
              </a:xfrm>
              <a:prstGeom prst="rect">
                <a:avLst/>
              </a:prstGeom>
              <a:noFill/>
            </p:spPr>
            <p:txBody>
              <a:bodyPr wrap="none" lIns="72000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주식회사 더사랑</a:t>
                </a:r>
                <a:endParaRPr lang="en-US" altLang="ko-KR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endParaRP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C66A1605-115F-EEC5-48A3-3F132B5E624D}"/>
                  </a:ext>
                </a:extLst>
              </p:cNvPr>
              <p:cNvSpPr txBox="1"/>
              <p:nvPr/>
            </p:nvSpPr>
            <p:spPr>
              <a:xfrm>
                <a:off x="7239516" y="3573530"/>
                <a:ext cx="1786066" cy="2588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ko-KR" altLang="en-US" sz="1000" b="1" i="0" dirty="0" err="1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보킷</a:t>
                </a:r>
                <a:r>
                  <a:rPr lang="ko-KR" altLang="en-US" sz="1000" b="1" i="0" dirty="0">
                    <a:solidFill>
                      <a:srgbClr val="333333"/>
                    </a:solidFill>
                    <a:effectLst/>
                    <a:latin typeface="Noto Sans" panose="020B0502040504020204" pitchFamily="34" charset="0"/>
                  </a:rPr>
                  <a:t> 친환경 문구세트 네이처</a:t>
                </a:r>
                <a:endParaRPr lang="en-US" altLang="ko-KR" sz="1000" b="1" i="0" dirty="0">
                  <a:solidFill>
                    <a:srgbClr val="333333"/>
                  </a:solidFill>
                  <a:effectLst/>
                </a:endParaRPr>
              </a:p>
            </p:txBody>
          </p:sp>
        </p:grpSp>
        <p:sp>
          <p:nvSpPr>
            <p:cNvPr id="1475" name="TextBox 1474">
              <a:extLst>
                <a:ext uri="{FF2B5EF4-FFF2-40B4-BE49-F238E27FC236}">
                  <a16:creationId xmlns:a16="http://schemas.microsoft.com/office/drawing/2014/main" id="{465D5B24-285D-3213-EE60-8B843172874F}"/>
                </a:ext>
              </a:extLst>
            </p:cNvPr>
            <p:cNvSpPr txBox="1"/>
            <p:nvPr/>
          </p:nvSpPr>
          <p:spPr>
            <a:xfrm>
              <a:off x="7175732" y="4040170"/>
              <a:ext cx="902811" cy="2718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en-US" altLang="ko-KR" sz="1400" b="1" i="0" dirty="0">
                  <a:solidFill>
                    <a:srgbClr val="333333"/>
                  </a:solidFill>
                  <a:effectLst/>
                </a:rPr>
                <a:t>10,500</a:t>
              </a:r>
              <a:r>
                <a:rPr lang="ko-KR" altLang="en-US" sz="1400" b="1" i="0" dirty="0">
                  <a:solidFill>
                    <a:srgbClr val="333333"/>
                  </a:solidFill>
                  <a:effectLst/>
                </a:rPr>
                <a:t>원</a:t>
              </a:r>
              <a:endParaRPr lang="en-US" altLang="ko-KR" sz="14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1476" name="사각형: 둥근 모서리 1475">
              <a:extLst>
                <a:ext uri="{FF2B5EF4-FFF2-40B4-BE49-F238E27FC236}">
                  <a16:creationId xmlns:a16="http://schemas.microsoft.com/office/drawing/2014/main" id="{2D31E42F-642C-D182-4C89-8360272F8923}"/>
                </a:ext>
              </a:extLst>
            </p:cNvPr>
            <p:cNvSpPr/>
            <p:nvPr/>
          </p:nvSpPr>
          <p:spPr>
            <a:xfrm>
              <a:off x="7258397" y="3178578"/>
              <a:ext cx="576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사회적기업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77" name="사각형: 둥근 모서리 1476">
              <a:extLst>
                <a:ext uri="{FF2B5EF4-FFF2-40B4-BE49-F238E27FC236}">
                  <a16:creationId xmlns:a16="http://schemas.microsoft.com/office/drawing/2014/main" id="{8518D7C0-58C6-ACC9-D8CA-04A7741157A8}"/>
                </a:ext>
              </a:extLst>
            </p:cNvPr>
            <p:cNvSpPr/>
            <p:nvPr/>
          </p:nvSpPr>
          <p:spPr>
            <a:xfrm>
              <a:off x="7868128" y="3178578"/>
              <a:ext cx="900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장애인표준사업장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575" name="그룹 1574">
            <a:extLst>
              <a:ext uri="{FF2B5EF4-FFF2-40B4-BE49-F238E27FC236}">
                <a16:creationId xmlns:a16="http://schemas.microsoft.com/office/drawing/2014/main" id="{F66FEB80-E56F-A181-CE41-5ECF29F4C1FD}"/>
              </a:ext>
            </a:extLst>
          </p:cNvPr>
          <p:cNvGrpSpPr/>
          <p:nvPr/>
        </p:nvGrpSpPr>
        <p:grpSpPr>
          <a:xfrm>
            <a:off x="2693400" y="1189587"/>
            <a:ext cx="2294422" cy="3047036"/>
            <a:chOff x="2693400" y="1189587"/>
            <a:chExt cx="2294422" cy="3047036"/>
          </a:xfrm>
        </p:grpSpPr>
        <p:grpSp>
          <p:nvGrpSpPr>
            <p:cNvPr id="1484" name="그룹 1483">
              <a:extLst>
                <a:ext uri="{FF2B5EF4-FFF2-40B4-BE49-F238E27FC236}">
                  <a16:creationId xmlns:a16="http://schemas.microsoft.com/office/drawing/2014/main" id="{58C64F47-8A6C-3E49-C730-3A79F03F74F1}"/>
                </a:ext>
              </a:extLst>
            </p:cNvPr>
            <p:cNvGrpSpPr/>
            <p:nvPr/>
          </p:nvGrpSpPr>
          <p:grpSpPr>
            <a:xfrm>
              <a:off x="2693400" y="3265408"/>
              <a:ext cx="2294422" cy="971215"/>
              <a:chOff x="448138" y="3363980"/>
              <a:chExt cx="2239716" cy="948059"/>
            </a:xfrm>
          </p:grpSpPr>
          <p:grpSp>
            <p:nvGrpSpPr>
              <p:cNvPr id="1485" name="그룹 1484">
                <a:extLst>
                  <a:ext uri="{FF2B5EF4-FFF2-40B4-BE49-F238E27FC236}">
                    <a16:creationId xmlns:a16="http://schemas.microsoft.com/office/drawing/2014/main" id="{18BBDD40-6350-3DD1-3889-E67718AFDC1E}"/>
                  </a:ext>
                </a:extLst>
              </p:cNvPr>
              <p:cNvGrpSpPr/>
              <p:nvPr/>
            </p:nvGrpSpPr>
            <p:grpSpPr>
              <a:xfrm>
                <a:off x="448138" y="3363980"/>
                <a:ext cx="2239716" cy="463787"/>
                <a:chOff x="2584966" y="3363980"/>
                <a:chExt cx="2239716" cy="463787"/>
              </a:xfrm>
            </p:grpSpPr>
            <p:sp>
              <p:nvSpPr>
                <p:cNvPr id="1487" name="TextBox 1486">
                  <a:extLst>
                    <a:ext uri="{FF2B5EF4-FFF2-40B4-BE49-F238E27FC236}">
                      <a16:creationId xmlns:a16="http://schemas.microsoft.com/office/drawing/2014/main" id="{EF921362-4183-88B1-2E01-BC3CBE7FD944}"/>
                    </a:ext>
                  </a:extLst>
                </p:cNvPr>
                <p:cNvSpPr txBox="1"/>
                <p:nvPr/>
              </p:nvSpPr>
              <p:spPr>
                <a:xfrm>
                  <a:off x="2612125" y="3363980"/>
                  <a:ext cx="1097984" cy="251479"/>
                </a:xfrm>
                <a:prstGeom prst="rect">
                  <a:avLst/>
                </a:prstGeom>
                <a:noFill/>
              </p:spPr>
              <p:txBody>
                <a:bodyPr wrap="none" lIns="72000" rtlCol="0">
                  <a:spAutoFit/>
                </a:bodyPr>
                <a:lstStyle/>
                <a:p>
                  <a:pPr>
                    <a:lnSpc>
                      <a:spcPts val="1400"/>
                    </a:lnSpc>
                  </a:pPr>
                  <a:r>
                    <a:rPr lang="ko-KR" altLang="en-US" sz="900" i="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주식회사 </a:t>
                  </a:r>
                  <a:r>
                    <a:rPr lang="ko-KR" altLang="en-US" sz="900" i="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</a:rPr>
                    <a:t>프롬히어</a:t>
                  </a:r>
                  <a:endParaRPr lang="en-US" altLang="ko-KR" sz="900" i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effectLst/>
                  </a:endParaRPr>
                </a:p>
              </p:txBody>
            </p:sp>
            <p:sp>
              <p:nvSpPr>
                <p:cNvPr id="1488" name="TextBox 1487">
                  <a:extLst>
                    <a:ext uri="{FF2B5EF4-FFF2-40B4-BE49-F238E27FC236}">
                      <a16:creationId xmlns:a16="http://schemas.microsoft.com/office/drawing/2014/main" id="{5BE4A465-9B40-9594-509E-A5B1E7D0A0FB}"/>
                    </a:ext>
                  </a:extLst>
                </p:cNvPr>
                <p:cNvSpPr txBox="1"/>
                <p:nvPr/>
              </p:nvSpPr>
              <p:spPr>
                <a:xfrm>
                  <a:off x="2584966" y="3573530"/>
                  <a:ext cx="2239716" cy="254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400"/>
                    </a:lnSpc>
                  </a:pPr>
                  <a:r>
                    <a:rPr lang="ko-KR" altLang="en-US" sz="1000" b="1" i="0" dirty="0">
                      <a:solidFill>
                        <a:srgbClr val="333333"/>
                      </a:solidFill>
                      <a:effectLst/>
                    </a:rPr>
                    <a:t>전주 </a:t>
                  </a:r>
                  <a:r>
                    <a:rPr lang="ko-KR" altLang="en-US" sz="1000" b="1" i="0" dirty="0" err="1">
                      <a:solidFill>
                        <a:srgbClr val="333333"/>
                      </a:solidFill>
                      <a:effectLst/>
                    </a:rPr>
                    <a:t>달항아리</a:t>
                  </a:r>
                  <a:r>
                    <a:rPr lang="ko-KR" altLang="en-US" sz="1000" b="1" i="0" dirty="0">
                      <a:solidFill>
                        <a:srgbClr val="333333"/>
                      </a:solidFill>
                      <a:effectLst/>
                    </a:rPr>
                    <a:t> </a:t>
                  </a:r>
                  <a:r>
                    <a:rPr lang="ko-KR" altLang="en-US" sz="1000" b="1" i="0" dirty="0" err="1">
                      <a:solidFill>
                        <a:srgbClr val="333333"/>
                      </a:solidFill>
                      <a:effectLst/>
                    </a:rPr>
                    <a:t>디퓨저</a:t>
                  </a:r>
                  <a:endParaRPr lang="en-US" altLang="ko-KR" sz="1000" b="1" i="0" dirty="0">
                    <a:solidFill>
                      <a:srgbClr val="333333"/>
                    </a:solidFill>
                    <a:effectLst/>
                  </a:endParaRPr>
                </a:p>
              </p:txBody>
            </p:sp>
          </p:grpSp>
          <p:sp>
            <p:nvSpPr>
              <p:cNvPr id="1486" name="TextBox 1485">
                <a:extLst>
                  <a:ext uri="{FF2B5EF4-FFF2-40B4-BE49-F238E27FC236}">
                    <a16:creationId xmlns:a16="http://schemas.microsoft.com/office/drawing/2014/main" id="{190B2F0F-73DF-B7B8-74C0-52CA3F180E68}"/>
                  </a:ext>
                </a:extLst>
              </p:cNvPr>
              <p:cNvSpPr txBox="1"/>
              <p:nvPr/>
            </p:nvSpPr>
            <p:spPr>
              <a:xfrm>
                <a:off x="448138" y="4040170"/>
                <a:ext cx="902811" cy="271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400"/>
                  </a:lnSpc>
                </a:pPr>
                <a:r>
                  <a:rPr lang="en-US" altLang="ko-KR" sz="1400" b="1" dirty="0">
                    <a:solidFill>
                      <a:srgbClr val="333333"/>
                    </a:solidFill>
                  </a:rPr>
                  <a:t>67,000</a:t>
                </a:r>
                <a:r>
                  <a:rPr lang="ko-KR" altLang="en-US" sz="1400" b="1" i="0" dirty="0">
                    <a:solidFill>
                      <a:srgbClr val="333333"/>
                    </a:solidFill>
                    <a:effectLst/>
                  </a:rPr>
                  <a:t>원</a:t>
                </a:r>
                <a:endParaRPr lang="en-US" altLang="ko-KR" sz="1400" b="1" i="0" dirty="0">
                  <a:solidFill>
                    <a:srgbClr val="333333"/>
                  </a:solidFill>
                  <a:effectLst/>
                </a:endParaRPr>
              </a:p>
            </p:txBody>
          </p:sp>
        </p:grpSp>
        <p:sp>
          <p:nvSpPr>
            <p:cNvPr id="1489" name="사각형: 둥근 모서리 1488">
              <a:extLst>
                <a:ext uri="{FF2B5EF4-FFF2-40B4-BE49-F238E27FC236}">
                  <a16:creationId xmlns:a16="http://schemas.microsoft.com/office/drawing/2014/main" id="{E7EB8346-A667-5812-D794-6E833097EAA8}"/>
                </a:ext>
              </a:extLst>
            </p:cNvPr>
            <p:cNvSpPr/>
            <p:nvPr/>
          </p:nvSpPr>
          <p:spPr>
            <a:xfrm>
              <a:off x="2776065" y="1189587"/>
              <a:ext cx="2016000" cy="1764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490" name="직선 연결선 1489">
              <a:extLst>
                <a:ext uri="{FF2B5EF4-FFF2-40B4-BE49-F238E27FC236}">
                  <a16:creationId xmlns:a16="http://schemas.microsoft.com/office/drawing/2014/main" id="{FD643BF6-732C-4002-F0FC-9E45A353150A}"/>
                </a:ext>
              </a:extLst>
            </p:cNvPr>
            <p:cNvCxnSpPr>
              <a:cxnSpLocks/>
            </p:cNvCxnSpPr>
            <p:nvPr/>
          </p:nvCxnSpPr>
          <p:spPr>
            <a:xfrm>
              <a:off x="2776065" y="1189587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1" name="직선 연결선 1490">
              <a:extLst>
                <a:ext uri="{FF2B5EF4-FFF2-40B4-BE49-F238E27FC236}">
                  <a16:creationId xmlns:a16="http://schemas.microsoft.com/office/drawing/2014/main" id="{300EC7E3-C27C-46C4-D32F-7CE7E3B2EE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6065" y="1189587"/>
              <a:ext cx="2016000" cy="176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2" name="사각형: 둥근 모서리 1491">
              <a:extLst>
                <a:ext uri="{FF2B5EF4-FFF2-40B4-BE49-F238E27FC236}">
                  <a16:creationId xmlns:a16="http://schemas.microsoft.com/office/drawing/2014/main" id="{1BFDD931-0A75-238F-4526-42CDD6277705}"/>
                </a:ext>
              </a:extLst>
            </p:cNvPr>
            <p:cNvSpPr/>
            <p:nvPr/>
          </p:nvSpPr>
          <p:spPr>
            <a:xfrm>
              <a:off x="2794589" y="3102953"/>
              <a:ext cx="1116000" cy="180000"/>
            </a:xfrm>
            <a:prstGeom prst="roundRect">
              <a:avLst>
                <a:gd name="adj" fmla="val 9156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예비사회적기업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(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지역형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)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1493" name="사각형: 둥근 모서리 1492">
              <a:extLst>
                <a:ext uri="{FF2B5EF4-FFF2-40B4-BE49-F238E27FC236}">
                  <a16:creationId xmlns:a16="http://schemas.microsoft.com/office/drawing/2014/main" id="{67D610C4-327F-7B77-4235-6FBB1F6A5C94}"/>
                </a:ext>
              </a:extLst>
            </p:cNvPr>
            <p:cNvSpPr/>
            <p:nvPr/>
          </p:nvSpPr>
          <p:spPr>
            <a:xfrm>
              <a:off x="3948092" y="3102953"/>
              <a:ext cx="468000" cy="180000"/>
            </a:xfrm>
            <a:prstGeom prst="roundRect">
              <a:avLst>
                <a:gd name="adj" fmla="val 10211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여성기업</a:t>
              </a:r>
            </a:p>
          </p:txBody>
        </p:sp>
      </p:grpSp>
      <p:sp>
        <p:nvSpPr>
          <p:cNvPr id="1622" name="TextBox 1621">
            <a:extLst>
              <a:ext uri="{FF2B5EF4-FFF2-40B4-BE49-F238E27FC236}">
                <a16:creationId xmlns:a16="http://schemas.microsoft.com/office/drawing/2014/main" id="{6E56872D-97CD-7D7D-8B93-DE9A39E7BC6C}"/>
              </a:ext>
            </a:extLst>
          </p:cNvPr>
          <p:cNvSpPr txBox="1"/>
          <p:nvPr/>
        </p:nvSpPr>
        <p:spPr>
          <a:xfrm>
            <a:off x="431334" y="4437188"/>
            <a:ext cx="253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</a:t>
            </a:r>
            <a:r>
              <a:rPr lang="ko-KR" altLang="en-US" sz="1400" b="1" dirty="0"/>
              <a:t> 우수제품 지정 상품</a:t>
            </a:r>
          </a:p>
        </p:txBody>
      </p:sp>
      <p:sp>
        <p:nvSpPr>
          <p:cNvPr id="1623" name="TextBox 1622">
            <a:extLst>
              <a:ext uri="{FF2B5EF4-FFF2-40B4-BE49-F238E27FC236}">
                <a16:creationId xmlns:a16="http://schemas.microsoft.com/office/drawing/2014/main" id="{106419F4-32DB-D0BF-C034-04153BDF5043}"/>
              </a:ext>
            </a:extLst>
          </p:cNvPr>
          <p:cNvSpPr txBox="1"/>
          <p:nvPr/>
        </p:nvSpPr>
        <p:spPr>
          <a:xfrm>
            <a:off x="8563494" y="4480186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627" name="그룹 1626">
            <a:extLst>
              <a:ext uri="{FF2B5EF4-FFF2-40B4-BE49-F238E27FC236}">
                <a16:creationId xmlns:a16="http://schemas.microsoft.com/office/drawing/2014/main" id="{9D8ACF5C-E9DF-7665-FC29-9D572464305F}"/>
              </a:ext>
            </a:extLst>
          </p:cNvPr>
          <p:cNvGrpSpPr/>
          <p:nvPr/>
        </p:nvGrpSpPr>
        <p:grpSpPr>
          <a:xfrm>
            <a:off x="530806" y="4837758"/>
            <a:ext cx="2016000" cy="1512000"/>
            <a:chOff x="433438" y="4099367"/>
            <a:chExt cx="2124000" cy="1645101"/>
          </a:xfrm>
        </p:grpSpPr>
        <p:sp>
          <p:nvSpPr>
            <p:cNvPr id="1632" name="사각형: 둥근 모서리 1631">
              <a:extLst>
                <a:ext uri="{FF2B5EF4-FFF2-40B4-BE49-F238E27FC236}">
                  <a16:creationId xmlns:a16="http://schemas.microsoft.com/office/drawing/2014/main" id="{4E5F8806-B106-8AA7-637A-6D0F5AED8030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633" name="직선 연결선 1632">
              <a:extLst>
                <a:ext uri="{FF2B5EF4-FFF2-40B4-BE49-F238E27FC236}">
                  <a16:creationId xmlns:a16="http://schemas.microsoft.com/office/drawing/2014/main" id="{8CABD7FB-7FC2-7630-9829-A9FB4CCAA442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4" name="직선 연결선 1633">
              <a:extLst>
                <a:ext uri="{FF2B5EF4-FFF2-40B4-BE49-F238E27FC236}">
                  <a16:creationId xmlns:a16="http://schemas.microsoft.com/office/drawing/2014/main" id="{818DA3E5-7592-F9CE-2FA3-444D6B1C2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6" name="그룹 1635">
            <a:extLst>
              <a:ext uri="{FF2B5EF4-FFF2-40B4-BE49-F238E27FC236}">
                <a16:creationId xmlns:a16="http://schemas.microsoft.com/office/drawing/2014/main" id="{827A651A-3701-428C-3085-ABC7AC024FE3}"/>
              </a:ext>
            </a:extLst>
          </p:cNvPr>
          <p:cNvGrpSpPr/>
          <p:nvPr/>
        </p:nvGrpSpPr>
        <p:grpSpPr>
          <a:xfrm>
            <a:off x="5019859" y="4837758"/>
            <a:ext cx="2016000" cy="1512000"/>
            <a:chOff x="433438" y="4099367"/>
            <a:chExt cx="2124000" cy="1645101"/>
          </a:xfrm>
        </p:grpSpPr>
        <p:sp>
          <p:nvSpPr>
            <p:cNvPr id="1643" name="사각형: 둥근 모서리 1642">
              <a:extLst>
                <a:ext uri="{FF2B5EF4-FFF2-40B4-BE49-F238E27FC236}">
                  <a16:creationId xmlns:a16="http://schemas.microsoft.com/office/drawing/2014/main" id="{DD583A7C-6756-B7F3-678F-87E6DF01E4D4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644" name="직선 연결선 1643">
              <a:extLst>
                <a:ext uri="{FF2B5EF4-FFF2-40B4-BE49-F238E27FC236}">
                  <a16:creationId xmlns:a16="http://schemas.microsoft.com/office/drawing/2014/main" id="{AFE519E6-AC7C-448C-CA8B-A69D86037E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5" name="직선 연결선 1644">
              <a:extLst>
                <a:ext uri="{FF2B5EF4-FFF2-40B4-BE49-F238E27FC236}">
                  <a16:creationId xmlns:a16="http://schemas.microsoft.com/office/drawing/2014/main" id="{BB1A4F60-31D7-D1FB-B651-892061DD8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1" name="그룹 1650">
            <a:extLst>
              <a:ext uri="{FF2B5EF4-FFF2-40B4-BE49-F238E27FC236}">
                <a16:creationId xmlns:a16="http://schemas.microsoft.com/office/drawing/2014/main" id="{8759C6DD-9449-D5B4-27FB-71EF09A21D05}"/>
              </a:ext>
            </a:extLst>
          </p:cNvPr>
          <p:cNvGrpSpPr/>
          <p:nvPr/>
        </p:nvGrpSpPr>
        <p:grpSpPr>
          <a:xfrm>
            <a:off x="7258400" y="4837758"/>
            <a:ext cx="2016000" cy="1512000"/>
            <a:chOff x="433438" y="4099367"/>
            <a:chExt cx="2124000" cy="1645101"/>
          </a:xfrm>
        </p:grpSpPr>
        <p:sp>
          <p:nvSpPr>
            <p:cNvPr id="1654" name="사각형: 둥근 모서리 1653">
              <a:extLst>
                <a:ext uri="{FF2B5EF4-FFF2-40B4-BE49-F238E27FC236}">
                  <a16:creationId xmlns:a16="http://schemas.microsoft.com/office/drawing/2014/main" id="{5E9E56D5-EA2E-8272-F59A-E6B3CBF28C6F}"/>
                </a:ext>
              </a:extLst>
            </p:cNvPr>
            <p:cNvSpPr/>
            <p:nvPr/>
          </p:nvSpPr>
          <p:spPr>
            <a:xfrm>
              <a:off x="433438" y="4099367"/>
              <a:ext cx="2124000" cy="164510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655" name="직선 연결선 1654">
              <a:extLst>
                <a:ext uri="{FF2B5EF4-FFF2-40B4-BE49-F238E27FC236}">
                  <a16:creationId xmlns:a16="http://schemas.microsoft.com/office/drawing/2014/main" id="{EACCE4A2-124D-11A2-FA9E-682F00EA8070}"/>
                </a:ext>
              </a:extLst>
            </p:cNvPr>
            <p:cNvCxnSpPr>
              <a:cxnSpLocks/>
            </p:cNvCxnSpPr>
            <p:nvPr/>
          </p:nvCxnSpPr>
          <p:spPr>
            <a:xfrm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6" name="직선 연결선 1655">
              <a:extLst>
                <a:ext uri="{FF2B5EF4-FFF2-40B4-BE49-F238E27FC236}">
                  <a16:creationId xmlns:a16="http://schemas.microsoft.com/office/drawing/2014/main" id="{1A38F790-AA72-0108-2745-802BA18F87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3438" y="4099367"/>
              <a:ext cx="2124000" cy="164510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9" name="사각형: 둥근 모서리 1658">
            <a:extLst>
              <a:ext uri="{FF2B5EF4-FFF2-40B4-BE49-F238E27FC236}">
                <a16:creationId xmlns:a16="http://schemas.microsoft.com/office/drawing/2014/main" id="{2C6A87D2-337C-93FC-CBFE-B5165F7213AE}"/>
              </a:ext>
            </a:extLst>
          </p:cNvPr>
          <p:cNvSpPr/>
          <p:nvPr/>
        </p:nvSpPr>
        <p:spPr>
          <a:xfrm>
            <a:off x="2776065" y="4837758"/>
            <a:ext cx="2016000" cy="1512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660" name="직선 연결선 1659">
            <a:extLst>
              <a:ext uri="{FF2B5EF4-FFF2-40B4-BE49-F238E27FC236}">
                <a16:creationId xmlns:a16="http://schemas.microsoft.com/office/drawing/2014/main" id="{18882E55-B4E0-CEA3-FA94-6B0950E61170}"/>
              </a:ext>
            </a:extLst>
          </p:cNvPr>
          <p:cNvCxnSpPr>
            <a:cxnSpLocks/>
          </p:cNvCxnSpPr>
          <p:nvPr/>
        </p:nvCxnSpPr>
        <p:spPr>
          <a:xfrm>
            <a:off x="2776065" y="4837758"/>
            <a:ext cx="2016000" cy="176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직선 연결선 1660">
            <a:extLst>
              <a:ext uri="{FF2B5EF4-FFF2-40B4-BE49-F238E27FC236}">
                <a16:creationId xmlns:a16="http://schemas.microsoft.com/office/drawing/2014/main" id="{AB0DDAAC-2634-6ADA-CB7A-36596B44A17E}"/>
              </a:ext>
            </a:extLst>
          </p:cNvPr>
          <p:cNvCxnSpPr>
            <a:cxnSpLocks/>
          </p:cNvCxnSpPr>
          <p:nvPr/>
        </p:nvCxnSpPr>
        <p:spPr>
          <a:xfrm flipH="1">
            <a:off x="2776065" y="4837758"/>
            <a:ext cx="2016000" cy="17640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8" name="그룹 1667">
            <a:extLst>
              <a:ext uri="{FF2B5EF4-FFF2-40B4-BE49-F238E27FC236}">
                <a16:creationId xmlns:a16="http://schemas.microsoft.com/office/drawing/2014/main" id="{E10CBA40-B923-5FCB-264F-7CB6DAC9D368}"/>
              </a:ext>
            </a:extLst>
          </p:cNvPr>
          <p:cNvGrpSpPr/>
          <p:nvPr/>
        </p:nvGrpSpPr>
        <p:grpSpPr>
          <a:xfrm>
            <a:off x="331315" y="6154088"/>
            <a:ext cx="9041406" cy="208291"/>
            <a:chOff x="696657" y="3830306"/>
            <a:chExt cx="12167522" cy="274068"/>
          </a:xfrm>
        </p:grpSpPr>
        <p:pic>
          <p:nvPicPr>
            <p:cNvPr id="1669" name="그림 1668">
              <a:extLst>
                <a:ext uri="{FF2B5EF4-FFF2-40B4-BE49-F238E27FC236}">
                  <a16:creationId xmlns:a16="http://schemas.microsoft.com/office/drawing/2014/main" id="{B44C36AE-6615-5C35-DCDD-A1EB226B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657" y="3830306"/>
              <a:ext cx="7712152" cy="274068"/>
            </a:xfrm>
            <a:prstGeom prst="rect">
              <a:avLst/>
            </a:prstGeom>
          </p:spPr>
        </p:pic>
        <p:pic>
          <p:nvPicPr>
            <p:cNvPr id="1670" name="그림 1669">
              <a:extLst>
                <a:ext uri="{FF2B5EF4-FFF2-40B4-BE49-F238E27FC236}">
                  <a16:creationId xmlns:a16="http://schemas.microsoft.com/office/drawing/2014/main" id="{C36A72F8-AA9A-FF14-884A-FE5B1A950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027" y="3830306"/>
              <a:ext cx="7712152" cy="274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83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상품 구매회원 유형 선택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2CADE26-36FF-5832-2F2D-4B0EDAD90EE4}"/>
              </a:ext>
            </a:extLst>
          </p:cNvPr>
          <p:cNvSpPr/>
          <p:nvPr/>
        </p:nvSpPr>
        <p:spPr>
          <a:xfrm>
            <a:off x="338623" y="707629"/>
            <a:ext cx="3888000" cy="18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rgbClr val="59595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8" name="십자형 17">
            <a:extLst>
              <a:ext uri="{FF2B5EF4-FFF2-40B4-BE49-F238E27FC236}">
                <a16:creationId xmlns:a16="http://schemas.microsoft.com/office/drawing/2014/main" id="{BBEF8A69-630A-2C33-B47F-99AEEDB916D8}"/>
              </a:ext>
            </a:extLst>
          </p:cNvPr>
          <p:cNvSpPr/>
          <p:nvPr/>
        </p:nvSpPr>
        <p:spPr>
          <a:xfrm rot="2700000">
            <a:off x="3943470" y="847912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CB0D8AC-6571-8A40-3BBE-BBB2B0300FBF}"/>
              </a:ext>
            </a:extLst>
          </p:cNvPr>
          <p:cNvSpPr/>
          <p:nvPr/>
        </p:nvSpPr>
        <p:spPr>
          <a:xfrm>
            <a:off x="338623" y="2373111"/>
            <a:ext cx="1944000" cy="39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108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취소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26C49DA-E138-5D86-AD0A-70D826B84A28}"/>
              </a:ext>
            </a:extLst>
          </p:cNvPr>
          <p:cNvSpPr/>
          <p:nvPr/>
        </p:nvSpPr>
        <p:spPr>
          <a:xfrm>
            <a:off x="2282623" y="2373111"/>
            <a:ext cx="1944000" cy="396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108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확인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3F3CEA7-CF14-1B33-50B5-8B50B84CA48F}"/>
              </a:ext>
            </a:extLst>
          </p:cNvPr>
          <p:cNvSpPr/>
          <p:nvPr/>
        </p:nvSpPr>
        <p:spPr>
          <a:xfrm>
            <a:off x="356353" y="1151809"/>
            <a:ext cx="3870269" cy="507339"/>
          </a:xfrm>
          <a:prstGeom prst="roundRect">
            <a:avLst>
              <a:gd name="adj" fmla="val 0"/>
            </a:avLst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함초롬돋움"/>
                <a:ea typeface="함초롬돋움"/>
              </a:rPr>
              <a:t>해당 상품을 구매하고자 하는 </a:t>
            </a:r>
            <a:r>
              <a: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회원유형을 선택해주세요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FED0F2A-655E-3F35-0F47-4C8CDB88AA0E}"/>
              </a:ext>
            </a:extLst>
          </p:cNvPr>
          <p:cNvGrpSpPr/>
          <p:nvPr/>
        </p:nvGrpSpPr>
        <p:grpSpPr>
          <a:xfrm>
            <a:off x="605191" y="1750945"/>
            <a:ext cx="3354865" cy="396000"/>
            <a:chOff x="5041344" y="1996047"/>
            <a:chExt cx="3354865" cy="3960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66D68F-7E31-87B1-E8D9-3D903D89D7FC}"/>
                </a:ext>
              </a:extLst>
            </p:cNvPr>
            <p:cNvSpPr/>
            <p:nvPr/>
          </p:nvSpPr>
          <p:spPr>
            <a:xfrm>
              <a:off x="5041344" y="1996047"/>
              <a:ext cx="1620000" cy="39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일반회원으로 구매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0A090545-1C45-4A52-CFCC-D19B02F3918F}"/>
                </a:ext>
              </a:extLst>
            </p:cNvPr>
            <p:cNvSpPr/>
            <p:nvPr/>
          </p:nvSpPr>
          <p:spPr>
            <a:xfrm>
              <a:off x="6776209" y="1996047"/>
              <a:ext cx="1620000" cy="39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000" kern="0" dirty="0">
                  <a:latin typeface="함초롬돋움"/>
                  <a:ea typeface="함초롬돋움"/>
                </a:rPr>
                <a:t>기업</a:t>
              </a:r>
              <a:r>
                <a: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회원으로 구매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47922EE-6286-C943-4C2C-1BE002C03040}"/>
              </a:ext>
            </a:extLst>
          </p:cNvPr>
          <p:cNvGrpSpPr/>
          <p:nvPr/>
        </p:nvGrpSpPr>
        <p:grpSpPr>
          <a:xfrm>
            <a:off x="340733" y="792138"/>
            <a:ext cx="3888000" cy="313830"/>
            <a:chOff x="3192886" y="2884006"/>
            <a:chExt cx="3437999" cy="3138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C9CD75-E984-DFD3-E13B-C5B7D4FE7525}"/>
                </a:ext>
              </a:extLst>
            </p:cNvPr>
            <p:cNvSpPr txBox="1"/>
            <p:nvPr/>
          </p:nvSpPr>
          <p:spPr>
            <a:xfrm>
              <a:off x="3248067" y="2884006"/>
              <a:ext cx="894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회원유형 선택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463A1432-226A-89F7-8647-E82AD5B4C36B}"/>
                </a:ext>
              </a:extLst>
            </p:cNvPr>
            <p:cNvCxnSpPr>
              <a:cxnSpLocks/>
            </p:cNvCxnSpPr>
            <p:nvPr/>
          </p:nvCxnSpPr>
          <p:spPr>
            <a:xfrm>
              <a:off x="3192886" y="3197836"/>
              <a:ext cx="34379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1546FD0-61DD-8F43-1972-35BE8249EC4A}"/>
              </a:ext>
            </a:extLst>
          </p:cNvPr>
          <p:cNvSpPr/>
          <p:nvPr/>
        </p:nvSpPr>
        <p:spPr>
          <a:xfrm>
            <a:off x="338623" y="3083186"/>
            <a:ext cx="3888000" cy="180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 algn="ctr">
            <a:solidFill>
              <a:srgbClr val="59595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9" name="십자형 38">
            <a:extLst>
              <a:ext uri="{FF2B5EF4-FFF2-40B4-BE49-F238E27FC236}">
                <a16:creationId xmlns:a16="http://schemas.microsoft.com/office/drawing/2014/main" id="{9B751C0B-348F-B7F0-E120-09F4C29377AC}"/>
              </a:ext>
            </a:extLst>
          </p:cNvPr>
          <p:cNvSpPr/>
          <p:nvPr/>
        </p:nvSpPr>
        <p:spPr>
          <a:xfrm rot="2700000">
            <a:off x="3943470" y="3223469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5F90972-0332-8CF7-0AE6-E8719E54804E}"/>
              </a:ext>
            </a:extLst>
          </p:cNvPr>
          <p:cNvSpPr/>
          <p:nvPr/>
        </p:nvSpPr>
        <p:spPr>
          <a:xfrm>
            <a:off x="338623" y="4748668"/>
            <a:ext cx="1944000" cy="396000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108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취소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6E10E25E-080D-18E2-D726-42558A4A48FD}"/>
              </a:ext>
            </a:extLst>
          </p:cNvPr>
          <p:cNvSpPr/>
          <p:nvPr/>
        </p:nvSpPr>
        <p:spPr>
          <a:xfrm>
            <a:off x="2282623" y="4748668"/>
            <a:ext cx="1944000" cy="396000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3175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lIns="10800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확인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D7501F7B-76AE-F605-0BB5-E77B01AC7C1E}"/>
              </a:ext>
            </a:extLst>
          </p:cNvPr>
          <p:cNvSpPr/>
          <p:nvPr/>
        </p:nvSpPr>
        <p:spPr>
          <a:xfrm>
            <a:off x="356353" y="3527366"/>
            <a:ext cx="3870269" cy="507339"/>
          </a:xfrm>
          <a:prstGeom prst="roundRect">
            <a:avLst>
              <a:gd name="adj" fmla="val 0"/>
            </a:avLst>
          </a:prstGeom>
          <a:noFill/>
          <a:ln w="3175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kern="0" dirty="0">
                <a:solidFill>
                  <a:prstClr val="black"/>
                </a:solidFill>
                <a:latin typeface="함초롬돋움"/>
                <a:ea typeface="함초롬돋움"/>
              </a:rPr>
              <a:t>해당 상품을 구매하고자 하는 </a:t>
            </a:r>
            <a:r>
              <a:rPr kumimoji="0" lang="ko-KR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회원유형을 선택해주세요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74B8384-7212-B922-4BA3-6C2322800272}"/>
              </a:ext>
            </a:extLst>
          </p:cNvPr>
          <p:cNvGrpSpPr/>
          <p:nvPr/>
        </p:nvGrpSpPr>
        <p:grpSpPr>
          <a:xfrm>
            <a:off x="605191" y="4126502"/>
            <a:ext cx="3354865" cy="396000"/>
            <a:chOff x="5041344" y="1996047"/>
            <a:chExt cx="3354865" cy="396000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EC36FA64-431A-5924-0F22-77C8755C1422}"/>
                </a:ext>
              </a:extLst>
            </p:cNvPr>
            <p:cNvSpPr/>
            <p:nvPr/>
          </p:nvSpPr>
          <p:spPr>
            <a:xfrm>
              <a:off x="5041344" y="1996047"/>
              <a:ext cx="1620000" cy="39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80000" rIns="0" rtlCol="0" anchor="ctr"/>
            <a:lstStyle/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ü"/>
                <a:tabLst/>
                <a:defRPr/>
              </a:pPr>
              <a:r>
                <a:rPr kumimoji="0" lang="ko-KR" altLang="en-US" sz="1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일반회원으로 구매</a:t>
              </a:r>
            </a:p>
          </p:txBody>
        </p:sp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C398BBE4-33BD-4752-EF6B-357E3AA6CA98}"/>
                </a:ext>
              </a:extLst>
            </p:cNvPr>
            <p:cNvSpPr/>
            <p:nvPr/>
          </p:nvSpPr>
          <p:spPr>
            <a:xfrm>
              <a:off x="6776209" y="1996047"/>
              <a:ext cx="1620000" cy="396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lIns="108000" rIns="0" rtlCol="0" anchor="ctr"/>
            <a:lstStyle/>
            <a:p>
              <a:pPr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ko-KR" altLang="en-US" sz="1000" kern="0" dirty="0">
                  <a:latin typeface="함초롬돋움"/>
                  <a:ea typeface="함초롬돋움"/>
                </a:rPr>
                <a:t>기업</a:t>
              </a:r>
              <a:r>
                <a:rPr kumimoji="0" lang="ko-KR" altLang="en-US" sz="100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회원으로 구매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AEBF12C6-5F10-377E-BE73-7754C761DD9B}"/>
              </a:ext>
            </a:extLst>
          </p:cNvPr>
          <p:cNvGrpSpPr/>
          <p:nvPr/>
        </p:nvGrpSpPr>
        <p:grpSpPr>
          <a:xfrm>
            <a:off x="340733" y="3167695"/>
            <a:ext cx="3888000" cy="313830"/>
            <a:chOff x="3192886" y="2884006"/>
            <a:chExt cx="3437999" cy="31383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208A00A-5A4E-1599-9F1D-A12317F26706}"/>
                </a:ext>
              </a:extLst>
            </p:cNvPr>
            <p:cNvSpPr txBox="1"/>
            <p:nvPr/>
          </p:nvSpPr>
          <p:spPr>
            <a:xfrm>
              <a:off x="3248067" y="2884006"/>
              <a:ext cx="894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회원유형 선택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6C57C0F9-C3C4-A42D-031A-75F561CF83ED}"/>
                </a:ext>
              </a:extLst>
            </p:cNvPr>
            <p:cNvCxnSpPr>
              <a:cxnSpLocks/>
            </p:cNvCxnSpPr>
            <p:nvPr/>
          </p:nvCxnSpPr>
          <p:spPr>
            <a:xfrm>
              <a:off x="3192886" y="3197836"/>
              <a:ext cx="343799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994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59A59353-9EA6-0826-70C7-9303F448B62F}"/>
              </a:ext>
            </a:extLst>
          </p:cNvPr>
          <p:cNvSpPr/>
          <p:nvPr/>
        </p:nvSpPr>
        <p:spPr>
          <a:xfrm>
            <a:off x="5050050" y="3429000"/>
            <a:ext cx="4320000" cy="291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6543549-4B99-B216-9957-5CB15DC5503A}"/>
              </a:ext>
            </a:extLst>
          </p:cNvPr>
          <p:cNvSpPr/>
          <p:nvPr/>
        </p:nvSpPr>
        <p:spPr>
          <a:xfrm>
            <a:off x="421489" y="3429000"/>
            <a:ext cx="4320000" cy="291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CBCC51-3059-E82D-A3AB-6812BA6883AF}"/>
              </a:ext>
            </a:extLst>
          </p:cNvPr>
          <p:cNvSpPr txBox="1"/>
          <p:nvPr/>
        </p:nvSpPr>
        <p:spPr>
          <a:xfrm>
            <a:off x="1505554" y="3579658"/>
            <a:ext cx="171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100" dirty="0"/>
              <a:t>공공기관 유형별 구매실적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3F7EE6-0411-8EB1-B513-E70FA40A2794}"/>
              </a:ext>
            </a:extLst>
          </p:cNvPr>
          <p:cNvSpPr txBox="1"/>
          <p:nvPr/>
        </p:nvSpPr>
        <p:spPr>
          <a:xfrm>
            <a:off x="326069" y="3041854"/>
            <a:ext cx="2045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우선구매 실적 주요 통계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2E762B-89FD-C545-C079-0595A45FE2FE}"/>
              </a:ext>
            </a:extLst>
          </p:cNvPr>
          <p:cNvSpPr txBox="1"/>
          <p:nvPr/>
        </p:nvSpPr>
        <p:spPr>
          <a:xfrm>
            <a:off x="6351642" y="3579658"/>
            <a:ext cx="17168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100" dirty="0"/>
              <a:t>공공기관 유형별 구매비율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C4CD47F8-5BF8-2DE0-1908-27F566E711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303697" y="4761000"/>
            <a:ext cx="252000" cy="252000"/>
          </a:xfrm>
          <a:prstGeom prst="rect">
            <a:avLst/>
          </a:prstGeom>
        </p:spPr>
      </p:pic>
      <p:pic>
        <p:nvPicPr>
          <p:cNvPr id="707" name="그림 706">
            <a:extLst>
              <a:ext uri="{FF2B5EF4-FFF2-40B4-BE49-F238E27FC236}">
                <a16:creationId xmlns:a16="http://schemas.microsoft.com/office/drawing/2014/main" id="{CADB2D08-0BF1-BC77-9D67-21AF24AB6F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50930" y="4761000"/>
            <a:ext cx="252000" cy="25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0F054AD-40E0-0FD8-614B-DE606EAE2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27" y="3946529"/>
            <a:ext cx="3928724" cy="22282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AD927B-1964-C6FD-592B-7B0101CF5FF8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249763" y="3946528"/>
            <a:ext cx="3924000" cy="2229119"/>
          </a:xfrm>
          <a:prstGeom prst="rect">
            <a:avLst/>
          </a:prstGeom>
        </p:spPr>
      </p:pic>
      <p:graphicFrame>
        <p:nvGraphicFramePr>
          <p:cNvPr id="9" name="Group 974">
            <a:extLst>
              <a:ext uri="{FF2B5EF4-FFF2-40B4-BE49-F238E27FC236}">
                <a16:creationId xmlns:a16="http://schemas.microsoft.com/office/drawing/2014/main" id="{45C62994-334A-F853-CC80-AC20C2105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60605"/>
              </p:ext>
            </p:extLst>
          </p:nvPr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0C22BF-9031-3133-7C76-EF14C28807E1}"/>
              </a:ext>
            </a:extLst>
          </p:cNvPr>
          <p:cNvSpPr txBox="1"/>
          <p:nvPr/>
        </p:nvSpPr>
        <p:spPr>
          <a:xfrm>
            <a:off x="326069" y="793354"/>
            <a:ext cx="1796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</a:t>
            </a:r>
            <a:r>
              <a:rPr lang="ko-KR" altLang="en-US" sz="1400" b="1" dirty="0"/>
              <a:t> 주요 통계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39DB1A0-5883-7F1E-62E1-34C7452740B4}"/>
              </a:ext>
            </a:extLst>
          </p:cNvPr>
          <p:cNvSpPr/>
          <p:nvPr/>
        </p:nvSpPr>
        <p:spPr>
          <a:xfrm>
            <a:off x="421489" y="118050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F3A1-DDE3-EB98-9165-D3AD77D53348}"/>
              </a:ext>
            </a:extLst>
          </p:cNvPr>
          <p:cNvSpPr txBox="1"/>
          <p:nvPr/>
        </p:nvSpPr>
        <p:spPr>
          <a:xfrm>
            <a:off x="884681" y="1237650"/>
            <a:ext cx="11801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등록 사회적기업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0FB14F-6928-5F9A-3050-FA8AA433AE66}"/>
              </a:ext>
            </a:extLst>
          </p:cNvPr>
          <p:cNvSpPr txBox="1"/>
          <p:nvPr/>
        </p:nvSpPr>
        <p:spPr>
          <a:xfrm>
            <a:off x="1600736" y="1672511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개소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D1FCF-900B-37F6-EC6B-015A8DE8524B}"/>
              </a:ext>
            </a:extLst>
          </p:cNvPr>
          <p:cNvSpPr txBox="1"/>
          <p:nvPr/>
        </p:nvSpPr>
        <p:spPr>
          <a:xfrm>
            <a:off x="993667" y="1599600"/>
            <a:ext cx="740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3,737</a:t>
            </a:r>
            <a:endParaRPr lang="ko-KR" altLang="en-US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1D7EA0-2B7E-32D3-4C08-C2EF5E096315}"/>
              </a:ext>
            </a:extLst>
          </p:cNvPr>
          <p:cNvGrpSpPr/>
          <p:nvPr/>
        </p:nvGrpSpPr>
        <p:grpSpPr>
          <a:xfrm>
            <a:off x="543333" y="1282044"/>
            <a:ext cx="360000" cy="360000"/>
            <a:chOff x="810033" y="5279697"/>
            <a:chExt cx="540000" cy="540000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B1CC20F-FF83-CA5C-78BE-8BE040116AA7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713AF69A-614A-3C91-C4CB-536BB3DDB0C1}"/>
                </a:ext>
              </a:extLst>
            </p:cNvPr>
            <p:cNvCxnSpPr>
              <a:stCxn id="17" idx="7"/>
              <a:endCxn id="17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4B79D06-5C19-3A40-2837-9DC9DB31FADD}"/>
                </a:ext>
              </a:extLst>
            </p:cNvPr>
            <p:cNvCxnSpPr>
              <a:stCxn id="17" idx="1"/>
              <a:endCxn id="17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3A23F13-DE97-AA7D-0F6E-6B0A87F95DEE}"/>
              </a:ext>
            </a:extLst>
          </p:cNvPr>
          <p:cNvSpPr/>
          <p:nvPr/>
        </p:nvSpPr>
        <p:spPr>
          <a:xfrm>
            <a:off x="4049308" y="118050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E8D8F6-EE05-6FE6-86E5-DE3F28C6C96F}"/>
              </a:ext>
            </a:extLst>
          </p:cNvPr>
          <p:cNvSpPr txBox="1"/>
          <p:nvPr/>
        </p:nvSpPr>
        <p:spPr>
          <a:xfrm>
            <a:off x="4648754" y="123765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등록 공공기관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C26417-E26E-4E79-216E-BC102B5C2531}"/>
              </a:ext>
            </a:extLst>
          </p:cNvPr>
          <p:cNvSpPr txBox="1"/>
          <p:nvPr/>
        </p:nvSpPr>
        <p:spPr>
          <a:xfrm>
            <a:off x="5241379" y="1672511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기관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99ACB-3F95-E775-FDE8-B30CF651A3EB}"/>
              </a:ext>
            </a:extLst>
          </p:cNvPr>
          <p:cNvSpPr txBox="1"/>
          <p:nvPr/>
        </p:nvSpPr>
        <p:spPr>
          <a:xfrm>
            <a:off x="4929252" y="15996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00</a:t>
            </a:r>
            <a:endParaRPr lang="ko-KR" altLang="en-US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2ACBB58-CCDD-EC32-D41B-43942C854B52}"/>
              </a:ext>
            </a:extLst>
          </p:cNvPr>
          <p:cNvGrpSpPr/>
          <p:nvPr/>
        </p:nvGrpSpPr>
        <p:grpSpPr>
          <a:xfrm>
            <a:off x="4171152" y="1282044"/>
            <a:ext cx="360000" cy="360000"/>
            <a:chOff x="810033" y="5279697"/>
            <a:chExt cx="540000" cy="540000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D7C32E4-FF0C-C812-757A-0AFA319C52AA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B7BC345-72E2-BDBF-1DF3-0DFB08BE9D69}"/>
                </a:ext>
              </a:extLst>
            </p:cNvPr>
            <p:cNvCxnSpPr>
              <a:stCxn id="30" idx="7"/>
              <a:endCxn id="30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76B5165-A28E-C781-1E8A-C11F07A86329}"/>
                </a:ext>
              </a:extLst>
            </p:cNvPr>
            <p:cNvCxnSpPr>
              <a:stCxn id="30" idx="1"/>
              <a:endCxn id="30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D1E56E4-9DF1-643A-72BD-A03B76C56DF2}"/>
              </a:ext>
            </a:extLst>
          </p:cNvPr>
          <p:cNvSpPr/>
          <p:nvPr/>
        </p:nvSpPr>
        <p:spPr>
          <a:xfrm>
            <a:off x="5859058" y="118050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BCAAD-41AD-8949-1FC0-F4DDDEDC6FCC}"/>
              </a:ext>
            </a:extLst>
          </p:cNvPr>
          <p:cNvSpPr txBox="1"/>
          <p:nvPr/>
        </p:nvSpPr>
        <p:spPr>
          <a:xfrm>
            <a:off x="6458504" y="1237650"/>
            <a:ext cx="10438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전체 고용인원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D70237-68D3-F5DF-934D-FB88BA48E706}"/>
              </a:ext>
            </a:extLst>
          </p:cNvPr>
          <p:cNvSpPr txBox="1"/>
          <p:nvPr/>
        </p:nvSpPr>
        <p:spPr>
          <a:xfrm>
            <a:off x="7180972" y="1672511"/>
            <a:ext cx="314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명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73A148-A929-DE62-3B84-49DF54C30FAA}"/>
              </a:ext>
            </a:extLst>
          </p:cNvPr>
          <p:cNvSpPr txBox="1"/>
          <p:nvPr/>
        </p:nvSpPr>
        <p:spPr>
          <a:xfrm>
            <a:off x="6437342" y="1599600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62,312</a:t>
            </a:r>
            <a:endParaRPr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E40940-2452-F292-AD11-05913045EB51}"/>
              </a:ext>
            </a:extLst>
          </p:cNvPr>
          <p:cNvGrpSpPr/>
          <p:nvPr/>
        </p:nvGrpSpPr>
        <p:grpSpPr>
          <a:xfrm>
            <a:off x="5980902" y="1282044"/>
            <a:ext cx="360000" cy="360000"/>
            <a:chOff x="810033" y="5279697"/>
            <a:chExt cx="540000" cy="540000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8102A8BB-EF9B-0CC6-5053-C18E95AFB500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F796034-4562-803D-7565-5743B3975A53}"/>
                </a:ext>
              </a:extLst>
            </p:cNvPr>
            <p:cNvCxnSpPr>
              <a:stCxn id="40" idx="7"/>
              <a:endCxn id="40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DB81BFD-BA5B-2F74-4802-783AC49FC411}"/>
                </a:ext>
              </a:extLst>
            </p:cNvPr>
            <p:cNvCxnSpPr>
              <a:stCxn id="40" idx="1"/>
              <a:endCxn id="40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28BD37B-324C-7AB6-77E0-8D0D3ACFD838}"/>
              </a:ext>
            </a:extLst>
          </p:cNvPr>
          <p:cNvSpPr/>
          <p:nvPr/>
        </p:nvSpPr>
        <p:spPr>
          <a:xfrm>
            <a:off x="7678333" y="118050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8409C0-3E54-F511-E1C5-0D32C2C97C39}"/>
              </a:ext>
            </a:extLst>
          </p:cNvPr>
          <p:cNvSpPr txBox="1"/>
          <p:nvPr/>
        </p:nvSpPr>
        <p:spPr>
          <a:xfrm>
            <a:off x="8027711" y="1237650"/>
            <a:ext cx="12939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spc="-50" dirty="0"/>
              <a:t>취약계층 고용인원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E0FA6A-8246-0617-D95B-21968247FED8}"/>
              </a:ext>
            </a:extLst>
          </p:cNvPr>
          <p:cNvSpPr txBox="1"/>
          <p:nvPr/>
        </p:nvSpPr>
        <p:spPr>
          <a:xfrm>
            <a:off x="9000247" y="1672511"/>
            <a:ext cx="314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573E77-3580-DC14-60E8-DF88FF7CEF62}"/>
              </a:ext>
            </a:extLst>
          </p:cNvPr>
          <p:cNvSpPr txBox="1"/>
          <p:nvPr/>
        </p:nvSpPr>
        <p:spPr>
          <a:xfrm>
            <a:off x="8256617" y="1599600"/>
            <a:ext cx="87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36,605</a:t>
            </a:r>
            <a:endParaRPr lang="ko-KR" altLang="en-US" b="1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20FFDDBA-26EA-C79E-83BC-2C73EE2EF97D}"/>
              </a:ext>
            </a:extLst>
          </p:cNvPr>
          <p:cNvGrpSpPr/>
          <p:nvPr/>
        </p:nvGrpSpPr>
        <p:grpSpPr>
          <a:xfrm>
            <a:off x="7800177" y="1282044"/>
            <a:ext cx="360000" cy="360000"/>
            <a:chOff x="810033" y="5279697"/>
            <a:chExt cx="540000" cy="540000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7F5B3DD4-C08F-4121-8BC8-CFE1C82816DC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75E9BB8-EF16-4ABA-A23C-71AB6FC1BC3F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ECCB15D-F3CF-1C9E-8682-777690C58390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BF40013-27B4-0CF1-BC64-595A0DF9BA61}"/>
              </a:ext>
            </a:extLst>
          </p:cNvPr>
          <p:cNvGrpSpPr/>
          <p:nvPr/>
        </p:nvGrpSpPr>
        <p:grpSpPr>
          <a:xfrm>
            <a:off x="2241316" y="1180500"/>
            <a:ext cx="1692000" cy="792000"/>
            <a:chOff x="421489" y="2075850"/>
            <a:chExt cx="1692000" cy="792000"/>
          </a:xfrm>
        </p:grpSpPr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53FD6665-E829-52DD-1AA6-765B98301ED7}"/>
                </a:ext>
              </a:extLst>
            </p:cNvPr>
            <p:cNvSpPr/>
            <p:nvPr/>
          </p:nvSpPr>
          <p:spPr>
            <a:xfrm>
              <a:off x="421489" y="2075850"/>
              <a:ext cx="1692000" cy="792000"/>
            </a:xfrm>
            <a:prstGeom prst="roundRect">
              <a:avLst>
                <a:gd name="adj" fmla="val 6981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65A7E05-66C0-3FCF-150B-985A3BC8D4F7}"/>
                </a:ext>
              </a:extLst>
            </p:cNvPr>
            <p:cNvSpPr txBox="1"/>
            <p:nvPr/>
          </p:nvSpPr>
          <p:spPr>
            <a:xfrm>
              <a:off x="1020935" y="2133000"/>
              <a:ext cx="10438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b="1" dirty="0"/>
                <a:t>사회적가치</a:t>
              </a:r>
              <a:endParaRPr lang="en-US" altLang="ko-KR" sz="1100" b="1" dirty="0"/>
            </a:p>
            <a:p>
              <a:pPr algn="r"/>
              <a:r>
                <a:rPr lang="ko-KR" altLang="en-US" sz="1100" b="1" dirty="0"/>
                <a:t>우수기업 비율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FAAEE7D-B205-0BC0-1294-B79D4C5B4EE4}"/>
                </a:ext>
              </a:extLst>
            </p:cNvPr>
            <p:cNvSpPr txBox="1"/>
            <p:nvPr/>
          </p:nvSpPr>
          <p:spPr>
            <a:xfrm>
              <a:off x="1757829" y="2567861"/>
              <a:ext cx="30008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dirty="0"/>
                <a:t>%</a:t>
              </a:r>
              <a:endParaRPr lang="ko-KR" altLang="en-US" sz="105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0301A1C8-98C6-2D2D-967D-0BBF065D268B}"/>
                </a:ext>
              </a:extLst>
            </p:cNvPr>
            <p:cNvSpPr txBox="1"/>
            <p:nvPr/>
          </p:nvSpPr>
          <p:spPr>
            <a:xfrm>
              <a:off x="1438997" y="2494950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/>
                <a:t>20</a:t>
              </a:r>
              <a:endParaRPr lang="ko-KR" altLang="en-US" b="1" dirty="0"/>
            </a:p>
          </p:txBody>
        </p: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9709807C-3A20-CD6B-39D5-0E82BB9DECC5}"/>
                </a:ext>
              </a:extLst>
            </p:cNvPr>
            <p:cNvGrpSpPr/>
            <p:nvPr/>
          </p:nvGrpSpPr>
          <p:grpSpPr>
            <a:xfrm>
              <a:off x="543333" y="2177394"/>
              <a:ext cx="360000" cy="360000"/>
              <a:chOff x="810033" y="5279697"/>
              <a:chExt cx="540000" cy="540000"/>
            </a:xfrm>
          </p:grpSpPr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FCFC9AB8-451F-AB75-D73A-623D9FD06684}"/>
                  </a:ext>
                </a:extLst>
              </p:cNvPr>
              <p:cNvSpPr/>
              <p:nvPr/>
            </p:nvSpPr>
            <p:spPr bwMode="auto">
              <a:xfrm>
                <a:off x="810033" y="5279697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0618583-8448-6804-8B87-8DB1550A2D47}"/>
                  </a:ext>
                </a:extLst>
              </p:cNvPr>
              <p:cNvCxnSpPr>
                <a:stCxn id="89" idx="7"/>
                <a:endCxn id="89" idx="3"/>
              </p:cNvCxnSpPr>
              <p:nvPr/>
            </p:nvCxnSpPr>
            <p:spPr>
              <a:xfrm flipH="1">
                <a:off x="889114" y="5358778"/>
                <a:ext cx="381838" cy="38183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24502AD9-7684-C268-FAE2-EBF50E2A07D5}"/>
                  </a:ext>
                </a:extLst>
              </p:cNvPr>
              <p:cNvCxnSpPr>
                <a:stCxn id="89" idx="1"/>
                <a:endCxn id="89" idx="5"/>
              </p:cNvCxnSpPr>
              <p:nvPr/>
            </p:nvCxnSpPr>
            <p:spPr>
              <a:xfrm>
                <a:off x="889114" y="5358778"/>
                <a:ext cx="381838" cy="38183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6" name="사각형: 둥근 모서리 745">
            <a:extLst>
              <a:ext uri="{FF2B5EF4-FFF2-40B4-BE49-F238E27FC236}">
                <a16:creationId xmlns:a16="http://schemas.microsoft.com/office/drawing/2014/main" id="{711AB23C-7572-8F79-9A10-E84DD29AACD2}"/>
              </a:ext>
            </a:extLst>
          </p:cNvPr>
          <p:cNvSpPr/>
          <p:nvPr/>
        </p:nvSpPr>
        <p:spPr>
          <a:xfrm>
            <a:off x="421489" y="207585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4F9B92A5-E568-8E75-A52A-AA7BBF37138B}"/>
              </a:ext>
            </a:extLst>
          </p:cNvPr>
          <p:cNvSpPr txBox="1"/>
          <p:nvPr/>
        </p:nvSpPr>
        <p:spPr>
          <a:xfrm>
            <a:off x="1115512" y="213300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총 상품 건수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B0FB0EF6-D193-7E90-1BEF-FB159ED77449}"/>
              </a:ext>
            </a:extLst>
          </p:cNvPr>
          <p:cNvSpPr txBox="1"/>
          <p:nvPr/>
        </p:nvSpPr>
        <p:spPr>
          <a:xfrm>
            <a:off x="1743403" y="2567861"/>
            <a:ext cx="314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건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3E04382D-6031-1599-CC52-94C14EB3254A}"/>
              </a:ext>
            </a:extLst>
          </p:cNvPr>
          <p:cNvSpPr txBox="1"/>
          <p:nvPr/>
        </p:nvSpPr>
        <p:spPr>
          <a:xfrm>
            <a:off x="1438997" y="24949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00</a:t>
            </a:r>
            <a:endParaRPr lang="ko-KR" altLang="en-US" b="1" dirty="0"/>
          </a:p>
        </p:txBody>
      </p:sp>
      <p:grpSp>
        <p:nvGrpSpPr>
          <p:cNvPr id="750" name="그룹 749">
            <a:extLst>
              <a:ext uri="{FF2B5EF4-FFF2-40B4-BE49-F238E27FC236}">
                <a16:creationId xmlns:a16="http://schemas.microsoft.com/office/drawing/2014/main" id="{5F5D0C2D-800F-7048-CB48-F98DE3E551A8}"/>
              </a:ext>
            </a:extLst>
          </p:cNvPr>
          <p:cNvGrpSpPr/>
          <p:nvPr/>
        </p:nvGrpSpPr>
        <p:grpSpPr>
          <a:xfrm>
            <a:off x="543333" y="2177394"/>
            <a:ext cx="360000" cy="360000"/>
            <a:chOff x="810033" y="5279697"/>
            <a:chExt cx="540000" cy="540000"/>
          </a:xfrm>
        </p:grpSpPr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AFDFB9F3-0BCB-6D5E-E3D7-ADE7FE95CDD5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52" name="직선 연결선 751">
              <a:extLst>
                <a:ext uri="{FF2B5EF4-FFF2-40B4-BE49-F238E27FC236}">
                  <a16:creationId xmlns:a16="http://schemas.microsoft.com/office/drawing/2014/main" id="{EAD020D3-E24D-0665-A330-EE3FEA93C28F}"/>
                </a:ext>
              </a:extLst>
            </p:cNvPr>
            <p:cNvCxnSpPr>
              <a:stCxn id="751" idx="7"/>
              <a:endCxn id="751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직선 연결선 752">
              <a:extLst>
                <a:ext uri="{FF2B5EF4-FFF2-40B4-BE49-F238E27FC236}">
                  <a16:creationId xmlns:a16="http://schemas.microsoft.com/office/drawing/2014/main" id="{7C0E2A65-B71D-2B58-A7E6-B07DC7F03D6A}"/>
                </a:ext>
              </a:extLst>
            </p:cNvPr>
            <p:cNvCxnSpPr>
              <a:stCxn id="751" idx="1"/>
              <a:endCxn id="751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4" name="사각형: 둥근 모서리 753">
            <a:extLst>
              <a:ext uri="{FF2B5EF4-FFF2-40B4-BE49-F238E27FC236}">
                <a16:creationId xmlns:a16="http://schemas.microsoft.com/office/drawing/2014/main" id="{83A91D05-01BE-F4C1-8722-2FF45A744A43}"/>
              </a:ext>
            </a:extLst>
          </p:cNvPr>
          <p:cNvSpPr/>
          <p:nvPr/>
        </p:nvSpPr>
        <p:spPr>
          <a:xfrm>
            <a:off x="2234105" y="207585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55" name="TextBox 754">
            <a:extLst>
              <a:ext uri="{FF2B5EF4-FFF2-40B4-BE49-F238E27FC236}">
                <a16:creationId xmlns:a16="http://schemas.microsoft.com/office/drawing/2014/main" id="{B506A529-54FC-C0E7-F9D6-BC190E0E3B74}"/>
              </a:ext>
            </a:extLst>
          </p:cNvPr>
          <p:cNvSpPr txBox="1"/>
          <p:nvPr/>
        </p:nvSpPr>
        <p:spPr>
          <a:xfrm>
            <a:off x="2928128" y="213300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총 구매 건수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EAE2BFB6-50DA-455B-EAF3-DB6A47AA3B51}"/>
              </a:ext>
            </a:extLst>
          </p:cNvPr>
          <p:cNvSpPr txBox="1"/>
          <p:nvPr/>
        </p:nvSpPr>
        <p:spPr>
          <a:xfrm>
            <a:off x="3556019" y="2567861"/>
            <a:ext cx="314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건</a:t>
            </a:r>
          </a:p>
        </p:txBody>
      </p:sp>
      <p:sp>
        <p:nvSpPr>
          <p:cNvPr id="757" name="TextBox 756">
            <a:extLst>
              <a:ext uri="{FF2B5EF4-FFF2-40B4-BE49-F238E27FC236}">
                <a16:creationId xmlns:a16="http://schemas.microsoft.com/office/drawing/2014/main" id="{E4029AB8-B0B2-6D0F-8434-88485A0D2B36}"/>
              </a:ext>
            </a:extLst>
          </p:cNvPr>
          <p:cNvSpPr txBox="1"/>
          <p:nvPr/>
        </p:nvSpPr>
        <p:spPr>
          <a:xfrm>
            <a:off x="3251613" y="24949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00</a:t>
            </a:r>
            <a:endParaRPr lang="ko-KR" altLang="en-US" b="1" dirty="0"/>
          </a:p>
        </p:txBody>
      </p:sp>
      <p:grpSp>
        <p:nvGrpSpPr>
          <p:cNvPr id="758" name="그룹 757">
            <a:extLst>
              <a:ext uri="{FF2B5EF4-FFF2-40B4-BE49-F238E27FC236}">
                <a16:creationId xmlns:a16="http://schemas.microsoft.com/office/drawing/2014/main" id="{142906F8-2B78-53CF-85E3-84FE02819DE0}"/>
              </a:ext>
            </a:extLst>
          </p:cNvPr>
          <p:cNvGrpSpPr/>
          <p:nvPr/>
        </p:nvGrpSpPr>
        <p:grpSpPr>
          <a:xfrm>
            <a:off x="2355949" y="2177394"/>
            <a:ext cx="360000" cy="360000"/>
            <a:chOff x="810033" y="5279697"/>
            <a:chExt cx="540000" cy="540000"/>
          </a:xfrm>
        </p:grpSpPr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604BFA09-8B17-BF0D-9E70-2565A810A559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760" name="직선 연결선 759">
              <a:extLst>
                <a:ext uri="{FF2B5EF4-FFF2-40B4-BE49-F238E27FC236}">
                  <a16:creationId xmlns:a16="http://schemas.microsoft.com/office/drawing/2014/main" id="{EC86B308-60EC-D500-7F4D-2A24B711593F}"/>
                </a:ext>
              </a:extLst>
            </p:cNvPr>
            <p:cNvCxnSpPr>
              <a:stCxn id="759" idx="7"/>
              <a:endCxn id="759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직선 연결선 760">
              <a:extLst>
                <a:ext uri="{FF2B5EF4-FFF2-40B4-BE49-F238E27FC236}">
                  <a16:creationId xmlns:a16="http://schemas.microsoft.com/office/drawing/2014/main" id="{8E62F863-A9BA-B223-F168-EEC591A82CFF}"/>
                </a:ext>
              </a:extLst>
            </p:cNvPr>
            <p:cNvCxnSpPr>
              <a:stCxn id="759" idx="1"/>
              <a:endCxn id="759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2" name="사각형: 둥근 모서리 761">
            <a:extLst>
              <a:ext uri="{FF2B5EF4-FFF2-40B4-BE49-F238E27FC236}">
                <a16:creationId xmlns:a16="http://schemas.microsoft.com/office/drawing/2014/main" id="{4422FD87-0098-2D6F-0FF6-DE038CB9A23B}"/>
              </a:ext>
            </a:extLst>
          </p:cNvPr>
          <p:cNvSpPr/>
          <p:nvPr/>
        </p:nvSpPr>
        <p:spPr>
          <a:xfrm>
            <a:off x="4053380" y="2075850"/>
            <a:ext cx="1692000" cy="792000"/>
          </a:xfrm>
          <a:prstGeom prst="roundRect">
            <a:avLst>
              <a:gd name="adj" fmla="val 6981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B776BF60-75E0-5E06-D308-26B048F78822}"/>
              </a:ext>
            </a:extLst>
          </p:cNvPr>
          <p:cNvSpPr txBox="1"/>
          <p:nvPr/>
        </p:nvSpPr>
        <p:spPr>
          <a:xfrm>
            <a:off x="4747403" y="2133000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b="1" dirty="0"/>
              <a:t>총 계약 건수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0FD439E5-FD73-AFD8-81EC-978D0BB42EA2}"/>
              </a:ext>
            </a:extLst>
          </p:cNvPr>
          <p:cNvSpPr txBox="1"/>
          <p:nvPr/>
        </p:nvSpPr>
        <p:spPr>
          <a:xfrm>
            <a:off x="5375294" y="2567861"/>
            <a:ext cx="314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50" dirty="0"/>
              <a:t>건</a:t>
            </a:r>
          </a:p>
        </p:txBody>
      </p:sp>
      <p:sp>
        <p:nvSpPr>
          <p:cNvPr id="765" name="TextBox 764">
            <a:extLst>
              <a:ext uri="{FF2B5EF4-FFF2-40B4-BE49-F238E27FC236}">
                <a16:creationId xmlns:a16="http://schemas.microsoft.com/office/drawing/2014/main" id="{DB1E4B92-3285-42B9-8075-1AD4F521992E}"/>
              </a:ext>
            </a:extLst>
          </p:cNvPr>
          <p:cNvSpPr txBox="1"/>
          <p:nvPr/>
        </p:nvSpPr>
        <p:spPr>
          <a:xfrm>
            <a:off x="5070888" y="249495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00</a:t>
            </a:r>
            <a:endParaRPr lang="ko-KR" altLang="en-US" b="1" dirty="0"/>
          </a:p>
        </p:txBody>
      </p:sp>
      <p:grpSp>
        <p:nvGrpSpPr>
          <p:cNvPr id="766" name="그룹 765">
            <a:extLst>
              <a:ext uri="{FF2B5EF4-FFF2-40B4-BE49-F238E27FC236}">
                <a16:creationId xmlns:a16="http://schemas.microsoft.com/office/drawing/2014/main" id="{ECDF89BA-9F19-AB43-B412-8D2C760E4C71}"/>
              </a:ext>
            </a:extLst>
          </p:cNvPr>
          <p:cNvGrpSpPr/>
          <p:nvPr/>
        </p:nvGrpSpPr>
        <p:grpSpPr>
          <a:xfrm>
            <a:off x="4175224" y="2177394"/>
            <a:ext cx="360000" cy="360000"/>
            <a:chOff x="810033" y="5279697"/>
            <a:chExt cx="540000" cy="540000"/>
          </a:xfrm>
        </p:grpSpPr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3AFC2563-C137-C0D5-9A40-85C2AFAED789}"/>
                </a:ext>
              </a:extLst>
            </p:cNvPr>
            <p:cNvSpPr/>
            <p:nvPr/>
          </p:nvSpPr>
          <p:spPr bwMode="auto">
            <a:xfrm>
              <a:off x="810033" y="5279697"/>
              <a:ext cx="540000" cy="54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85" name="직선 연결선 384">
              <a:extLst>
                <a:ext uri="{FF2B5EF4-FFF2-40B4-BE49-F238E27FC236}">
                  <a16:creationId xmlns:a16="http://schemas.microsoft.com/office/drawing/2014/main" id="{81E7D77E-0AA9-67BE-CEE7-75C4B9FD53C6}"/>
                </a:ext>
              </a:extLst>
            </p:cNvPr>
            <p:cNvCxnSpPr>
              <a:stCxn id="384" idx="7"/>
              <a:endCxn id="384" idx="3"/>
            </p:cNvCxnSpPr>
            <p:nvPr/>
          </p:nvCxnSpPr>
          <p:spPr>
            <a:xfrm flipH="1"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BA7A3FFC-C710-1C2B-7578-D8E0E1560320}"/>
                </a:ext>
              </a:extLst>
            </p:cNvPr>
            <p:cNvCxnSpPr>
              <a:stCxn id="384" idx="1"/>
              <a:endCxn id="384" idx="5"/>
            </p:cNvCxnSpPr>
            <p:nvPr/>
          </p:nvCxnSpPr>
          <p:spPr>
            <a:xfrm>
              <a:off x="889114" y="5358778"/>
              <a:ext cx="381838" cy="38183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그룹 386">
            <a:extLst>
              <a:ext uri="{FF2B5EF4-FFF2-40B4-BE49-F238E27FC236}">
                <a16:creationId xmlns:a16="http://schemas.microsoft.com/office/drawing/2014/main" id="{404695E7-40DF-8F42-FF16-BE72D2F062B0}"/>
              </a:ext>
            </a:extLst>
          </p:cNvPr>
          <p:cNvGrpSpPr/>
          <p:nvPr/>
        </p:nvGrpSpPr>
        <p:grpSpPr>
          <a:xfrm>
            <a:off x="5851038" y="2075850"/>
            <a:ext cx="1692000" cy="792000"/>
            <a:chOff x="7679539" y="1180500"/>
            <a:chExt cx="1692000" cy="792000"/>
          </a:xfrm>
        </p:grpSpPr>
        <p:sp>
          <p:nvSpPr>
            <p:cNvPr id="388" name="사각형: 둥근 모서리 387">
              <a:extLst>
                <a:ext uri="{FF2B5EF4-FFF2-40B4-BE49-F238E27FC236}">
                  <a16:creationId xmlns:a16="http://schemas.microsoft.com/office/drawing/2014/main" id="{7228C485-ECB3-E552-FB95-E725E6F7C8BE}"/>
                </a:ext>
              </a:extLst>
            </p:cNvPr>
            <p:cNvSpPr/>
            <p:nvPr/>
          </p:nvSpPr>
          <p:spPr>
            <a:xfrm>
              <a:off x="7679539" y="1180500"/>
              <a:ext cx="1692000" cy="792000"/>
            </a:xfrm>
            <a:prstGeom prst="roundRect">
              <a:avLst>
                <a:gd name="adj" fmla="val 6981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9962316-9F41-F5AA-FF76-246AFE5DEE20}"/>
                </a:ext>
              </a:extLst>
            </p:cNvPr>
            <p:cNvSpPr txBox="1"/>
            <p:nvPr/>
          </p:nvSpPr>
          <p:spPr>
            <a:xfrm>
              <a:off x="8373562" y="1237650"/>
              <a:ext cx="94929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b="1" dirty="0"/>
                <a:t>총 매출 금액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A147686F-670B-F1CA-17C6-49D8F25F80E2}"/>
                </a:ext>
              </a:extLst>
            </p:cNvPr>
            <p:cNvSpPr txBox="1"/>
            <p:nvPr/>
          </p:nvSpPr>
          <p:spPr>
            <a:xfrm>
              <a:off x="8871610" y="1672511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억원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855962E6-492A-7E1E-A2EB-E373B0C1A6E6}"/>
                </a:ext>
              </a:extLst>
            </p:cNvPr>
            <p:cNvSpPr txBox="1"/>
            <p:nvPr/>
          </p:nvSpPr>
          <p:spPr>
            <a:xfrm>
              <a:off x="8114948" y="1599600"/>
              <a:ext cx="877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b="1" dirty="0"/>
                <a:t>59,696</a:t>
              </a:r>
              <a:endParaRPr lang="ko-KR" altLang="en-US" b="1" dirty="0"/>
            </a:p>
          </p:txBody>
        </p:sp>
        <p:grpSp>
          <p:nvGrpSpPr>
            <p:cNvPr id="392" name="그룹 391">
              <a:extLst>
                <a:ext uri="{FF2B5EF4-FFF2-40B4-BE49-F238E27FC236}">
                  <a16:creationId xmlns:a16="http://schemas.microsoft.com/office/drawing/2014/main" id="{0919FE30-650C-B2C7-7830-415AD6604101}"/>
                </a:ext>
              </a:extLst>
            </p:cNvPr>
            <p:cNvGrpSpPr/>
            <p:nvPr/>
          </p:nvGrpSpPr>
          <p:grpSpPr>
            <a:xfrm>
              <a:off x="7801383" y="1282044"/>
              <a:ext cx="360000" cy="360000"/>
              <a:chOff x="810033" y="5279697"/>
              <a:chExt cx="540000" cy="540000"/>
            </a:xfrm>
          </p:grpSpPr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D0E8B0D8-539C-B565-EAD2-697EC5EF0822}"/>
                  </a:ext>
                </a:extLst>
              </p:cNvPr>
              <p:cNvSpPr/>
              <p:nvPr/>
            </p:nvSpPr>
            <p:spPr bwMode="auto">
              <a:xfrm>
                <a:off x="810033" y="5279697"/>
                <a:ext cx="540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 lIns="180000" rtlCol="0" anchor="ctr">
                <a:noAutofit/>
              </a:bodyPr>
              <a:lstStyle/>
              <a:p>
                <a:pPr algn="l"/>
                <a:endParaRPr lang="ko-KR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448D4E94-75A7-F104-FAB3-734A38A191FF}"/>
                  </a:ext>
                </a:extLst>
              </p:cNvPr>
              <p:cNvCxnSpPr>
                <a:stCxn id="393" idx="7"/>
                <a:endCxn id="393" idx="3"/>
              </p:cNvCxnSpPr>
              <p:nvPr/>
            </p:nvCxnSpPr>
            <p:spPr>
              <a:xfrm flipH="1">
                <a:off x="889114" y="5358778"/>
                <a:ext cx="381838" cy="38183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직선 연결선 394">
                <a:extLst>
                  <a:ext uri="{FF2B5EF4-FFF2-40B4-BE49-F238E27FC236}">
                    <a16:creationId xmlns:a16="http://schemas.microsoft.com/office/drawing/2014/main" id="{87A1565B-268E-B70E-3901-A2319C464200}"/>
                  </a:ext>
                </a:extLst>
              </p:cNvPr>
              <p:cNvCxnSpPr>
                <a:stCxn id="393" idx="1"/>
                <a:endCxn id="393" idx="5"/>
              </p:cNvCxnSpPr>
              <p:nvPr/>
            </p:nvCxnSpPr>
            <p:spPr>
              <a:xfrm>
                <a:off x="889114" y="5358778"/>
                <a:ext cx="381838" cy="381838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9276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8858EA-2B65-5C29-67FB-14AEE26CC863}"/>
              </a:ext>
            </a:extLst>
          </p:cNvPr>
          <p:cNvSpPr txBox="1"/>
          <p:nvPr/>
        </p:nvSpPr>
        <p:spPr>
          <a:xfrm>
            <a:off x="8480761" y="3558455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F8C677-8318-7DBA-8307-EAF1D1D69A98}"/>
              </a:ext>
            </a:extLst>
          </p:cNvPr>
          <p:cNvSpPr txBox="1"/>
          <p:nvPr/>
        </p:nvSpPr>
        <p:spPr>
          <a:xfrm>
            <a:off x="335007" y="352767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 </a:t>
            </a:r>
            <a:r>
              <a:rPr lang="ko-KR" altLang="en-US" sz="1400" b="1" dirty="0"/>
              <a:t>홍보영상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911126A0-22E0-2A7C-9A89-13B11CB99E3B}"/>
              </a:ext>
            </a:extLst>
          </p:cNvPr>
          <p:cNvGrpSpPr/>
          <p:nvPr/>
        </p:nvGrpSpPr>
        <p:grpSpPr>
          <a:xfrm>
            <a:off x="2636711" y="1195106"/>
            <a:ext cx="2016000" cy="2082560"/>
            <a:chOff x="5141786" y="4188556"/>
            <a:chExt cx="2016000" cy="2082560"/>
          </a:xfrm>
        </p:grpSpPr>
        <p:grpSp>
          <p:nvGrpSpPr>
            <p:cNvPr id="386" name="그룹 385">
              <a:extLst>
                <a:ext uri="{FF2B5EF4-FFF2-40B4-BE49-F238E27FC236}">
                  <a16:creationId xmlns:a16="http://schemas.microsoft.com/office/drawing/2014/main" id="{9B4F0107-8DE6-AE3D-536C-BCF6209AC882}"/>
                </a:ext>
              </a:extLst>
            </p:cNvPr>
            <p:cNvGrpSpPr/>
            <p:nvPr/>
          </p:nvGrpSpPr>
          <p:grpSpPr>
            <a:xfrm>
              <a:off x="5141786" y="4188556"/>
              <a:ext cx="2016000" cy="1008000"/>
              <a:chOff x="533019" y="1267482"/>
              <a:chExt cx="2700000" cy="1771341"/>
            </a:xfrm>
          </p:grpSpPr>
          <p:sp>
            <p:nvSpPr>
              <p:cNvPr id="391" name="사각형: 둥근 모서리 390">
                <a:extLst>
                  <a:ext uri="{FF2B5EF4-FFF2-40B4-BE49-F238E27FC236}">
                    <a16:creationId xmlns:a16="http://schemas.microsoft.com/office/drawing/2014/main" id="{0AD69B58-209E-8AAD-8942-5F5B7B725345}"/>
                  </a:ext>
                </a:extLst>
              </p:cNvPr>
              <p:cNvSpPr/>
              <p:nvPr/>
            </p:nvSpPr>
            <p:spPr>
              <a:xfrm>
                <a:off x="533019" y="1267482"/>
                <a:ext cx="2700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92" name="직선 연결선 391">
                <a:extLst>
                  <a:ext uri="{FF2B5EF4-FFF2-40B4-BE49-F238E27FC236}">
                    <a16:creationId xmlns:a16="http://schemas.microsoft.com/office/drawing/2014/main" id="{0B904F17-8C21-0450-5C3C-5D5201BE3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1267482"/>
                <a:ext cx="2687058" cy="17713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직선 연결선 392">
                <a:extLst>
                  <a:ext uri="{FF2B5EF4-FFF2-40B4-BE49-F238E27FC236}">
                    <a16:creationId xmlns:a16="http://schemas.microsoft.com/office/drawing/2014/main" id="{52673C11-8EBE-9AEC-05FD-697B6351E0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1270639"/>
                <a:ext cx="2699999" cy="17608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7" name="사각형: 둥근 모서리 386">
              <a:extLst>
                <a:ext uri="{FF2B5EF4-FFF2-40B4-BE49-F238E27FC236}">
                  <a16:creationId xmlns:a16="http://schemas.microsoft.com/office/drawing/2014/main" id="{2D9409A5-1A5F-1E2D-0A14-D02F35DDA112}"/>
                </a:ext>
              </a:extLst>
            </p:cNvPr>
            <p:cNvSpPr/>
            <p:nvPr/>
          </p:nvSpPr>
          <p:spPr>
            <a:xfrm>
              <a:off x="5141786" y="5191116"/>
              <a:ext cx="2016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D222FAB-342D-0817-DE6B-C8097C91C009}"/>
                </a:ext>
              </a:extLst>
            </p:cNvPr>
            <p:cNvSpPr txBox="1"/>
            <p:nvPr/>
          </p:nvSpPr>
          <p:spPr>
            <a:xfrm>
              <a:off x="5191216" y="5518754"/>
              <a:ext cx="1666783" cy="25147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㈜</a:t>
              </a:r>
              <a:r>
                <a:rPr lang="ko-KR" altLang="en-US" sz="900" i="0" dirty="0" err="1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소이프스튜디오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12951D52-AD19-ECBE-140D-C6F19BF42ED9}"/>
                </a:ext>
              </a:extLst>
            </p:cNvPr>
            <p:cNvSpPr txBox="1"/>
            <p:nvPr/>
          </p:nvSpPr>
          <p:spPr>
            <a:xfrm>
              <a:off x="5184616" y="5728304"/>
              <a:ext cx="1856514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dirty="0">
                  <a:solidFill>
                    <a:srgbClr val="333333"/>
                  </a:solidFill>
                </a:rPr>
                <a:t>보육시설 청소년 자립을 돕는</a:t>
              </a:r>
              <a:endParaRPr lang="en-US" altLang="ko-KR" sz="1000" b="1" dirty="0">
                <a:solidFill>
                  <a:srgbClr val="333333"/>
                </a:solidFill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브랜드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90" name="사각형: 둥근 모서리 389">
              <a:extLst>
                <a:ext uri="{FF2B5EF4-FFF2-40B4-BE49-F238E27FC236}">
                  <a16:creationId xmlns:a16="http://schemas.microsoft.com/office/drawing/2014/main" id="{B80E8070-C156-005A-50B5-DE5AEA449863}"/>
                </a:ext>
              </a:extLst>
            </p:cNvPr>
            <p:cNvSpPr/>
            <p:nvPr/>
          </p:nvSpPr>
          <p:spPr>
            <a:xfrm>
              <a:off x="5251913" y="5335598"/>
              <a:ext cx="324000" cy="180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b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서울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94" name="그룹 393">
            <a:extLst>
              <a:ext uri="{FF2B5EF4-FFF2-40B4-BE49-F238E27FC236}">
                <a16:creationId xmlns:a16="http://schemas.microsoft.com/office/drawing/2014/main" id="{0F59D79C-0B52-195F-13DD-12C6261E4CF7}"/>
              </a:ext>
            </a:extLst>
          </p:cNvPr>
          <p:cNvGrpSpPr/>
          <p:nvPr/>
        </p:nvGrpSpPr>
        <p:grpSpPr>
          <a:xfrm>
            <a:off x="426911" y="1195106"/>
            <a:ext cx="2016000" cy="2082560"/>
            <a:chOff x="5141786" y="4188556"/>
            <a:chExt cx="2016000" cy="2082560"/>
          </a:xfrm>
        </p:grpSpPr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B5255A90-236B-C5A2-530A-7747D1DA69D3}"/>
                </a:ext>
              </a:extLst>
            </p:cNvPr>
            <p:cNvGrpSpPr/>
            <p:nvPr/>
          </p:nvGrpSpPr>
          <p:grpSpPr>
            <a:xfrm>
              <a:off x="5141786" y="4188556"/>
              <a:ext cx="2016000" cy="1008000"/>
              <a:chOff x="533019" y="1267482"/>
              <a:chExt cx="2700000" cy="1771341"/>
            </a:xfrm>
          </p:grpSpPr>
          <p:sp>
            <p:nvSpPr>
              <p:cNvPr id="400" name="사각형: 둥근 모서리 399">
                <a:extLst>
                  <a:ext uri="{FF2B5EF4-FFF2-40B4-BE49-F238E27FC236}">
                    <a16:creationId xmlns:a16="http://schemas.microsoft.com/office/drawing/2014/main" id="{7B5E5CEF-1480-E0B7-6DF8-B3A5AABAF70E}"/>
                  </a:ext>
                </a:extLst>
              </p:cNvPr>
              <p:cNvSpPr/>
              <p:nvPr/>
            </p:nvSpPr>
            <p:spPr>
              <a:xfrm>
                <a:off x="533019" y="1267482"/>
                <a:ext cx="2700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401" name="직선 연결선 400">
                <a:extLst>
                  <a:ext uri="{FF2B5EF4-FFF2-40B4-BE49-F238E27FC236}">
                    <a16:creationId xmlns:a16="http://schemas.microsoft.com/office/drawing/2014/main" id="{CE14A1E8-9562-82FF-613C-E98A1DBC9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1267482"/>
                <a:ext cx="2687058" cy="17713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직선 연결선 401">
                <a:extLst>
                  <a:ext uri="{FF2B5EF4-FFF2-40B4-BE49-F238E27FC236}">
                    <a16:creationId xmlns:a16="http://schemas.microsoft.com/office/drawing/2014/main" id="{A5F8CC7F-634A-3BD2-2FB0-141FE9CA2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1270639"/>
                <a:ext cx="2699999" cy="17608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6" name="사각형: 둥근 모서리 395">
              <a:extLst>
                <a:ext uri="{FF2B5EF4-FFF2-40B4-BE49-F238E27FC236}">
                  <a16:creationId xmlns:a16="http://schemas.microsoft.com/office/drawing/2014/main" id="{FD2BFE4B-EEC2-FC85-9B20-7D5C03371628}"/>
                </a:ext>
              </a:extLst>
            </p:cNvPr>
            <p:cNvSpPr/>
            <p:nvPr/>
          </p:nvSpPr>
          <p:spPr>
            <a:xfrm>
              <a:off x="5141786" y="5191116"/>
              <a:ext cx="2016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1DD45CB-6FA8-3AFB-7DFD-23F43A96BADB}"/>
                </a:ext>
              </a:extLst>
            </p:cNvPr>
            <p:cNvSpPr txBox="1"/>
            <p:nvPr/>
          </p:nvSpPr>
          <p:spPr>
            <a:xfrm>
              <a:off x="5191216" y="5518754"/>
              <a:ext cx="1666783" cy="25147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경주제과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3673798-12DA-8261-6069-E3FB5E9A96D9}"/>
                </a:ext>
              </a:extLst>
            </p:cNvPr>
            <p:cNvSpPr txBox="1"/>
            <p:nvPr/>
          </p:nvSpPr>
          <p:spPr>
            <a:xfrm>
              <a:off x="5184616" y="5728304"/>
              <a:ext cx="1963508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맛과 건강을 함께 챙기고 더불어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dirty="0">
                  <a:solidFill>
                    <a:srgbClr val="333333"/>
                  </a:solidFill>
                </a:rPr>
                <a:t>즐기는 아름다운 기업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86649158-B80D-8E3E-1F56-B4E4632BCDC4}"/>
                </a:ext>
              </a:extLst>
            </p:cNvPr>
            <p:cNvSpPr/>
            <p:nvPr/>
          </p:nvSpPr>
          <p:spPr>
            <a:xfrm>
              <a:off x="5251913" y="5335598"/>
              <a:ext cx="360000" cy="180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경주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DD395B56-BABA-C984-FD2B-F052C43B7859}"/>
              </a:ext>
            </a:extLst>
          </p:cNvPr>
          <p:cNvGrpSpPr/>
          <p:nvPr/>
        </p:nvGrpSpPr>
        <p:grpSpPr>
          <a:xfrm>
            <a:off x="7351586" y="1195106"/>
            <a:ext cx="2016000" cy="2082560"/>
            <a:chOff x="5141786" y="4188556"/>
            <a:chExt cx="2016000" cy="2082560"/>
          </a:xfrm>
        </p:grpSpPr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A871CB2C-94EA-7BE7-A649-3EB5EC356524}"/>
                </a:ext>
              </a:extLst>
            </p:cNvPr>
            <p:cNvGrpSpPr/>
            <p:nvPr/>
          </p:nvGrpSpPr>
          <p:grpSpPr>
            <a:xfrm>
              <a:off x="5141786" y="4188556"/>
              <a:ext cx="2016000" cy="1008000"/>
              <a:chOff x="533019" y="1267482"/>
              <a:chExt cx="2700000" cy="1771341"/>
            </a:xfrm>
          </p:grpSpPr>
          <p:sp>
            <p:nvSpPr>
              <p:cNvPr id="409" name="사각형: 둥근 모서리 408">
                <a:extLst>
                  <a:ext uri="{FF2B5EF4-FFF2-40B4-BE49-F238E27FC236}">
                    <a16:creationId xmlns:a16="http://schemas.microsoft.com/office/drawing/2014/main" id="{4C36B536-9053-DFB3-5E1D-0BF70A07239F}"/>
                  </a:ext>
                </a:extLst>
              </p:cNvPr>
              <p:cNvSpPr/>
              <p:nvPr/>
            </p:nvSpPr>
            <p:spPr>
              <a:xfrm>
                <a:off x="533019" y="1267482"/>
                <a:ext cx="2700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410" name="직선 연결선 409">
                <a:extLst>
                  <a:ext uri="{FF2B5EF4-FFF2-40B4-BE49-F238E27FC236}">
                    <a16:creationId xmlns:a16="http://schemas.microsoft.com/office/drawing/2014/main" id="{D3C8539A-BE98-8DA9-CB90-7BA1EBF2B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1267482"/>
                <a:ext cx="2687058" cy="17713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연결선 410">
                <a:extLst>
                  <a:ext uri="{FF2B5EF4-FFF2-40B4-BE49-F238E27FC236}">
                    <a16:creationId xmlns:a16="http://schemas.microsoft.com/office/drawing/2014/main" id="{27956663-5DAF-DCB0-62B5-7439301F52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1270639"/>
                <a:ext cx="2699999" cy="17608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사각형: 둥근 모서리 404">
              <a:extLst>
                <a:ext uri="{FF2B5EF4-FFF2-40B4-BE49-F238E27FC236}">
                  <a16:creationId xmlns:a16="http://schemas.microsoft.com/office/drawing/2014/main" id="{F5FA9C39-01AC-3DFE-8421-8327434C5489}"/>
                </a:ext>
              </a:extLst>
            </p:cNvPr>
            <p:cNvSpPr/>
            <p:nvPr/>
          </p:nvSpPr>
          <p:spPr>
            <a:xfrm>
              <a:off x="5141786" y="5191116"/>
              <a:ext cx="2016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EDF2A71E-2909-A74B-4075-C4F466B2FD9D}"/>
                </a:ext>
              </a:extLst>
            </p:cNvPr>
            <p:cNvSpPr txBox="1"/>
            <p:nvPr/>
          </p:nvSpPr>
          <p:spPr>
            <a:xfrm>
              <a:off x="5191216" y="5518754"/>
              <a:ext cx="1666783" cy="25147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주식회사 한누리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DAC3564A-B956-AF82-2703-3ADEBA866C28}"/>
                </a:ext>
              </a:extLst>
            </p:cNvPr>
            <p:cNvSpPr txBox="1"/>
            <p:nvPr/>
          </p:nvSpPr>
          <p:spPr>
            <a:xfrm>
              <a:off x="5184616" y="5728304"/>
              <a:ext cx="1856514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dirty="0">
                  <a:solidFill>
                    <a:srgbClr val="333333"/>
                  </a:solidFill>
                </a:rPr>
                <a:t>건설 및 환경개선 전문 사회적 기업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408" name="사각형: 둥근 모서리 407">
              <a:extLst>
                <a:ext uri="{FF2B5EF4-FFF2-40B4-BE49-F238E27FC236}">
                  <a16:creationId xmlns:a16="http://schemas.microsoft.com/office/drawing/2014/main" id="{5924B094-8B21-950F-D66F-209365B836CF}"/>
                </a:ext>
              </a:extLst>
            </p:cNvPr>
            <p:cNvSpPr/>
            <p:nvPr/>
          </p:nvSpPr>
          <p:spPr>
            <a:xfrm>
              <a:off x="5251913" y="5335598"/>
              <a:ext cx="648000" cy="180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b="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소셜스토리</a:t>
              </a:r>
            </a:p>
          </p:txBody>
        </p:sp>
      </p:grpSp>
      <p:grpSp>
        <p:nvGrpSpPr>
          <p:cNvPr id="412" name="그룹 411">
            <a:extLst>
              <a:ext uri="{FF2B5EF4-FFF2-40B4-BE49-F238E27FC236}">
                <a16:creationId xmlns:a16="http://schemas.microsoft.com/office/drawing/2014/main" id="{F83B9F52-09DB-4863-3F41-B56E1476D3CB}"/>
              </a:ext>
            </a:extLst>
          </p:cNvPr>
          <p:cNvGrpSpPr/>
          <p:nvPr/>
        </p:nvGrpSpPr>
        <p:grpSpPr>
          <a:xfrm>
            <a:off x="5141786" y="1195106"/>
            <a:ext cx="2016000" cy="2082560"/>
            <a:chOff x="5141786" y="4188556"/>
            <a:chExt cx="2016000" cy="2082560"/>
          </a:xfrm>
        </p:grpSpPr>
        <p:grpSp>
          <p:nvGrpSpPr>
            <p:cNvPr id="413" name="그룹 412">
              <a:extLst>
                <a:ext uri="{FF2B5EF4-FFF2-40B4-BE49-F238E27FC236}">
                  <a16:creationId xmlns:a16="http://schemas.microsoft.com/office/drawing/2014/main" id="{5F291EC9-0D74-F885-1B5B-4D3724570D06}"/>
                </a:ext>
              </a:extLst>
            </p:cNvPr>
            <p:cNvGrpSpPr/>
            <p:nvPr/>
          </p:nvGrpSpPr>
          <p:grpSpPr>
            <a:xfrm>
              <a:off x="5141786" y="4188556"/>
              <a:ext cx="2016000" cy="1008000"/>
              <a:chOff x="533019" y="1267482"/>
              <a:chExt cx="2700000" cy="1771341"/>
            </a:xfrm>
          </p:grpSpPr>
          <p:sp>
            <p:nvSpPr>
              <p:cNvPr id="418" name="사각형: 둥근 모서리 417">
                <a:extLst>
                  <a:ext uri="{FF2B5EF4-FFF2-40B4-BE49-F238E27FC236}">
                    <a16:creationId xmlns:a16="http://schemas.microsoft.com/office/drawing/2014/main" id="{FC8810C3-3C77-6A01-B123-29A0A2B3CACC}"/>
                  </a:ext>
                </a:extLst>
              </p:cNvPr>
              <p:cNvSpPr/>
              <p:nvPr/>
            </p:nvSpPr>
            <p:spPr>
              <a:xfrm>
                <a:off x="533019" y="1267482"/>
                <a:ext cx="2700000" cy="1764000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419" name="직선 연결선 418">
                <a:extLst>
                  <a:ext uri="{FF2B5EF4-FFF2-40B4-BE49-F238E27FC236}">
                    <a16:creationId xmlns:a16="http://schemas.microsoft.com/office/drawing/2014/main" id="{FC55FD42-90E4-A343-9AA5-31E551F50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020" y="1267482"/>
                <a:ext cx="2687058" cy="17713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직선 연결선 419">
                <a:extLst>
                  <a:ext uri="{FF2B5EF4-FFF2-40B4-BE49-F238E27FC236}">
                    <a16:creationId xmlns:a16="http://schemas.microsoft.com/office/drawing/2014/main" id="{EB317538-9616-F854-752C-7C66031441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3020" y="1270639"/>
                <a:ext cx="2699999" cy="1760843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4" name="사각형: 둥근 모서리 413">
              <a:extLst>
                <a:ext uri="{FF2B5EF4-FFF2-40B4-BE49-F238E27FC236}">
                  <a16:creationId xmlns:a16="http://schemas.microsoft.com/office/drawing/2014/main" id="{8C1664AB-C644-5F26-2604-8CCD5345A8F4}"/>
                </a:ext>
              </a:extLst>
            </p:cNvPr>
            <p:cNvSpPr/>
            <p:nvPr/>
          </p:nvSpPr>
          <p:spPr>
            <a:xfrm>
              <a:off x="5141786" y="5191116"/>
              <a:ext cx="2016000" cy="108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5B913A75-B645-B48F-6234-EF21404DB05C}"/>
                </a:ext>
              </a:extLst>
            </p:cNvPr>
            <p:cNvSpPr txBox="1"/>
            <p:nvPr/>
          </p:nvSpPr>
          <p:spPr>
            <a:xfrm>
              <a:off x="5191216" y="5518754"/>
              <a:ext cx="1666783" cy="251479"/>
            </a:xfrm>
            <a:prstGeom prst="rect">
              <a:avLst/>
            </a:prstGeom>
            <a:noFill/>
          </p:spPr>
          <p:txBody>
            <a:bodyPr wrap="square" lIns="72000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900" i="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</a:rPr>
                <a:t>복을만드는사람들㈜</a:t>
              </a:r>
              <a:endParaRPr lang="en-US" altLang="ko-KR" sz="9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E2199AC2-9AE3-ADAC-2FE8-D6216F4E6CD2}"/>
                </a:ext>
              </a:extLst>
            </p:cNvPr>
            <p:cNvSpPr txBox="1"/>
            <p:nvPr/>
          </p:nvSpPr>
          <p:spPr>
            <a:xfrm>
              <a:off x="5184616" y="5728304"/>
              <a:ext cx="1800493" cy="433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한국의 김밥을 세계인의 음식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  <a:p>
              <a:pPr>
                <a:lnSpc>
                  <a:spcPts val="1400"/>
                </a:lnSpc>
              </a:pPr>
              <a:r>
                <a:rPr lang="ko-KR" altLang="en-US" sz="1000" b="1" i="0" dirty="0">
                  <a:solidFill>
                    <a:srgbClr val="333333"/>
                  </a:solidFill>
                  <a:effectLst/>
                </a:rPr>
                <a:t>으로 만듭니다</a:t>
              </a:r>
              <a:endParaRPr lang="en-US" altLang="ko-KR" sz="1000" b="1" i="0" dirty="0">
                <a:solidFill>
                  <a:srgbClr val="333333"/>
                </a:solidFill>
                <a:effectLst/>
              </a:endParaRPr>
            </a:p>
          </p:txBody>
        </p:sp>
        <p:sp>
          <p:nvSpPr>
            <p:cNvPr id="417" name="사각형: 둥근 모서리 416">
              <a:extLst>
                <a:ext uri="{FF2B5EF4-FFF2-40B4-BE49-F238E27FC236}">
                  <a16:creationId xmlns:a16="http://schemas.microsoft.com/office/drawing/2014/main" id="{74591128-D48A-56B7-A50A-814249171BB6}"/>
                </a:ext>
              </a:extLst>
            </p:cNvPr>
            <p:cNvSpPr/>
            <p:nvPr/>
          </p:nvSpPr>
          <p:spPr>
            <a:xfrm>
              <a:off x="5251913" y="5335598"/>
              <a:ext cx="576000" cy="180000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우수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10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선</a:t>
              </a:r>
              <a:endParaRPr lang="ko-KR" altLang="en-US" sz="8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</p:grpSp>
      <p:sp>
        <p:nvSpPr>
          <p:cNvPr id="421" name="TextBox 420">
            <a:extLst>
              <a:ext uri="{FF2B5EF4-FFF2-40B4-BE49-F238E27FC236}">
                <a16:creationId xmlns:a16="http://schemas.microsoft.com/office/drawing/2014/main" id="{62059B32-EDAF-0DA6-E5AA-53E5CBE8C06C}"/>
              </a:ext>
            </a:extLst>
          </p:cNvPr>
          <p:cNvSpPr txBox="1"/>
          <p:nvPr/>
        </p:nvSpPr>
        <p:spPr>
          <a:xfrm>
            <a:off x="334516" y="806904"/>
            <a:ext cx="868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브랜드관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66C6DF1C-BA6A-7C82-6435-E1C4A3DACBA0}"/>
              </a:ext>
            </a:extLst>
          </p:cNvPr>
          <p:cNvSpPr txBox="1"/>
          <p:nvPr/>
        </p:nvSpPr>
        <p:spPr>
          <a:xfrm>
            <a:off x="8693904" y="849904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DB26AB0D-8A3B-95A0-5BEC-DE1D30396D52}"/>
              </a:ext>
            </a:extLst>
          </p:cNvPr>
          <p:cNvSpPr txBox="1"/>
          <p:nvPr/>
        </p:nvSpPr>
        <p:spPr>
          <a:xfrm>
            <a:off x="5048897" y="809252"/>
            <a:ext cx="143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우수기업 인터뷰</a:t>
            </a:r>
          </a:p>
        </p:txBody>
      </p:sp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5853BEE0-D87B-90F6-6876-95F07BCF1A7E}"/>
              </a:ext>
            </a:extLst>
          </p:cNvPr>
          <p:cNvGrpSpPr/>
          <p:nvPr/>
        </p:nvGrpSpPr>
        <p:grpSpPr>
          <a:xfrm>
            <a:off x="303697" y="2072953"/>
            <a:ext cx="4485338" cy="252000"/>
            <a:chOff x="398947" y="2033487"/>
            <a:chExt cx="4485338" cy="252000"/>
          </a:xfrm>
        </p:grpSpPr>
        <p:pic>
          <p:nvPicPr>
            <p:cNvPr id="425" name="그림 424">
              <a:extLst>
                <a:ext uri="{FF2B5EF4-FFF2-40B4-BE49-F238E27FC236}">
                  <a16:creationId xmlns:a16="http://schemas.microsoft.com/office/drawing/2014/main" id="{54C8CCF6-75FE-B5EB-3556-A893CBB2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98947" y="2033487"/>
              <a:ext cx="252000" cy="252000"/>
            </a:xfrm>
            <a:prstGeom prst="rect">
              <a:avLst/>
            </a:prstGeom>
          </p:spPr>
        </p:pic>
        <p:pic>
          <p:nvPicPr>
            <p:cNvPr id="426" name="그림 425">
              <a:extLst>
                <a:ext uri="{FF2B5EF4-FFF2-40B4-BE49-F238E27FC236}">
                  <a16:creationId xmlns:a16="http://schemas.microsoft.com/office/drawing/2014/main" id="{C9E09B8A-E377-0BD2-BBCA-F317E6F34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2285" y="2033487"/>
              <a:ext cx="252000" cy="252000"/>
            </a:xfrm>
            <a:prstGeom prst="rect">
              <a:avLst/>
            </a:prstGeom>
          </p:spPr>
        </p:pic>
      </p:grp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D1CA10D9-F942-E4A2-1599-5A506FF7062A}"/>
              </a:ext>
            </a:extLst>
          </p:cNvPr>
          <p:cNvGrpSpPr/>
          <p:nvPr/>
        </p:nvGrpSpPr>
        <p:grpSpPr>
          <a:xfrm>
            <a:off x="5017592" y="2072953"/>
            <a:ext cx="4485338" cy="252000"/>
            <a:chOff x="398947" y="2033487"/>
            <a:chExt cx="4485338" cy="252000"/>
          </a:xfrm>
        </p:grpSpPr>
        <p:pic>
          <p:nvPicPr>
            <p:cNvPr id="429" name="그림 428">
              <a:extLst>
                <a:ext uri="{FF2B5EF4-FFF2-40B4-BE49-F238E27FC236}">
                  <a16:creationId xmlns:a16="http://schemas.microsoft.com/office/drawing/2014/main" id="{9F59F64E-CC9D-3448-B941-B084FDDCE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alphaModFix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398947" y="2033487"/>
              <a:ext cx="252000" cy="252000"/>
            </a:xfrm>
            <a:prstGeom prst="rect">
              <a:avLst/>
            </a:prstGeom>
          </p:spPr>
        </p:pic>
        <p:pic>
          <p:nvPicPr>
            <p:cNvPr id="430" name="그림 429">
              <a:extLst>
                <a:ext uri="{FF2B5EF4-FFF2-40B4-BE49-F238E27FC236}">
                  <a16:creationId xmlns:a16="http://schemas.microsoft.com/office/drawing/2014/main" id="{21B433E4-AC1A-C933-9504-B774F1C99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32285" y="2033487"/>
              <a:ext cx="252000" cy="252000"/>
            </a:xfrm>
            <a:prstGeom prst="rect">
              <a:avLst/>
            </a:prstGeom>
          </p:spPr>
        </p:pic>
      </p:grpSp>
      <p:sp>
        <p:nvSpPr>
          <p:cNvPr id="431" name="TextBox 430">
            <a:extLst>
              <a:ext uri="{FF2B5EF4-FFF2-40B4-BE49-F238E27FC236}">
                <a16:creationId xmlns:a16="http://schemas.microsoft.com/office/drawing/2014/main" id="{C397EED3-ECF0-C763-4395-801B14132D7B}"/>
              </a:ext>
            </a:extLst>
          </p:cNvPr>
          <p:cNvSpPr txBox="1"/>
          <p:nvPr/>
        </p:nvSpPr>
        <p:spPr>
          <a:xfrm>
            <a:off x="3980502" y="849904"/>
            <a:ext cx="8082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95767B0-F24A-665B-6BAE-E623A206DCFD}"/>
              </a:ext>
            </a:extLst>
          </p:cNvPr>
          <p:cNvGrpSpPr/>
          <p:nvPr/>
        </p:nvGrpSpPr>
        <p:grpSpPr>
          <a:xfrm>
            <a:off x="426910" y="3920445"/>
            <a:ext cx="8940675" cy="2407823"/>
            <a:chOff x="433438" y="4099367"/>
            <a:chExt cx="2096802" cy="1218603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8DDFA31-6375-71B4-C836-77EEA7B87118}"/>
                </a:ext>
              </a:extLst>
            </p:cNvPr>
            <p:cNvSpPr/>
            <p:nvPr/>
          </p:nvSpPr>
          <p:spPr>
            <a:xfrm>
              <a:off x="433438" y="4099367"/>
              <a:ext cx="2096802" cy="12064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D9163C2-C8DC-960A-A770-00610AF3D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2634" y="4124844"/>
              <a:ext cx="2087606" cy="11931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E9CDCB5-A475-5148-5F3B-B2B5FCF73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099" y="4124844"/>
              <a:ext cx="2050018" cy="11676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id="{9D3A905A-DD07-C755-9952-CF1EDE38AAA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00" y="4950383"/>
            <a:ext cx="457897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6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511AF-B42C-8376-2845-884E88672961}"/>
              </a:ext>
            </a:extLst>
          </p:cNvPr>
          <p:cNvSpPr txBox="1"/>
          <p:nvPr/>
        </p:nvSpPr>
        <p:spPr>
          <a:xfrm>
            <a:off x="8625447" y="83768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0C084-44F3-94BD-93C0-ED02A3DDED0E}"/>
              </a:ext>
            </a:extLst>
          </p:cNvPr>
          <p:cNvSpPr txBox="1"/>
          <p:nvPr/>
        </p:nvSpPr>
        <p:spPr>
          <a:xfrm>
            <a:off x="4954632" y="806904"/>
            <a:ext cx="69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자료실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0C8F959-29CF-1108-480F-329535FD5216}"/>
              </a:ext>
            </a:extLst>
          </p:cNvPr>
          <p:cNvSpPr/>
          <p:nvPr/>
        </p:nvSpPr>
        <p:spPr>
          <a:xfrm>
            <a:off x="5055514" y="1204923"/>
            <a:ext cx="4320000" cy="2412000"/>
          </a:xfrm>
          <a:prstGeom prst="roundRect">
            <a:avLst>
              <a:gd name="adj" fmla="val 19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80AF940-E84F-18D7-39AD-E91107ED0246}"/>
              </a:ext>
            </a:extLst>
          </p:cNvPr>
          <p:cNvCxnSpPr>
            <a:cxnSpLocks/>
          </p:cNvCxnSpPr>
          <p:nvPr/>
        </p:nvCxnSpPr>
        <p:spPr bwMode="auto">
          <a:xfrm>
            <a:off x="5238246" y="2004748"/>
            <a:ext cx="3888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2CDD347-FB89-96C9-8D49-9735BD1F993B}"/>
              </a:ext>
            </a:extLst>
          </p:cNvPr>
          <p:cNvCxnSpPr>
            <a:cxnSpLocks/>
          </p:cNvCxnSpPr>
          <p:nvPr/>
        </p:nvCxnSpPr>
        <p:spPr bwMode="auto">
          <a:xfrm>
            <a:off x="5238246" y="2810506"/>
            <a:ext cx="3888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B6B9BB-EAE7-71DE-002A-7AABA7D27247}"/>
              </a:ext>
            </a:extLst>
          </p:cNvPr>
          <p:cNvSpPr txBox="1"/>
          <p:nvPr/>
        </p:nvSpPr>
        <p:spPr>
          <a:xfrm>
            <a:off x="5157849" y="1344046"/>
            <a:ext cx="2366556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-3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보도자료</a:t>
            </a:r>
            <a:endParaRPr kumimoji="0" lang="en-US" altLang="ko-KR" sz="900" i="0" u="none" strike="noStrike" kern="0" cap="none" spc="-3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45D5F-868A-A370-2A91-015E359FFDF6}"/>
              </a:ext>
            </a:extLst>
          </p:cNvPr>
          <p:cNvSpPr txBox="1"/>
          <p:nvPr/>
        </p:nvSpPr>
        <p:spPr>
          <a:xfrm>
            <a:off x="5157849" y="1517902"/>
            <a:ext cx="3290826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경계선 지능 청년들과 함께 만드는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3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천원짜리 ‘희망 김치</a:t>
            </a:r>
            <a:endParaRPr kumimoji="0" lang="en-US" altLang="ko-KR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찌개’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한겨레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서울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S01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면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, 24.3.29]</a:t>
            </a:r>
            <a:endParaRPr kumimoji="0" lang="ko-KR" altLang="en-US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463D6F-6359-AF73-5225-83C8B2AF7EDD}"/>
              </a:ext>
            </a:extLst>
          </p:cNvPr>
          <p:cNvSpPr txBox="1"/>
          <p:nvPr/>
        </p:nvSpPr>
        <p:spPr>
          <a:xfrm>
            <a:off x="7858816" y="1517902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2024-03-29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C11CE-FE44-1379-8B16-E995632B2AE2}"/>
              </a:ext>
            </a:extLst>
          </p:cNvPr>
          <p:cNvSpPr txBox="1"/>
          <p:nvPr/>
        </p:nvSpPr>
        <p:spPr>
          <a:xfrm>
            <a:off x="7858816" y="3148633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2023-03-25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858EA-2B65-5C29-67FB-14AEE26CC863}"/>
              </a:ext>
            </a:extLst>
          </p:cNvPr>
          <p:cNvSpPr txBox="1"/>
          <p:nvPr/>
        </p:nvSpPr>
        <p:spPr>
          <a:xfrm>
            <a:off x="4005822" y="837682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8C677-8318-7DBA-8307-EAF1D1D69A98}"/>
              </a:ext>
            </a:extLst>
          </p:cNvPr>
          <p:cNvSpPr txBox="1"/>
          <p:nvPr/>
        </p:nvSpPr>
        <p:spPr>
          <a:xfrm>
            <a:off x="335007" y="806904"/>
            <a:ext cx="526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소식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C51D6A-1467-E9E9-438B-58D3D43660EF}"/>
              </a:ext>
            </a:extLst>
          </p:cNvPr>
          <p:cNvSpPr/>
          <p:nvPr/>
        </p:nvSpPr>
        <p:spPr>
          <a:xfrm>
            <a:off x="435889" y="1204923"/>
            <a:ext cx="4320000" cy="2412000"/>
          </a:xfrm>
          <a:prstGeom prst="roundRect">
            <a:avLst>
              <a:gd name="adj" fmla="val 1954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11639-786E-DAC7-0DC7-F8CAF6DD68CD}"/>
              </a:ext>
            </a:extLst>
          </p:cNvPr>
          <p:cNvSpPr txBox="1"/>
          <p:nvPr/>
        </p:nvSpPr>
        <p:spPr>
          <a:xfrm>
            <a:off x="538224" y="2145496"/>
            <a:ext cx="2366556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-3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공지</a:t>
            </a:r>
            <a:endParaRPr kumimoji="0" lang="en-US" altLang="ko-KR" sz="900" i="0" u="none" strike="noStrike" kern="0" cap="none" spc="-3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3A882-CAF1-B543-ED23-771A1D7D243F}"/>
              </a:ext>
            </a:extLst>
          </p:cNvPr>
          <p:cNvSpPr txBox="1"/>
          <p:nvPr/>
        </p:nvSpPr>
        <p:spPr>
          <a:xfrm>
            <a:off x="538224" y="2316046"/>
            <a:ext cx="3454421" cy="374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입점사 안내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] 2024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e-store 36.5 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상반기 정보 현행화 실시 안내</a:t>
            </a:r>
            <a:endParaRPr kumimoji="0" lang="en-US" altLang="ko-KR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EF9FAE-72DF-A0BF-3AE1-666EB97E12D3}"/>
              </a:ext>
            </a:extLst>
          </p:cNvPr>
          <p:cNvSpPr txBox="1"/>
          <p:nvPr/>
        </p:nvSpPr>
        <p:spPr>
          <a:xfrm>
            <a:off x="3239191" y="2323847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2024-04-09</a:t>
            </a:r>
            <a:endParaRPr kumimoji="0" lang="ko-KR" altLang="en-US" sz="900" b="0" i="0" u="none" strike="noStrike" kern="0" cap="none" spc="-4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3626BE1-D3A9-89AD-0A3F-ADD35AE4C8E0}"/>
              </a:ext>
            </a:extLst>
          </p:cNvPr>
          <p:cNvCxnSpPr>
            <a:cxnSpLocks/>
          </p:cNvCxnSpPr>
          <p:nvPr/>
        </p:nvCxnSpPr>
        <p:spPr bwMode="auto">
          <a:xfrm>
            <a:off x="618621" y="2004748"/>
            <a:ext cx="3888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984A8CF-41E0-086E-F6A7-7D9EFF7CCCCF}"/>
              </a:ext>
            </a:extLst>
          </p:cNvPr>
          <p:cNvCxnSpPr>
            <a:cxnSpLocks/>
          </p:cNvCxnSpPr>
          <p:nvPr/>
        </p:nvCxnSpPr>
        <p:spPr bwMode="auto">
          <a:xfrm>
            <a:off x="618621" y="2810506"/>
            <a:ext cx="3888000" cy="0"/>
          </a:xfrm>
          <a:prstGeom prst="line">
            <a:avLst/>
          </a:prstGeom>
          <a:noFill/>
          <a:ln w="3175" algn="ctr">
            <a:solidFill>
              <a:srgbClr val="E6E6E6"/>
            </a:solidFill>
            <a:round/>
            <a:headEnd/>
            <a:tailEnd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C3453A2-65B4-DBFE-165C-33EA87FE9486}"/>
              </a:ext>
            </a:extLst>
          </p:cNvPr>
          <p:cNvSpPr txBox="1"/>
          <p:nvPr/>
        </p:nvSpPr>
        <p:spPr>
          <a:xfrm>
            <a:off x="538224" y="1344046"/>
            <a:ext cx="2366556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-3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공지</a:t>
            </a:r>
            <a:endParaRPr kumimoji="0" lang="ko-KR" altLang="en-US" sz="1000" i="0" u="none" strike="noStrike" kern="0" cap="none" spc="-3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AD6B6B-3773-90C0-C962-3DDC511C6705}"/>
              </a:ext>
            </a:extLst>
          </p:cNvPr>
          <p:cNvSpPr txBox="1"/>
          <p:nvPr/>
        </p:nvSpPr>
        <p:spPr>
          <a:xfrm>
            <a:off x="538224" y="1517902"/>
            <a:ext cx="3454420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하계 휴가 시즌 관련 입점사 배송 일정 안내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E428344-5EB0-F51E-6238-053490116650}"/>
              </a:ext>
            </a:extLst>
          </p:cNvPr>
          <p:cNvSpPr txBox="1"/>
          <p:nvPr/>
        </p:nvSpPr>
        <p:spPr>
          <a:xfrm>
            <a:off x="3239191" y="1546098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2024-07-24</a:t>
            </a:r>
            <a:endParaRPr kumimoji="0" lang="ko-KR" altLang="en-US" sz="900" b="0" i="0" u="none" strike="noStrike" kern="0" cap="none" spc="-4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B1B3D9-A823-0B9A-2414-63F994667583}"/>
              </a:ext>
            </a:extLst>
          </p:cNvPr>
          <p:cNvSpPr txBox="1"/>
          <p:nvPr/>
        </p:nvSpPr>
        <p:spPr>
          <a:xfrm>
            <a:off x="538224" y="2692187"/>
            <a:ext cx="2366556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pc="-3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일상 속 사회적 경제</a:t>
            </a:r>
            <a:endParaRPr kumimoji="0" lang="en-US" altLang="ko-KR" sz="900" i="0" u="none" strike="noStrike" kern="0" cap="none" spc="-3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BC16A2-7B41-0753-D113-C0F7EC8AA3C6}"/>
              </a:ext>
            </a:extLst>
          </p:cNvPr>
          <p:cNvSpPr txBox="1"/>
          <p:nvPr/>
        </p:nvSpPr>
        <p:spPr>
          <a:xfrm>
            <a:off x="538224" y="3123218"/>
            <a:ext cx="3454421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두손 가득 꽃 구독 서비스</a:t>
            </a:r>
            <a:endParaRPr kumimoji="0" lang="en-US" altLang="ko-KR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42CBE84-AD57-F45C-8D69-8A63C24AB898}"/>
              </a:ext>
            </a:extLst>
          </p:cNvPr>
          <p:cNvSpPr txBox="1"/>
          <p:nvPr/>
        </p:nvSpPr>
        <p:spPr>
          <a:xfrm>
            <a:off x="3239191" y="3148633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2023-11-09</a:t>
            </a:r>
            <a:endParaRPr kumimoji="0" lang="ko-KR" altLang="en-US" sz="900" b="0" i="0" u="none" strike="noStrike" kern="0" cap="none" spc="-40" normalizeH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AD2BEF-F6C2-CFE9-2965-EA83C6AFD248}"/>
              </a:ext>
            </a:extLst>
          </p:cNvPr>
          <p:cNvSpPr txBox="1"/>
          <p:nvPr/>
        </p:nvSpPr>
        <p:spPr>
          <a:xfrm>
            <a:off x="5157849" y="2149262"/>
            <a:ext cx="2366556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i="0" u="none" strike="noStrike" kern="0" cap="none" spc="-3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홍보자료</a:t>
            </a:r>
            <a:endParaRPr kumimoji="0" lang="en-US" altLang="ko-KR" sz="900" i="0" u="none" strike="noStrike" kern="0" cap="none" spc="-30" normalizeH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CA132F-14FE-E54D-6700-41898EFC21CE}"/>
              </a:ext>
            </a:extLst>
          </p:cNvPr>
          <p:cNvSpPr txBox="1"/>
          <p:nvPr/>
        </p:nvSpPr>
        <p:spPr>
          <a:xfrm>
            <a:off x="5157849" y="2323118"/>
            <a:ext cx="3454421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2023</a:t>
            </a:r>
            <a:r>
              <a:rPr kumimoji="0" lang="ko-KR" altLang="en-US" sz="1000" b="1" i="0" u="none" strike="noStrike" kern="0" cap="none" spc="-40" normalizeH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년도 추석선물 사회적경제 상품 카달로그</a:t>
            </a:r>
            <a:endParaRPr kumimoji="0" lang="en-US" altLang="ko-KR" sz="1000" b="1" i="0" u="none" strike="noStrike" kern="0" cap="none" spc="-40" normalizeH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4C5D3E-7427-764B-BD58-BA5B6D718C52}"/>
              </a:ext>
            </a:extLst>
          </p:cNvPr>
          <p:cNvSpPr txBox="1"/>
          <p:nvPr/>
        </p:nvSpPr>
        <p:spPr>
          <a:xfrm>
            <a:off x="7858816" y="2348533"/>
            <a:ext cx="1359575" cy="22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-40" normalizeH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2023-09-05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FE0401C-5021-AAE7-D237-D17C70E10F76}"/>
              </a:ext>
            </a:extLst>
          </p:cNvPr>
          <p:cNvGrpSpPr/>
          <p:nvPr/>
        </p:nvGrpSpPr>
        <p:grpSpPr>
          <a:xfrm>
            <a:off x="5157849" y="2945596"/>
            <a:ext cx="3454421" cy="545011"/>
            <a:chOff x="5157849" y="2933874"/>
            <a:chExt cx="3454421" cy="54501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622009-3E5D-0761-79C8-205209667D9A}"/>
                </a:ext>
              </a:extLst>
            </p:cNvPr>
            <p:cNvSpPr txBox="1"/>
            <p:nvPr/>
          </p:nvSpPr>
          <p:spPr>
            <a:xfrm>
              <a:off x="5157849" y="2933874"/>
              <a:ext cx="2366556" cy="222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30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보도</a:t>
              </a:r>
              <a:r>
                <a:rPr kumimoji="0" lang="ko-KR" altLang="en-US" sz="900" i="0" u="none" strike="noStrike" kern="0" cap="none" spc="-30" normalizeH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자료</a:t>
              </a:r>
              <a:endParaRPr kumimoji="0" lang="en-US" altLang="ko-KR" sz="900" i="0" u="none" strike="noStrike" kern="0" cap="none" spc="-30" normalizeH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2394C8-7AB2-01BD-86DE-800FA78011E2}"/>
                </a:ext>
              </a:extLst>
            </p:cNvPr>
            <p:cNvSpPr txBox="1"/>
            <p:nvPr/>
          </p:nvSpPr>
          <p:spPr>
            <a:xfrm>
              <a:off x="5157849" y="3104424"/>
              <a:ext cx="3454421" cy="374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경기도</a:t>
              </a:r>
              <a:r>
                <a:rPr kumimoji="0" lang="en-US" altLang="ko-KR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, ‘</a:t>
              </a:r>
              <a:r>
                <a:rPr kumimoji="0" lang="ko-KR" altLang="en-US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사회적경제조직 협동자산화’ 최대 </a:t>
              </a:r>
              <a:r>
                <a:rPr kumimoji="0" lang="en-US" altLang="ko-KR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10</a:t>
              </a:r>
              <a:r>
                <a:rPr kumimoji="0" lang="ko-KR" altLang="en-US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억 융자 </a:t>
              </a:r>
              <a:r>
                <a:rPr kumimoji="0" lang="en-US" altLang="ko-KR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[</a:t>
              </a:r>
              <a:r>
                <a:rPr kumimoji="0" lang="ko-KR" altLang="en-US" sz="1000" b="1" i="0" u="none" strike="noStrike" kern="0" cap="none" spc="-40" normalizeH="0" noProof="0" dirty="0" err="1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헤럴드경제</a:t>
              </a:r>
              <a:r>
                <a:rPr kumimoji="0" lang="en-US" altLang="ko-KR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, </a:t>
              </a:r>
              <a:r>
                <a:rPr kumimoji="0" lang="ko-KR" altLang="en-US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온라인</a:t>
              </a:r>
              <a:r>
                <a:rPr kumimoji="0" lang="en-US" altLang="ko-KR" sz="1000" b="1" i="0" u="none" strike="noStrike" kern="0" cap="none" spc="-40" normalizeH="0" noProof="0" dirty="0">
                  <a:ln>
                    <a:noFill/>
                  </a:ln>
                  <a:effectLst/>
                  <a:uLnTx/>
                  <a:uFillTx/>
                  <a:latin typeface="+mn-ea"/>
                  <a:ea typeface="+mn-ea"/>
                </a:rPr>
                <a:t>, 24.3.25]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5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사각형: 둥근 모서리 396">
            <a:extLst>
              <a:ext uri="{FF2B5EF4-FFF2-40B4-BE49-F238E27FC236}">
                <a16:creationId xmlns:a16="http://schemas.microsoft.com/office/drawing/2014/main" id="{67865AD4-9DEF-7558-DC8D-E2257D6AC250}"/>
              </a:ext>
            </a:extLst>
          </p:cNvPr>
          <p:cNvSpPr/>
          <p:nvPr/>
        </p:nvSpPr>
        <p:spPr>
          <a:xfrm>
            <a:off x="421489" y="1457126"/>
            <a:ext cx="4320000" cy="3819418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graphicFrame>
        <p:nvGraphicFramePr>
          <p:cNvPr id="4" name="Group 974">
            <a:extLst>
              <a:ext uri="{FF2B5EF4-FFF2-40B4-BE49-F238E27FC236}">
                <a16:creationId xmlns:a16="http://schemas.microsoft.com/office/drawing/2014/main" id="{97AE10C3-4344-D1F8-DA5F-1EA84E3CB2B8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79520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홍보 유튜브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https://www.youtube.com/channel/UCUcpAABeg5_kfCDI6gSIYXA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A3F7EE6-0411-8EB1-B513-E70FA40A2794}"/>
              </a:ext>
            </a:extLst>
          </p:cNvPr>
          <p:cNvSpPr txBox="1"/>
          <p:nvPr/>
        </p:nvSpPr>
        <p:spPr>
          <a:xfrm>
            <a:off x="326069" y="790507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바이소셜</a:t>
            </a:r>
            <a:r>
              <a:rPr lang="en-US" altLang="ko-KR" sz="1400" b="1" dirty="0"/>
              <a:t>(Buy Social) </a:t>
            </a:r>
            <a:r>
              <a:rPr lang="ko-KR" altLang="en-US" sz="1400" b="1" dirty="0"/>
              <a:t>이란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grpSp>
        <p:nvGrpSpPr>
          <p:cNvPr id="778" name="그룹 777">
            <a:extLst>
              <a:ext uri="{FF2B5EF4-FFF2-40B4-BE49-F238E27FC236}">
                <a16:creationId xmlns:a16="http://schemas.microsoft.com/office/drawing/2014/main" id="{B333A9F3-0AC7-5E6A-14EC-AEEB14148BC0}"/>
              </a:ext>
            </a:extLst>
          </p:cNvPr>
          <p:cNvGrpSpPr/>
          <p:nvPr/>
        </p:nvGrpSpPr>
        <p:grpSpPr>
          <a:xfrm>
            <a:off x="5142526" y="1459362"/>
            <a:ext cx="2016000" cy="1799845"/>
            <a:chOff x="4840864" y="4419484"/>
            <a:chExt cx="2096802" cy="1799845"/>
          </a:xfrm>
        </p:grpSpPr>
        <p:grpSp>
          <p:nvGrpSpPr>
            <p:cNvPr id="779" name="그룹 778">
              <a:extLst>
                <a:ext uri="{FF2B5EF4-FFF2-40B4-BE49-F238E27FC236}">
                  <a16:creationId xmlns:a16="http://schemas.microsoft.com/office/drawing/2014/main" id="{16754CD6-3B50-DB35-2907-5B14DAAD09D4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783" name="사각형: 둥근 모서리 782">
                <a:extLst>
                  <a:ext uri="{FF2B5EF4-FFF2-40B4-BE49-F238E27FC236}">
                    <a16:creationId xmlns:a16="http://schemas.microsoft.com/office/drawing/2014/main" id="{5D080E47-4847-D7D3-F157-8D29FF5173E9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84" name="직선 연결선 783">
                <a:extLst>
                  <a:ext uri="{FF2B5EF4-FFF2-40B4-BE49-F238E27FC236}">
                    <a16:creationId xmlns:a16="http://schemas.microsoft.com/office/drawing/2014/main" id="{A79E53ED-A2AF-CC8C-12F7-14978D54CD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5" name="직선 연결선 784">
                <a:extLst>
                  <a:ext uri="{FF2B5EF4-FFF2-40B4-BE49-F238E27FC236}">
                    <a16:creationId xmlns:a16="http://schemas.microsoft.com/office/drawing/2014/main" id="{DC782614-720D-8634-2738-58C4576D49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80" name="그림 779">
              <a:extLst>
                <a:ext uri="{FF2B5EF4-FFF2-40B4-BE49-F238E27FC236}">
                  <a16:creationId xmlns:a16="http://schemas.microsoft.com/office/drawing/2014/main" id="{27D76D6F-48CB-BB2D-22FB-9F996D088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781" name="사각형: 둥근 위쪽 모서리 780">
              <a:extLst>
                <a:ext uri="{FF2B5EF4-FFF2-40B4-BE49-F238E27FC236}">
                  <a16:creationId xmlns:a16="http://schemas.microsoft.com/office/drawing/2014/main" id="{D85F37A1-5F09-D0B7-4AD6-CB917F9F65CA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F741C952-02F3-C03D-1868-146D1C347EC4}"/>
                </a:ext>
              </a:extLst>
            </p:cNvPr>
            <p:cNvSpPr txBox="1"/>
            <p:nvPr/>
          </p:nvSpPr>
          <p:spPr>
            <a:xfrm>
              <a:off x="4885378" y="5689438"/>
              <a:ext cx="1992700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en-US" altLang="ko-KR" dirty="0"/>
                <a:t>[#TAG_Vlog] </a:t>
              </a:r>
              <a:r>
                <a:rPr lang="ko-KR" altLang="en-US" dirty="0"/>
                <a:t>사회적 기업으로 </a:t>
              </a:r>
              <a:endParaRPr lang="en-US" altLang="ko-KR" dirty="0"/>
            </a:p>
            <a:p>
              <a:r>
                <a:rPr lang="ko-KR" altLang="en-US" dirty="0"/>
                <a:t>가치 데이트하기</a:t>
              </a:r>
              <a:r>
                <a:rPr lang="en-US" altLang="ko-KR" dirty="0"/>
                <a:t>!</a:t>
              </a:r>
              <a:endParaRPr lang="ko-KR" altLang="en-US" dirty="0"/>
            </a:p>
          </p:txBody>
        </p:sp>
      </p:grpSp>
      <p:grpSp>
        <p:nvGrpSpPr>
          <p:cNvPr id="788" name="그룹 787">
            <a:extLst>
              <a:ext uri="{FF2B5EF4-FFF2-40B4-BE49-F238E27FC236}">
                <a16:creationId xmlns:a16="http://schemas.microsoft.com/office/drawing/2014/main" id="{1D9051D1-24F7-9B16-735E-77739EF03466}"/>
              </a:ext>
            </a:extLst>
          </p:cNvPr>
          <p:cNvGrpSpPr/>
          <p:nvPr/>
        </p:nvGrpSpPr>
        <p:grpSpPr>
          <a:xfrm>
            <a:off x="7357822" y="1459362"/>
            <a:ext cx="2016000" cy="1799845"/>
            <a:chOff x="4840864" y="4419484"/>
            <a:chExt cx="2096802" cy="1799845"/>
          </a:xfrm>
        </p:grpSpPr>
        <p:grpSp>
          <p:nvGrpSpPr>
            <p:cNvPr id="789" name="그룹 788">
              <a:extLst>
                <a:ext uri="{FF2B5EF4-FFF2-40B4-BE49-F238E27FC236}">
                  <a16:creationId xmlns:a16="http://schemas.microsoft.com/office/drawing/2014/main" id="{0CE54E76-DCAC-C3E4-2773-840841F8F7AB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793" name="사각형: 둥근 모서리 792">
                <a:extLst>
                  <a:ext uri="{FF2B5EF4-FFF2-40B4-BE49-F238E27FC236}">
                    <a16:creationId xmlns:a16="http://schemas.microsoft.com/office/drawing/2014/main" id="{763A93C2-7E1B-093B-FC76-C2E3E05A5006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794" name="직선 연결선 793">
                <a:extLst>
                  <a:ext uri="{FF2B5EF4-FFF2-40B4-BE49-F238E27FC236}">
                    <a16:creationId xmlns:a16="http://schemas.microsoft.com/office/drawing/2014/main" id="{3AD96FD0-D436-15EC-D16C-CCAF23C76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직선 연결선 794">
                <a:extLst>
                  <a:ext uri="{FF2B5EF4-FFF2-40B4-BE49-F238E27FC236}">
                    <a16:creationId xmlns:a16="http://schemas.microsoft.com/office/drawing/2014/main" id="{F412570B-53D0-3B8B-ADE5-B24C184A8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90" name="그림 789">
              <a:extLst>
                <a:ext uri="{FF2B5EF4-FFF2-40B4-BE49-F238E27FC236}">
                  <a16:creationId xmlns:a16="http://schemas.microsoft.com/office/drawing/2014/main" id="{59E982AC-DE2A-EB17-61FB-13BB2E105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791" name="사각형: 둥근 위쪽 모서리 790">
              <a:extLst>
                <a:ext uri="{FF2B5EF4-FFF2-40B4-BE49-F238E27FC236}">
                  <a16:creationId xmlns:a16="http://schemas.microsoft.com/office/drawing/2014/main" id="{C56302BC-3740-9EF9-50ED-8FF124E89065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440C1469-9D50-F681-EAAC-73E38EA68E7C}"/>
                </a:ext>
              </a:extLst>
            </p:cNvPr>
            <p:cNvSpPr txBox="1"/>
            <p:nvPr/>
          </p:nvSpPr>
          <p:spPr>
            <a:xfrm>
              <a:off x="4885378" y="5689438"/>
              <a:ext cx="2022710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어쩌다가</a:t>
              </a:r>
              <a:r>
                <a:rPr lang="en-US" altLang="ko-KR" dirty="0"/>
                <a:t>] </a:t>
              </a:r>
              <a:r>
                <a:rPr lang="ko-KR" altLang="en-US" dirty="0"/>
                <a:t>버리는 청바지로</a:t>
              </a:r>
              <a:br>
                <a:rPr lang="en-US" altLang="ko-KR" dirty="0"/>
              </a:br>
              <a:r>
                <a:rPr lang="ko-KR" altLang="en-US" dirty="0"/>
                <a:t>요즘 유행하는 에코백을 만들 </a:t>
              </a:r>
              <a:r>
                <a:rPr lang="en-US" altLang="ko-KR" dirty="0"/>
                <a:t>...</a:t>
              </a:r>
              <a:endParaRPr lang="ko-KR" altLang="en-US" dirty="0"/>
            </a:p>
          </p:txBody>
        </p:sp>
      </p:grpSp>
      <p:grpSp>
        <p:nvGrpSpPr>
          <p:cNvPr id="798" name="그룹 797">
            <a:extLst>
              <a:ext uri="{FF2B5EF4-FFF2-40B4-BE49-F238E27FC236}">
                <a16:creationId xmlns:a16="http://schemas.microsoft.com/office/drawing/2014/main" id="{8C616B44-6EBC-3328-A1DD-BB01B904F63C}"/>
              </a:ext>
            </a:extLst>
          </p:cNvPr>
          <p:cNvGrpSpPr/>
          <p:nvPr/>
        </p:nvGrpSpPr>
        <p:grpSpPr>
          <a:xfrm>
            <a:off x="5658177" y="1115592"/>
            <a:ext cx="3853766" cy="253916"/>
            <a:chOff x="5677027" y="3782449"/>
            <a:chExt cx="3853766" cy="253916"/>
          </a:xfrm>
        </p:grpSpPr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62A3AE98-98E6-ADE2-56ED-D26B10310F52}"/>
                </a:ext>
              </a:extLst>
            </p:cNvPr>
            <p:cNvSpPr txBox="1"/>
            <p:nvPr/>
          </p:nvSpPr>
          <p:spPr>
            <a:xfrm>
              <a:off x="8653630" y="3790006"/>
              <a:ext cx="8771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전체보기  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&gt; </a:t>
              </a:r>
              <a:endPara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A7DEB605-0BE0-FB69-EE48-B7C55BC49D96}"/>
                </a:ext>
              </a:extLst>
            </p:cNvPr>
            <p:cNvSpPr txBox="1"/>
            <p:nvPr/>
          </p:nvSpPr>
          <p:spPr>
            <a:xfrm>
              <a:off x="5713239" y="3782449"/>
              <a:ext cx="19832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b="1" dirty="0"/>
                <a:t>유튜브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·</a:t>
              </a:r>
              <a:r>
                <a:rPr lang="ko-KR" altLang="en-US" sz="1050" dirty="0"/>
                <a:t>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인스타그램 </a:t>
              </a:r>
              <a:r>
                <a:rPr lang="en-US" altLang="ko-KR" sz="1050" dirty="0"/>
                <a:t>·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페이스북</a:t>
              </a:r>
            </a:p>
          </p:txBody>
        </p:sp>
        <p:cxnSp>
          <p:nvCxnSpPr>
            <p:cNvPr id="797" name="직선 연결선 796">
              <a:extLst>
                <a:ext uri="{FF2B5EF4-FFF2-40B4-BE49-F238E27FC236}">
                  <a16:creationId xmlns:a16="http://schemas.microsoft.com/office/drawing/2014/main" id="{1B82306B-B3F3-47AA-84BF-66A63A4CA980}"/>
                </a:ext>
              </a:extLst>
            </p:cNvPr>
            <p:cNvCxnSpPr/>
            <p:nvPr/>
          </p:nvCxnSpPr>
          <p:spPr>
            <a:xfrm>
              <a:off x="5677027" y="3831184"/>
              <a:ext cx="0" cy="162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6" name="TextBox 815">
            <a:extLst>
              <a:ext uri="{FF2B5EF4-FFF2-40B4-BE49-F238E27FC236}">
                <a16:creationId xmlns:a16="http://schemas.microsoft.com/office/drawing/2014/main" id="{C700DFD2-8E0D-FFB7-4F56-5ED64573F829}"/>
              </a:ext>
            </a:extLst>
          </p:cNvPr>
          <p:cNvSpPr txBox="1"/>
          <p:nvPr/>
        </p:nvSpPr>
        <p:spPr>
          <a:xfrm>
            <a:off x="326069" y="1101587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200" b="1" dirty="0"/>
              <a:t>소개</a:t>
            </a:r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BF4E73B8-9987-5A67-046A-F758715E2001}"/>
              </a:ext>
            </a:extLst>
          </p:cNvPr>
          <p:cNvSpPr txBox="1"/>
          <p:nvPr/>
        </p:nvSpPr>
        <p:spPr>
          <a:xfrm>
            <a:off x="5133739" y="1101587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200" b="1" dirty="0"/>
              <a:t>홍보</a:t>
            </a:r>
          </a:p>
        </p:txBody>
      </p:sp>
      <p:grpSp>
        <p:nvGrpSpPr>
          <p:cNvPr id="818" name="그룹 817">
            <a:extLst>
              <a:ext uri="{FF2B5EF4-FFF2-40B4-BE49-F238E27FC236}">
                <a16:creationId xmlns:a16="http://schemas.microsoft.com/office/drawing/2014/main" id="{3B9AD076-A590-B0F7-5135-5AFB3F64F5B4}"/>
              </a:ext>
            </a:extLst>
          </p:cNvPr>
          <p:cNvGrpSpPr/>
          <p:nvPr/>
        </p:nvGrpSpPr>
        <p:grpSpPr>
          <a:xfrm>
            <a:off x="5142527" y="3476699"/>
            <a:ext cx="2053286" cy="1799845"/>
            <a:chOff x="4840864" y="4419484"/>
            <a:chExt cx="2135582" cy="1799845"/>
          </a:xfrm>
        </p:grpSpPr>
        <p:grpSp>
          <p:nvGrpSpPr>
            <p:cNvPr id="819" name="그룹 818">
              <a:extLst>
                <a:ext uri="{FF2B5EF4-FFF2-40B4-BE49-F238E27FC236}">
                  <a16:creationId xmlns:a16="http://schemas.microsoft.com/office/drawing/2014/main" id="{87356B1D-68B9-33F9-5F0B-F482B628D842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824" name="사각형: 둥근 모서리 823">
                <a:extLst>
                  <a:ext uri="{FF2B5EF4-FFF2-40B4-BE49-F238E27FC236}">
                    <a16:creationId xmlns:a16="http://schemas.microsoft.com/office/drawing/2014/main" id="{16CD130C-1535-22AC-33E1-257CB367C6B7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825" name="직선 연결선 824">
                <a:extLst>
                  <a:ext uri="{FF2B5EF4-FFF2-40B4-BE49-F238E27FC236}">
                    <a16:creationId xmlns:a16="http://schemas.microsoft.com/office/drawing/2014/main" id="{2D8B82D7-3CDA-5E96-E335-531C0B5240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직선 연결선 825">
                <a:extLst>
                  <a:ext uri="{FF2B5EF4-FFF2-40B4-BE49-F238E27FC236}">
                    <a16:creationId xmlns:a16="http://schemas.microsoft.com/office/drawing/2014/main" id="{D2DE8B30-E535-B109-5698-7CE2043506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0" name="그림 819">
              <a:extLst>
                <a:ext uri="{FF2B5EF4-FFF2-40B4-BE49-F238E27FC236}">
                  <a16:creationId xmlns:a16="http://schemas.microsoft.com/office/drawing/2014/main" id="{E50D4F1D-3D5D-D190-578F-FA53BE1E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821" name="사각형: 둥근 위쪽 모서리 820">
              <a:extLst>
                <a:ext uri="{FF2B5EF4-FFF2-40B4-BE49-F238E27FC236}">
                  <a16:creationId xmlns:a16="http://schemas.microsoft.com/office/drawing/2014/main" id="{E508A67B-11A2-B3C5-57D7-34606202F7BC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F7A58101-1FEE-551E-AACA-A6CEA3836AA4}"/>
                </a:ext>
              </a:extLst>
            </p:cNvPr>
            <p:cNvSpPr txBox="1"/>
            <p:nvPr/>
          </p:nvSpPr>
          <p:spPr>
            <a:xfrm>
              <a:off x="4885378" y="5689438"/>
              <a:ext cx="2091068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바이소셜</a:t>
              </a:r>
              <a:r>
                <a:rPr lang="en-US" altLang="ko-KR" dirty="0"/>
                <a:t>] </a:t>
              </a:r>
              <a:r>
                <a:rPr lang="ko-KR" altLang="en-US" dirty="0" err="1"/>
                <a:t>삼성떡프린스와</a:t>
              </a:r>
              <a:r>
                <a:rPr lang="ko-KR" altLang="en-US" dirty="0"/>
                <a:t> 함께</a:t>
              </a:r>
              <a:endParaRPr lang="en-US" altLang="ko-KR" dirty="0"/>
            </a:p>
            <a:p>
              <a:r>
                <a:rPr lang="ko-KR" altLang="en-US" dirty="0"/>
                <a:t>떡 샌드위치 만들기</a:t>
              </a:r>
            </a:p>
          </p:txBody>
        </p:sp>
      </p:grpSp>
      <p:grpSp>
        <p:nvGrpSpPr>
          <p:cNvPr id="827" name="그룹 826">
            <a:extLst>
              <a:ext uri="{FF2B5EF4-FFF2-40B4-BE49-F238E27FC236}">
                <a16:creationId xmlns:a16="http://schemas.microsoft.com/office/drawing/2014/main" id="{9CC4F27F-B5CB-D1D5-A55C-4D3E49B45851}"/>
              </a:ext>
            </a:extLst>
          </p:cNvPr>
          <p:cNvGrpSpPr/>
          <p:nvPr/>
        </p:nvGrpSpPr>
        <p:grpSpPr>
          <a:xfrm>
            <a:off x="7357823" y="3476699"/>
            <a:ext cx="2053286" cy="1799845"/>
            <a:chOff x="4840864" y="4419484"/>
            <a:chExt cx="2135582" cy="1799845"/>
          </a:xfrm>
        </p:grpSpPr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929562E4-80CF-7B4C-3AB6-187B70716DD6}"/>
                </a:ext>
              </a:extLst>
            </p:cNvPr>
            <p:cNvGrpSpPr/>
            <p:nvPr/>
          </p:nvGrpSpPr>
          <p:grpSpPr>
            <a:xfrm>
              <a:off x="4840864" y="4419484"/>
              <a:ext cx="2096802" cy="1200009"/>
              <a:chOff x="433438" y="4099367"/>
              <a:chExt cx="2096802" cy="1218603"/>
            </a:xfrm>
          </p:grpSpPr>
          <p:sp>
            <p:nvSpPr>
              <p:cNvPr id="384" name="사각형: 둥근 모서리 383">
                <a:extLst>
                  <a:ext uri="{FF2B5EF4-FFF2-40B4-BE49-F238E27FC236}">
                    <a16:creationId xmlns:a16="http://schemas.microsoft.com/office/drawing/2014/main" id="{C56F3D73-3CF6-ED8C-7C6C-D6AAF3DF9527}"/>
                  </a:ext>
                </a:extLst>
              </p:cNvPr>
              <p:cNvSpPr/>
              <p:nvPr/>
            </p:nvSpPr>
            <p:spPr>
              <a:xfrm>
                <a:off x="433438" y="4099367"/>
                <a:ext cx="2096802" cy="1206408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31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cxnSp>
            <p:nvCxnSpPr>
              <p:cNvPr id="385" name="직선 연결선 384">
                <a:extLst>
                  <a:ext uri="{FF2B5EF4-FFF2-40B4-BE49-F238E27FC236}">
                    <a16:creationId xmlns:a16="http://schemas.microsoft.com/office/drawing/2014/main" id="{E222ADD3-D13C-4B14-C663-C3C375A77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2634" y="4124844"/>
                <a:ext cx="2087606" cy="1193126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직선 연결선 385">
                <a:extLst>
                  <a:ext uri="{FF2B5EF4-FFF2-40B4-BE49-F238E27FC236}">
                    <a16:creationId xmlns:a16="http://schemas.microsoft.com/office/drawing/2014/main" id="{01024147-1564-F0F1-9332-28263C9C5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6099" y="4124844"/>
                <a:ext cx="2050018" cy="1167650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9" name="그림 828">
              <a:extLst>
                <a:ext uri="{FF2B5EF4-FFF2-40B4-BE49-F238E27FC236}">
                  <a16:creationId xmlns:a16="http://schemas.microsoft.com/office/drawing/2014/main" id="{DD22962F-B8FF-5482-2CF4-A1F63D57D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8677" y="4857563"/>
              <a:ext cx="476250" cy="323850"/>
            </a:xfrm>
            <a:prstGeom prst="rect">
              <a:avLst/>
            </a:prstGeom>
          </p:spPr>
        </p:pic>
        <p:sp>
          <p:nvSpPr>
            <p:cNvPr id="830" name="사각형: 둥근 위쪽 모서리 829">
              <a:extLst>
                <a:ext uri="{FF2B5EF4-FFF2-40B4-BE49-F238E27FC236}">
                  <a16:creationId xmlns:a16="http://schemas.microsoft.com/office/drawing/2014/main" id="{A8140276-7A02-5EE7-EA71-3188F0573B86}"/>
                </a:ext>
              </a:extLst>
            </p:cNvPr>
            <p:cNvSpPr/>
            <p:nvPr/>
          </p:nvSpPr>
          <p:spPr>
            <a:xfrm rot="10800000">
              <a:off x="4840864" y="5607329"/>
              <a:ext cx="2096802" cy="6120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72000" bIns="7200" rtlCol="0" anchor="t"/>
            <a:lstStyle/>
            <a:p>
              <a:pPr algn="l"/>
              <a:endParaRPr lang="ko-KR" altLang="en-US" sz="75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  <p:sp>
          <p:nvSpPr>
            <p:cNvPr id="831" name="TextBox 830">
              <a:extLst>
                <a:ext uri="{FF2B5EF4-FFF2-40B4-BE49-F238E27FC236}">
                  <a16:creationId xmlns:a16="http://schemas.microsoft.com/office/drawing/2014/main" id="{2395C965-A923-CA8C-6F8E-B0969E29044B}"/>
                </a:ext>
              </a:extLst>
            </p:cNvPr>
            <p:cNvSpPr txBox="1"/>
            <p:nvPr/>
          </p:nvSpPr>
          <p:spPr>
            <a:xfrm>
              <a:off x="4885378" y="5689438"/>
              <a:ext cx="2091068" cy="433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lnSpc>
                  <a:spcPts val="1400"/>
                </a:lnSpc>
                <a:defRPr sz="1000" b="1" i="0">
                  <a:solidFill>
                    <a:srgbClr val="333333"/>
                  </a:solidFill>
                  <a:effectLst/>
                </a:defRPr>
              </a:lvl1pPr>
            </a:lstStyle>
            <a:p>
              <a:r>
                <a:rPr lang="en-US" altLang="ko-KR" dirty="0"/>
                <a:t>[</a:t>
              </a:r>
              <a:r>
                <a:rPr lang="ko-KR" altLang="en-US" dirty="0"/>
                <a:t>어쩌다가</a:t>
              </a:r>
              <a:r>
                <a:rPr lang="en-US" altLang="ko-KR" dirty="0"/>
                <a:t>] </a:t>
              </a:r>
              <a:r>
                <a:rPr lang="ko-KR" altLang="en-US" dirty="0"/>
                <a:t>공기 정화식물로 방을</a:t>
              </a:r>
              <a:endParaRPr lang="en-US" altLang="ko-KR" dirty="0"/>
            </a:p>
            <a:p>
              <a:r>
                <a:rPr lang="ko-KR" altLang="en-US" dirty="0"/>
                <a:t>꾸며 보았다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246B98A7-90EA-8698-1F3B-290DDE855CC5}"/>
              </a:ext>
            </a:extLst>
          </p:cNvPr>
          <p:cNvSpPr txBox="1"/>
          <p:nvPr/>
        </p:nvSpPr>
        <p:spPr>
          <a:xfrm>
            <a:off x="582487" y="3123678"/>
            <a:ext cx="4104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나의 일상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우리의 소비가 세상을 바꿀 수 있다면</a:t>
            </a:r>
            <a:r>
              <a:rPr lang="en-US" altLang="ko-KR" sz="1200" b="1" dirty="0"/>
              <a:t>?</a:t>
            </a:r>
            <a:br>
              <a:rPr lang="en-US" altLang="ko-KR" sz="1200" b="1" dirty="0"/>
            </a:br>
            <a:endParaRPr lang="en-US" altLang="ko-KR" sz="1200" b="1" dirty="0"/>
          </a:p>
          <a:p>
            <a:r>
              <a:rPr lang="ko-KR" altLang="en-US" sz="1000" dirty="0"/>
              <a:t>누구나 할 수 있는 </a:t>
            </a:r>
            <a:r>
              <a:rPr lang="ko-KR" altLang="en-US" sz="1000" dirty="0" err="1"/>
              <a:t>바이소셜은</a:t>
            </a:r>
            <a:r>
              <a:rPr lang="ko-KR" altLang="en-US" sz="1000" dirty="0"/>
              <a:t> 나</a:t>
            </a:r>
            <a:r>
              <a:rPr lang="en-US" altLang="ko-KR" sz="1000" dirty="0"/>
              <a:t>, </a:t>
            </a:r>
            <a:r>
              <a:rPr lang="ko-KR" altLang="en-US" sz="1000" dirty="0"/>
              <a:t>이웃</a:t>
            </a:r>
            <a:r>
              <a:rPr lang="en-US" altLang="ko-KR" sz="1000" dirty="0"/>
              <a:t>, </a:t>
            </a:r>
            <a:r>
              <a:rPr lang="ko-KR" altLang="en-US" sz="1000" dirty="0"/>
              <a:t>그리고 지구를 한 번 더 생각</a:t>
            </a:r>
            <a:endParaRPr lang="en-US" altLang="ko-KR" sz="1000" dirty="0"/>
          </a:p>
          <a:p>
            <a:r>
              <a:rPr lang="ko-KR" altLang="en-US" sz="1000" dirty="0"/>
              <a:t>하는 소비로 지속가능한 세상을 만들어가는 일상 실천 캠페인 입니다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ko-KR" altLang="en-US" sz="1000" dirty="0"/>
              <a:t>나의 소비가 사회에 미칠 변화를 한 번 더 생각하는 것</a:t>
            </a:r>
            <a:r>
              <a:rPr lang="en-US" altLang="ko-KR" sz="1000" dirty="0"/>
              <a:t>, </a:t>
            </a:r>
            <a:r>
              <a:rPr lang="ko-KR" altLang="en-US" sz="1000" dirty="0"/>
              <a:t>다양한 가치를 </a:t>
            </a:r>
            <a:br>
              <a:rPr lang="en-US" altLang="ko-KR" sz="1000" dirty="0"/>
            </a:br>
            <a:r>
              <a:rPr lang="ko-KR" altLang="en-US" sz="1000" dirty="0"/>
              <a:t>담은 사회적경제 제품을 구매하고 이들의 가치를 지지하는 것</a:t>
            </a:r>
            <a:r>
              <a:rPr lang="en-US" altLang="ko-KR" sz="1000" dirty="0"/>
              <a:t>, </a:t>
            </a:r>
            <a:r>
              <a:rPr lang="ko-KR" altLang="en-US" sz="1000" dirty="0"/>
              <a:t>일상을 </a:t>
            </a:r>
            <a:endParaRPr lang="en-US" altLang="ko-KR" sz="1000" dirty="0"/>
          </a:p>
          <a:p>
            <a:r>
              <a:rPr lang="ko-KR" altLang="en-US" sz="1000" dirty="0"/>
              <a:t>살아가는 것만으로도 </a:t>
            </a:r>
            <a:r>
              <a:rPr lang="ko-KR" altLang="en-US" sz="1000" dirty="0" err="1"/>
              <a:t>바이소셜할</a:t>
            </a:r>
            <a:r>
              <a:rPr lang="ko-KR" altLang="en-US" sz="1000" dirty="0"/>
              <a:t> 수 있답니다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444CE53-30EC-073D-0BB7-8298D8B1D393}"/>
              </a:ext>
            </a:extLst>
          </p:cNvPr>
          <p:cNvSpPr txBox="1"/>
          <p:nvPr/>
        </p:nvSpPr>
        <p:spPr>
          <a:xfrm>
            <a:off x="4010783" y="1124717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63EA0D0-5D5D-4C63-5148-358CE632AA78}"/>
              </a:ext>
            </a:extLst>
          </p:cNvPr>
          <p:cNvGrpSpPr/>
          <p:nvPr/>
        </p:nvGrpSpPr>
        <p:grpSpPr>
          <a:xfrm>
            <a:off x="1334987" y="4703886"/>
            <a:ext cx="2493005" cy="324000"/>
            <a:chOff x="1130779" y="4798156"/>
            <a:chExt cx="2493005" cy="324000"/>
          </a:xfrm>
        </p:grpSpPr>
        <p:sp>
          <p:nvSpPr>
            <p:cNvPr id="392" name="사각형: 둥근 모서리 391">
              <a:extLst>
                <a:ext uri="{FF2B5EF4-FFF2-40B4-BE49-F238E27FC236}">
                  <a16:creationId xmlns:a16="http://schemas.microsoft.com/office/drawing/2014/main" id="{D5B4B87C-25C3-629D-A771-9B1A043B2A08}"/>
                </a:ext>
              </a:extLst>
            </p:cNvPr>
            <p:cNvSpPr/>
            <p:nvPr/>
          </p:nvSpPr>
          <p:spPr>
            <a:xfrm>
              <a:off x="1130779" y="4798156"/>
              <a:ext cx="1224000" cy="324000"/>
            </a:xfrm>
            <a:prstGeom prst="roundRect">
              <a:avLst>
                <a:gd name="adj" fmla="val 5991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ko-KR" altLang="en-US" sz="850" dirty="0">
                  <a:solidFill>
                    <a:schemeClr val="bg1"/>
                  </a:solidFill>
                  <a:latin typeface="+mn-ea"/>
                </a:rPr>
                <a:t>바이소셜 참여하기  </a:t>
              </a:r>
              <a:r>
                <a:rPr lang="en-US" altLang="ko-KR" sz="850" dirty="0">
                  <a:solidFill>
                    <a:schemeClr val="bg1"/>
                  </a:solidFill>
                  <a:latin typeface="+mn-ea"/>
                </a:rPr>
                <a:t>&gt;</a:t>
              </a:r>
              <a:endParaRPr lang="ko-KR" altLang="en-US" sz="850" b="0" dirty="0">
                <a:solidFill>
                  <a:schemeClr val="bg1"/>
                </a:solidFill>
                <a:latin typeface="+mn-ea"/>
              </a:endParaRPr>
            </a:p>
          </p:txBody>
        </p:sp>
        <p:grpSp>
          <p:nvGrpSpPr>
            <p:cNvPr id="404" name="그룹 403">
              <a:extLst>
                <a:ext uri="{FF2B5EF4-FFF2-40B4-BE49-F238E27FC236}">
                  <a16:creationId xmlns:a16="http://schemas.microsoft.com/office/drawing/2014/main" id="{5F4836BB-5BE8-AA8E-CA6E-75285DE3DF69}"/>
                </a:ext>
              </a:extLst>
            </p:cNvPr>
            <p:cNvGrpSpPr/>
            <p:nvPr/>
          </p:nvGrpSpPr>
          <p:grpSpPr>
            <a:xfrm>
              <a:off x="2435784" y="4798156"/>
              <a:ext cx="1188000" cy="324000"/>
              <a:chOff x="3677725" y="4845291"/>
              <a:chExt cx="1188000" cy="324000"/>
            </a:xfrm>
          </p:grpSpPr>
          <p:pic>
            <p:nvPicPr>
              <p:cNvPr id="396" name="그림 395">
                <a:extLst>
                  <a:ext uri="{FF2B5EF4-FFF2-40B4-BE49-F238E27FC236}">
                    <a16:creationId xmlns:a16="http://schemas.microsoft.com/office/drawing/2014/main" id="{40E77BB2-B05C-7BB5-19BD-D2F0032E4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grayscl/>
              </a:blip>
              <a:stretch>
                <a:fillRect/>
              </a:stretch>
            </p:blipFill>
            <p:spPr>
              <a:xfrm>
                <a:off x="4567619" y="4912797"/>
                <a:ext cx="228600" cy="209550"/>
              </a:xfrm>
              <a:prstGeom prst="rect">
                <a:avLst/>
              </a:prstGeom>
            </p:spPr>
          </p:pic>
          <p:sp>
            <p:nvSpPr>
              <p:cNvPr id="393" name="사각형: 둥근 모서리 392">
                <a:extLst>
                  <a:ext uri="{FF2B5EF4-FFF2-40B4-BE49-F238E27FC236}">
                    <a16:creationId xmlns:a16="http://schemas.microsoft.com/office/drawing/2014/main" id="{06C579F6-F9D9-555B-080A-78BB4B155298}"/>
                  </a:ext>
                </a:extLst>
              </p:cNvPr>
              <p:cNvSpPr/>
              <p:nvPr/>
            </p:nvSpPr>
            <p:spPr>
              <a:xfrm>
                <a:off x="3677725" y="4845291"/>
                <a:ext cx="1188000" cy="324000"/>
              </a:xfrm>
              <a:prstGeom prst="roundRect">
                <a:avLst>
                  <a:gd name="adj" fmla="val 5991"/>
                </a:avLst>
              </a:prstGeom>
              <a:noFill/>
              <a:ln w="3175">
                <a:solidFill>
                  <a:schemeClr val="bg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36000" bIns="0" rtlCol="0" anchor="ctr"/>
              <a:lstStyle/>
              <a:p>
                <a:r>
                  <a:rPr lang="ko-KR" altLang="en-US" sz="850" dirty="0">
                    <a:solidFill>
                      <a:schemeClr val="tx1"/>
                    </a:solidFill>
                    <a:latin typeface="+mn-ea"/>
                  </a:rPr>
                  <a:t>  리플렛 다운로드   </a:t>
                </a:r>
                <a:endParaRPr lang="ko-KR" altLang="en-US" sz="850" b="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1591CE-ACAF-30FC-14DD-B74A11D8EB37}"/>
              </a:ext>
            </a:extLst>
          </p:cNvPr>
          <p:cNvGrpSpPr/>
          <p:nvPr/>
        </p:nvGrpSpPr>
        <p:grpSpPr>
          <a:xfrm>
            <a:off x="691489" y="1723838"/>
            <a:ext cx="3780000" cy="1260000"/>
            <a:chOff x="433438" y="4099367"/>
            <a:chExt cx="2096802" cy="1218603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E41B6888-C06D-2A8B-63B4-8998C212DA4A}"/>
                </a:ext>
              </a:extLst>
            </p:cNvPr>
            <p:cNvSpPr/>
            <p:nvPr/>
          </p:nvSpPr>
          <p:spPr>
            <a:xfrm>
              <a:off x="433438" y="4099367"/>
              <a:ext cx="2096802" cy="12064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7650D0F-CE03-0645-715B-88216B44EC03}"/>
                </a:ext>
              </a:extLst>
            </p:cNvPr>
            <p:cNvCxnSpPr>
              <a:cxnSpLocks/>
            </p:cNvCxnSpPr>
            <p:nvPr/>
          </p:nvCxnSpPr>
          <p:spPr>
            <a:xfrm>
              <a:off x="442634" y="4124844"/>
              <a:ext cx="2087606" cy="1193126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72C6296-58C2-B6A3-F690-A35AD9F70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6099" y="4124844"/>
              <a:ext cx="2050018" cy="11676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757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E9EE-FBEF-08FC-8922-36C9BE9FF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D2C67595-3F53-ED3E-ABFE-664FE905D292}"/>
              </a:ext>
            </a:extLst>
          </p:cNvPr>
          <p:cNvSpPr txBox="1"/>
          <p:nvPr/>
        </p:nvSpPr>
        <p:spPr>
          <a:xfrm>
            <a:off x="10355844" y="688967"/>
            <a:ext cx="1664090" cy="20005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/>
            <a:r>
              <a:rPr lang="en-US" altLang="ko-KR" sz="700" b="1" dirty="0">
                <a:ea typeface="나눔바른고딕" panose="020B0603020101020101"/>
              </a:rPr>
              <a:t>-</a:t>
            </a:r>
            <a:endParaRPr lang="ko-KR" altLang="ko-KR" sz="700" b="1" dirty="0">
              <a:ea typeface="나눔바른고딕" panose="020B0603020101020101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5CC166-ECFF-DA89-75C0-47613151487C}"/>
              </a:ext>
            </a:extLst>
          </p:cNvPr>
          <p:cNvSpPr txBox="1"/>
          <p:nvPr/>
        </p:nvSpPr>
        <p:spPr>
          <a:xfrm>
            <a:off x="10355844" y="507574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FE93C5-FAC8-A169-B19C-0CF2A1201063}"/>
              </a:ext>
            </a:extLst>
          </p:cNvPr>
          <p:cNvSpPr txBox="1"/>
          <p:nvPr/>
        </p:nvSpPr>
        <p:spPr>
          <a:xfrm>
            <a:off x="10355844" y="873860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html</a:t>
            </a:r>
            <a:endParaRPr lang="ko-KR" altLang="ko-KR" sz="700" dirty="0">
              <a:latin typeface="Arial" panose="020B0604020202020204" pitchFamily="34" charset="0"/>
              <a:ea typeface="나눔바른고딕" panose="020B0603020101020101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A8281FD9-D83C-BDD5-8DF0-0C4B0A6960C0}"/>
              </a:ext>
            </a:extLst>
          </p:cNvPr>
          <p:cNvSpPr txBox="1"/>
          <p:nvPr/>
        </p:nvSpPr>
        <p:spPr>
          <a:xfrm>
            <a:off x="10355844" y="1146427"/>
            <a:ext cx="1664090" cy="2000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Arial Unicode MS"/>
                <a:ea typeface="나눔바른고딕" panose="020B0603020101020101"/>
              </a:rPr>
              <a:t>메인</a:t>
            </a:r>
          </a:p>
        </p:txBody>
      </p:sp>
      <p:sp>
        <p:nvSpPr>
          <p:cNvPr id="767" name="TextBox 766">
            <a:extLst>
              <a:ext uri="{FF2B5EF4-FFF2-40B4-BE49-F238E27FC236}">
                <a16:creationId xmlns:a16="http://schemas.microsoft.com/office/drawing/2014/main" id="{5B7D0B36-DE72-BEA9-1A65-7B1BAE6EA6D2}"/>
              </a:ext>
            </a:extLst>
          </p:cNvPr>
          <p:cNvSpPr txBox="1"/>
          <p:nvPr/>
        </p:nvSpPr>
        <p:spPr>
          <a:xfrm>
            <a:off x="66840" y="126321"/>
            <a:ext cx="18117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판로플랫폼 메인시안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974">
            <a:extLst>
              <a:ext uri="{FF2B5EF4-FFF2-40B4-BE49-F238E27FC236}">
                <a16:creationId xmlns:a16="http://schemas.microsoft.com/office/drawing/2014/main" id="{9E2F7F6E-12C0-30F9-789C-EFD3A064DD47}"/>
              </a:ext>
            </a:extLst>
          </p:cNvPr>
          <p:cNvGraphicFramePr>
            <a:graphicFrameLocks noGrp="1"/>
          </p:cNvGraphicFramePr>
          <p:nvPr/>
        </p:nvGraphicFramePr>
        <p:xfrm>
          <a:off x="9680490" y="1691003"/>
          <a:ext cx="2340000" cy="1551360"/>
        </p:xfrm>
        <a:graphic>
          <a:graphicData uri="http://schemas.openxmlformats.org/drawingml/2006/table">
            <a:tbl>
              <a:tblPr/>
              <a:tblGrid>
                <a:gridCol w="2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 Unicode MS"/>
                        <a:ea typeface="나눔바른고딕" panose="020B0603020101020101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950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5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508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49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42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44736"/>
                  </a:ext>
                </a:extLst>
              </a:tr>
            </a:tbl>
          </a:graphicData>
        </a:graphic>
      </p:graphicFrame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25A0BDD-6843-E280-39E7-FD27C7F7EFAE}"/>
              </a:ext>
            </a:extLst>
          </p:cNvPr>
          <p:cNvSpPr/>
          <p:nvPr/>
        </p:nvSpPr>
        <p:spPr>
          <a:xfrm>
            <a:off x="421490" y="1187904"/>
            <a:ext cx="2052000" cy="57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우선구매제도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B827076-C012-786A-5A28-2A5A60FE5A7B}"/>
              </a:ext>
            </a:extLst>
          </p:cNvPr>
          <p:cNvSpPr/>
          <p:nvPr/>
        </p:nvSpPr>
        <p:spPr>
          <a:xfrm>
            <a:off x="2688589" y="1187904"/>
            <a:ext cx="2052000" cy="57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소액수의계약제도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801EA-0375-9AFF-077A-52CEF9BBFD0B}"/>
              </a:ext>
            </a:extLst>
          </p:cNvPr>
          <p:cNvSpPr txBox="1"/>
          <p:nvPr/>
        </p:nvSpPr>
        <p:spPr>
          <a:xfrm>
            <a:off x="284909" y="790507"/>
            <a:ext cx="108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제도 가이드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210AB35-7F92-AE03-29B8-5D48FB50F33F}"/>
              </a:ext>
            </a:extLst>
          </p:cNvPr>
          <p:cNvSpPr/>
          <p:nvPr/>
        </p:nvSpPr>
        <p:spPr>
          <a:xfrm>
            <a:off x="421490" y="1902279"/>
            <a:ext cx="2052000" cy="57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우수제품지정제도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268FAA9-9C9E-3869-9E84-F3FDF317DF4F}"/>
              </a:ext>
            </a:extLst>
          </p:cNvPr>
          <p:cNvSpPr/>
          <p:nvPr/>
        </p:nvSpPr>
        <p:spPr>
          <a:xfrm>
            <a:off x="2688589" y="1902279"/>
            <a:ext cx="2052000" cy="576000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시범구매제도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9128CD-A6FB-6BAE-F401-8938E4B5C645}"/>
              </a:ext>
            </a:extLst>
          </p:cNvPr>
          <p:cNvSpPr txBox="1"/>
          <p:nvPr/>
        </p:nvSpPr>
        <p:spPr>
          <a:xfrm>
            <a:off x="4983216" y="790507"/>
            <a:ext cx="1089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400" b="1" dirty="0"/>
              <a:t>이용 가이드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09B51989-F358-4797-8994-3EB6A6904774}"/>
              </a:ext>
            </a:extLst>
          </p:cNvPr>
          <p:cNvSpPr/>
          <p:nvPr/>
        </p:nvSpPr>
        <p:spPr>
          <a:xfrm>
            <a:off x="5069999" y="1194706"/>
            <a:ext cx="2052000" cy="1290375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수요기관 이용 가이드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2508F87-C52B-E981-3E62-B62DA27181DC}"/>
              </a:ext>
            </a:extLst>
          </p:cNvPr>
          <p:cNvSpPr/>
          <p:nvPr/>
        </p:nvSpPr>
        <p:spPr>
          <a:xfrm>
            <a:off x="7327424" y="1194706"/>
            <a:ext cx="2052000" cy="1290375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bIns="180000"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공급업체 이용 가이드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6BC16C9-63F5-7E2D-7B1D-2888F5A59974}"/>
              </a:ext>
            </a:extLst>
          </p:cNvPr>
          <p:cNvGrpSpPr/>
          <p:nvPr/>
        </p:nvGrpSpPr>
        <p:grpSpPr>
          <a:xfrm>
            <a:off x="5825999" y="1409904"/>
            <a:ext cx="540000" cy="540000"/>
            <a:chOff x="6446076" y="2895600"/>
            <a:chExt cx="1906543" cy="1906543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29BCBC28-1909-5496-7E02-57568D521A6F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5186FBD-3271-34C4-CBE2-57A20F38846F}"/>
                </a:ext>
              </a:extLst>
            </p:cNvPr>
            <p:cNvCxnSpPr>
              <a:stCxn id="31" idx="7"/>
              <a:endCxn id="31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23760B8-9CB9-303E-5FB2-A7D3B72CDB20}"/>
                </a:ext>
              </a:extLst>
            </p:cNvPr>
            <p:cNvCxnSpPr>
              <a:stCxn id="31" idx="1"/>
              <a:endCxn id="31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AA6C44-BED7-DA4D-FD68-52A1C7ACFB90}"/>
              </a:ext>
            </a:extLst>
          </p:cNvPr>
          <p:cNvGrpSpPr/>
          <p:nvPr/>
        </p:nvGrpSpPr>
        <p:grpSpPr>
          <a:xfrm>
            <a:off x="8083424" y="1409904"/>
            <a:ext cx="540000" cy="540000"/>
            <a:chOff x="6446076" y="2895600"/>
            <a:chExt cx="1906543" cy="1906543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67A01B8-73ED-1D93-0853-9BB7D81C89FE}"/>
                </a:ext>
              </a:extLst>
            </p:cNvPr>
            <p:cNvSpPr/>
            <p:nvPr/>
          </p:nvSpPr>
          <p:spPr bwMode="auto">
            <a:xfrm>
              <a:off x="6446076" y="2895600"/>
              <a:ext cx="1906543" cy="190654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txBody>
            <a:bodyPr wrap="square" lIns="180000" rtlCol="0" anchor="ctr">
              <a:noAutofit/>
            </a:bodyPr>
            <a:lstStyle/>
            <a:p>
              <a:pPr algn="l"/>
              <a:endPara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1D3BA6EE-9E39-5DDE-C28B-305B337A44D8}"/>
                </a:ext>
              </a:extLst>
            </p:cNvPr>
            <p:cNvCxnSpPr>
              <a:stCxn id="35" idx="7"/>
              <a:endCxn id="35" idx="3"/>
            </p:cNvCxnSpPr>
            <p:nvPr/>
          </p:nvCxnSpPr>
          <p:spPr>
            <a:xfrm flipH="1"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9FD4032-D76F-3AD0-84FC-595550C5CF7B}"/>
                </a:ext>
              </a:extLst>
            </p:cNvPr>
            <p:cNvCxnSpPr>
              <a:stCxn id="35" idx="1"/>
              <a:endCxn id="35" idx="5"/>
            </p:cNvCxnSpPr>
            <p:nvPr/>
          </p:nvCxnSpPr>
          <p:spPr>
            <a:xfrm>
              <a:off x="6725283" y="3174807"/>
              <a:ext cx="1348129" cy="134812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7C6E6DF-C52C-16D0-48DF-CACD981DB3AE}"/>
              </a:ext>
            </a:extLst>
          </p:cNvPr>
          <p:cNvSpPr/>
          <p:nvPr/>
        </p:nvSpPr>
        <p:spPr>
          <a:xfrm>
            <a:off x="421490" y="3081440"/>
            <a:ext cx="2880000" cy="3343636"/>
          </a:xfrm>
          <a:prstGeom prst="roundRect">
            <a:avLst>
              <a:gd name="adj" fmla="val 0"/>
            </a:avLst>
          </a:prstGeom>
          <a:solidFill>
            <a:sysClr val="window" lastClr="FFFFFF"/>
          </a:solidFill>
          <a:ln w="3175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5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ECB1C-E8F4-45EB-0281-395BBB82F7A8}"/>
              </a:ext>
            </a:extLst>
          </p:cNvPr>
          <p:cNvSpPr txBox="1"/>
          <p:nvPr/>
        </p:nvSpPr>
        <p:spPr>
          <a:xfrm>
            <a:off x="284909" y="2684043"/>
            <a:ext cx="2530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en-US" altLang="ko-KR" sz="1400" b="1" dirty="0"/>
              <a:t>Buy Social </a:t>
            </a:r>
            <a:r>
              <a:rPr lang="ko-KR" altLang="en-US" sz="1400" b="1" dirty="0"/>
              <a:t>오프라인 매장 찾기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7DA63-8EC7-D653-637B-412CF25F54BA}"/>
              </a:ext>
            </a:extLst>
          </p:cNvPr>
          <p:cNvSpPr txBox="1"/>
          <p:nvPr/>
        </p:nvSpPr>
        <p:spPr>
          <a:xfrm>
            <a:off x="601490" y="3841134"/>
            <a:ext cx="2520000" cy="2553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총</a:t>
            </a:r>
            <a:r>
              <a:rPr lang="ko-KR" altLang="en-US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96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개의 매장이 검색되었습니다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2FA985E-49ED-74B2-F278-0D28B1AD9142}"/>
              </a:ext>
            </a:extLst>
          </p:cNvPr>
          <p:cNvGrpSpPr/>
          <p:nvPr/>
        </p:nvGrpSpPr>
        <p:grpSpPr>
          <a:xfrm>
            <a:off x="512403" y="4163303"/>
            <a:ext cx="2453236" cy="947518"/>
            <a:chOff x="536679" y="3954492"/>
            <a:chExt cx="1985651" cy="94751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336E5A-1EE1-AFD5-5FFE-97BEA4DD73E1}"/>
                </a:ext>
              </a:extLst>
            </p:cNvPr>
            <p:cNvSpPr txBox="1"/>
            <p:nvPr/>
          </p:nvSpPr>
          <p:spPr>
            <a:xfrm>
              <a:off x="536679" y="3954492"/>
              <a:ext cx="68833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en-US" altLang="ko-KR" sz="900" b="1" dirty="0"/>
                <a:t>01. </a:t>
              </a:r>
              <a:r>
                <a:rPr lang="ko-KR" altLang="en-US" sz="900" b="1" dirty="0" err="1"/>
                <a:t>노원점</a:t>
              </a:r>
              <a:endParaRPr lang="ko-KR" altLang="en-US" sz="9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55A93A-49F9-D626-434C-28C39F1DABEC}"/>
                </a:ext>
              </a:extLst>
            </p:cNvPr>
            <p:cNvSpPr txBox="1"/>
            <p:nvPr/>
          </p:nvSpPr>
          <p:spPr>
            <a:xfrm>
              <a:off x="536679" y="4148702"/>
              <a:ext cx="17132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ko-KR" altLang="en-US" sz="800" dirty="0" err="1"/>
                <a:t>노원사회적경제연대사회적협동조합</a:t>
              </a:r>
              <a:endParaRPr lang="ko-KR" altLang="en-US" sz="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B10E95-6865-25A6-7BC0-EAE32ECBCD0F}"/>
                </a:ext>
              </a:extLst>
            </p:cNvPr>
            <p:cNvSpPr txBox="1"/>
            <p:nvPr/>
          </p:nvSpPr>
          <p:spPr>
            <a:xfrm>
              <a:off x="536679" y="4367914"/>
              <a:ext cx="19856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서울특별시 노원구 동일로 지하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1409(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상계동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(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노원역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호선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노원역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호선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번 출입구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9CBF46-154E-0A96-FF52-F227C8E695BE}"/>
                </a:ext>
              </a:extLst>
            </p:cNvPr>
            <p:cNvSpPr txBox="1"/>
            <p:nvPr/>
          </p:nvSpPr>
          <p:spPr>
            <a:xfrm>
              <a:off x="536679" y="4686566"/>
              <a:ext cx="79573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02-3391-3650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14AF080-710C-AE31-E4F4-D26D5EF15786}"/>
              </a:ext>
            </a:extLst>
          </p:cNvPr>
          <p:cNvGrpSpPr/>
          <p:nvPr/>
        </p:nvGrpSpPr>
        <p:grpSpPr>
          <a:xfrm>
            <a:off x="512403" y="5122251"/>
            <a:ext cx="2538837" cy="947518"/>
            <a:chOff x="536679" y="3954492"/>
            <a:chExt cx="2054936" cy="94751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5DA16B-1FA7-EC61-094E-0200BA929A7A}"/>
                </a:ext>
              </a:extLst>
            </p:cNvPr>
            <p:cNvSpPr txBox="1"/>
            <p:nvPr/>
          </p:nvSpPr>
          <p:spPr>
            <a:xfrm>
              <a:off x="536679" y="3954492"/>
              <a:ext cx="7966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en-US" altLang="ko-KR" sz="900" b="1" dirty="0"/>
                <a:t>02. </a:t>
              </a:r>
              <a:r>
                <a:rPr lang="ko-KR" altLang="en-US" sz="900" b="1" dirty="0"/>
                <a:t>녹번역점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88FD516-5465-E9EC-F6C2-8E59EF9E1A4C}"/>
                </a:ext>
              </a:extLst>
            </p:cNvPr>
            <p:cNvSpPr txBox="1"/>
            <p:nvPr/>
          </p:nvSpPr>
          <p:spPr>
            <a:xfrm>
              <a:off x="536679" y="4148702"/>
              <a:ext cx="7579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ko-KR" altLang="en-US" sz="800" dirty="0" err="1"/>
                <a:t>은평두레생협</a:t>
              </a:r>
              <a:endParaRPr lang="ko-KR" altLang="en-US" sz="8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2F7D4F-E8C9-E10C-F8F2-650E933F4432}"/>
                </a:ext>
              </a:extLst>
            </p:cNvPr>
            <p:cNvSpPr txBox="1"/>
            <p:nvPr/>
          </p:nvSpPr>
          <p:spPr>
            <a:xfrm>
              <a:off x="536679" y="4367914"/>
              <a:ext cx="20549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서울특별시 은평구 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은평로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245(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녹번동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(</a:t>
              </a:r>
              <a:r>
                <a:rPr lang="ko-KR" alt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은평소방서녹번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119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안전센터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289947C-F4BB-5AC7-5D89-6B376B753E36}"/>
                </a:ext>
              </a:extLst>
            </p:cNvPr>
            <p:cNvSpPr txBox="1"/>
            <p:nvPr/>
          </p:nvSpPr>
          <p:spPr>
            <a:xfrm>
              <a:off x="536679" y="4686566"/>
              <a:ext cx="743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>
                <a:defRPr sz="1000" spc="-30">
                  <a:latin typeface="+mn-ea"/>
                  <a:ea typeface="+mn-ea"/>
                </a:defRPr>
              </a:lvl1pPr>
            </a:lstStyle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02-384-3605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26AE12-6ED9-9BB6-BE2E-DE0B08580A52}"/>
              </a:ext>
            </a:extLst>
          </p:cNvPr>
          <p:cNvGrpSpPr/>
          <p:nvPr/>
        </p:nvGrpSpPr>
        <p:grpSpPr>
          <a:xfrm>
            <a:off x="3470037" y="3081439"/>
            <a:ext cx="5924012" cy="3343636"/>
            <a:chOff x="3022049" y="3081439"/>
            <a:chExt cx="6372000" cy="359649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A5D4C575-2A0A-ED2A-8917-098A257A3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43" b="15958"/>
            <a:stretch/>
          </p:blipFill>
          <p:spPr>
            <a:xfrm>
              <a:off x="3022049" y="3081439"/>
              <a:ext cx="6372000" cy="3596490"/>
            </a:xfrm>
            <a:prstGeom prst="rect">
              <a:avLst/>
            </a:prstGeom>
          </p:spPr>
        </p:pic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95B3C61-B554-F585-A5FB-2932DC89625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17907" y="4941721"/>
              <a:ext cx="154890" cy="154890"/>
            </a:xfrm>
            <a:prstGeom prst="ellipse">
              <a:avLst/>
            </a:prstGeom>
            <a:solidFill>
              <a:srgbClr val="F56652"/>
            </a:solidFill>
            <a:ln w="3175">
              <a:noFill/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r>
                <a:rPr lang="en-US" altLang="ko-KR" sz="700" b="1" dirty="0">
                  <a:solidFill>
                    <a:schemeClr val="bg1"/>
                  </a:solidFill>
                </a:rPr>
                <a:t>01</a:t>
              </a:r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0AA5C18-AF76-8750-42B8-DE85C1E95FCA}"/>
              </a:ext>
            </a:extLst>
          </p:cNvPr>
          <p:cNvGrpSpPr/>
          <p:nvPr/>
        </p:nvGrpSpPr>
        <p:grpSpPr>
          <a:xfrm>
            <a:off x="3204810" y="4188806"/>
            <a:ext cx="36000" cy="2232000"/>
            <a:chOff x="9231600" y="2375109"/>
            <a:chExt cx="54000" cy="382547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0B4F670-BCBB-8AD7-FF22-E31E721BC1F7}"/>
                </a:ext>
              </a:extLst>
            </p:cNvPr>
            <p:cNvSpPr/>
            <p:nvPr/>
          </p:nvSpPr>
          <p:spPr>
            <a:xfrm>
              <a:off x="9231600" y="3968584"/>
              <a:ext cx="54000" cy="223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8964672F-1323-7E03-6DAE-8A8AEEEF8888}"/>
                </a:ext>
              </a:extLst>
            </p:cNvPr>
            <p:cNvSpPr/>
            <p:nvPr/>
          </p:nvSpPr>
          <p:spPr>
            <a:xfrm>
              <a:off x="9231600" y="2375109"/>
              <a:ext cx="54000" cy="18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 w="31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0684FA1-7454-2665-6F0A-37D4B4E43FAA}"/>
              </a:ext>
            </a:extLst>
          </p:cNvPr>
          <p:cNvSpPr txBox="1"/>
          <p:nvPr/>
        </p:nvSpPr>
        <p:spPr>
          <a:xfrm>
            <a:off x="8634780" y="2714820"/>
            <a:ext cx="8771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전체보기  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91BE25ED-20F7-4E58-BEFC-7C7082F4B3F6}"/>
              </a:ext>
            </a:extLst>
          </p:cNvPr>
          <p:cNvGrpSpPr/>
          <p:nvPr/>
        </p:nvGrpSpPr>
        <p:grpSpPr>
          <a:xfrm>
            <a:off x="601490" y="3426169"/>
            <a:ext cx="2520000" cy="324000"/>
            <a:chOff x="496219" y="3209266"/>
            <a:chExt cx="2520000" cy="32400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1BE41D4-5ADE-A83F-8ACF-28BD1EC5AC8D}"/>
                </a:ext>
              </a:extLst>
            </p:cNvPr>
            <p:cNvSpPr/>
            <p:nvPr/>
          </p:nvSpPr>
          <p:spPr>
            <a:xfrm>
              <a:off x="496219" y="3209266"/>
              <a:ext cx="2520000" cy="324000"/>
            </a:xfrm>
            <a:prstGeom prst="roundRect">
              <a:avLst>
                <a:gd name="adj" fmla="val 5044"/>
              </a:avLst>
            </a:prstGeom>
            <a:solidFill>
              <a:sysClr val="window" lastClr="FFFFFF"/>
            </a:solidFill>
            <a:ln w="317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매장명 또는 주소 명칭을 입력하세요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DC34629-61AA-4BCB-C30B-094967D4C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40570" y="3274272"/>
              <a:ext cx="207531" cy="216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E1B11E-B833-7776-6905-CFB18829B05D}"/>
              </a:ext>
            </a:extLst>
          </p:cNvPr>
          <p:cNvSpPr txBox="1"/>
          <p:nvPr/>
        </p:nvSpPr>
        <p:spPr>
          <a:xfrm>
            <a:off x="511155" y="3164813"/>
            <a:ext cx="20588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-30">
                <a:latin typeface="+mn-ea"/>
                <a:ea typeface="+mn-ea"/>
              </a:defRPr>
            </a:lvl1pPr>
          </a:lstStyle>
          <a:p>
            <a:r>
              <a:rPr lang="ko-KR" altLang="en-US" sz="1050" b="1" dirty="0"/>
              <a:t>직접검색    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지역검색     관심기업</a:t>
            </a:r>
          </a:p>
        </p:txBody>
      </p:sp>
    </p:spTree>
    <p:extLst>
      <p:ext uri="{BB962C8B-B14F-4D97-AF65-F5344CB8AC3E}">
        <p14:creationId xmlns:p14="http://schemas.microsoft.com/office/powerpoint/2010/main" val="90795804"/>
      </p:ext>
    </p:extLst>
  </p:cSld>
  <p:clrMapOvr>
    <a:masterClrMapping/>
  </p:clrMapOvr>
</p:sld>
</file>

<file path=ppt/theme/theme1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50000"/>
              <a:lumOff val="50000"/>
            </a:schemeClr>
          </a:solidFill>
        </a:ln>
      </a:spPr>
      <a:bodyPr wrap="square" lIns="180000" rtlCol="0" anchor="ctr">
        <a:noAutofit/>
      </a:bodyPr>
      <a:lstStyle>
        <a:defPPr algn="l">
          <a:defRPr sz="1100" dirty="0">
            <a:solidFill>
              <a:schemeClr val="tx1">
                <a:lumMod val="50000"/>
                <a:lumOff val="50000"/>
              </a:schemeClr>
            </a:solidFill>
          </a:defRPr>
        </a:defPPr>
      </a:lstStyle>
    </a:spDef>
    <a:lnDef>
      <a:spPr>
        <a:ln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204688</TotalTime>
  <Words>4072</Words>
  <Application>Microsoft Office PowerPoint</Application>
  <PresentationFormat>와이드스크린</PresentationFormat>
  <Paragraphs>1503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53" baseType="lpstr">
      <vt:lpstr>Arial Unicode MS</vt:lpstr>
      <vt:lpstr>bon</vt:lpstr>
      <vt:lpstr>Nanum Square</vt:lpstr>
      <vt:lpstr>Pretendard</vt:lpstr>
      <vt:lpstr>Pretendard Variable</vt:lpstr>
      <vt:lpstr>나눔바른고딕</vt:lpstr>
      <vt:lpstr>맑은 고딕</vt:lpstr>
      <vt:lpstr>함초롬돋움</vt:lpstr>
      <vt:lpstr>Arial</vt:lpstr>
      <vt:lpstr>Noto Sans</vt:lpstr>
      <vt:lpstr>Wingdings</vt:lpstr>
      <vt:lpstr>내지</vt:lpstr>
      <vt:lpstr>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한국보건산업진흥공단</dc:title>
  <dc:creator>Yooncoms</dc:creator>
  <cp:lastModifiedBy>566</cp:lastModifiedBy>
  <cp:revision>12953</cp:revision>
  <cp:lastPrinted>2019-11-27T05:49:30Z</cp:lastPrinted>
  <dcterms:created xsi:type="dcterms:W3CDTF">2019-06-18T08:31:30Z</dcterms:created>
  <dcterms:modified xsi:type="dcterms:W3CDTF">2025-02-23T07:12:07Z</dcterms:modified>
</cp:coreProperties>
</file>