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7" name="Shape 13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White - Bottom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489486" y="8186781"/>
            <a:ext cx="200111" cy="275547"/>
          </a:xfrm>
          <a:prstGeom prst="rect">
            <a:avLst/>
          </a:prstGeom>
          <a:ln w="12700">
            <a:miter lim="400000"/>
          </a:ln>
        </p:spPr>
      </p:pic>
      <p:sp>
        <p:nvSpPr>
          <p:cNvPr id="118" name="TextBox 190"/>
          <p:cNvSpPr txBox="1"/>
          <p:nvPr/>
        </p:nvSpPr>
        <p:spPr>
          <a:xfrm>
            <a:off x="-577176" y="5206550"/>
            <a:ext cx="25986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300480">
              <a:defRPr b="0" sz="1400">
                <a:solidFill>
                  <a:srgbClr val="90CBFA"/>
                </a:solidFill>
                <a:latin typeface="Adobe Clean ExtraBold"/>
                <a:ea typeface="Adobe Clean ExtraBold"/>
                <a:cs typeface="Adobe Clean ExtraBold"/>
                <a:sym typeface="Adobe Clean ExtraBold"/>
              </a:defRPr>
            </a:lvl1pPr>
          </a:lstStyle>
          <a:p>
            <a:pPr/>
            <a:r>
              <a:t>1/2</a:t>
            </a:r>
          </a:p>
        </p:txBody>
      </p:sp>
      <p:sp>
        <p:nvSpPr>
          <p:cNvPr id="119" name="Straight Connector 198"/>
          <p:cNvSpPr/>
          <p:nvPr/>
        </p:nvSpPr>
        <p:spPr>
          <a:xfrm>
            <a:off x="-338196" y="5288709"/>
            <a:ext cx="244935" cy="1"/>
          </a:xfrm>
          <a:prstGeom prst="line">
            <a:avLst/>
          </a:prstGeom>
          <a:ln w="12700">
            <a:solidFill>
              <a:srgbClr val="C1D4E8"/>
            </a:solidFill>
            <a:tailEnd type="triangle"/>
          </a:ln>
        </p:spPr>
        <p:txBody>
          <a:bodyPr lIns="48818" tIns="48818" rIns="48818" bIns="48818"/>
          <a:lstStyle/>
          <a:p>
            <a:pPr algn="l" defTabSz="1300480">
              <a:defRPr b="0">
                <a:latin typeface="Adobe Clean SemiLight"/>
                <a:ea typeface="Adobe Clean SemiLight"/>
                <a:cs typeface="Adobe Clean SemiLight"/>
                <a:sym typeface="Adobe Clean SemiLight"/>
              </a:defRPr>
            </a:pPr>
          </a:p>
        </p:txBody>
      </p:sp>
      <p:sp>
        <p:nvSpPr>
          <p:cNvPr id="120" name="Rectangle 216"/>
          <p:cNvSpPr/>
          <p:nvPr/>
        </p:nvSpPr>
        <p:spPr>
          <a:xfrm>
            <a:off x="13171544" y="1217082"/>
            <a:ext cx="73188" cy="1273020"/>
          </a:xfrm>
          <a:prstGeom prst="rect">
            <a:avLst/>
          </a:prstGeom>
          <a:solidFill>
            <a:srgbClr val="E0E0E0"/>
          </a:solidFill>
          <a:ln w="12700">
            <a:miter lim="400000"/>
          </a:ln>
        </p:spPr>
        <p:txBody>
          <a:bodyPr lIns="48818" tIns="48818" rIns="48818" bIns="48818" anchor="ctr"/>
          <a:lstStyle/>
          <a:p>
            <a:pPr algn="l" defTabSz="1300480">
              <a:spcBef>
                <a:spcPts val="1700"/>
              </a:spcBef>
              <a:defRPr b="0" sz="1800">
                <a:latin typeface="Adobe Clean SemiLight"/>
                <a:ea typeface="Adobe Clean SemiLight"/>
                <a:cs typeface="Adobe Clean SemiLight"/>
                <a:sym typeface="Adobe Clean SemiLight"/>
              </a:defRPr>
            </a:pPr>
          </a:p>
        </p:txBody>
      </p:sp>
      <p:sp>
        <p:nvSpPr>
          <p:cNvPr id="121" name="Rectangle 217"/>
          <p:cNvSpPr/>
          <p:nvPr/>
        </p:nvSpPr>
        <p:spPr>
          <a:xfrm>
            <a:off x="13171544" y="8092403"/>
            <a:ext cx="73188" cy="445812"/>
          </a:xfrm>
          <a:prstGeom prst="rect">
            <a:avLst/>
          </a:prstGeom>
          <a:solidFill>
            <a:srgbClr val="E0E0E0"/>
          </a:solidFill>
          <a:ln w="12700">
            <a:miter lim="400000"/>
          </a:ln>
        </p:spPr>
        <p:txBody>
          <a:bodyPr lIns="48818" tIns="48818" rIns="48818" bIns="48818" anchor="ctr"/>
          <a:lstStyle/>
          <a:p>
            <a:pPr algn="l" defTabSz="1300480">
              <a:spcBef>
                <a:spcPts val="1700"/>
              </a:spcBef>
              <a:defRPr b="0" sz="1800">
                <a:latin typeface="Adobe Clean SemiLight"/>
                <a:ea typeface="Adobe Clean SemiLight"/>
                <a:cs typeface="Adobe Clean SemiLight"/>
                <a:sym typeface="Adobe Clean SemiLight"/>
              </a:defRPr>
            </a:pPr>
          </a:p>
        </p:txBody>
      </p:sp>
      <p:sp>
        <p:nvSpPr>
          <p:cNvPr id="122" name="Rectangle 218"/>
          <p:cNvSpPr/>
          <p:nvPr/>
        </p:nvSpPr>
        <p:spPr>
          <a:xfrm>
            <a:off x="13171544" y="2490099"/>
            <a:ext cx="73188" cy="5604001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8818" tIns="48818" rIns="48818" bIns="48818" anchor="ctr"/>
          <a:lstStyle/>
          <a:p>
            <a:pPr algn="l" defTabSz="1300480">
              <a:spcBef>
                <a:spcPts val="1700"/>
              </a:spcBef>
              <a:defRPr b="0" sz="1800">
                <a:latin typeface="Adobe Clean SemiLight"/>
                <a:ea typeface="Adobe Clean SemiLight"/>
                <a:cs typeface="Adobe Clean SemiLight"/>
                <a:sym typeface="Adobe Clean SemiLight"/>
              </a:defRPr>
            </a:pPr>
          </a:p>
        </p:txBody>
      </p:sp>
      <p:sp>
        <p:nvSpPr>
          <p:cNvPr id="123" name="TextBox 219"/>
          <p:cNvSpPr txBox="1"/>
          <p:nvPr/>
        </p:nvSpPr>
        <p:spPr>
          <a:xfrm>
            <a:off x="13335866" y="1689273"/>
            <a:ext cx="368562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1300480">
              <a:defRPr b="0" sz="1400">
                <a:solidFill>
                  <a:srgbClr val="A6A6A6"/>
                </a:solidFill>
                <a:latin typeface="Adobe Clean ExtraBold"/>
                <a:ea typeface="Adobe Clean ExtraBold"/>
                <a:cs typeface="Adobe Clean ExtraBold"/>
                <a:sym typeface="Adobe Clean ExtraBold"/>
              </a:defRPr>
            </a:pPr>
            <a:r>
              <a:t>Title</a:t>
            </a:r>
            <a:br/>
            <a:r>
              <a:t>area</a:t>
            </a:r>
          </a:p>
        </p:txBody>
      </p:sp>
      <p:sp>
        <p:nvSpPr>
          <p:cNvPr id="124" name="TextBox 220"/>
          <p:cNvSpPr txBox="1"/>
          <p:nvPr/>
        </p:nvSpPr>
        <p:spPr>
          <a:xfrm>
            <a:off x="13335866" y="8150990"/>
            <a:ext cx="526567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1300480">
              <a:defRPr b="0" sz="1400">
                <a:solidFill>
                  <a:srgbClr val="A6A6A6"/>
                </a:solidFill>
                <a:latin typeface="Adobe Clean ExtraBold"/>
                <a:ea typeface="Adobe Clean ExtraBold"/>
                <a:cs typeface="Adobe Clean ExtraBold"/>
                <a:sym typeface="Adobe Clean ExtraBold"/>
              </a:defRPr>
            </a:pPr>
            <a:r>
              <a:t>Footer</a:t>
            </a:r>
            <a:br/>
            <a:r>
              <a:t>area</a:t>
            </a:r>
          </a:p>
        </p:txBody>
      </p:sp>
      <p:sp>
        <p:nvSpPr>
          <p:cNvPr id="125" name="TextBox 221"/>
          <p:cNvSpPr txBox="1"/>
          <p:nvPr/>
        </p:nvSpPr>
        <p:spPr>
          <a:xfrm>
            <a:off x="13335866" y="5091281"/>
            <a:ext cx="635435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1300480">
              <a:defRPr b="0" sz="1400">
                <a:solidFill>
                  <a:srgbClr val="A6A6A6"/>
                </a:solidFill>
                <a:latin typeface="Adobe Clean ExtraBold"/>
                <a:ea typeface="Adobe Clean ExtraBold"/>
                <a:cs typeface="Adobe Clean ExtraBold"/>
                <a:sym typeface="Adobe Clean ExtraBold"/>
              </a:defRPr>
            </a:pPr>
            <a:r>
              <a:t>Content</a:t>
            </a:r>
            <a:br/>
            <a:r>
              <a:t>area</a:t>
            </a:r>
          </a:p>
        </p:txBody>
      </p:sp>
      <p:sp>
        <p:nvSpPr>
          <p:cNvPr id="126" name="Straight Connector 21"/>
          <p:cNvSpPr/>
          <p:nvPr/>
        </p:nvSpPr>
        <p:spPr>
          <a:xfrm>
            <a:off x="13171544" y="8092403"/>
            <a:ext cx="73188" cy="1"/>
          </a:xfrm>
          <a:prstGeom prst="line">
            <a:avLst/>
          </a:prstGeom>
          <a:ln w="12700">
            <a:solidFill>
              <a:srgbClr val="BFBFBF"/>
            </a:solidFill>
          </a:ln>
        </p:spPr>
        <p:txBody>
          <a:bodyPr lIns="48818" tIns="48818" rIns="48818" bIns="48818"/>
          <a:lstStyle/>
          <a:p>
            <a:pPr algn="l" defTabSz="1300480">
              <a:defRPr b="0">
                <a:latin typeface="Adobe Clean SemiLight"/>
                <a:ea typeface="Adobe Clean SemiLight"/>
                <a:cs typeface="Adobe Clean SemiLight"/>
                <a:sym typeface="Adobe Clean SemiLight"/>
              </a:defRPr>
            </a:pPr>
          </a:p>
        </p:txBody>
      </p:sp>
      <p:sp>
        <p:nvSpPr>
          <p:cNvPr id="127" name="Straight Connector 228"/>
          <p:cNvSpPr/>
          <p:nvPr/>
        </p:nvSpPr>
        <p:spPr>
          <a:xfrm>
            <a:off x="13171544" y="2490099"/>
            <a:ext cx="73188" cy="1"/>
          </a:xfrm>
          <a:prstGeom prst="line">
            <a:avLst/>
          </a:prstGeom>
          <a:ln w="12700">
            <a:solidFill>
              <a:srgbClr val="BFBFBF"/>
            </a:solidFill>
          </a:ln>
        </p:spPr>
        <p:txBody>
          <a:bodyPr lIns="48818" tIns="48818" rIns="48818" bIns="48818"/>
          <a:lstStyle/>
          <a:p>
            <a:pPr algn="l" defTabSz="1300480">
              <a:defRPr b="0">
                <a:latin typeface="Adobe Clean SemiLight"/>
                <a:ea typeface="Adobe Clean SemiLight"/>
                <a:cs typeface="Adobe Clean SemiLight"/>
                <a:sym typeface="Adobe Clean SemiLight"/>
              </a:defRPr>
            </a:pPr>
          </a:p>
        </p:txBody>
      </p:sp>
      <p:sp>
        <p:nvSpPr>
          <p:cNvPr id="128" name="Title Text"/>
          <p:cNvSpPr txBox="1"/>
          <p:nvPr>
            <p:ph type="title"/>
          </p:nvPr>
        </p:nvSpPr>
        <p:spPr>
          <a:xfrm>
            <a:off x="325374" y="1522379"/>
            <a:ext cx="12364223" cy="720238"/>
          </a:xfrm>
          <a:prstGeom prst="rect">
            <a:avLst/>
          </a:prstGeom>
        </p:spPr>
        <p:txBody>
          <a:bodyPr lIns="48818" tIns="48818" rIns="48818" bIns="48818"/>
          <a:lstStyle>
            <a:lvl1pPr algn="l" defTabSz="1547791">
              <a:defRPr sz="3800">
                <a:solidFill>
                  <a:srgbClr val="EB1000"/>
                </a:solidFill>
                <a:latin typeface="Adobe Clean ExtraBold"/>
                <a:ea typeface="Adobe Clean ExtraBold"/>
                <a:cs typeface="Adobe Clean ExtraBold"/>
                <a:sym typeface="Adobe Clean Extra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9" name="Body Level One…"/>
          <p:cNvSpPr txBox="1"/>
          <p:nvPr>
            <p:ph type="body" idx="1"/>
          </p:nvPr>
        </p:nvSpPr>
        <p:spPr>
          <a:xfrm>
            <a:off x="325374" y="2488404"/>
            <a:ext cx="12364223" cy="5370075"/>
          </a:xfrm>
          <a:prstGeom prst="rect">
            <a:avLst/>
          </a:prstGeom>
        </p:spPr>
        <p:txBody>
          <a:bodyPr lIns="48818" tIns="48818" rIns="48818" bIns="48818" anchor="t"/>
          <a:lstStyle>
            <a:lvl1pPr marL="371042" indent="-361517" defTabSz="1547791">
              <a:spcBef>
                <a:spcPts val="900"/>
              </a:spcBef>
              <a:buClr>
                <a:srgbClr val="000000"/>
              </a:buClr>
              <a:buSzPct val="70000"/>
              <a:buChar char="▪"/>
              <a:defRPr sz="3000">
                <a:latin typeface="Adobe Clean SemiLight"/>
                <a:ea typeface="Adobe Clean SemiLight"/>
                <a:cs typeface="Adobe Clean SemiLight"/>
                <a:sym typeface="Adobe Clean SemiLight"/>
              </a:defRPr>
            </a:lvl1pPr>
            <a:lvl2pPr marL="689629" indent="-413778" defTabSz="1547791">
              <a:spcBef>
                <a:spcPts val="900"/>
              </a:spcBef>
              <a:buClr>
                <a:srgbClr val="000000"/>
              </a:buClr>
              <a:buSzPct val="70000"/>
              <a:buChar char="▪"/>
              <a:defRPr sz="3000">
                <a:latin typeface="Adobe Clean SemiLight"/>
                <a:ea typeface="Adobe Clean SemiLight"/>
                <a:cs typeface="Adobe Clean SemiLight"/>
                <a:sym typeface="Adobe Clean SemiLight"/>
              </a:defRPr>
            </a:lvl2pPr>
            <a:lvl3pPr marL="885496" indent="-333793" defTabSz="1547791">
              <a:spcBef>
                <a:spcPts val="900"/>
              </a:spcBef>
              <a:buClr>
                <a:srgbClr val="000000"/>
              </a:buClr>
              <a:buSzPct val="70000"/>
              <a:buChar char="▪"/>
              <a:defRPr sz="3000">
                <a:latin typeface="Adobe Clean SemiLight"/>
                <a:ea typeface="Adobe Clean SemiLight"/>
                <a:cs typeface="Adobe Clean SemiLight"/>
                <a:sym typeface="Adobe Clean SemiLight"/>
              </a:defRPr>
            </a:lvl3pPr>
            <a:lvl4pPr marL="1082624" indent="-330645" defTabSz="1547791">
              <a:spcBef>
                <a:spcPts val="900"/>
              </a:spcBef>
              <a:buClr>
                <a:srgbClr val="000000"/>
              </a:buClr>
              <a:buSzPct val="70000"/>
              <a:buChar char="▪"/>
              <a:defRPr sz="3000">
                <a:latin typeface="Adobe Clean SemiLight"/>
                <a:ea typeface="Adobe Clean SemiLight"/>
                <a:cs typeface="Adobe Clean SemiLight"/>
                <a:sym typeface="Adobe Clean SemiLight"/>
              </a:defRPr>
            </a:lvl4pPr>
            <a:lvl5pPr marL="1245920" indent="-295555" defTabSz="1547791">
              <a:spcBef>
                <a:spcPts val="900"/>
              </a:spcBef>
              <a:buClr>
                <a:srgbClr val="000000"/>
              </a:buClr>
              <a:buSzPct val="70000"/>
              <a:buChar char="▪"/>
              <a:defRPr sz="3000">
                <a:latin typeface="Adobe Clean SemiLight"/>
                <a:ea typeface="Adobe Clean SemiLight"/>
                <a:cs typeface="Adobe Clean SemiLight"/>
                <a:sym typeface="Adobe Clean Semi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0" name="Slide Number"/>
          <p:cNvSpPr txBox="1"/>
          <p:nvPr>
            <p:ph type="sldNum" sz="quarter" idx="2"/>
          </p:nvPr>
        </p:nvSpPr>
        <p:spPr>
          <a:xfrm>
            <a:off x="6365339" y="8182491"/>
            <a:ext cx="284294" cy="281306"/>
          </a:xfrm>
          <a:prstGeom prst="rect">
            <a:avLst/>
          </a:prstGeom>
        </p:spPr>
        <p:txBody>
          <a:bodyPr lIns="58102" tIns="58102" rIns="58102" bIns="58102" anchor="ctr"/>
          <a:lstStyle>
            <a:lvl1pPr defTabSz="1300480">
              <a:defRPr sz="1100">
                <a:solidFill>
                  <a:srgbClr val="808080"/>
                </a:solidFill>
                <a:latin typeface="Adobe Clean SemiLight"/>
                <a:ea typeface="Adobe Clean SemiLight"/>
                <a:cs typeface="Adobe Clean SemiLight"/>
                <a:sym typeface="Adobe Clean Semi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tif"/><Relationship Id="rId3" Type="http://schemas.openxmlformats.org/officeDocument/2006/relationships/image" Target="../media/image2.tif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tif"/><Relationship Id="rId3" Type="http://schemas.openxmlformats.org/officeDocument/2006/relationships/image" Target="../media/image2.tif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3.tif"/><Relationship Id="rId5" Type="http://schemas.openxmlformats.org/officeDocument/2006/relationships/image" Target="../media/image2.png"/><Relationship Id="rId6" Type="http://schemas.openxmlformats.org/officeDocument/2006/relationships/image" Target="../media/image4.tif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3.tif"/><Relationship Id="rId5" Type="http://schemas.openxmlformats.org/officeDocument/2006/relationships/image" Target="../media/image2.png"/><Relationship Id="rId6" Type="http://schemas.openxmlformats.org/officeDocument/2006/relationships/image" Target="../media/image4.tif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3.tif"/><Relationship Id="rId5" Type="http://schemas.openxmlformats.org/officeDocument/2006/relationships/image" Target="../media/image2.png"/><Relationship Id="rId6" Type="http://schemas.openxmlformats.org/officeDocument/2006/relationships/image" Target="../media/image4.tif"/><Relationship Id="rId7" Type="http://schemas.openxmlformats.org/officeDocument/2006/relationships/image" Target="../media/image5.tif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tif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3.tif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elf Drive Car rental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Self Drive Car rental</a:t>
            </a:r>
          </a:p>
        </p:txBody>
      </p:sp>
      <p:sp>
        <p:nvSpPr>
          <p:cNvPr id="140" name="Architectural drivers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Architectural drivers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Rounded Rectangle"/>
          <p:cNvSpPr/>
          <p:nvPr/>
        </p:nvSpPr>
        <p:spPr>
          <a:xfrm>
            <a:off x="1712488" y="3117411"/>
            <a:ext cx="2663088" cy="435967"/>
          </a:xfrm>
          <a:prstGeom prst="roundRect">
            <a:avLst>
              <a:gd name="adj" fmla="val 50000"/>
            </a:avLst>
          </a:prstGeom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0" name="Rounded Rectangle"/>
          <p:cNvSpPr/>
          <p:nvPr/>
        </p:nvSpPr>
        <p:spPr>
          <a:xfrm>
            <a:off x="1349289" y="5708211"/>
            <a:ext cx="3378514" cy="2346061"/>
          </a:xfrm>
          <a:prstGeom prst="roundRect">
            <a:avLst>
              <a:gd name="adj" fmla="val 22561"/>
            </a:avLst>
          </a:prstGeom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1" name="Portal App"/>
          <p:cNvSpPr txBox="1"/>
          <p:nvPr/>
        </p:nvSpPr>
        <p:spPr>
          <a:xfrm>
            <a:off x="120523" y="3533795"/>
            <a:ext cx="1070429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600"/>
              </a:lnSpc>
              <a:defRPr sz="1500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Portal App</a:t>
            </a:r>
          </a:p>
        </p:txBody>
      </p:sp>
      <p:sp>
        <p:nvSpPr>
          <p:cNvPr id="242" name="API App"/>
          <p:cNvSpPr txBox="1"/>
          <p:nvPr/>
        </p:nvSpPr>
        <p:spPr>
          <a:xfrm>
            <a:off x="413308" y="6068441"/>
            <a:ext cx="84811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600"/>
              </a:lnSpc>
              <a:defRPr sz="1500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API App</a:t>
            </a:r>
          </a:p>
        </p:txBody>
      </p:sp>
      <p:pic>
        <p:nvPicPr>
          <p:cNvPr id="24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02957" y="1244291"/>
            <a:ext cx="1157268" cy="1157268"/>
          </a:xfrm>
          <a:prstGeom prst="rect">
            <a:avLst/>
          </a:prstGeom>
          <a:ln w="12700">
            <a:miter lim="400000"/>
          </a:ln>
        </p:spPr>
      </p:pic>
      <p:sp>
        <p:nvSpPr>
          <p:cNvPr id="244" name="Customer"/>
          <p:cNvSpPr txBox="1"/>
          <p:nvPr/>
        </p:nvSpPr>
        <p:spPr>
          <a:xfrm>
            <a:off x="3155405" y="2326161"/>
            <a:ext cx="1452373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Customer</a:t>
            </a:r>
          </a:p>
        </p:txBody>
      </p:sp>
      <p:pic>
        <p:nvPicPr>
          <p:cNvPr id="24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66464" y="1544195"/>
            <a:ext cx="1157268" cy="1157268"/>
          </a:xfrm>
          <a:prstGeom prst="rect">
            <a:avLst/>
          </a:prstGeom>
          <a:ln w="12700">
            <a:miter lim="400000"/>
          </a:ln>
        </p:spPr>
      </p:pic>
      <p:sp>
        <p:nvSpPr>
          <p:cNvPr id="246" name="Business…"/>
          <p:cNvSpPr txBox="1"/>
          <p:nvPr/>
        </p:nvSpPr>
        <p:spPr>
          <a:xfrm>
            <a:off x="9685079" y="2573304"/>
            <a:ext cx="1520038" cy="829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Business </a:t>
            </a:r>
          </a:p>
          <a:p>
            <a:pPr>
              <a:defRPr b="0"/>
            </a:pPr>
            <a:r>
              <a:t>User</a:t>
            </a:r>
          </a:p>
        </p:txBody>
      </p:sp>
      <p:pic>
        <p:nvPicPr>
          <p:cNvPr id="24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97915" y="1390820"/>
            <a:ext cx="1157268" cy="1157268"/>
          </a:xfrm>
          <a:prstGeom prst="rect">
            <a:avLst/>
          </a:prstGeom>
          <a:ln w="12700">
            <a:miter lim="400000"/>
          </a:ln>
        </p:spPr>
      </p:pic>
      <p:sp>
        <p:nvSpPr>
          <p:cNvPr id="248" name="Admin"/>
          <p:cNvSpPr txBox="1"/>
          <p:nvPr/>
        </p:nvSpPr>
        <p:spPr>
          <a:xfrm>
            <a:off x="1681706" y="2372616"/>
            <a:ext cx="989686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Admin</a:t>
            </a:r>
          </a:p>
        </p:txBody>
      </p:sp>
      <p:sp>
        <p:nvSpPr>
          <p:cNvPr id="249" name="Rounded Rectangle"/>
          <p:cNvSpPr/>
          <p:nvPr/>
        </p:nvSpPr>
        <p:spPr>
          <a:xfrm>
            <a:off x="1712488" y="3665733"/>
            <a:ext cx="2663088" cy="435967"/>
          </a:xfrm>
          <a:prstGeom prst="roundRect">
            <a:avLst>
              <a:gd name="adj" fmla="val 50000"/>
            </a:avLst>
          </a:prstGeom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0" name="Rounded Rectangle"/>
          <p:cNvSpPr/>
          <p:nvPr/>
        </p:nvSpPr>
        <p:spPr>
          <a:xfrm>
            <a:off x="1712488" y="4214055"/>
            <a:ext cx="2663088" cy="435967"/>
          </a:xfrm>
          <a:prstGeom prst="roundRect">
            <a:avLst>
              <a:gd name="adj" fmla="val 50000"/>
            </a:avLst>
          </a:prstGeom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1" name="Rounded Rectangle"/>
          <p:cNvSpPr/>
          <p:nvPr/>
        </p:nvSpPr>
        <p:spPr>
          <a:xfrm>
            <a:off x="1347946" y="2992687"/>
            <a:ext cx="3381200" cy="1875648"/>
          </a:xfrm>
          <a:prstGeom prst="roundRect">
            <a:avLst>
              <a:gd name="adj" fmla="val 22576"/>
            </a:avLst>
          </a:prstGeom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2" name="View Layer"/>
          <p:cNvSpPr txBox="1"/>
          <p:nvPr/>
        </p:nvSpPr>
        <p:spPr>
          <a:xfrm>
            <a:off x="2503332" y="3170294"/>
            <a:ext cx="1106333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600"/>
              </a:lnSpc>
              <a:defRPr sz="1500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View Layer</a:t>
            </a:r>
          </a:p>
        </p:txBody>
      </p:sp>
      <p:sp>
        <p:nvSpPr>
          <p:cNvPr id="253" name="View Model Layer"/>
          <p:cNvSpPr txBox="1"/>
          <p:nvPr/>
        </p:nvSpPr>
        <p:spPr>
          <a:xfrm>
            <a:off x="2330894" y="3718616"/>
            <a:ext cx="1709553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600"/>
              </a:lnSpc>
              <a:defRPr sz="1500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View Model Layer</a:t>
            </a:r>
          </a:p>
        </p:txBody>
      </p:sp>
      <p:sp>
        <p:nvSpPr>
          <p:cNvPr id="254" name="Model Layer"/>
          <p:cNvSpPr txBox="1"/>
          <p:nvPr/>
        </p:nvSpPr>
        <p:spPr>
          <a:xfrm>
            <a:off x="2572740" y="4266938"/>
            <a:ext cx="122586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600"/>
              </a:lnSpc>
              <a:defRPr sz="1500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Model Layer</a:t>
            </a:r>
          </a:p>
        </p:txBody>
      </p:sp>
      <p:sp>
        <p:nvSpPr>
          <p:cNvPr id="255" name="Rounded Rectangle"/>
          <p:cNvSpPr/>
          <p:nvPr/>
        </p:nvSpPr>
        <p:spPr>
          <a:xfrm>
            <a:off x="1724954" y="6015558"/>
            <a:ext cx="2663089" cy="435967"/>
          </a:xfrm>
          <a:prstGeom prst="roundRect">
            <a:avLst>
              <a:gd name="adj" fmla="val 50000"/>
            </a:avLst>
          </a:prstGeom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6" name="Api Layer"/>
          <p:cNvSpPr txBox="1"/>
          <p:nvPr/>
        </p:nvSpPr>
        <p:spPr>
          <a:xfrm>
            <a:off x="2515798" y="6068441"/>
            <a:ext cx="98243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600"/>
              </a:lnSpc>
              <a:defRPr sz="1500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Api Layer</a:t>
            </a:r>
          </a:p>
        </p:txBody>
      </p:sp>
      <p:sp>
        <p:nvSpPr>
          <p:cNvPr id="257" name="Rounded Rectangle"/>
          <p:cNvSpPr/>
          <p:nvPr/>
        </p:nvSpPr>
        <p:spPr>
          <a:xfrm>
            <a:off x="1707002" y="6663259"/>
            <a:ext cx="2663088" cy="435966"/>
          </a:xfrm>
          <a:prstGeom prst="roundRect">
            <a:avLst>
              <a:gd name="adj" fmla="val 50000"/>
            </a:avLst>
          </a:prstGeom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8" name="Domain Layer"/>
          <p:cNvSpPr txBox="1"/>
          <p:nvPr/>
        </p:nvSpPr>
        <p:spPr>
          <a:xfrm>
            <a:off x="2497845" y="6716141"/>
            <a:ext cx="1374132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600"/>
              </a:lnSpc>
              <a:defRPr sz="1500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Domain Layer</a:t>
            </a:r>
          </a:p>
        </p:txBody>
      </p:sp>
      <p:sp>
        <p:nvSpPr>
          <p:cNvPr id="259" name="Rounded Rectangle"/>
          <p:cNvSpPr/>
          <p:nvPr/>
        </p:nvSpPr>
        <p:spPr>
          <a:xfrm>
            <a:off x="1707002" y="7310959"/>
            <a:ext cx="2663088" cy="435966"/>
          </a:xfrm>
          <a:prstGeom prst="roundRect">
            <a:avLst>
              <a:gd name="adj" fmla="val 50000"/>
            </a:avLst>
          </a:prstGeom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0" name="Data Layer"/>
          <p:cNvSpPr txBox="1"/>
          <p:nvPr/>
        </p:nvSpPr>
        <p:spPr>
          <a:xfrm>
            <a:off x="2497845" y="7363841"/>
            <a:ext cx="108847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600"/>
              </a:lnSpc>
              <a:defRPr sz="1500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Data Layer</a:t>
            </a:r>
          </a:p>
        </p:txBody>
      </p:sp>
      <p:pic>
        <p:nvPicPr>
          <p:cNvPr id="261" name="image3.tif" descr="image3.t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26858" y="8453460"/>
            <a:ext cx="812770" cy="812770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RDBMS"/>
          <p:cNvSpPr txBox="1"/>
          <p:nvPr/>
        </p:nvSpPr>
        <p:spPr>
          <a:xfrm>
            <a:off x="3226858" y="9200539"/>
            <a:ext cx="81277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600"/>
              </a:lnSpc>
              <a:defRPr sz="1500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RDBMS</a:t>
            </a:r>
          </a:p>
        </p:txBody>
      </p:sp>
      <p:sp>
        <p:nvSpPr>
          <p:cNvPr id="263" name="Data Lake…"/>
          <p:cNvSpPr txBox="1"/>
          <p:nvPr/>
        </p:nvSpPr>
        <p:spPr>
          <a:xfrm>
            <a:off x="7374346" y="9040672"/>
            <a:ext cx="1596164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3600"/>
              </a:lnSpc>
              <a:defRPr sz="1500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Data Lake</a:t>
            </a:r>
          </a:p>
          <a:p>
            <a:pPr algn="l" defTabSz="457200">
              <a:lnSpc>
                <a:spcPts val="3600"/>
              </a:lnSpc>
              <a:defRPr sz="1500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(object storage)</a:t>
            </a:r>
          </a:p>
        </p:txBody>
      </p:sp>
      <p:sp>
        <p:nvSpPr>
          <p:cNvPr id="264" name="Object Storage"/>
          <p:cNvSpPr txBox="1"/>
          <p:nvPr/>
        </p:nvSpPr>
        <p:spPr>
          <a:xfrm>
            <a:off x="1627167" y="9134956"/>
            <a:ext cx="146928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600"/>
              </a:lnSpc>
              <a:defRPr sz="1500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Object Storage</a:t>
            </a:r>
          </a:p>
        </p:txBody>
      </p:sp>
      <p:pic>
        <p:nvPicPr>
          <p:cNvPr id="265" name="image3.tif" descr="image3.t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55426" y="8418266"/>
            <a:ext cx="812770" cy="81277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6" name="image3.tif" descr="image3.t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745994" y="5595425"/>
            <a:ext cx="1106333" cy="1106333"/>
          </a:xfrm>
          <a:prstGeom prst="rect">
            <a:avLst/>
          </a:prstGeom>
          <a:ln w="12700">
            <a:miter lim="400000"/>
          </a:ln>
        </p:spPr>
      </p:pic>
      <p:sp>
        <p:nvSpPr>
          <p:cNvPr id="267" name="DWH"/>
          <p:cNvSpPr txBox="1"/>
          <p:nvPr/>
        </p:nvSpPr>
        <p:spPr>
          <a:xfrm>
            <a:off x="9994825" y="6917268"/>
            <a:ext cx="56925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600"/>
              </a:lnSpc>
              <a:defRPr sz="1500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DWH</a:t>
            </a:r>
          </a:p>
        </p:txBody>
      </p:sp>
      <p:sp>
        <p:nvSpPr>
          <p:cNvPr id="268" name="Rounded Rectangle"/>
          <p:cNvSpPr/>
          <p:nvPr/>
        </p:nvSpPr>
        <p:spPr>
          <a:xfrm>
            <a:off x="9603022" y="3539932"/>
            <a:ext cx="1946816" cy="1484327"/>
          </a:xfrm>
          <a:prstGeom prst="roundRect">
            <a:avLst>
              <a:gd name="adj" fmla="val 22469"/>
            </a:avLst>
          </a:prstGeom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9" name="Analytics…"/>
          <p:cNvSpPr txBox="1"/>
          <p:nvPr/>
        </p:nvSpPr>
        <p:spPr>
          <a:xfrm>
            <a:off x="10042843" y="4152638"/>
            <a:ext cx="1067173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3600"/>
              </a:lnSpc>
              <a:defRPr sz="1500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Analytics </a:t>
            </a:r>
          </a:p>
          <a:p>
            <a:pPr algn="l" defTabSz="457200">
              <a:lnSpc>
                <a:spcPts val="3600"/>
              </a:lnSpc>
              <a:defRPr sz="1500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UI App</a:t>
            </a:r>
          </a:p>
        </p:txBody>
      </p:sp>
      <p:sp>
        <p:nvSpPr>
          <p:cNvPr id="270" name="Choose Persistence Mechanism"/>
          <p:cNvSpPr txBox="1"/>
          <p:nvPr>
            <p:ph type="title" idx="4294967295"/>
          </p:nvPr>
        </p:nvSpPr>
        <p:spPr>
          <a:xfrm>
            <a:off x="952500" y="254000"/>
            <a:ext cx="11099800" cy="797831"/>
          </a:xfrm>
          <a:prstGeom prst="rect">
            <a:avLst/>
          </a:prstGeom>
        </p:spPr>
        <p:txBody>
          <a:bodyPr/>
          <a:lstStyle>
            <a:lvl1pPr defTabSz="338835">
              <a:defRPr sz="4640"/>
            </a:lvl1pPr>
          </a:lstStyle>
          <a:p>
            <a:pPr/>
            <a:r>
              <a:t>Choose Persistence Mechanism</a:t>
            </a:r>
          </a:p>
        </p:txBody>
      </p:sp>
      <p:sp>
        <p:nvSpPr>
          <p:cNvPr id="271" name="Rounded Rectangle"/>
          <p:cNvSpPr/>
          <p:nvPr/>
        </p:nvSpPr>
        <p:spPr>
          <a:xfrm>
            <a:off x="6875056" y="5272455"/>
            <a:ext cx="2312345" cy="2346061"/>
          </a:xfrm>
          <a:prstGeom prst="roundRect">
            <a:avLst>
              <a:gd name="adj" fmla="val 17303"/>
            </a:avLst>
          </a:prstGeom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2" name="Analytics…"/>
          <p:cNvSpPr txBox="1"/>
          <p:nvPr/>
        </p:nvSpPr>
        <p:spPr>
          <a:xfrm>
            <a:off x="7252448" y="4600616"/>
            <a:ext cx="155756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3600"/>
              </a:lnSpc>
              <a:defRPr sz="1500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Analytics </a:t>
            </a:r>
          </a:p>
          <a:p>
            <a:pPr algn="l" defTabSz="457200">
              <a:lnSpc>
                <a:spcPts val="3600"/>
              </a:lnSpc>
              <a:defRPr sz="1500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Processing App</a:t>
            </a:r>
          </a:p>
        </p:txBody>
      </p:sp>
      <p:sp>
        <p:nvSpPr>
          <p:cNvPr id="273" name="Filters"/>
          <p:cNvSpPr txBox="1"/>
          <p:nvPr/>
        </p:nvSpPr>
        <p:spPr>
          <a:xfrm>
            <a:off x="7626594" y="7165485"/>
            <a:ext cx="68598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600"/>
              </a:lnSpc>
              <a:defRPr sz="1500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Filters</a:t>
            </a:r>
          </a:p>
        </p:txBody>
      </p:sp>
      <p:sp>
        <p:nvSpPr>
          <p:cNvPr id="274" name="Rounded Rectangle"/>
          <p:cNvSpPr/>
          <p:nvPr/>
        </p:nvSpPr>
        <p:spPr>
          <a:xfrm>
            <a:off x="7127127" y="5412962"/>
            <a:ext cx="256776" cy="1765271"/>
          </a:xfrm>
          <a:prstGeom prst="roundRect">
            <a:avLst>
              <a:gd name="adj" fmla="val 50000"/>
            </a:avLst>
          </a:prstGeom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5" name="Rounded Rectangle"/>
          <p:cNvSpPr/>
          <p:nvPr/>
        </p:nvSpPr>
        <p:spPr>
          <a:xfrm>
            <a:off x="7578383" y="5412962"/>
            <a:ext cx="256776" cy="1765271"/>
          </a:xfrm>
          <a:prstGeom prst="roundRect">
            <a:avLst>
              <a:gd name="adj" fmla="val 50000"/>
            </a:avLst>
          </a:prstGeom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6" name="Rounded Rectangle"/>
          <p:cNvSpPr/>
          <p:nvPr/>
        </p:nvSpPr>
        <p:spPr>
          <a:xfrm>
            <a:off x="8530612" y="5388141"/>
            <a:ext cx="256776" cy="1765271"/>
          </a:xfrm>
          <a:prstGeom prst="roundRect">
            <a:avLst>
              <a:gd name="adj" fmla="val 50000"/>
            </a:avLst>
          </a:prstGeom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7" name="…"/>
          <p:cNvSpPr txBox="1"/>
          <p:nvPr/>
        </p:nvSpPr>
        <p:spPr>
          <a:xfrm>
            <a:off x="8016938" y="6280385"/>
            <a:ext cx="30480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600"/>
              </a:lnSpc>
              <a:defRPr sz="1500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…</a:t>
            </a:r>
          </a:p>
        </p:txBody>
      </p:sp>
      <p:pic>
        <p:nvPicPr>
          <p:cNvPr id="278" name="image3.tif" descr="image3.t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68167" y="7856662"/>
            <a:ext cx="1157268" cy="11572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Rounded Rectangle"/>
          <p:cNvSpPr/>
          <p:nvPr/>
        </p:nvSpPr>
        <p:spPr>
          <a:xfrm>
            <a:off x="1381191" y="3117411"/>
            <a:ext cx="2663089" cy="435967"/>
          </a:xfrm>
          <a:prstGeom prst="roundRect">
            <a:avLst>
              <a:gd name="adj" fmla="val 50000"/>
            </a:avLst>
          </a:prstGeom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1" name="Rounded Rectangle"/>
          <p:cNvSpPr/>
          <p:nvPr/>
        </p:nvSpPr>
        <p:spPr>
          <a:xfrm>
            <a:off x="1017992" y="5708211"/>
            <a:ext cx="3315452" cy="2346061"/>
          </a:xfrm>
          <a:prstGeom prst="roundRect">
            <a:avLst>
              <a:gd name="adj" fmla="val 22561"/>
            </a:avLst>
          </a:prstGeom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2" name="Portal App"/>
          <p:cNvSpPr txBox="1"/>
          <p:nvPr/>
        </p:nvSpPr>
        <p:spPr>
          <a:xfrm>
            <a:off x="1310038" y="2615919"/>
            <a:ext cx="1070429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600"/>
              </a:lnSpc>
              <a:defRPr sz="1500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Portal App</a:t>
            </a:r>
          </a:p>
        </p:txBody>
      </p:sp>
      <p:sp>
        <p:nvSpPr>
          <p:cNvPr id="283" name="API App"/>
          <p:cNvSpPr txBox="1"/>
          <p:nvPr/>
        </p:nvSpPr>
        <p:spPr>
          <a:xfrm>
            <a:off x="1421194" y="5364716"/>
            <a:ext cx="84811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600"/>
              </a:lnSpc>
              <a:defRPr sz="1500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API App</a:t>
            </a:r>
          </a:p>
        </p:txBody>
      </p:sp>
      <p:pic>
        <p:nvPicPr>
          <p:cNvPr id="28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71661" y="1244291"/>
            <a:ext cx="1157267" cy="1157268"/>
          </a:xfrm>
          <a:prstGeom prst="rect">
            <a:avLst/>
          </a:prstGeom>
          <a:ln w="12700">
            <a:miter lim="400000"/>
          </a:ln>
        </p:spPr>
      </p:pic>
      <p:sp>
        <p:nvSpPr>
          <p:cNvPr id="285" name="Customer"/>
          <p:cNvSpPr txBox="1"/>
          <p:nvPr/>
        </p:nvSpPr>
        <p:spPr>
          <a:xfrm>
            <a:off x="3947092" y="1569923"/>
            <a:ext cx="1452373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Customer</a:t>
            </a:r>
          </a:p>
        </p:txBody>
      </p:sp>
      <p:pic>
        <p:nvPicPr>
          <p:cNvPr id="28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66464" y="1544195"/>
            <a:ext cx="1157268" cy="1157268"/>
          </a:xfrm>
          <a:prstGeom prst="rect">
            <a:avLst/>
          </a:prstGeom>
          <a:ln w="12700">
            <a:miter lim="400000"/>
          </a:ln>
        </p:spPr>
      </p:pic>
      <p:sp>
        <p:nvSpPr>
          <p:cNvPr id="287" name="Business…"/>
          <p:cNvSpPr txBox="1"/>
          <p:nvPr/>
        </p:nvSpPr>
        <p:spPr>
          <a:xfrm>
            <a:off x="10618733" y="1707996"/>
            <a:ext cx="1520038" cy="829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Business </a:t>
            </a:r>
          </a:p>
          <a:p>
            <a:pPr>
              <a:defRPr b="0"/>
            </a:pPr>
            <a:r>
              <a:t>User</a:t>
            </a:r>
          </a:p>
        </p:txBody>
      </p:sp>
      <p:pic>
        <p:nvPicPr>
          <p:cNvPr id="28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66619" y="1390820"/>
            <a:ext cx="1157267" cy="1157268"/>
          </a:xfrm>
          <a:prstGeom prst="rect">
            <a:avLst/>
          </a:prstGeom>
          <a:ln w="12700">
            <a:miter lim="400000"/>
          </a:ln>
        </p:spPr>
      </p:pic>
      <p:sp>
        <p:nvSpPr>
          <p:cNvPr id="289" name="Admin"/>
          <p:cNvSpPr txBox="1"/>
          <p:nvPr/>
        </p:nvSpPr>
        <p:spPr>
          <a:xfrm>
            <a:off x="2180875" y="1554543"/>
            <a:ext cx="98968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Admin</a:t>
            </a:r>
          </a:p>
        </p:txBody>
      </p:sp>
      <p:sp>
        <p:nvSpPr>
          <p:cNvPr id="290" name="Rounded Rectangle"/>
          <p:cNvSpPr/>
          <p:nvPr/>
        </p:nvSpPr>
        <p:spPr>
          <a:xfrm>
            <a:off x="1381191" y="3665733"/>
            <a:ext cx="2663089" cy="435967"/>
          </a:xfrm>
          <a:prstGeom prst="roundRect">
            <a:avLst>
              <a:gd name="adj" fmla="val 50000"/>
            </a:avLst>
          </a:prstGeom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1" name="Rounded Rectangle"/>
          <p:cNvSpPr/>
          <p:nvPr/>
        </p:nvSpPr>
        <p:spPr>
          <a:xfrm>
            <a:off x="1381191" y="4214055"/>
            <a:ext cx="2663089" cy="435967"/>
          </a:xfrm>
          <a:prstGeom prst="roundRect">
            <a:avLst>
              <a:gd name="adj" fmla="val 50000"/>
            </a:avLst>
          </a:prstGeom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2" name="Rounded Rectangle"/>
          <p:cNvSpPr/>
          <p:nvPr/>
        </p:nvSpPr>
        <p:spPr>
          <a:xfrm>
            <a:off x="1016649" y="2992687"/>
            <a:ext cx="3381201" cy="1875648"/>
          </a:xfrm>
          <a:prstGeom prst="roundRect">
            <a:avLst>
              <a:gd name="adj" fmla="val 22576"/>
            </a:avLst>
          </a:prstGeom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3" name="View Layer"/>
          <p:cNvSpPr txBox="1"/>
          <p:nvPr/>
        </p:nvSpPr>
        <p:spPr>
          <a:xfrm>
            <a:off x="2172035" y="3170294"/>
            <a:ext cx="1106333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600"/>
              </a:lnSpc>
              <a:defRPr sz="1500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View Layer</a:t>
            </a:r>
          </a:p>
        </p:txBody>
      </p:sp>
      <p:sp>
        <p:nvSpPr>
          <p:cNvPr id="294" name="View Model Layer"/>
          <p:cNvSpPr txBox="1"/>
          <p:nvPr/>
        </p:nvSpPr>
        <p:spPr>
          <a:xfrm>
            <a:off x="1999598" y="3718616"/>
            <a:ext cx="1709552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600"/>
              </a:lnSpc>
              <a:defRPr sz="1500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View Model Layer</a:t>
            </a:r>
          </a:p>
        </p:txBody>
      </p:sp>
      <p:sp>
        <p:nvSpPr>
          <p:cNvPr id="295" name="Model Layer"/>
          <p:cNvSpPr txBox="1"/>
          <p:nvPr/>
        </p:nvSpPr>
        <p:spPr>
          <a:xfrm>
            <a:off x="2241443" y="4266938"/>
            <a:ext cx="1225862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600"/>
              </a:lnSpc>
              <a:defRPr sz="1500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Model Layer</a:t>
            </a:r>
          </a:p>
        </p:txBody>
      </p:sp>
      <p:sp>
        <p:nvSpPr>
          <p:cNvPr id="296" name="Rounded Rectangle"/>
          <p:cNvSpPr/>
          <p:nvPr/>
        </p:nvSpPr>
        <p:spPr>
          <a:xfrm>
            <a:off x="1393657" y="6015558"/>
            <a:ext cx="2663089" cy="435967"/>
          </a:xfrm>
          <a:prstGeom prst="roundRect">
            <a:avLst>
              <a:gd name="adj" fmla="val 50000"/>
            </a:avLst>
          </a:prstGeom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7" name="Api Layer"/>
          <p:cNvSpPr txBox="1"/>
          <p:nvPr/>
        </p:nvSpPr>
        <p:spPr>
          <a:xfrm>
            <a:off x="2184501" y="6068441"/>
            <a:ext cx="98243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600"/>
              </a:lnSpc>
              <a:defRPr sz="1500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Api Layer</a:t>
            </a:r>
          </a:p>
        </p:txBody>
      </p:sp>
      <p:sp>
        <p:nvSpPr>
          <p:cNvPr id="298" name="Rounded Rectangle"/>
          <p:cNvSpPr/>
          <p:nvPr/>
        </p:nvSpPr>
        <p:spPr>
          <a:xfrm>
            <a:off x="1375705" y="6663259"/>
            <a:ext cx="2663089" cy="435966"/>
          </a:xfrm>
          <a:prstGeom prst="roundRect">
            <a:avLst>
              <a:gd name="adj" fmla="val 50000"/>
            </a:avLst>
          </a:prstGeom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9" name="Domain Layer"/>
          <p:cNvSpPr txBox="1"/>
          <p:nvPr/>
        </p:nvSpPr>
        <p:spPr>
          <a:xfrm>
            <a:off x="2166549" y="6716141"/>
            <a:ext cx="137413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600"/>
              </a:lnSpc>
              <a:defRPr sz="1500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Domain Layer</a:t>
            </a:r>
          </a:p>
        </p:txBody>
      </p:sp>
      <p:sp>
        <p:nvSpPr>
          <p:cNvPr id="300" name="Rounded Rectangle"/>
          <p:cNvSpPr/>
          <p:nvPr/>
        </p:nvSpPr>
        <p:spPr>
          <a:xfrm>
            <a:off x="1375705" y="7310959"/>
            <a:ext cx="2663089" cy="435966"/>
          </a:xfrm>
          <a:prstGeom prst="roundRect">
            <a:avLst>
              <a:gd name="adj" fmla="val 50000"/>
            </a:avLst>
          </a:prstGeom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1" name="Data Layer"/>
          <p:cNvSpPr txBox="1"/>
          <p:nvPr/>
        </p:nvSpPr>
        <p:spPr>
          <a:xfrm>
            <a:off x="2166549" y="7363841"/>
            <a:ext cx="108847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600"/>
              </a:lnSpc>
              <a:defRPr sz="1500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Data Layer</a:t>
            </a:r>
          </a:p>
        </p:txBody>
      </p:sp>
      <p:pic>
        <p:nvPicPr>
          <p:cNvPr id="302" name="image3.tif" descr="image3.t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72732" y="8511546"/>
            <a:ext cx="812770" cy="812770"/>
          </a:xfrm>
          <a:prstGeom prst="rect">
            <a:avLst/>
          </a:prstGeom>
          <a:ln w="12700">
            <a:miter lim="400000"/>
          </a:ln>
        </p:spPr>
      </p:pic>
      <p:sp>
        <p:nvSpPr>
          <p:cNvPr id="303" name="RDBMS"/>
          <p:cNvSpPr txBox="1"/>
          <p:nvPr/>
        </p:nvSpPr>
        <p:spPr>
          <a:xfrm>
            <a:off x="2172732" y="9258624"/>
            <a:ext cx="81277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600"/>
              </a:lnSpc>
              <a:defRPr sz="1500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RDBMS</a:t>
            </a:r>
          </a:p>
        </p:txBody>
      </p:sp>
      <p:sp>
        <p:nvSpPr>
          <p:cNvPr id="304" name="Data Lake…"/>
          <p:cNvSpPr txBox="1"/>
          <p:nvPr/>
        </p:nvSpPr>
        <p:spPr>
          <a:xfrm>
            <a:off x="7374346" y="9040672"/>
            <a:ext cx="1596164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3600"/>
              </a:lnSpc>
              <a:defRPr sz="1500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Data Lake</a:t>
            </a:r>
          </a:p>
          <a:p>
            <a:pPr algn="l" defTabSz="457200">
              <a:lnSpc>
                <a:spcPts val="3600"/>
              </a:lnSpc>
              <a:defRPr sz="1500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(object storage)</a:t>
            </a:r>
          </a:p>
        </p:txBody>
      </p:sp>
      <p:sp>
        <p:nvSpPr>
          <p:cNvPr id="305" name="Object Storage"/>
          <p:cNvSpPr txBox="1"/>
          <p:nvPr/>
        </p:nvSpPr>
        <p:spPr>
          <a:xfrm>
            <a:off x="573041" y="9258624"/>
            <a:ext cx="146928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600"/>
              </a:lnSpc>
              <a:defRPr sz="1500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Object Storage</a:t>
            </a:r>
          </a:p>
        </p:txBody>
      </p:sp>
      <p:pic>
        <p:nvPicPr>
          <p:cNvPr id="306" name="image3.tif" descr="image3.t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01300" y="8476352"/>
            <a:ext cx="812770" cy="812770"/>
          </a:xfrm>
          <a:prstGeom prst="rect">
            <a:avLst/>
          </a:prstGeom>
          <a:ln w="12700">
            <a:miter lim="400000"/>
          </a:ln>
        </p:spPr>
      </p:pic>
      <p:pic>
        <p:nvPicPr>
          <p:cNvPr id="307" name="image3.tif" descr="image3.t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857975" y="5870564"/>
            <a:ext cx="1106333" cy="1106334"/>
          </a:xfrm>
          <a:prstGeom prst="rect">
            <a:avLst/>
          </a:prstGeom>
          <a:ln w="12700">
            <a:miter lim="400000"/>
          </a:ln>
        </p:spPr>
      </p:pic>
      <p:sp>
        <p:nvSpPr>
          <p:cNvPr id="308" name="DWH"/>
          <p:cNvSpPr txBox="1"/>
          <p:nvPr/>
        </p:nvSpPr>
        <p:spPr>
          <a:xfrm>
            <a:off x="10126516" y="7071935"/>
            <a:ext cx="56925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600"/>
              </a:lnSpc>
              <a:defRPr sz="1500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DWH</a:t>
            </a:r>
          </a:p>
        </p:txBody>
      </p:sp>
      <p:sp>
        <p:nvSpPr>
          <p:cNvPr id="309" name="Rounded Rectangle"/>
          <p:cNvSpPr/>
          <p:nvPr/>
        </p:nvSpPr>
        <p:spPr>
          <a:xfrm>
            <a:off x="9603022" y="3539932"/>
            <a:ext cx="1946816" cy="1484327"/>
          </a:xfrm>
          <a:prstGeom prst="roundRect">
            <a:avLst>
              <a:gd name="adj" fmla="val 22469"/>
            </a:avLst>
          </a:prstGeom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0" name="Analytics…"/>
          <p:cNvSpPr txBox="1"/>
          <p:nvPr/>
        </p:nvSpPr>
        <p:spPr>
          <a:xfrm>
            <a:off x="10042843" y="3859181"/>
            <a:ext cx="1067173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3600"/>
              </a:lnSpc>
              <a:defRPr sz="1500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Analytics </a:t>
            </a:r>
          </a:p>
          <a:p>
            <a:pPr algn="l" defTabSz="457200">
              <a:lnSpc>
                <a:spcPts val="3600"/>
              </a:lnSpc>
              <a:defRPr sz="1500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UI App</a:t>
            </a:r>
          </a:p>
        </p:txBody>
      </p:sp>
      <p:sp>
        <p:nvSpPr>
          <p:cNvPr id="311" name="Choose Communication Mechanism"/>
          <p:cNvSpPr txBox="1"/>
          <p:nvPr>
            <p:ph type="title" idx="4294967295"/>
          </p:nvPr>
        </p:nvSpPr>
        <p:spPr>
          <a:xfrm>
            <a:off x="952500" y="254000"/>
            <a:ext cx="11099800" cy="797831"/>
          </a:xfrm>
          <a:prstGeom prst="rect">
            <a:avLst/>
          </a:prstGeom>
        </p:spPr>
        <p:txBody>
          <a:bodyPr/>
          <a:lstStyle>
            <a:lvl1pPr defTabSz="338835">
              <a:defRPr sz="4640"/>
            </a:lvl1pPr>
          </a:lstStyle>
          <a:p>
            <a:pPr/>
            <a:r>
              <a:t>Choose Communication Mechanism</a:t>
            </a:r>
          </a:p>
        </p:txBody>
      </p:sp>
      <p:sp>
        <p:nvSpPr>
          <p:cNvPr id="312" name="Rounded Rectangle"/>
          <p:cNvSpPr/>
          <p:nvPr/>
        </p:nvSpPr>
        <p:spPr>
          <a:xfrm>
            <a:off x="6875056" y="5272455"/>
            <a:ext cx="2312345" cy="2346061"/>
          </a:xfrm>
          <a:prstGeom prst="roundRect">
            <a:avLst>
              <a:gd name="adj" fmla="val 17303"/>
            </a:avLst>
          </a:prstGeom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3" name="Analytics…"/>
          <p:cNvSpPr txBox="1"/>
          <p:nvPr/>
        </p:nvSpPr>
        <p:spPr>
          <a:xfrm>
            <a:off x="7252448" y="4600616"/>
            <a:ext cx="155756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3600"/>
              </a:lnSpc>
              <a:defRPr sz="1500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Analytics </a:t>
            </a:r>
          </a:p>
          <a:p>
            <a:pPr algn="l" defTabSz="457200">
              <a:lnSpc>
                <a:spcPts val="3600"/>
              </a:lnSpc>
              <a:defRPr sz="1500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Processing App</a:t>
            </a:r>
          </a:p>
        </p:txBody>
      </p:sp>
      <p:sp>
        <p:nvSpPr>
          <p:cNvPr id="314" name="Filters"/>
          <p:cNvSpPr txBox="1"/>
          <p:nvPr/>
        </p:nvSpPr>
        <p:spPr>
          <a:xfrm>
            <a:off x="7626594" y="7165485"/>
            <a:ext cx="68598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600"/>
              </a:lnSpc>
              <a:defRPr sz="1500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Filters</a:t>
            </a:r>
          </a:p>
        </p:txBody>
      </p:sp>
      <p:sp>
        <p:nvSpPr>
          <p:cNvPr id="315" name="Rounded Rectangle"/>
          <p:cNvSpPr/>
          <p:nvPr/>
        </p:nvSpPr>
        <p:spPr>
          <a:xfrm>
            <a:off x="7127127" y="5412962"/>
            <a:ext cx="256776" cy="1765271"/>
          </a:xfrm>
          <a:prstGeom prst="roundRect">
            <a:avLst>
              <a:gd name="adj" fmla="val 50000"/>
            </a:avLst>
          </a:prstGeom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6" name="Rounded Rectangle"/>
          <p:cNvSpPr/>
          <p:nvPr/>
        </p:nvSpPr>
        <p:spPr>
          <a:xfrm>
            <a:off x="7578383" y="5412962"/>
            <a:ext cx="256776" cy="1765271"/>
          </a:xfrm>
          <a:prstGeom prst="roundRect">
            <a:avLst>
              <a:gd name="adj" fmla="val 50000"/>
            </a:avLst>
          </a:prstGeom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7" name="Rounded Rectangle"/>
          <p:cNvSpPr/>
          <p:nvPr/>
        </p:nvSpPr>
        <p:spPr>
          <a:xfrm>
            <a:off x="8530612" y="5388141"/>
            <a:ext cx="256776" cy="1765271"/>
          </a:xfrm>
          <a:prstGeom prst="roundRect">
            <a:avLst>
              <a:gd name="adj" fmla="val 50000"/>
            </a:avLst>
          </a:prstGeom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8" name="…"/>
          <p:cNvSpPr txBox="1"/>
          <p:nvPr/>
        </p:nvSpPr>
        <p:spPr>
          <a:xfrm>
            <a:off x="8016938" y="6280385"/>
            <a:ext cx="30480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600"/>
              </a:lnSpc>
              <a:defRPr sz="1500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…</a:t>
            </a:r>
          </a:p>
        </p:txBody>
      </p:sp>
      <p:pic>
        <p:nvPicPr>
          <p:cNvPr id="319" name="image3.tif" descr="image3.t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68167" y="7856662"/>
            <a:ext cx="1157268" cy="1157268"/>
          </a:xfrm>
          <a:prstGeom prst="rect">
            <a:avLst/>
          </a:prstGeom>
          <a:ln w="12700">
            <a:miter lim="400000"/>
          </a:ln>
        </p:spPr>
      </p:pic>
      <p:sp>
        <p:nvSpPr>
          <p:cNvPr id="320" name="Rounded Rectangle"/>
          <p:cNvSpPr/>
          <p:nvPr/>
        </p:nvSpPr>
        <p:spPr>
          <a:xfrm>
            <a:off x="4818868" y="6462002"/>
            <a:ext cx="1570764" cy="435966"/>
          </a:xfrm>
          <a:prstGeom prst="roundRect">
            <a:avLst>
              <a:gd name="adj" fmla="val 50000"/>
            </a:avLst>
          </a:prstGeom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1" name="Event Hub"/>
          <p:cNvSpPr txBox="1"/>
          <p:nvPr/>
        </p:nvSpPr>
        <p:spPr>
          <a:xfrm>
            <a:off x="5050971" y="6514885"/>
            <a:ext cx="105629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600"/>
              </a:lnSpc>
              <a:defRPr sz="1500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Event Hub</a:t>
            </a:r>
          </a:p>
        </p:txBody>
      </p:sp>
      <p:sp>
        <p:nvSpPr>
          <p:cNvPr id="322" name="Line"/>
          <p:cNvSpPr/>
          <p:nvPr/>
        </p:nvSpPr>
        <p:spPr>
          <a:xfrm flipH="1">
            <a:off x="2807490" y="4639500"/>
            <a:ext cx="1" cy="132099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3" name="REST"/>
          <p:cNvSpPr txBox="1"/>
          <p:nvPr/>
        </p:nvSpPr>
        <p:spPr>
          <a:xfrm>
            <a:off x="2841422" y="5084243"/>
            <a:ext cx="622363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600"/>
              </a:lnSpc>
              <a:defRPr sz="1500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REST</a:t>
            </a:r>
          </a:p>
        </p:txBody>
      </p:sp>
      <p:sp>
        <p:nvSpPr>
          <p:cNvPr id="324" name="Line"/>
          <p:cNvSpPr/>
          <p:nvPr/>
        </p:nvSpPr>
        <p:spPr>
          <a:xfrm>
            <a:off x="4345108" y="6679985"/>
            <a:ext cx="44551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5" name="Line"/>
          <p:cNvSpPr/>
          <p:nvPr/>
        </p:nvSpPr>
        <p:spPr>
          <a:xfrm>
            <a:off x="6426978" y="6679985"/>
            <a:ext cx="44551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6" name="Line"/>
          <p:cNvSpPr/>
          <p:nvPr/>
        </p:nvSpPr>
        <p:spPr>
          <a:xfrm>
            <a:off x="9306280" y="6550983"/>
            <a:ext cx="44551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Rounded Rectangle"/>
          <p:cNvSpPr/>
          <p:nvPr/>
        </p:nvSpPr>
        <p:spPr>
          <a:xfrm>
            <a:off x="1381191" y="3117411"/>
            <a:ext cx="2663089" cy="435967"/>
          </a:xfrm>
          <a:prstGeom prst="roundRect">
            <a:avLst>
              <a:gd name="adj" fmla="val 50000"/>
            </a:avLst>
          </a:prstGeom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9" name="Rounded Rectangle"/>
          <p:cNvSpPr/>
          <p:nvPr/>
        </p:nvSpPr>
        <p:spPr>
          <a:xfrm>
            <a:off x="117559" y="5675258"/>
            <a:ext cx="4165618" cy="2346061"/>
          </a:xfrm>
          <a:prstGeom prst="roundRect">
            <a:avLst>
              <a:gd name="adj" fmla="val 22561"/>
            </a:avLst>
          </a:prstGeom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0" name="Portal App"/>
          <p:cNvSpPr txBox="1"/>
          <p:nvPr/>
        </p:nvSpPr>
        <p:spPr>
          <a:xfrm>
            <a:off x="1310038" y="2615919"/>
            <a:ext cx="1070429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600"/>
              </a:lnSpc>
              <a:defRPr sz="1500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Portal App</a:t>
            </a:r>
          </a:p>
        </p:txBody>
      </p:sp>
      <p:sp>
        <p:nvSpPr>
          <p:cNvPr id="331" name="API App"/>
          <p:cNvSpPr txBox="1"/>
          <p:nvPr/>
        </p:nvSpPr>
        <p:spPr>
          <a:xfrm>
            <a:off x="1421194" y="5364716"/>
            <a:ext cx="84811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600"/>
              </a:lnSpc>
              <a:defRPr sz="1500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API App</a:t>
            </a:r>
          </a:p>
        </p:txBody>
      </p:sp>
      <p:pic>
        <p:nvPicPr>
          <p:cNvPr id="33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71661" y="1244291"/>
            <a:ext cx="1157267" cy="1157268"/>
          </a:xfrm>
          <a:prstGeom prst="rect">
            <a:avLst/>
          </a:prstGeom>
          <a:ln w="12700">
            <a:miter lim="400000"/>
          </a:ln>
        </p:spPr>
      </p:pic>
      <p:sp>
        <p:nvSpPr>
          <p:cNvPr id="333" name="Customer"/>
          <p:cNvSpPr txBox="1"/>
          <p:nvPr/>
        </p:nvSpPr>
        <p:spPr>
          <a:xfrm>
            <a:off x="3947092" y="1569923"/>
            <a:ext cx="1452373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Customer</a:t>
            </a:r>
          </a:p>
        </p:txBody>
      </p:sp>
      <p:pic>
        <p:nvPicPr>
          <p:cNvPr id="33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66464" y="1544195"/>
            <a:ext cx="1157268" cy="1157268"/>
          </a:xfrm>
          <a:prstGeom prst="rect">
            <a:avLst/>
          </a:prstGeom>
          <a:ln w="12700">
            <a:miter lim="400000"/>
          </a:ln>
        </p:spPr>
      </p:pic>
      <p:sp>
        <p:nvSpPr>
          <p:cNvPr id="335" name="Business…"/>
          <p:cNvSpPr txBox="1"/>
          <p:nvPr/>
        </p:nvSpPr>
        <p:spPr>
          <a:xfrm>
            <a:off x="10618733" y="1707996"/>
            <a:ext cx="1520038" cy="829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Business </a:t>
            </a:r>
          </a:p>
          <a:p>
            <a:pPr>
              <a:defRPr b="0"/>
            </a:pPr>
            <a:r>
              <a:t>User</a:t>
            </a:r>
          </a:p>
        </p:txBody>
      </p:sp>
      <p:pic>
        <p:nvPicPr>
          <p:cNvPr id="33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66619" y="1390820"/>
            <a:ext cx="1157267" cy="1157268"/>
          </a:xfrm>
          <a:prstGeom prst="rect">
            <a:avLst/>
          </a:prstGeom>
          <a:ln w="12700">
            <a:miter lim="400000"/>
          </a:ln>
        </p:spPr>
      </p:pic>
      <p:sp>
        <p:nvSpPr>
          <p:cNvPr id="337" name="Admin"/>
          <p:cNvSpPr txBox="1"/>
          <p:nvPr/>
        </p:nvSpPr>
        <p:spPr>
          <a:xfrm>
            <a:off x="2180875" y="1554543"/>
            <a:ext cx="98968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Admin</a:t>
            </a:r>
          </a:p>
        </p:txBody>
      </p:sp>
      <p:sp>
        <p:nvSpPr>
          <p:cNvPr id="338" name="Rounded Rectangle"/>
          <p:cNvSpPr/>
          <p:nvPr/>
        </p:nvSpPr>
        <p:spPr>
          <a:xfrm>
            <a:off x="1381191" y="3665733"/>
            <a:ext cx="2663089" cy="435967"/>
          </a:xfrm>
          <a:prstGeom prst="roundRect">
            <a:avLst>
              <a:gd name="adj" fmla="val 50000"/>
            </a:avLst>
          </a:prstGeom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9" name="Rounded Rectangle"/>
          <p:cNvSpPr/>
          <p:nvPr/>
        </p:nvSpPr>
        <p:spPr>
          <a:xfrm>
            <a:off x="1381191" y="4214055"/>
            <a:ext cx="2663089" cy="435967"/>
          </a:xfrm>
          <a:prstGeom prst="roundRect">
            <a:avLst>
              <a:gd name="adj" fmla="val 50000"/>
            </a:avLst>
          </a:prstGeom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0" name="Rounded Rectangle"/>
          <p:cNvSpPr/>
          <p:nvPr/>
        </p:nvSpPr>
        <p:spPr>
          <a:xfrm>
            <a:off x="109760" y="2992687"/>
            <a:ext cx="4288090" cy="2048774"/>
          </a:xfrm>
          <a:prstGeom prst="roundRect">
            <a:avLst>
              <a:gd name="adj" fmla="val 20669"/>
            </a:avLst>
          </a:prstGeom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1" name="View Layer"/>
          <p:cNvSpPr txBox="1"/>
          <p:nvPr/>
        </p:nvSpPr>
        <p:spPr>
          <a:xfrm>
            <a:off x="2172035" y="3170294"/>
            <a:ext cx="1106333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600"/>
              </a:lnSpc>
              <a:defRPr sz="1500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View Layer</a:t>
            </a:r>
          </a:p>
        </p:txBody>
      </p:sp>
      <p:sp>
        <p:nvSpPr>
          <p:cNvPr id="342" name="View Model Layer"/>
          <p:cNvSpPr txBox="1"/>
          <p:nvPr/>
        </p:nvSpPr>
        <p:spPr>
          <a:xfrm>
            <a:off x="1999598" y="3718616"/>
            <a:ext cx="1709552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600"/>
              </a:lnSpc>
              <a:defRPr sz="1500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View Model Layer</a:t>
            </a:r>
          </a:p>
        </p:txBody>
      </p:sp>
      <p:sp>
        <p:nvSpPr>
          <p:cNvPr id="343" name="Model Layer"/>
          <p:cNvSpPr txBox="1"/>
          <p:nvPr/>
        </p:nvSpPr>
        <p:spPr>
          <a:xfrm>
            <a:off x="2241443" y="4266938"/>
            <a:ext cx="1225862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600"/>
              </a:lnSpc>
              <a:defRPr sz="1500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Model Layer</a:t>
            </a:r>
          </a:p>
        </p:txBody>
      </p:sp>
      <p:sp>
        <p:nvSpPr>
          <p:cNvPr id="344" name="Rounded Rectangle"/>
          <p:cNvSpPr/>
          <p:nvPr/>
        </p:nvSpPr>
        <p:spPr>
          <a:xfrm>
            <a:off x="1604568" y="6015558"/>
            <a:ext cx="2498512" cy="435967"/>
          </a:xfrm>
          <a:prstGeom prst="roundRect">
            <a:avLst>
              <a:gd name="adj" fmla="val 50000"/>
            </a:avLst>
          </a:prstGeom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5" name="Api Layer"/>
          <p:cNvSpPr txBox="1"/>
          <p:nvPr/>
        </p:nvSpPr>
        <p:spPr>
          <a:xfrm>
            <a:off x="2230835" y="6068441"/>
            <a:ext cx="98243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600"/>
              </a:lnSpc>
              <a:defRPr sz="1500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Api Layer</a:t>
            </a:r>
          </a:p>
        </p:txBody>
      </p:sp>
      <p:sp>
        <p:nvSpPr>
          <p:cNvPr id="346" name="Rounded Rectangle"/>
          <p:cNvSpPr/>
          <p:nvPr/>
        </p:nvSpPr>
        <p:spPr>
          <a:xfrm>
            <a:off x="1622520" y="6663259"/>
            <a:ext cx="2462607" cy="435966"/>
          </a:xfrm>
          <a:prstGeom prst="roundRect">
            <a:avLst>
              <a:gd name="adj" fmla="val 50000"/>
            </a:avLst>
          </a:prstGeom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7" name="Domain Layer"/>
          <p:cNvSpPr txBox="1"/>
          <p:nvPr/>
        </p:nvSpPr>
        <p:spPr>
          <a:xfrm>
            <a:off x="2212882" y="6716141"/>
            <a:ext cx="1374132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600"/>
              </a:lnSpc>
              <a:defRPr sz="1500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Domain Layer</a:t>
            </a:r>
          </a:p>
        </p:txBody>
      </p:sp>
      <p:sp>
        <p:nvSpPr>
          <p:cNvPr id="348" name="Rounded Rectangle"/>
          <p:cNvSpPr/>
          <p:nvPr/>
        </p:nvSpPr>
        <p:spPr>
          <a:xfrm>
            <a:off x="1622520" y="7310959"/>
            <a:ext cx="2462607" cy="435966"/>
          </a:xfrm>
          <a:prstGeom prst="roundRect">
            <a:avLst>
              <a:gd name="adj" fmla="val 50000"/>
            </a:avLst>
          </a:prstGeom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9" name="Data Layer"/>
          <p:cNvSpPr txBox="1"/>
          <p:nvPr/>
        </p:nvSpPr>
        <p:spPr>
          <a:xfrm>
            <a:off x="2212882" y="7363841"/>
            <a:ext cx="108847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600"/>
              </a:lnSpc>
              <a:defRPr sz="1500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Data Layer</a:t>
            </a:r>
          </a:p>
        </p:txBody>
      </p:sp>
      <p:pic>
        <p:nvPicPr>
          <p:cNvPr id="350" name="image3.tif" descr="image3.t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47265" y="8371137"/>
            <a:ext cx="812770" cy="812770"/>
          </a:xfrm>
          <a:prstGeom prst="rect">
            <a:avLst/>
          </a:prstGeom>
          <a:ln w="12700">
            <a:miter lim="400000"/>
          </a:ln>
        </p:spPr>
      </p:pic>
      <p:sp>
        <p:nvSpPr>
          <p:cNvPr id="351" name="RDBMS"/>
          <p:cNvSpPr txBox="1"/>
          <p:nvPr/>
        </p:nvSpPr>
        <p:spPr>
          <a:xfrm>
            <a:off x="2647265" y="9118216"/>
            <a:ext cx="81277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600"/>
              </a:lnSpc>
              <a:defRPr sz="1500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RDBMS</a:t>
            </a:r>
          </a:p>
        </p:txBody>
      </p:sp>
      <p:sp>
        <p:nvSpPr>
          <p:cNvPr id="352" name="Data Lake…"/>
          <p:cNvSpPr txBox="1"/>
          <p:nvPr/>
        </p:nvSpPr>
        <p:spPr>
          <a:xfrm>
            <a:off x="7374346" y="9040672"/>
            <a:ext cx="1596164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3600"/>
              </a:lnSpc>
              <a:defRPr sz="1500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Data Lake</a:t>
            </a:r>
          </a:p>
          <a:p>
            <a:pPr algn="l" defTabSz="457200">
              <a:lnSpc>
                <a:spcPts val="3600"/>
              </a:lnSpc>
              <a:defRPr sz="1500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(object storage)</a:t>
            </a:r>
          </a:p>
        </p:txBody>
      </p:sp>
      <p:sp>
        <p:nvSpPr>
          <p:cNvPr id="353" name="Object Storage"/>
          <p:cNvSpPr txBox="1"/>
          <p:nvPr/>
        </p:nvSpPr>
        <p:spPr>
          <a:xfrm>
            <a:off x="1047574" y="9118216"/>
            <a:ext cx="146928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600"/>
              </a:lnSpc>
              <a:defRPr sz="1500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Object Storage</a:t>
            </a:r>
          </a:p>
        </p:txBody>
      </p:sp>
      <p:pic>
        <p:nvPicPr>
          <p:cNvPr id="354" name="image3.tif" descr="image3.t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75833" y="8335943"/>
            <a:ext cx="812770" cy="812770"/>
          </a:xfrm>
          <a:prstGeom prst="rect">
            <a:avLst/>
          </a:prstGeom>
          <a:ln w="12700">
            <a:miter lim="400000"/>
          </a:ln>
        </p:spPr>
      </p:pic>
      <p:pic>
        <p:nvPicPr>
          <p:cNvPr id="355" name="image3.tif" descr="image3.t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857975" y="5870564"/>
            <a:ext cx="1106333" cy="1106334"/>
          </a:xfrm>
          <a:prstGeom prst="rect">
            <a:avLst/>
          </a:prstGeom>
          <a:ln w="12700">
            <a:miter lim="400000"/>
          </a:ln>
        </p:spPr>
      </p:pic>
      <p:sp>
        <p:nvSpPr>
          <p:cNvPr id="356" name="DWH"/>
          <p:cNvSpPr txBox="1"/>
          <p:nvPr/>
        </p:nvSpPr>
        <p:spPr>
          <a:xfrm>
            <a:off x="10126516" y="7071935"/>
            <a:ext cx="56925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600"/>
              </a:lnSpc>
              <a:defRPr sz="1500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DWH</a:t>
            </a:r>
          </a:p>
        </p:txBody>
      </p:sp>
      <p:sp>
        <p:nvSpPr>
          <p:cNvPr id="357" name="Rounded Rectangle"/>
          <p:cNvSpPr/>
          <p:nvPr/>
        </p:nvSpPr>
        <p:spPr>
          <a:xfrm>
            <a:off x="9603022" y="3539932"/>
            <a:ext cx="1946816" cy="1484327"/>
          </a:xfrm>
          <a:prstGeom prst="roundRect">
            <a:avLst>
              <a:gd name="adj" fmla="val 22469"/>
            </a:avLst>
          </a:prstGeom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58" name="Analytics…"/>
          <p:cNvSpPr txBox="1"/>
          <p:nvPr/>
        </p:nvSpPr>
        <p:spPr>
          <a:xfrm>
            <a:off x="10042843" y="3859181"/>
            <a:ext cx="1067173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3600"/>
              </a:lnSpc>
              <a:defRPr sz="1500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Analytics </a:t>
            </a:r>
          </a:p>
          <a:p>
            <a:pPr algn="l" defTabSz="457200">
              <a:lnSpc>
                <a:spcPts val="3600"/>
              </a:lnSpc>
              <a:defRPr sz="1500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UI App</a:t>
            </a:r>
          </a:p>
        </p:txBody>
      </p:sp>
      <p:sp>
        <p:nvSpPr>
          <p:cNvPr id="359" name="Choose Compute Cloud Deployment Approach"/>
          <p:cNvSpPr txBox="1"/>
          <p:nvPr>
            <p:ph type="title" idx="4294967295"/>
          </p:nvPr>
        </p:nvSpPr>
        <p:spPr>
          <a:xfrm>
            <a:off x="952500" y="254000"/>
            <a:ext cx="11099800" cy="797831"/>
          </a:xfrm>
          <a:prstGeom prst="rect">
            <a:avLst/>
          </a:prstGeom>
        </p:spPr>
        <p:txBody>
          <a:bodyPr/>
          <a:lstStyle>
            <a:lvl1pPr defTabSz="286258">
              <a:defRPr sz="3920"/>
            </a:lvl1pPr>
          </a:lstStyle>
          <a:p>
            <a:pPr/>
            <a:r>
              <a:t>Choose Compute Cloud Deployment Approach</a:t>
            </a:r>
          </a:p>
        </p:txBody>
      </p:sp>
      <p:sp>
        <p:nvSpPr>
          <p:cNvPr id="360" name="Rounded Rectangle"/>
          <p:cNvSpPr/>
          <p:nvPr/>
        </p:nvSpPr>
        <p:spPr>
          <a:xfrm>
            <a:off x="6875056" y="4730334"/>
            <a:ext cx="2462607" cy="2888182"/>
          </a:xfrm>
          <a:prstGeom prst="roundRect">
            <a:avLst>
              <a:gd name="adj" fmla="val 16247"/>
            </a:avLst>
          </a:prstGeom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61" name="Analytics…"/>
          <p:cNvSpPr txBox="1"/>
          <p:nvPr/>
        </p:nvSpPr>
        <p:spPr>
          <a:xfrm>
            <a:off x="7168020" y="4202208"/>
            <a:ext cx="1557562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3600"/>
              </a:lnSpc>
              <a:defRPr sz="1500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Analytics </a:t>
            </a:r>
          </a:p>
          <a:p>
            <a:pPr algn="l" defTabSz="457200">
              <a:lnSpc>
                <a:spcPts val="3600"/>
              </a:lnSpc>
              <a:defRPr sz="1500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Processing App</a:t>
            </a:r>
          </a:p>
        </p:txBody>
      </p:sp>
      <p:sp>
        <p:nvSpPr>
          <p:cNvPr id="362" name="Filters"/>
          <p:cNvSpPr txBox="1"/>
          <p:nvPr/>
        </p:nvSpPr>
        <p:spPr>
          <a:xfrm>
            <a:off x="8316007" y="7193597"/>
            <a:ext cx="68598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600"/>
              </a:lnSpc>
              <a:defRPr sz="1500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Filters</a:t>
            </a:r>
          </a:p>
        </p:txBody>
      </p:sp>
      <p:sp>
        <p:nvSpPr>
          <p:cNvPr id="363" name="Rounded Rectangle"/>
          <p:cNvSpPr/>
          <p:nvPr/>
        </p:nvSpPr>
        <p:spPr>
          <a:xfrm>
            <a:off x="7127127" y="5412962"/>
            <a:ext cx="256776" cy="1765271"/>
          </a:xfrm>
          <a:prstGeom prst="roundRect">
            <a:avLst>
              <a:gd name="adj" fmla="val 50000"/>
            </a:avLst>
          </a:prstGeom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64" name="Rounded Rectangle"/>
          <p:cNvSpPr/>
          <p:nvPr/>
        </p:nvSpPr>
        <p:spPr>
          <a:xfrm>
            <a:off x="7578383" y="5412962"/>
            <a:ext cx="256776" cy="1765271"/>
          </a:xfrm>
          <a:prstGeom prst="roundRect">
            <a:avLst>
              <a:gd name="adj" fmla="val 50000"/>
            </a:avLst>
          </a:prstGeom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65" name="Rounded Rectangle"/>
          <p:cNvSpPr/>
          <p:nvPr/>
        </p:nvSpPr>
        <p:spPr>
          <a:xfrm>
            <a:off x="8530612" y="5388141"/>
            <a:ext cx="256776" cy="1765271"/>
          </a:xfrm>
          <a:prstGeom prst="roundRect">
            <a:avLst>
              <a:gd name="adj" fmla="val 50000"/>
            </a:avLst>
          </a:prstGeom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66" name="…"/>
          <p:cNvSpPr txBox="1"/>
          <p:nvPr/>
        </p:nvSpPr>
        <p:spPr>
          <a:xfrm>
            <a:off x="8016938" y="6280385"/>
            <a:ext cx="30480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600"/>
              </a:lnSpc>
              <a:defRPr sz="1500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…</a:t>
            </a:r>
          </a:p>
        </p:txBody>
      </p:sp>
      <p:pic>
        <p:nvPicPr>
          <p:cNvPr id="367" name="image3.tif" descr="image3.t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68167" y="7856662"/>
            <a:ext cx="1157268" cy="1157268"/>
          </a:xfrm>
          <a:prstGeom prst="rect">
            <a:avLst/>
          </a:prstGeom>
          <a:ln w="12700">
            <a:miter lim="400000"/>
          </a:ln>
        </p:spPr>
      </p:pic>
      <p:sp>
        <p:nvSpPr>
          <p:cNvPr id="368" name="Rounded Rectangle"/>
          <p:cNvSpPr/>
          <p:nvPr/>
        </p:nvSpPr>
        <p:spPr>
          <a:xfrm>
            <a:off x="4818868" y="6462002"/>
            <a:ext cx="1570764" cy="435966"/>
          </a:xfrm>
          <a:prstGeom prst="roundRect">
            <a:avLst>
              <a:gd name="adj" fmla="val 50000"/>
            </a:avLst>
          </a:prstGeom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69" name="Event Hub"/>
          <p:cNvSpPr txBox="1"/>
          <p:nvPr/>
        </p:nvSpPr>
        <p:spPr>
          <a:xfrm>
            <a:off x="5050971" y="6514885"/>
            <a:ext cx="105629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600"/>
              </a:lnSpc>
              <a:defRPr sz="1500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Event Hub</a:t>
            </a:r>
          </a:p>
        </p:txBody>
      </p:sp>
      <p:sp>
        <p:nvSpPr>
          <p:cNvPr id="370" name="Line"/>
          <p:cNvSpPr/>
          <p:nvPr/>
        </p:nvSpPr>
        <p:spPr>
          <a:xfrm flipH="1">
            <a:off x="2853823" y="4639500"/>
            <a:ext cx="1" cy="132099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1" name="REST"/>
          <p:cNvSpPr txBox="1"/>
          <p:nvPr/>
        </p:nvSpPr>
        <p:spPr>
          <a:xfrm>
            <a:off x="2841422" y="5084243"/>
            <a:ext cx="622363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600"/>
              </a:lnSpc>
              <a:defRPr sz="1500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REST</a:t>
            </a:r>
          </a:p>
        </p:txBody>
      </p:sp>
      <p:sp>
        <p:nvSpPr>
          <p:cNvPr id="372" name="Line"/>
          <p:cNvSpPr/>
          <p:nvPr/>
        </p:nvSpPr>
        <p:spPr>
          <a:xfrm>
            <a:off x="4345108" y="6679985"/>
            <a:ext cx="44551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3" name="Line"/>
          <p:cNvSpPr/>
          <p:nvPr/>
        </p:nvSpPr>
        <p:spPr>
          <a:xfrm>
            <a:off x="6426978" y="6679985"/>
            <a:ext cx="44551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4" name="Line"/>
          <p:cNvSpPr/>
          <p:nvPr/>
        </p:nvSpPr>
        <p:spPr>
          <a:xfrm>
            <a:off x="9306280" y="6550983"/>
            <a:ext cx="44551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375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52851" y="4190669"/>
            <a:ext cx="1454380" cy="727190"/>
          </a:xfrm>
          <a:prstGeom prst="rect">
            <a:avLst/>
          </a:prstGeom>
          <a:ln w="12700">
            <a:miter lim="400000"/>
          </a:ln>
        </p:spPr>
      </p:pic>
      <p:pic>
        <p:nvPicPr>
          <p:cNvPr id="376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0183" y="6984979"/>
            <a:ext cx="1454380" cy="727191"/>
          </a:xfrm>
          <a:prstGeom prst="rect">
            <a:avLst/>
          </a:prstGeom>
          <a:ln w="12700">
            <a:miter lim="400000"/>
          </a:ln>
        </p:spPr>
      </p:pic>
      <p:pic>
        <p:nvPicPr>
          <p:cNvPr id="377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121087" y="4908575"/>
            <a:ext cx="2102682" cy="275353"/>
          </a:xfrm>
          <a:prstGeom prst="rect">
            <a:avLst/>
          </a:prstGeom>
          <a:ln w="12700">
            <a:miter lim="400000"/>
          </a:ln>
        </p:spPr>
      </p:pic>
      <p:pic>
        <p:nvPicPr>
          <p:cNvPr id="378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998926" y="4468747"/>
            <a:ext cx="1155009" cy="577505"/>
          </a:xfrm>
          <a:prstGeom prst="rect">
            <a:avLst/>
          </a:prstGeom>
          <a:ln w="12700">
            <a:miter lim="400000"/>
          </a:ln>
        </p:spPr>
      </p:pic>
      <p:sp>
        <p:nvSpPr>
          <p:cNvPr id="379" name="Spark"/>
          <p:cNvSpPr txBox="1"/>
          <p:nvPr/>
        </p:nvSpPr>
        <p:spPr>
          <a:xfrm>
            <a:off x="7784481" y="5134898"/>
            <a:ext cx="64375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600"/>
              </a:lnSpc>
              <a:defRPr sz="1500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Spark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Rounded Rectangle"/>
          <p:cNvSpPr/>
          <p:nvPr/>
        </p:nvSpPr>
        <p:spPr>
          <a:xfrm>
            <a:off x="1381191" y="3117411"/>
            <a:ext cx="2663089" cy="435967"/>
          </a:xfrm>
          <a:prstGeom prst="roundRect">
            <a:avLst>
              <a:gd name="adj" fmla="val 50000"/>
            </a:avLst>
          </a:prstGeom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2" name="Rounded Rectangle"/>
          <p:cNvSpPr/>
          <p:nvPr/>
        </p:nvSpPr>
        <p:spPr>
          <a:xfrm>
            <a:off x="117559" y="5675258"/>
            <a:ext cx="4165618" cy="2346061"/>
          </a:xfrm>
          <a:prstGeom prst="roundRect">
            <a:avLst>
              <a:gd name="adj" fmla="val 22561"/>
            </a:avLst>
          </a:prstGeom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3" name="Portal App"/>
          <p:cNvSpPr txBox="1"/>
          <p:nvPr/>
        </p:nvSpPr>
        <p:spPr>
          <a:xfrm>
            <a:off x="362159" y="2567175"/>
            <a:ext cx="107042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600"/>
              </a:lnSpc>
              <a:defRPr sz="1500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Portal App</a:t>
            </a:r>
          </a:p>
        </p:txBody>
      </p:sp>
      <p:sp>
        <p:nvSpPr>
          <p:cNvPr id="384" name="API App"/>
          <p:cNvSpPr txBox="1"/>
          <p:nvPr/>
        </p:nvSpPr>
        <p:spPr>
          <a:xfrm>
            <a:off x="1421194" y="5364716"/>
            <a:ext cx="84811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600"/>
              </a:lnSpc>
              <a:defRPr sz="1500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API App</a:t>
            </a:r>
          </a:p>
        </p:txBody>
      </p:sp>
      <p:pic>
        <p:nvPicPr>
          <p:cNvPr id="38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62014" y="1703951"/>
            <a:ext cx="1157268" cy="1157268"/>
          </a:xfrm>
          <a:prstGeom prst="rect">
            <a:avLst/>
          </a:prstGeom>
          <a:ln w="12700">
            <a:miter lim="400000"/>
          </a:ln>
        </p:spPr>
      </p:pic>
      <p:sp>
        <p:nvSpPr>
          <p:cNvPr id="386" name="Customer"/>
          <p:cNvSpPr txBox="1"/>
          <p:nvPr/>
        </p:nvSpPr>
        <p:spPr>
          <a:xfrm>
            <a:off x="4052505" y="1836598"/>
            <a:ext cx="1452373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Customer</a:t>
            </a:r>
          </a:p>
        </p:txBody>
      </p:sp>
      <p:pic>
        <p:nvPicPr>
          <p:cNvPr id="38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08284" y="1554543"/>
            <a:ext cx="1157268" cy="1157268"/>
          </a:xfrm>
          <a:prstGeom prst="rect">
            <a:avLst/>
          </a:prstGeom>
          <a:ln w="12700">
            <a:miter lim="400000"/>
          </a:ln>
        </p:spPr>
      </p:pic>
      <p:sp>
        <p:nvSpPr>
          <p:cNvPr id="388" name="Business…"/>
          <p:cNvSpPr txBox="1"/>
          <p:nvPr/>
        </p:nvSpPr>
        <p:spPr>
          <a:xfrm>
            <a:off x="10422662" y="1243345"/>
            <a:ext cx="1520039" cy="82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Business </a:t>
            </a:r>
          </a:p>
          <a:p>
            <a:pPr>
              <a:defRPr b="0"/>
            </a:pPr>
            <a:r>
              <a:t>User</a:t>
            </a:r>
          </a:p>
        </p:txBody>
      </p:sp>
      <p:pic>
        <p:nvPicPr>
          <p:cNvPr id="38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2031" y="1657495"/>
            <a:ext cx="1157268" cy="1157268"/>
          </a:xfrm>
          <a:prstGeom prst="rect">
            <a:avLst/>
          </a:prstGeom>
          <a:ln w="12700">
            <a:miter lim="400000"/>
          </a:ln>
        </p:spPr>
      </p:pic>
      <p:sp>
        <p:nvSpPr>
          <p:cNvPr id="390" name="Admin"/>
          <p:cNvSpPr txBox="1"/>
          <p:nvPr/>
        </p:nvSpPr>
        <p:spPr>
          <a:xfrm>
            <a:off x="2286288" y="1821218"/>
            <a:ext cx="989686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Admin</a:t>
            </a:r>
          </a:p>
        </p:txBody>
      </p:sp>
      <p:sp>
        <p:nvSpPr>
          <p:cNvPr id="391" name="Rounded Rectangle"/>
          <p:cNvSpPr/>
          <p:nvPr/>
        </p:nvSpPr>
        <p:spPr>
          <a:xfrm>
            <a:off x="1381191" y="3665733"/>
            <a:ext cx="2663089" cy="435967"/>
          </a:xfrm>
          <a:prstGeom prst="roundRect">
            <a:avLst>
              <a:gd name="adj" fmla="val 50000"/>
            </a:avLst>
          </a:prstGeom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2" name="Rounded Rectangle"/>
          <p:cNvSpPr/>
          <p:nvPr/>
        </p:nvSpPr>
        <p:spPr>
          <a:xfrm>
            <a:off x="1381191" y="4214055"/>
            <a:ext cx="2663089" cy="435967"/>
          </a:xfrm>
          <a:prstGeom prst="roundRect">
            <a:avLst>
              <a:gd name="adj" fmla="val 50000"/>
            </a:avLst>
          </a:prstGeom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3" name="Rounded Rectangle"/>
          <p:cNvSpPr/>
          <p:nvPr/>
        </p:nvSpPr>
        <p:spPr>
          <a:xfrm>
            <a:off x="109760" y="2992687"/>
            <a:ext cx="4288090" cy="2048774"/>
          </a:xfrm>
          <a:prstGeom prst="roundRect">
            <a:avLst>
              <a:gd name="adj" fmla="val 20669"/>
            </a:avLst>
          </a:prstGeom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4" name="View Layer"/>
          <p:cNvSpPr txBox="1"/>
          <p:nvPr/>
        </p:nvSpPr>
        <p:spPr>
          <a:xfrm>
            <a:off x="2172035" y="3170294"/>
            <a:ext cx="1106333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600"/>
              </a:lnSpc>
              <a:defRPr sz="1500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View Layer</a:t>
            </a:r>
          </a:p>
        </p:txBody>
      </p:sp>
      <p:sp>
        <p:nvSpPr>
          <p:cNvPr id="395" name="View Model Layer"/>
          <p:cNvSpPr txBox="1"/>
          <p:nvPr/>
        </p:nvSpPr>
        <p:spPr>
          <a:xfrm>
            <a:off x="1999598" y="3718616"/>
            <a:ext cx="1709552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600"/>
              </a:lnSpc>
              <a:defRPr sz="1500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View Model Layer</a:t>
            </a:r>
          </a:p>
        </p:txBody>
      </p:sp>
      <p:sp>
        <p:nvSpPr>
          <p:cNvPr id="396" name="Model Layer"/>
          <p:cNvSpPr txBox="1"/>
          <p:nvPr/>
        </p:nvSpPr>
        <p:spPr>
          <a:xfrm>
            <a:off x="2241443" y="4266938"/>
            <a:ext cx="1225862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600"/>
              </a:lnSpc>
              <a:defRPr sz="1500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Model Layer</a:t>
            </a:r>
          </a:p>
        </p:txBody>
      </p:sp>
      <p:sp>
        <p:nvSpPr>
          <p:cNvPr id="397" name="Rounded Rectangle"/>
          <p:cNvSpPr/>
          <p:nvPr/>
        </p:nvSpPr>
        <p:spPr>
          <a:xfrm>
            <a:off x="1604568" y="6015558"/>
            <a:ext cx="2498512" cy="435967"/>
          </a:xfrm>
          <a:prstGeom prst="roundRect">
            <a:avLst>
              <a:gd name="adj" fmla="val 50000"/>
            </a:avLst>
          </a:prstGeom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8" name="Api Layer"/>
          <p:cNvSpPr txBox="1"/>
          <p:nvPr/>
        </p:nvSpPr>
        <p:spPr>
          <a:xfrm>
            <a:off x="2230835" y="6068441"/>
            <a:ext cx="98243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600"/>
              </a:lnSpc>
              <a:defRPr sz="1500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Api Layer</a:t>
            </a:r>
          </a:p>
        </p:txBody>
      </p:sp>
      <p:sp>
        <p:nvSpPr>
          <p:cNvPr id="399" name="Rounded Rectangle"/>
          <p:cNvSpPr/>
          <p:nvPr/>
        </p:nvSpPr>
        <p:spPr>
          <a:xfrm>
            <a:off x="1622520" y="6663259"/>
            <a:ext cx="2462607" cy="435966"/>
          </a:xfrm>
          <a:prstGeom prst="roundRect">
            <a:avLst>
              <a:gd name="adj" fmla="val 50000"/>
            </a:avLst>
          </a:prstGeom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00" name="Domain Layer"/>
          <p:cNvSpPr txBox="1"/>
          <p:nvPr/>
        </p:nvSpPr>
        <p:spPr>
          <a:xfrm>
            <a:off x="2212882" y="6716141"/>
            <a:ext cx="1374132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600"/>
              </a:lnSpc>
              <a:defRPr sz="1500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Domain Layer</a:t>
            </a:r>
          </a:p>
        </p:txBody>
      </p:sp>
      <p:sp>
        <p:nvSpPr>
          <p:cNvPr id="401" name="Rounded Rectangle"/>
          <p:cNvSpPr/>
          <p:nvPr/>
        </p:nvSpPr>
        <p:spPr>
          <a:xfrm>
            <a:off x="1622520" y="7310959"/>
            <a:ext cx="2462607" cy="435966"/>
          </a:xfrm>
          <a:prstGeom prst="roundRect">
            <a:avLst>
              <a:gd name="adj" fmla="val 50000"/>
            </a:avLst>
          </a:prstGeom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02" name="Data Layer"/>
          <p:cNvSpPr txBox="1"/>
          <p:nvPr/>
        </p:nvSpPr>
        <p:spPr>
          <a:xfrm>
            <a:off x="2212882" y="7363841"/>
            <a:ext cx="108847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600"/>
              </a:lnSpc>
              <a:defRPr sz="1500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Data Layer</a:t>
            </a:r>
          </a:p>
        </p:txBody>
      </p:sp>
      <p:pic>
        <p:nvPicPr>
          <p:cNvPr id="403" name="image3.tif" descr="image3.t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72732" y="8511546"/>
            <a:ext cx="812770" cy="812770"/>
          </a:xfrm>
          <a:prstGeom prst="rect">
            <a:avLst/>
          </a:prstGeom>
          <a:ln w="12700">
            <a:miter lim="400000"/>
          </a:ln>
        </p:spPr>
      </p:pic>
      <p:sp>
        <p:nvSpPr>
          <p:cNvPr id="404" name="RDBMS"/>
          <p:cNvSpPr txBox="1"/>
          <p:nvPr/>
        </p:nvSpPr>
        <p:spPr>
          <a:xfrm>
            <a:off x="2172732" y="9258624"/>
            <a:ext cx="81277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600"/>
              </a:lnSpc>
              <a:defRPr sz="1500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RDBMS</a:t>
            </a:r>
          </a:p>
        </p:txBody>
      </p:sp>
      <p:sp>
        <p:nvSpPr>
          <p:cNvPr id="405" name="Wide Column"/>
          <p:cNvSpPr txBox="1"/>
          <p:nvPr/>
        </p:nvSpPr>
        <p:spPr>
          <a:xfrm>
            <a:off x="3115905" y="9258624"/>
            <a:ext cx="1329576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600"/>
              </a:lnSpc>
              <a:defRPr sz="1500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Wide Column</a:t>
            </a:r>
          </a:p>
        </p:txBody>
      </p:sp>
      <p:pic>
        <p:nvPicPr>
          <p:cNvPr id="406" name="image3.tif" descr="image3.t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02059" y="8149433"/>
            <a:ext cx="1157268" cy="1157268"/>
          </a:xfrm>
          <a:prstGeom prst="rect">
            <a:avLst/>
          </a:prstGeom>
          <a:ln w="12700">
            <a:miter lim="400000"/>
          </a:ln>
        </p:spPr>
      </p:pic>
      <p:sp>
        <p:nvSpPr>
          <p:cNvPr id="407" name="Data Lake…"/>
          <p:cNvSpPr txBox="1"/>
          <p:nvPr/>
        </p:nvSpPr>
        <p:spPr>
          <a:xfrm>
            <a:off x="9982632" y="6400584"/>
            <a:ext cx="1596164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3600"/>
              </a:lnSpc>
              <a:defRPr sz="1500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Data Lake</a:t>
            </a:r>
          </a:p>
          <a:p>
            <a:pPr algn="l" defTabSz="457200">
              <a:lnSpc>
                <a:spcPts val="3600"/>
              </a:lnSpc>
              <a:defRPr sz="1500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(object storage)</a:t>
            </a:r>
          </a:p>
        </p:txBody>
      </p:sp>
      <p:sp>
        <p:nvSpPr>
          <p:cNvPr id="408" name="Object Storage"/>
          <p:cNvSpPr txBox="1"/>
          <p:nvPr/>
        </p:nvSpPr>
        <p:spPr>
          <a:xfrm>
            <a:off x="573041" y="9258624"/>
            <a:ext cx="146928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600"/>
              </a:lnSpc>
              <a:defRPr sz="1500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Object Storage</a:t>
            </a:r>
          </a:p>
        </p:txBody>
      </p:sp>
      <p:pic>
        <p:nvPicPr>
          <p:cNvPr id="409" name="image3.tif" descr="image3.t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01300" y="8476352"/>
            <a:ext cx="812770" cy="812770"/>
          </a:xfrm>
          <a:prstGeom prst="rect">
            <a:avLst/>
          </a:prstGeom>
          <a:ln w="12700">
            <a:miter lim="400000"/>
          </a:ln>
        </p:spPr>
      </p:pic>
      <p:pic>
        <p:nvPicPr>
          <p:cNvPr id="410" name="image3.tif" descr="image3.t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333750" y="4184012"/>
            <a:ext cx="1106334" cy="1106333"/>
          </a:xfrm>
          <a:prstGeom prst="rect">
            <a:avLst/>
          </a:prstGeom>
          <a:ln w="12700">
            <a:miter lim="400000"/>
          </a:ln>
        </p:spPr>
      </p:pic>
      <p:sp>
        <p:nvSpPr>
          <p:cNvPr id="411" name="DWH"/>
          <p:cNvSpPr txBox="1"/>
          <p:nvPr/>
        </p:nvSpPr>
        <p:spPr>
          <a:xfrm>
            <a:off x="11602292" y="5385383"/>
            <a:ext cx="56925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600"/>
              </a:lnSpc>
              <a:defRPr sz="1500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DWH</a:t>
            </a:r>
          </a:p>
        </p:txBody>
      </p:sp>
      <p:sp>
        <p:nvSpPr>
          <p:cNvPr id="412" name="Rounded Rectangle"/>
          <p:cNvSpPr/>
          <p:nvPr/>
        </p:nvSpPr>
        <p:spPr>
          <a:xfrm>
            <a:off x="11077809" y="2596470"/>
            <a:ext cx="1684153" cy="1484326"/>
          </a:xfrm>
          <a:prstGeom prst="roundRect">
            <a:avLst>
              <a:gd name="adj" fmla="val 22469"/>
            </a:avLst>
          </a:prstGeom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3" name="Analytics…"/>
          <p:cNvSpPr txBox="1"/>
          <p:nvPr/>
        </p:nvSpPr>
        <p:spPr>
          <a:xfrm>
            <a:off x="11371924" y="2915718"/>
            <a:ext cx="1067173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3600"/>
              </a:lnSpc>
              <a:defRPr sz="1500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Analytics </a:t>
            </a:r>
          </a:p>
          <a:p>
            <a:pPr algn="l" defTabSz="457200">
              <a:lnSpc>
                <a:spcPts val="3600"/>
              </a:lnSpc>
              <a:defRPr sz="1500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UI App</a:t>
            </a:r>
          </a:p>
        </p:txBody>
      </p:sp>
      <p:sp>
        <p:nvSpPr>
          <p:cNvPr id="414" name="Choose Performance patterns"/>
          <p:cNvSpPr txBox="1"/>
          <p:nvPr>
            <p:ph type="title" idx="4294967295"/>
          </p:nvPr>
        </p:nvSpPr>
        <p:spPr>
          <a:xfrm>
            <a:off x="952500" y="254000"/>
            <a:ext cx="11099800" cy="797831"/>
          </a:xfrm>
          <a:prstGeom prst="rect">
            <a:avLst/>
          </a:prstGeom>
        </p:spPr>
        <p:txBody>
          <a:bodyPr/>
          <a:lstStyle>
            <a:lvl1pPr defTabSz="338835">
              <a:defRPr sz="4640"/>
            </a:lvl1pPr>
          </a:lstStyle>
          <a:p>
            <a:pPr/>
            <a:r>
              <a:t>Choose Performance patterns</a:t>
            </a:r>
          </a:p>
        </p:txBody>
      </p:sp>
      <p:sp>
        <p:nvSpPr>
          <p:cNvPr id="415" name="Rounded Rectangle"/>
          <p:cNvSpPr/>
          <p:nvPr/>
        </p:nvSpPr>
        <p:spPr>
          <a:xfrm>
            <a:off x="8350832" y="3043781"/>
            <a:ext cx="2462606" cy="2888183"/>
          </a:xfrm>
          <a:prstGeom prst="roundRect">
            <a:avLst>
              <a:gd name="adj" fmla="val 16247"/>
            </a:avLst>
          </a:prstGeom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6" name="Analytics…"/>
          <p:cNvSpPr txBox="1"/>
          <p:nvPr/>
        </p:nvSpPr>
        <p:spPr>
          <a:xfrm>
            <a:off x="8643796" y="2515656"/>
            <a:ext cx="1557562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3600"/>
              </a:lnSpc>
              <a:defRPr sz="1500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Analytics </a:t>
            </a:r>
          </a:p>
          <a:p>
            <a:pPr algn="l" defTabSz="457200">
              <a:lnSpc>
                <a:spcPts val="3600"/>
              </a:lnSpc>
              <a:defRPr sz="1500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Processing App</a:t>
            </a:r>
          </a:p>
        </p:txBody>
      </p:sp>
      <p:sp>
        <p:nvSpPr>
          <p:cNvPr id="417" name="Filters"/>
          <p:cNvSpPr txBox="1"/>
          <p:nvPr/>
        </p:nvSpPr>
        <p:spPr>
          <a:xfrm>
            <a:off x="9791782" y="5507044"/>
            <a:ext cx="68598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600"/>
              </a:lnSpc>
              <a:defRPr sz="1500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Filters</a:t>
            </a:r>
          </a:p>
        </p:txBody>
      </p:sp>
      <p:sp>
        <p:nvSpPr>
          <p:cNvPr id="418" name="Rounded Rectangle"/>
          <p:cNvSpPr/>
          <p:nvPr/>
        </p:nvSpPr>
        <p:spPr>
          <a:xfrm>
            <a:off x="8602903" y="3726409"/>
            <a:ext cx="256776" cy="1765271"/>
          </a:xfrm>
          <a:prstGeom prst="roundRect">
            <a:avLst>
              <a:gd name="adj" fmla="val 50000"/>
            </a:avLst>
          </a:prstGeom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9" name="Rounded Rectangle"/>
          <p:cNvSpPr/>
          <p:nvPr/>
        </p:nvSpPr>
        <p:spPr>
          <a:xfrm>
            <a:off x="9054158" y="3726409"/>
            <a:ext cx="256777" cy="1765271"/>
          </a:xfrm>
          <a:prstGeom prst="roundRect">
            <a:avLst>
              <a:gd name="adj" fmla="val 50000"/>
            </a:avLst>
          </a:prstGeom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0" name="Rounded Rectangle"/>
          <p:cNvSpPr/>
          <p:nvPr/>
        </p:nvSpPr>
        <p:spPr>
          <a:xfrm>
            <a:off x="10006388" y="3701589"/>
            <a:ext cx="256776" cy="1765271"/>
          </a:xfrm>
          <a:prstGeom prst="roundRect">
            <a:avLst>
              <a:gd name="adj" fmla="val 50000"/>
            </a:avLst>
          </a:prstGeom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1" name="…"/>
          <p:cNvSpPr txBox="1"/>
          <p:nvPr/>
        </p:nvSpPr>
        <p:spPr>
          <a:xfrm>
            <a:off x="9492714" y="4593832"/>
            <a:ext cx="30480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600"/>
              </a:lnSpc>
              <a:defRPr sz="1500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…</a:t>
            </a:r>
          </a:p>
        </p:txBody>
      </p:sp>
      <p:pic>
        <p:nvPicPr>
          <p:cNvPr id="422" name="image3.tif" descr="image3.t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43943" y="6013281"/>
            <a:ext cx="1157268" cy="1157268"/>
          </a:xfrm>
          <a:prstGeom prst="rect">
            <a:avLst/>
          </a:prstGeom>
          <a:ln w="12700">
            <a:miter lim="400000"/>
          </a:ln>
        </p:spPr>
      </p:pic>
      <p:sp>
        <p:nvSpPr>
          <p:cNvPr id="423" name="Rounded Rectangle"/>
          <p:cNvSpPr/>
          <p:nvPr/>
        </p:nvSpPr>
        <p:spPr>
          <a:xfrm>
            <a:off x="4818868" y="6462002"/>
            <a:ext cx="3233571" cy="435966"/>
          </a:xfrm>
          <a:prstGeom prst="roundRect">
            <a:avLst>
              <a:gd name="adj" fmla="val 50000"/>
            </a:avLst>
          </a:prstGeom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4" name="Event Hub"/>
          <p:cNvSpPr txBox="1"/>
          <p:nvPr/>
        </p:nvSpPr>
        <p:spPr>
          <a:xfrm>
            <a:off x="5687333" y="6514884"/>
            <a:ext cx="105629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600"/>
              </a:lnSpc>
              <a:defRPr sz="1500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Event Hub</a:t>
            </a:r>
          </a:p>
        </p:txBody>
      </p:sp>
      <p:sp>
        <p:nvSpPr>
          <p:cNvPr id="425" name="Line"/>
          <p:cNvSpPr/>
          <p:nvPr/>
        </p:nvSpPr>
        <p:spPr>
          <a:xfrm flipH="1">
            <a:off x="2853823" y="4639500"/>
            <a:ext cx="1" cy="132099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6" name="REST"/>
          <p:cNvSpPr txBox="1"/>
          <p:nvPr/>
        </p:nvSpPr>
        <p:spPr>
          <a:xfrm>
            <a:off x="2844942" y="5193258"/>
            <a:ext cx="622363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600"/>
              </a:lnSpc>
              <a:defRPr sz="1500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REST</a:t>
            </a:r>
          </a:p>
        </p:txBody>
      </p:sp>
      <p:sp>
        <p:nvSpPr>
          <p:cNvPr id="427" name="Line"/>
          <p:cNvSpPr/>
          <p:nvPr/>
        </p:nvSpPr>
        <p:spPr>
          <a:xfrm>
            <a:off x="4345108" y="6679985"/>
            <a:ext cx="44551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8" name="Line"/>
          <p:cNvSpPr/>
          <p:nvPr/>
        </p:nvSpPr>
        <p:spPr>
          <a:xfrm>
            <a:off x="7520964" y="4419338"/>
            <a:ext cx="84811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9" name="Line"/>
          <p:cNvSpPr/>
          <p:nvPr/>
        </p:nvSpPr>
        <p:spPr>
          <a:xfrm>
            <a:off x="10782056" y="4864430"/>
            <a:ext cx="44551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430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52851" y="4190669"/>
            <a:ext cx="1454380" cy="727190"/>
          </a:xfrm>
          <a:prstGeom prst="rect">
            <a:avLst/>
          </a:prstGeom>
          <a:ln w="12700">
            <a:miter lim="400000"/>
          </a:ln>
        </p:spPr>
      </p:pic>
      <p:pic>
        <p:nvPicPr>
          <p:cNvPr id="431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0183" y="6984979"/>
            <a:ext cx="1454380" cy="727191"/>
          </a:xfrm>
          <a:prstGeom prst="rect">
            <a:avLst/>
          </a:prstGeom>
          <a:ln w="12700">
            <a:miter lim="400000"/>
          </a:ln>
        </p:spPr>
      </p:pic>
      <p:pic>
        <p:nvPicPr>
          <p:cNvPr id="432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596863" y="3222023"/>
            <a:ext cx="2102682" cy="275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433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1328007" y="3525284"/>
            <a:ext cx="1155009" cy="577505"/>
          </a:xfrm>
          <a:prstGeom prst="rect">
            <a:avLst/>
          </a:prstGeom>
          <a:ln w="12700">
            <a:miter lim="400000"/>
          </a:ln>
        </p:spPr>
      </p:pic>
      <p:sp>
        <p:nvSpPr>
          <p:cNvPr id="434" name="Spark"/>
          <p:cNvSpPr txBox="1"/>
          <p:nvPr/>
        </p:nvSpPr>
        <p:spPr>
          <a:xfrm>
            <a:off x="9260257" y="3448346"/>
            <a:ext cx="64375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600"/>
              </a:lnSpc>
              <a:defRPr sz="1500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Spark</a:t>
            </a:r>
          </a:p>
        </p:txBody>
      </p:sp>
      <p:sp>
        <p:nvSpPr>
          <p:cNvPr id="435" name="Rounded Rectangle"/>
          <p:cNvSpPr/>
          <p:nvPr/>
        </p:nvSpPr>
        <p:spPr>
          <a:xfrm>
            <a:off x="5441129" y="7550347"/>
            <a:ext cx="4426609" cy="2048774"/>
          </a:xfrm>
          <a:prstGeom prst="roundRect">
            <a:avLst>
              <a:gd name="adj" fmla="val 26914"/>
            </a:avLst>
          </a:prstGeom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6" name="Rounded Rectangle"/>
          <p:cNvSpPr/>
          <p:nvPr/>
        </p:nvSpPr>
        <p:spPr>
          <a:xfrm>
            <a:off x="5814990" y="7651097"/>
            <a:ext cx="2344526" cy="435966"/>
          </a:xfrm>
          <a:prstGeom prst="roundRect">
            <a:avLst>
              <a:gd name="adj" fmla="val 50000"/>
            </a:avLst>
          </a:prstGeom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7" name="Message Layer"/>
          <p:cNvSpPr txBox="1"/>
          <p:nvPr/>
        </p:nvSpPr>
        <p:spPr>
          <a:xfrm>
            <a:off x="5876180" y="7702205"/>
            <a:ext cx="148035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600"/>
              </a:lnSpc>
              <a:defRPr sz="1500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Message Layer</a:t>
            </a:r>
          </a:p>
        </p:txBody>
      </p:sp>
      <p:sp>
        <p:nvSpPr>
          <p:cNvPr id="438" name="Rounded Rectangle"/>
          <p:cNvSpPr/>
          <p:nvPr/>
        </p:nvSpPr>
        <p:spPr>
          <a:xfrm>
            <a:off x="5797037" y="8298798"/>
            <a:ext cx="2498512" cy="435966"/>
          </a:xfrm>
          <a:prstGeom prst="roundRect">
            <a:avLst>
              <a:gd name="adj" fmla="val 50000"/>
            </a:avLst>
          </a:prstGeom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9" name="Rounded Rectangle"/>
          <p:cNvSpPr/>
          <p:nvPr/>
        </p:nvSpPr>
        <p:spPr>
          <a:xfrm>
            <a:off x="5797037" y="8946498"/>
            <a:ext cx="2462607" cy="435966"/>
          </a:xfrm>
          <a:prstGeom prst="roundRect">
            <a:avLst>
              <a:gd name="adj" fmla="val 50000"/>
            </a:avLst>
          </a:prstGeom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0" name="Data Layer"/>
          <p:cNvSpPr txBox="1"/>
          <p:nvPr/>
        </p:nvSpPr>
        <p:spPr>
          <a:xfrm>
            <a:off x="5969942" y="9000431"/>
            <a:ext cx="108847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600"/>
              </a:lnSpc>
              <a:defRPr sz="1500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Data Layer</a:t>
            </a:r>
          </a:p>
        </p:txBody>
      </p:sp>
      <p:sp>
        <p:nvSpPr>
          <p:cNvPr id="441" name="Domain Layer"/>
          <p:cNvSpPr txBox="1"/>
          <p:nvPr/>
        </p:nvSpPr>
        <p:spPr>
          <a:xfrm>
            <a:off x="6044381" y="8418314"/>
            <a:ext cx="137413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600"/>
              </a:lnSpc>
              <a:defRPr sz="1500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Domain Layer</a:t>
            </a:r>
          </a:p>
        </p:txBody>
      </p:sp>
      <p:sp>
        <p:nvSpPr>
          <p:cNvPr id="442" name="Line"/>
          <p:cNvSpPr/>
          <p:nvPr/>
        </p:nvSpPr>
        <p:spPr>
          <a:xfrm>
            <a:off x="6699048" y="6903424"/>
            <a:ext cx="1" cy="66891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3" name="Line"/>
          <p:cNvSpPr/>
          <p:nvPr/>
        </p:nvSpPr>
        <p:spPr>
          <a:xfrm flipV="1">
            <a:off x="7275458" y="6987011"/>
            <a:ext cx="1" cy="57750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4" name="Line"/>
          <p:cNvSpPr/>
          <p:nvPr/>
        </p:nvSpPr>
        <p:spPr>
          <a:xfrm flipV="1">
            <a:off x="7533038" y="4398075"/>
            <a:ext cx="1" cy="207417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445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338656" y="8219819"/>
            <a:ext cx="1454380" cy="727190"/>
          </a:xfrm>
          <a:prstGeom prst="rect">
            <a:avLst/>
          </a:prstGeom>
          <a:ln w="12700">
            <a:miter lim="400000"/>
          </a:ln>
        </p:spPr>
      </p:pic>
      <p:sp>
        <p:nvSpPr>
          <p:cNvPr id="446" name="# gzip"/>
          <p:cNvSpPr txBox="1"/>
          <p:nvPr/>
        </p:nvSpPr>
        <p:spPr>
          <a:xfrm>
            <a:off x="3649250" y="5139255"/>
            <a:ext cx="761925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"/>
            </a:lvl1pPr>
          </a:lstStyle>
          <a:p>
            <a:pPr/>
            <a:r>
              <a:t># gzip</a:t>
            </a:r>
          </a:p>
        </p:txBody>
      </p:sp>
      <p:sp>
        <p:nvSpPr>
          <p:cNvPr id="447" name="Historical…"/>
          <p:cNvSpPr txBox="1"/>
          <p:nvPr/>
        </p:nvSpPr>
        <p:spPr>
          <a:xfrm>
            <a:off x="4377144" y="8367615"/>
            <a:ext cx="103536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3600"/>
              </a:lnSpc>
              <a:defRPr sz="1500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Historical</a:t>
            </a:r>
          </a:p>
          <a:p>
            <a:pPr algn="l" defTabSz="457200">
              <a:lnSpc>
                <a:spcPts val="3600"/>
              </a:lnSpc>
              <a:defRPr sz="1500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Data</a:t>
            </a:r>
          </a:p>
        </p:txBody>
      </p:sp>
      <p:sp>
        <p:nvSpPr>
          <p:cNvPr id="448" name="Background App"/>
          <p:cNvSpPr txBox="1"/>
          <p:nvPr/>
        </p:nvSpPr>
        <p:spPr>
          <a:xfrm>
            <a:off x="9959750" y="8067567"/>
            <a:ext cx="164192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600"/>
              </a:lnSpc>
              <a:defRPr sz="1500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Background App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Horizontal scaling…"/>
          <p:cNvSpPr txBox="1"/>
          <p:nvPr>
            <p:ph type="body" sz="half" idx="1"/>
          </p:nvPr>
        </p:nvSpPr>
        <p:spPr>
          <a:xfrm>
            <a:off x="8505426" y="1270000"/>
            <a:ext cx="3569502" cy="7213600"/>
          </a:xfrm>
          <a:prstGeom prst="rect">
            <a:avLst/>
          </a:prstGeom>
        </p:spPr>
        <p:txBody>
          <a:bodyPr/>
          <a:lstStyle/>
          <a:p>
            <a:pPr marL="0" indent="0" defTabSz="333756">
              <a:lnSpc>
                <a:spcPts val="2600"/>
              </a:lnSpc>
              <a:spcBef>
                <a:spcPts val="0"/>
              </a:spcBef>
              <a:buSzTx/>
              <a:buNone/>
              <a:defRPr b="1" sz="1095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Horizontal scaling</a:t>
            </a:r>
          </a:p>
          <a:p>
            <a:pPr marL="0" indent="0" defTabSz="333756">
              <a:lnSpc>
                <a:spcPts val="2600"/>
              </a:lnSpc>
              <a:spcBef>
                <a:spcPts val="0"/>
              </a:spcBef>
              <a:buSzTx/>
              <a:buNone/>
              <a:defRPr b="1" sz="1095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# portal</a:t>
            </a:r>
          </a:p>
          <a:p>
            <a:pPr marL="0" indent="0" defTabSz="333756">
              <a:lnSpc>
                <a:spcPts val="2600"/>
              </a:lnSpc>
              <a:spcBef>
                <a:spcPts val="0"/>
              </a:spcBef>
              <a:buSzTx/>
              <a:buNone/>
              <a:defRPr b="1" sz="1095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# API</a:t>
            </a:r>
          </a:p>
          <a:p>
            <a:pPr marL="0" indent="0" defTabSz="333756">
              <a:lnSpc>
                <a:spcPts val="2600"/>
              </a:lnSpc>
              <a:spcBef>
                <a:spcPts val="0"/>
              </a:spcBef>
              <a:buSzTx/>
              <a:buNone/>
              <a:defRPr b="1" sz="1095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# database sharding( geo, category, ..) </a:t>
            </a:r>
          </a:p>
          <a:p>
            <a:pPr marL="0" indent="0" defTabSz="333756">
              <a:lnSpc>
                <a:spcPts val="2600"/>
              </a:lnSpc>
              <a:spcBef>
                <a:spcPts val="0"/>
              </a:spcBef>
              <a:buSzTx/>
              <a:buNone/>
              <a:defRPr b="1" sz="1095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 defTabSz="333756">
              <a:lnSpc>
                <a:spcPts val="2600"/>
              </a:lnSpc>
              <a:spcBef>
                <a:spcPts val="0"/>
              </a:spcBef>
              <a:buSzTx/>
              <a:buNone/>
              <a:defRPr b="1" sz="1095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Vertical Splitting</a:t>
            </a:r>
          </a:p>
          <a:p>
            <a:pPr marL="0" indent="0" defTabSz="333756">
              <a:lnSpc>
                <a:spcPts val="2600"/>
              </a:lnSpc>
              <a:spcBef>
                <a:spcPts val="0"/>
              </a:spcBef>
              <a:buSzTx/>
              <a:buNone/>
              <a:defRPr b="1" sz="1095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# database splitting (vehicle, user, order,…)</a:t>
            </a:r>
          </a:p>
          <a:p>
            <a:pPr marL="0" indent="0" defTabSz="333756">
              <a:lnSpc>
                <a:spcPts val="2600"/>
              </a:lnSpc>
              <a:spcBef>
                <a:spcPts val="0"/>
              </a:spcBef>
              <a:buSzTx/>
              <a:buNone/>
              <a:defRPr b="1" sz="1095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 defTabSz="333756">
              <a:lnSpc>
                <a:spcPts val="2600"/>
              </a:lnSpc>
              <a:spcBef>
                <a:spcPts val="0"/>
              </a:spcBef>
              <a:buSzTx/>
              <a:buNone/>
              <a:defRPr b="1" sz="1095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UI Virtualization</a:t>
            </a:r>
          </a:p>
          <a:p>
            <a:pPr marL="0" indent="0" defTabSz="333756">
              <a:lnSpc>
                <a:spcPts val="2600"/>
              </a:lnSpc>
              <a:spcBef>
                <a:spcPts val="0"/>
              </a:spcBef>
              <a:buSzTx/>
              <a:buNone/>
              <a:defRPr b="1" sz="1095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# pagination of view</a:t>
            </a:r>
          </a:p>
          <a:p>
            <a:pPr marL="0" indent="0" defTabSz="333756">
              <a:lnSpc>
                <a:spcPts val="2600"/>
              </a:lnSpc>
              <a:spcBef>
                <a:spcPts val="0"/>
              </a:spcBef>
              <a:buSzTx/>
              <a:buNone/>
              <a:defRPr b="1" sz="1095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# </a:t>
            </a:r>
          </a:p>
          <a:p>
            <a:pPr marL="0" indent="0" defTabSz="333756">
              <a:lnSpc>
                <a:spcPts val="2600"/>
              </a:lnSpc>
              <a:spcBef>
                <a:spcPts val="0"/>
              </a:spcBef>
              <a:buSzTx/>
              <a:buNone/>
              <a:defRPr b="1" sz="1095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 defTabSz="333756">
              <a:lnSpc>
                <a:spcPts val="2600"/>
              </a:lnSpc>
              <a:spcBef>
                <a:spcPts val="0"/>
              </a:spcBef>
              <a:buSzTx/>
              <a:buNone/>
              <a:defRPr b="1" sz="1095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SOC</a:t>
            </a:r>
          </a:p>
          <a:p>
            <a:pPr marL="0" indent="0" defTabSz="333756">
              <a:lnSpc>
                <a:spcPts val="2600"/>
              </a:lnSpc>
              <a:spcBef>
                <a:spcPts val="0"/>
              </a:spcBef>
              <a:buSzTx/>
              <a:buNone/>
              <a:defRPr b="1" sz="1095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# Historical data (column)</a:t>
            </a:r>
          </a:p>
          <a:p>
            <a:pPr marL="0" indent="0" defTabSz="333756">
              <a:lnSpc>
                <a:spcPts val="2600"/>
              </a:lnSpc>
              <a:spcBef>
                <a:spcPts val="0"/>
              </a:spcBef>
              <a:buSzTx/>
              <a:buNone/>
              <a:defRPr b="1" sz="1095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# CQRS ?</a:t>
            </a:r>
          </a:p>
          <a:p>
            <a:pPr marL="0" indent="0" defTabSz="333756">
              <a:lnSpc>
                <a:spcPts val="2600"/>
              </a:lnSpc>
              <a:spcBef>
                <a:spcPts val="0"/>
              </a:spcBef>
              <a:buSzTx/>
              <a:buNone/>
              <a:defRPr b="1" sz="1095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 defTabSz="333756">
              <a:lnSpc>
                <a:spcPts val="2600"/>
              </a:lnSpc>
              <a:spcBef>
                <a:spcPts val="0"/>
              </a:spcBef>
              <a:buSzTx/>
              <a:buNone/>
              <a:defRPr b="1" sz="1095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BASE</a:t>
            </a:r>
          </a:p>
          <a:p>
            <a:pPr marL="0" indent="0" defTabSz="333756">
              <a:lnSpc>
                <a:spcPts val="2600"/>
              </a:lnSpc>
              <a:spcBef>
                <a:spcPts val="0"/>
              </a:spcBef>
              <a:buSzTx/>
              <a:buNone/>
              <a:defRPr b="1" sz="1095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# Eventual Consistency ( CUD vehicles, Order)</a:t>
            </a:r>
          </a:p>
          <a:p>
            <a:pPr marL="0" indent="0" defTabSz="333756">
              <a:lnSpc>
                <a:spcPts val="2600"/>
              </a:lnSpc>
              <a:spcBef>
                <a:spcPts val="0"/>
              </a:spcBef>
              <a:buSzTx/>
              <a:buNone/>
              <a:defRPr b="1" sz="1095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# </a:t>
            </a:r>
          </a:p>
          <a:p>
            <a:pPr marL="0" indent="0" defTabSz="333756">
              <a:lnSpc>
                <a:spcPts val="2600"/>
              </a:lnSpc>
              <a:spcBef>
                <a:spcPts val="0"/>
              </a:spcBef>
              <a:buSzTx/>
              <a:buNone/>
              <a:defRPr b="1" sz="1095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 defTabSz="333756">
              <a:lnSpc>
                <a:spcPts val="2600"/>
              </a:lnSpc>
              <a:spcBef>
                <a:spcPts val="0"/>
              </a:spcBef>
              <a:buSzTx/>
              <a:buNone/>
              <a:defRPr b="1" sz="1095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Cache</a:t>
            </a:r>
          </a:p>
          <a:p>
            <a:pPr marL="0" indent="0" defTabSz="333756">
              <a:lnSpc>
                <a:spcPts val="2600"/>
              </a:lnSpc>
              <a:spcBef>
                <a:spcPts val="0"/>
              </a:spcBef>
              <a:buSzTx/>
              <a:buNone/>
              <a:defRPr b="1" sz="1095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————-</a:t>
            </a:r>
          </a:p>
          <a:p>
            <a:pPr marL="0" indent="0" defTabSz="333756">
              <a:lnSpc>
                <a:spcPts val="2600"/>
              </a:lnSpc>
              <a:spcBef>
                <a:spcPts val="0"/>
              </a:spcBef>
              <a:buSzTx/>
              <a:buNone/>
              <a:defRPr b="1" sz="1095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Browser Cache </a:t>
            </a:r>
          </a:p>
          <a:p>
            <a:pPr marL="0" indent="0" defTabSz="333756">
              <a:lnSpc>
                <a:spcPts val="2600"/>
              </a:lnSpc>
              <a:spcBef>
                <a:spcPts val="0"/>
              </a:spcBef>
              <a:buSzTx/>
              <a:buNone/>
              <a:defRPr b="1" sz="1095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# API response </a:t>
            </a:r>
          </a:p>
          <a:p>
            <a:pPr marL="0" indent="0" defTabSz="333756">
              <a:lnSpc>
                <a:spcPts val="2600"/>
              </a:lnSpc>
              <a:spcBef>
                <a:spcPts val="0"/>
              </a:spcBef>
              <a:buSzTx/>
              <a:buNone/>
              <a:defRPr b="1" sz="1095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# static content</a:t>
            </a:r>
          </a:p>
          <a:p>
            <a:pPr marL="0" indent="0" defTabSz="333756">
              <a:lnSpc>
                <a:spcPts val="2600"/>
              </a:lnSpc>
              <a:spcBef>
                <a:spcPts val="0"/>
              </a:spcBef>
              <a:buSzTx/>
              <a:buNone/>
              <a:defRPr b="1" sz="1095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 defTabSz="333756">
              <a:lnSpc>
                <a:spcPts val="2600"/>
              </a:lnSpc>
              <a:spcBef>
                <a:spcPts val="0"/>
              </a:spcBef>
              <a:buSzTx/>
              <a:buNone/>
              <a:defRPr b="1" sz="1095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CDN Cache</a:t>
            </a:r>
          </a:p>
          <a:p>
            <a:pPr marL="0" indent="0" defTabSz="333756">
              <a:lnSpc>
                <a:spcPts val="2600"/>
              </a:lnSpc>
              <a:spcBef>
                <a:spcPts val="0"/>
              </a:spcBef>
              <a:buSzTx/>
              <a:buNone/>
              <a:defRPr b="1" sz="1095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# images</a:t>
            </a:r>
          </a:p>
          <a:p>
            <a:pPr marL="0" indent="0" defTabSz="333756">
              <a:lnSpc>
                <a:spcPts val="2600"/>
              </a:lnSpc>
              <a:spcBef>
                <a:spcPts val="0"/>
              </a:spcBef>
              <a:buSzTx/>
              <a:buNone/>
              <a:defRPr b="1" sz="1095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# js</a:t>
            </a:r>
          </a:p>
          <a:p>
            <a:pPr marL="0" indent="0" defTabSz="333756">
              <a:lnSpc>
                <a:spcPts val="2600"/>
              </a:lnSpc>
              <a:spcBef>
                <a:spcPts val="0"/>
              </a:spcBef>
              <a:buSzTx/>
              <a:buNone/>
              <a:defRPr b="1" sz="1095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# styles</a:t>
            </a:r>
          </a:p>
          <a:p>
            <a:pPr marL="0" indent="0" defTabSz="333756">
              <a:lnSpc>
                <a:spcPts val="2600"/>
              </a:lnSpc>
              <a:spcBef>
                <a:spcPts val="0"/>
              </a:spcBef>
              <a:buSzTx/>
              <a:buNone/>
              <a:defRPr b="1" sz="1095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 defTabSz="333756">
              <a:lnSpc>
                <a:spcPts val="2600"/>
              </a:lnSpc>
              <a:spcBef>
                <a:spcPts val="0"/>
              </a:spcBef>
              <a:buSzTx/>
              <a:buNone/>
              <a:defRPr b="1" sz="1095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Reverse Proxy Cache</a:t>
            </a:r>
          </a:p>
          <a:p>
            <a:pPr marL="0" indent="0" defTabSz="333756">
              <a:lnSpc>
                <a:spcPts val="2600"/>
              </a:lnSpc>
              <a:spcBef>
                <a:spcPts val="0"/>
              </a:spcBef>
              <a:buSzTx/>
              <a:buNone/>
              <a:defRPr b="1" sz="1095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# API response </a:t>
            </a:r>
          </a:p>
          <a:p>
            <a:pPr marL="0" indent="0" defTabSz="333756">
              <a:lnSpc>
                <a:spcPts val="2600"/>
              </a:lnSpc>
              <a:spcBef>
                <a:spcPts val="0"/>
              </a:spcBef>
              <a:buSzTx/>
              <a:buNone/>
              <a:defRPr b="1" sz="1095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 defTabSz="333756">
              <a:lnSpc>
                <a:spcPts val="2600"/>
              </a:lnSpc>
              <a:spcBef>
                <a:spcPts val="0"/>
              </a:spcBef>
              <a:buSzTx/>
              <a:buNone/>
              <a:defRPr b="1" sz="1095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Storage Cache</a:t>
            </a:r>
          </a:p>
          <a:p>
            <a:pPr marL="0" indent="0" defTabSz="333756">
              <a:lnSpc>
                <a:spcPts val="2600"/>
              </a:lnSpc>
              <a:spcBef>
                <a:spcPts val="0"/>
              </a:spcBef>
              <a:buSzTx/>
              <a:buNone/>
              <a:defRPr b="1" sz="1095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# query Cache</a:t>
            </a:r>
          </a:p>
          <a:p>
            <a:pPr marL="0" indent="0" defTabSz="333756">
              <a:lnSpc>
                <a:spcPts val="2600"/>
              </a:lnSpc>
              <a:spcBef>
                <a:spcPts val="0"/>
              </a:spcBef>
              <a:buSzTx/>
              <a:buNone/>
              <a:defRPr b="1" sz="1095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 defTabSz="426466">
              <a:spcBef>
                <a:spcPts val="0"/>
              </a:spcBef>
              <a:buSzTx/>
              <a:buNone/>
              <a:defRPr b="1" sz="1314"/>
            </a:pPr>
            <a:r>
              <a:t>network</a:t>
            </a:r>
          </a:p>
          <a:p>
            <a:pPr marL="0" indent="0" defTabSz="426466">
              <a:spcBef>
                <a:spcPts val="0"/>
              </a:spcBef>
              <a:buSzTx/>
              <a:buNone/>
              <a:defRPr b="1" sz="1314"/>
            </a:pPr>
            <a:r>
              <a:t># Compression (gzip)</a:t>
            </a:r>
          </a:p>
          <a:p>
            <a:pPr marL="0" indent="0" defTabSz="426466">
              <a:spcBef>
                <a:spcPts val="0"/>
              </a:spcBef>
              <a:buSzTx/>
              <a:buNone/>
              <a:defRPr b="1" sz="1314"/>
            </a:pPr>
            <a:r>
              <a:t># circuit breaker</a:t>
            </a:r>
          </a:p>
        </p:txBody>
      </p:sp>
      <p:sp>
        <p:nvSpPr>
          <p:cNvPr id="451" name="Performance Architectural Approaches"/>
          <p:cNvSpPr txBox="1"/>
          <p:nvPr>
            <p:ph type="title" idx="4294967295"/>
          </p:nvPr>
        </p:nvSpPr>
        <p:spPr>
          <a:xfrm>
            <a:off x="952500" y="254000"/>
            <a:ext cx="11099800" cy="797831"/>
          </a:xfrm>
          <a:prstGeom prst="rect">
            <a:avLst/>
          </a:prstGeom>
        </p:spPr>
        <p:txBody>
          <a:bodyPr/>
          <a:lstStyle>
            <a:lvl1pPr defTabSz="338835">
              <a:defRPr sz="4640"/>
            </a:lvl1pPr>
          </a:lstStyle>
          <a:p>
            <a:pPr/>
            <a:r>
              <a:t>Performance Architectural Approaches</a:t>
            </a:r>
          </a:p>
        </p:txBody>
      </p:sp>
      <p:sp>
        <p:nvSpPr>
          <p:cNvPr id="452" name="# Approach 1 :  Split database for vehicle , user, order, ……"/>
          <p:cNvSpPr txBox="1"/>
          <p:nvPr/>
        </p:nvSpPr>
        <p:spPr>
          <a:xfrm>
            <a:off x="644122" y="1734342"/>
            <a:ext cx="6870855" cy="1675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algn="l">
              <a:defRPr sz="1800"/>
            </a:pPr>
            <a:r>
              <a:t># Approach 1 :  Split database for vehicle , user, order, …</a:t>
            </a:r>
          </a:p>
          <a:p>
            <a:pPr algn="l">
              <a:defRPr sz="1800"/>
            </a:pPr>
            <a:r>
              <a:t># Approach 2: Add Browser Cache …</a:t>
            </a:r>
          </a:p>
          <a:p>
            <a:pPr algn="l">
              <a:defRPr sz="1800"/>
            </a:pPr>
            <a:r>
              <a:t>…</a:t>
            </a:r>
          </a:p>
          <a:p>
            <a:pPr algn="l">
              <a:defRPr sz="1800"/>
            </a:pPr>
            <a:r>
              <a:t># Approach n: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Rounded Rectangle"/>
          <p:cNvSpPr/>
          <p:nvPr/>
        </p:nvSpPr>
        <p:spPr>
          <a:xfrm>
            <a:off x="1381191" y="3117411"/>
            <a:ext cx="2663089" cy="435967"/>
          </a:xfrm>
          <a:prstGeom prst="roundRect">
            <a:avLst>
              <a:gd name="adj" fmla="val 50000"/>
            </a:avLst>
          </a:prstGeom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5" name="Rounded Rectangle"/>
          <p:cNvSpPr/>
          <p:nvPr/>
        </p:nvSpPr>
        <p:spPr>
          <a:xfrm>
            <a:off x="117559" y="5675258"/>
            <a:ext cx="4165618" cy="2346061"/>
          </a:xfrm>
          <a:prstGeom prst="roundRect">
            <a:avLst>
              <a:gd name="adj" fmla="val 22561"/>
            </a:avLst>
          </a:prstGeom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6" name="Portal App"/>
          <p:cNvSpPr txBox="1"/>
          <p:nvPr/>
        </p:nvSpPr>
        <p:spPr>
          <a:xfrm>
            <a:off x="362159" y="2567175"/>
            <a:ext cx="107042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600"/>
              </a:lnSpc>
              <a:defRPr sz="1500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Portal App</a:t>
            </a:r>
          </a:p>
        </p:txBody>
      </p:sp>
      <p:sp>
        <p:nvSpPr>
          <p:cNvPr id="457" name="API App"/>
          <p:cNvSpPr txBox="1"/>
          <p:nvPr/>
        </p:nvSpPr>
        <p:spPr>
          <a:xfrm>
            <a:off x="352009" y="5385383"/>
            <a:ext cx="84811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600"/>
              </a:lnSpc>
              <a:defRPr sz="1500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API App</a:t>
            </a:r>
          </a:p>
        </p:txBody>
      </p:sp>
      <p:pic>
        <p:nvPicPr>
          <p:cNvPr id="45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37309" y="1257369"/>
            <a:ext cx="1157268" cy="1157268"/>
          </a:xfrm>
          <a:prstGeom prst="rect">
            <a:avLst/>
          </a:prstGeom>
          <a:ln w="12700">
            <a:miter lim="400000"/>
          </a:ln>
        </p:spPr>
      </p:pic>
      <p:sp>
        <p:nvSpPr>
          <p:cNvPr id="459" name="Customer"/>
          <p:cNvSpPr txBox="1"/>
          <p:nvPr/>
        </p:nvSpPr>
        <p:spPr>
          <a:xfrm>
            <a:off x="4127799" y="1390016"/>
            <a:ext cx="1452373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Customer</a:t>
            </a:r>
          </a:p>
        </p:txBody>
      </p:sp>
      <p:pic>
        <p:nvPicPr>
          <p:cNvPr id="46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08283" y="872284"/>
            <a:ext cx="1157268" cy="1157268"/>
          </a:xfrm>
          <a:prstGeom prst="rect">
            <a:avLst/>
          </a:prstGeom>
          <a:ln w="12700">
            <a:miter lim="400000"/>
          </a:ln>
        </p:spPr>
      </p:pic>
      <p:sp>
        <p:nvSpPr>
          <p:cNvPr id="461" name="Business…"/>
          <p:cNvSpPr txBox="1"/>
          <p:nvPr/>
        </p:nvSpPr>
        <p:spPr>
          <a:xfrm>
            <a:off x="10020695" y="1036084"/>
            <a:ext cx="1520038" cy="82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Business </a:t>
            </a:r>
          </a:p>
          <a:p>
            <a:pPr>
              <a:defRPr b="0"/>
            </a:pPr>
            <a:r>
              <a:t>User</a:t>
            </a:r>
          </a:p>
        </p:txBody>
      </p:sp>
      <p:pic>
        <p:nvPicPr>
          <p:cNvPr id="46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7326" y="1210913"/>
            <a:ext cx="1157268" cy="1157268"/>
          </a:xfrm>
          <a:prstGeom prst="rect">
            <a:avLst/>
          </a:prstGeom>
          <a:ln w="12700">
            <a:miter lim="400000"/>
          </a:ln>
        </p:spPr>
      </p:pic>
      <p:sp>
        <p:nvSpPr>
          <p:cNvPr id="463" name="Admin"/>
          <p:cNvSpPr txBox="1"/>
          <p:nvPr/>
        </p:nvSpPr>
        <p:spPr>
          <a:xfrm>
            <a:off x="2361582" y="1374637"/>
            <a:ext cx="989687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Admin</a:t>
            </a:r>
          </a:p>
        </p:txBody>
      </p:sp>
      <p:sp>
        <p:nvSpPr>
          <p:cNvPr id="464" name="Rounded Rectangle"/>
          <p:cNvSpPr/>
          <p:nvPr/>
        </p:nvSpPr>
        <p:spPr>
          <a:xfrm>
            <a:off x="1381191" y="3665733"/>
            <a:ext cx="2663089" cy="435967"/>
          </a:xfrm>
          <a:prstGeom prst="roundRect">
            <a:avLst>
              <a:gd name="adj" fmla="val 50000"/>
            </a:avLst>
          </a:prstGeom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5" name="Rounded Rectangle"/>
          <p:cNvSpPr/>
          <p:nvPr/>
        </p:nvSpPr>
        <p:spPr>
          <a:xfrm>
            <a:off x="1381191" y="4214055"/>
            <a:ext cx="2663089" cy="435967"/>
          </a:xfrm>
          <a:prstGeom prst="roundRect">
            <a:avLst>
              <a:gd name="adj" fmla="val 50000"/>
            </a:avLst>
          </a:prstGeom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6" name="Rounded Rectangle"/>
          <p:cNvSpPr/>
          <p:nvPr/>
        </p:nvSpPr>
        <p:spPr>
          <a:xfrm>
            <a:off x="109760" y="2992687"/>
            <a:ext cx="4288090" cy="2048774"/>
          </a:xfrm>
          <a:prstGeom prst="roundRect">
            <a:avLst>
              <a:gd name="adj" fmla="val 20669"/>
            </a:avLst>
          </a:prstGeom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7" name="View Layer"/>
          <p:cNvSpPr txBox="1"/>
          <p:nvPr/>
        </p:nvSpPr>
        <p:spPr>
          <a:xfrm>
            <a:off x="2172035" y="3170294"/>
            <a:ext cx="1106333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600"/>
              </a:lnSpc>
              <a:defRPr sz="1500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View Layer</a:t>
            </a:r>
          </a:p>
        </p:txBody>
      </p:sp>
      <p:sp>
        <p:nvSpPr>
          <p:cNvPr id="468" name="View Model Layer"/>
          <p:cNvSpPr txBox="1"/>
          <p:nvPr/>
        </p:nvSpPr>
        <p:spPr>
          <a:xfrm>
            <a:off x="1999598" y="3718616"/>
            <a:ext cx="1709552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600"/>
              </a:lnSpc>
              <a:defRPr sz="1500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View Model Layer</a:t>
            </a:r>
          </a:p>
        </p:txBody>
      </p:sp>
      <p:sp>
        <p:nvSpPr>
          <p:cNvPr id="469" name="Model Layer"/>
          <p:cNvSpPr txBox="1"/>
          <p:nvPr/>
        </p:nvSpPr>
        <p:spPr>
          <a:xfrm>
            <a:off x="2241443" y="4266938"/>
            <a:ext cx="1225862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600"/>
              </a:lnSpc>
              <a:defRPr sz="1500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Model Layer</a:t>
            </a:r>
          </a:p>
        </p:txBody>
      </p:sp>
      <p:sp>
        <p:nvSpPr>
          <p:cNvPr id="470" name="Rounded Rectangle"/>
          <p:cNvSpPr/>
          <p:nvPr/>
        </p:nvSpPr>
        <p:spPr>
          <a:xfrm>
            <a:off x="1604568" y="6015558"/>
            <a:ext cx="2498512" cy="435967"/>
          </a:xfrm>
          <a:prstGeom prst="roundRect">
            <a:avLst>
              <a:gd name="adj" fmla="val 50000"/>
            </a:avLst>
          </a:prstGeom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71" name="Api Layer"/>
          <p:cNvSpPr txBox="1"/>
          <p:nvPr/>
        </p:nvSpPr>
        <p:spPr>
          <a:xfrm>
            <a:off x="2230835" y="6068441"/>
            <a:ext cx="98243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600"/>
              </a:lnSpc>
              <a:defRPr sz="1500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Api Layer</a:t>
            </a:r>
          </a:p>
        </p:txBody>
      </p:sp>
      <p:sp>
        <p:nvSpPr>
          <p:cNvPr id="472" name="Rounded Rectangle"/>
          <p:cNvSpPr/>
          <p:nvPr/>
        </p:nvSpPr>
        <p:spPr>
          <a:xfrm>
            <a:off x="1622520" y="6663259"/>
            <a:ext cx="2462607" cy="435966"/>
          </a:xfrm>
          <a:prstGeom prst="roundRect">
            <a:avLst>
              <a:gd name="adj" fmla="val 50000"/>
            </a:avLst>
          </a:prstGeom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73" name="Domain Layer"/>
          <p:cNvSpPr txBox="1"/>
          <p:nvPr/>
        </p:nvSpPr>
        <p:spPr>
          <a:xfrm>
            <a:off x="2212882" y="6716141"/>
            <a:ext cx="1374132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600"/>
              </a:lnSpc>
              <a:defRPr sz="1500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Domain Layer</a:t>
            </a:r>
          </a:p>
        </p:txBody>
      </p:sp>
      <p:sp>
        <p:nvSpPr>
          <p:cNvPr id="474" name="Rounded Rectangle"/>
          <p:cNvSpPr/>
          <p:nvPr/>
        </p:nvSpPr>
        <p:spPr>
          <a:xfrm>
            <a:off x="1622520" y="7310959"/>
            <a:ext cx="2462607" cy="435966"/>
          </a:xfrm>
          <a:prstGeom prst="roundRect">
            <a:avLst>
              <a:gd name="adj" fmla="val 50000"/>
            </a:avLst>
          </a:prstGeom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75" name="Data Layer"/>
          <p:cNvSpPr txBox="1"/>
          <p:nvPr/>
        </p:nvSpPr>
        <p:spPr>
          <a:xfrm>
            <a:off x="2212882" y="7363841"/>
            <a:ext cx="108847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600"/>
              </a:lnSpc>
              <a:defRPr sz="1500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Data Layer</a:t>
            </a:r>
          </a:p>
        </p:txBody>
      </p:sp>
      <p:pic>
        <p:nvPicPr>
          <p:cNvPr id="476" name="image3.tif" descr="image3.t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72732" y="8511546"/>
            <a:ext cx="812770" cy="812770"/>
          </a:xfrm>
          <a:prstGeom prst="rect">
            <a:avLst/>
          </a:prstGeom>
          <a:ln w="12700">
            <a:miter lim="400000"/>
          </a:ln>
        </p:spPr>
      </p:pic>
      <p:sp>
        <p:nvSpPr>
          <p:cNvPr id="477" name="RDBMS"/>
          <p:cNvSpPr txBox="1"/>
          <p:nvPr/>
        </p:nvSpPr>
        <p:spPr>
          <a:xfrm>
            <a:off x="2172732" y="9258624"/>
            <a:ext cx="81277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600"/>
              </a:lnSpc>
              <a:defRPr sz="1500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RDBMS</a:t>
            </a:r>
          </a:p>
        </p:txBody>
      </p:sp>
      <p:sp>
        <p:nvSpPr>
          <p:cNvPr id="478" name="Wide Column"/>
          <p:cNvSpPr txBox="1"/>
          <p:nvPr/>
        </p:nvSpPr>
        <p:spPr>
          <a:xfrm>
            <a:off x="3115905" y="9258624"/>
            <a:ext cx="1329576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600"/>
              </a:lnSpc>
              <a:defRPr sz="1500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Wide Column</a:t>
            </a:r>
          </a:p>
        </p:txBody>
      </p:sp>
      <p:pic>
        <p:nvPicPr>
          <p:cNvPr id="479" name="image3.tif" descr="image3.t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02059" y="8149433"/>
            <a:ext cx="1157268" cy="1157268"/>
          </a:xfrm>
          <a:prstGeom prst="rect">
            <a:avLst/>
          </a:prstGeom>
          <a:ln w="12700">
            <a:miter lim="400000"/>
          </a:ln>
        </p:spPr>
      </p:pic>
      <p:sp>
        <p:nvSpPr>
          <p:cNvPr id="480" name="Data Lake…"/>
          <p:cNvSpPr txBox="1"/>
          <p:nvPr/>
        </p:nvSpPr>
        <p:spPr>
          <a:xfrm>
            <a:off x="9982632" y="6400584"/>
            <a:ext cx="1596164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3600"/>
              </a:lnSpc>
              <a:defRPr sz="1500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Data Lake</a:t>
            </a:r>
          </a:p>
          <a:p>
            <a:pPr algn="l" defTabSz="457200">
              <a:lnSpc>
                <a:spcPts val="3600"/>
              </a:lnSpc>
              <a:defRPr sz="1500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(object storage)</a:t>
            </a:r>
          </a:p>
        </p:txBody>
      </p:sp>
      <p:sp>
        <p:nvSpPr>
          <p:cNvPr id="481" name="Object Storage"/>
          <p:cNvSpPr txBox="1"/>
          <p:nvPr/>
        </p:nvSpPr>
        <p:spPr>
          <a:xfrm>
            <a:off x="573041" y="9258624"/>
            <a:ext cx="146928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600"/>
              </a:lnSpc>
              <a:defRPr sz="1500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Object Storage</a:t>
            </a:r>
          </a:p>
        </p:txBody>
      </p:sp>
      <p:pic>
        <p:nvPicPr>
          <p:cNvPr id="482" name="image3.tif" descr="image3.t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01300" y="8476352"/>
            <a:ext cx="812770" cy="812770"/>
          </a:xfrm>
          <a:prstGeom prst="rect">
            <a:avLst/>
          </a:prstGeom>
          <a:ln w="12700">
            <a:miter lim="400000"/>
          </a:ln>
        </p:spPr>
      </p:pic>
      <p:pic>
        <p:nvPicPr>
          <p:cNvPr id="483" name="image3.tif" descr="image3.t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333750" y="4184012"/>
            <a:ext cx="1106334" cy="1106333"/>
          </a:xfrm>
          <a:prstGeom prst="rect">
            <a:avLst/>
          </a:prstGeom>
          <a:ln w="12700">
            <a:miter lim="400000"/>
          </a:ln>
        </p:spPr>
      </p:pic>
      <p:sp>
        <p:nvSpPr>
          <p:cNvPr id="484" name="DWH"/>
          <p:cNvSpPr txBox="1"/>
          <p:nvPr/>
        </p:nvSpPr>
        <p:spPr>
          <a:xfrm>
            <a:off x="11602292" y="5385383"/>
            <a:ext cx="56925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600"/>
              </a:lnSpc>
              <a:defRPr sz="1500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DWH</a:t>
            </a:r>
          </a:p>
        </p:txBody>
      </p:sp>
      <p:sp>
        <p:nvSpPr>
          <p:cNvPr id="485" name="Rounded Rectangle"/>
          <p:cNvSpPr/>
          <p:nvPr/>
        </p:nvSpPr>
        <p:spPr>
          <a:xfrm>
            <a:off x="11077809" y="2596470"/>
            <a:ext cx="1684153" cy="1484326"/>
          </a:xfrm>
          <a:prstGeom prst="roundRect">
            <a:avLst>
              <a:gd name="adj" fmla="val 22469"/>
            </a:avLst>
          </a:prstGeom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86" name="Analytics…"/>
          <p:cNvSpPr txBox="1"/>
          <p:nvPr/>
        </p:nvSpPr>
        <p:spPr>
          <a:xfrm>
            <a:off x="11371924" y="2915718"/>
            <a:ext cx="1067173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3600"/>
              </a:lnSpc>
              <a:defRPr sz="1500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Analytics </a:t>
            </a:r>
          </a:p>
          <a:p>
            <a:pPr algn="l" defTabSz="457200">
              <a:lnSpc>
                <a:spcPts val="3600"/>
              </a:lnSpc>
              <a:defRPr sz="1500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UI App</a:t>
            </a:r>
          </a:p>
        </p:txBody>
      </p:sp>
      <p:sp>
        <p:nvSpPr>
          <p:cNvPr id="487" name="Choose Security Approach"/>
          <p:cNvSpPr txBox="1"/>
          <p:nvPr>
            <p:ph type="title" idx="4294967295"/>
          </p:nvPr>
        </p:nvSpPr>
        <p:spPr>
          <a:xfrm>
            <a:off x="1181546" y="156559"/>
            <a:ext cx="11099801" cy="797832"/>
          </a:xfrm>
          <a:prstGeom prst="rect">
            <a:avLst/>
          </a:prstGeom>
        </p:spPr>
        <p:txBody>
          <a:bodyPr/>
          <a:lstStyle>
            <a:lvl1pPr defTabSz="338835">
              <a:defRPr sz="4640"/>
            </a:lvl1pPr>
          </a:lstStyle>
          <a:p>
            <a:pPr/>
            <a:r>
              <a:t>Choose Security Approach</a:t>
            </a:r>
          </a:p>
        </p:txBody>
      </p:sp>
      <p:sp>
        <p:nvSpPr>
          <p:cNvPr id="488" name="Rounded Rectangle"/>
          <p:cNvSpPr/>
          <p:nvPr/>
        </p:nvSpPr>
        <p:spPr>
          <a:xfrm>
            <a:off x="8350832" y="3043781"/>
            <a:ext cx="2462606" cy="2888183"/>
          </a:xfrm>
          <a:prstGeom prst="roundRect">
            <a:avLst>
              <a:gd name="adj" fmla="val 16247"/>
            </a:avLst>
          </a:prstGeom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89" name="Analytics…"/>
          <p:cNvSpPr txBox="1"/>
          <p:nvPr/>
        </p:nvSpPr>
        <p:spPr>
          <a:xfrm>
            <a:off x="8643796" y="2515656"/>
            <a:ext cx="1557562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3600"/>
              </a:lnSpc>
              <a:defRPr sz="1500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Analytics </a:t>
            </a:r>
          </a:p>
          <a:p>
            <a:pPr algn="l" defTabSz="457200">
              <a:lnSpc>
                <a:spcPts val="3600"/>
              </a:lnSpc>
              <a:defRPr sz="1500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Processing App</a:t>
            </a:r>
          </a:p>
        </p:txBody>
      </p:sp>
      <p:sp>
        <p:nvSpPr>
          <p:cNvPr id="490" name="Filters"/>
          <p:cNvSpPr txBox="1"/>
          <p:nvPr/>
        </p:nvSpPr>
        <p:spPr>
          <a:xfrm>
            <a:off x="9791782" y="5507044"/>
            <a:ext cx="68598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600"/>
              </a:lnSpc>
              <a:defRPr sz="1500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Filters</a:t>
            </a:r>
          </a:p>
        </p:txBody>
      </p:sp>
      <p:sp>
        <p:nvSpPr>
          <p:cNvPr id="491" name="Rounded Rectangle"/>
          <p:cNvSpPr/>
          <p:nvPr/>
        </p:nvSpPr>
        <p:spPr>
          <a:xfrm>
            <a:off x="8602903" y="3726409"/>
            <a:ext cx="256776" cy="1765271"/>
          </a:xfrm>
          <a:prstGeom prst="roundRect">
            <a:avLst>
              <a:gd name="adj" fmla="val 50000"/>
            </a:avLst>
          </a:prstGeom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92" name="Rounded Rectangle"/>
          <p:cNvSpPr/>
          <p:nvPr/>
        </p:nvSpPr>
        <p:spPr>
          <a:xfrm>
            <a:off x="9054158" y="3726409"/>
            <a:ext cx="256777" cy="1765271"/>
          </a:xfrm>
          <a:prstGeom prst="roundRect">
            <a:avLst>
              <a:gd name="adj" fmla="val 50000"/>
            </a:avLst>
          </a:prstGeom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93" name="Rounded Rectangle"/>
          <p:cNvSpPr/>
          <p:nvPr/>
        </p:nvSpPr>
        <p:spPr>
          <a:xfrm>
            <a:off x="10006388" y="3701589"/>
            <a:ext cx="256776" cy="1765271"/>
          </a:xfrm>
          <a:prstGeom prst="roundRect">
            <a:avLst>
              <a:gd name="adj" fmla="val 50000"/>
            </a:avLst>
          </a:prstGeom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94" name="…"/>
          <p:cNvSpPr txBox="1"/>
          <p:nvPr/>
        </p:nvSpPr>
        <p:spPr>
          <a:xfrm>
            <a:off x="9492714" y="4593832"/>
            <a:ext cx="30480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600"/>
              </a:lnSpc>
              <a:defRPr sz="1500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…</a:t>
            </a:r>
          </a:p>
        </p:txBody>
      </p:sp>
      <p:pic>
        <p:nvPicPr>
          <p:cNvPr id="495" name="image3.tif" descr="image3.t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43943" y="6013281"/>
            <a:ext cx="1157268" cy="1157268"/>
          </a:xfrm>
          <a:prstGeom prst="rect">
            <a:avLst/>
          </a:prstGeom>
          <a:ln w="12700">
            <a:miter lim="400000"/>
          </a:ln>
        </p:spPr>
      </p:pic>
      <p:sp>
        <p:nvSpPr>
          <p:cNvPr id="496" name="Rounded Rectangle"/>
          <p:cNvSpPr/>
          <p:nvPr/>
        </p:nvSpPr>
        <p:spPr>
          <a:xfrm>
            <a:off x="4818868" y="6462002"/>
            <a:ext cx="3502084" cy="435966"/>
          </a:xfrm>
          <a:prstGeom prst="roundRect">
            <a:avLst>
              <a:gd name="adj" fmla="val 50000"/>
            </a:avLst>
          </a:prstGeom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97" name="Event Hub"/>
          <p:cNvSpPr txBox="1"/>
          <p:nvPr/>
        </p:nvSpPr>
        <p:spPr>
          <a:xfrm>
            <a:off x="5687333" y="6514884"/>
            <a:ext cx="105629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600"/>
              </a:lnSpc>
              <a:defRPr sz="1500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Event Hub</a:t>
            </a:r>
          </a:p>
        </p:txBody>
      </p:sp>
      <p:sp>
        <p:nvSpPr>
          <p:cNvPr id="498" name="Line"/>
          <p:cNvSpPr/>
          <p:nvPr/>
        </p:nvSpPr>
        <p:spPr>
          <a:xfrm flipH="1">
            <a:off x="2853823" y="4639500"/>
            <a:ext cx="1" cy="132099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99" name="Line"/>
          <p:cNvSpPr/>
          <p:nvPr/>
        </p:nvSpPr>
        <p:spPr>
          <a:xfrm>
            <a:off x="4345108" y="6679985"/>
            <a:ext cx="44551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00" name="Line"/>
          <p:cNvSpPr/>
          <p:nvPr/>
        </p:nvSpPr>
        <p:spPr>
          <a:xfrm>
            <a:off x="7520964" y="4419338"/>
            <a:ext cx="84811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01" name="Line"/>
          <p:cNvSpPr/>
          <p:nvPr/>
        </p:nvSpPr>
        <p:spPr>
          <a:xfrm>
            <a:off x="10782056" y="4864430"/>
            <a:ext cx="44551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502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52851" y="4190669"/>
            <a:ext cx="1454380" cy="727190"/>
          </a:xfrm>
          <a:prstGeom prst="rect">
            <a:avLst/>
          </a:prstGeom>
          <a:ln w="12700">
            <a:miter lim="400000"/>
          </a:ln>
        </p:spPr>
      </p:pic>
      <p:pic>
        <p:nvPicPr>
          <p:cNvPr id="503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0183" y="6984979"/>
            <a:ext cx="1454380" cy="727191"/>
          </a:xfrm>
          <a:prstGeom prst="rect">
            <a:avLst/>
          </a:prstGeom>
          <a:ln w="12700">
            <a:miter lim="400000"/>
          </a:ln>
        </p:spPr>
      </p:pic>
      <p:pic>
        <p:nvPicPr>
          <p:cNvPr id="504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596863" y="3222023"/>
            <a:ext cx="2102682" cy="275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505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1328007" y="3525284"/>
            <a:ext cx="1155009" cy="577505"/>
          </a:xfrm>
          <a:prstGeom prst="rect">
            <a:avLst/>
          </a:prstGeom>
          <a:ln w="12700">
            <a:miter lim="400000"/>
          </a:ln>
        </p:spPr>
      </p:pic>
      <p:sp>
        <p:nvSpPr>
          <p:cNvPr id="506" name="Spark"/>
          <p:cNvSpPr txBox="1"/>
          <p:nvPr/>
        </p:nvSpPr>
        <p:spPr>
          <a:xfrm>
            <a:off x="9260257" y="3448346"/>
            <a:ext cx="64375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600"/>
              </a:lnSpc>
              <a:defRPr sz="1500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Spark</a:t>
            </a:r>
          </a:p>
        </p:txBody>
      </p:sp>
      <p:sp>
        <p:nvSpPr>
          <p:cNvPr id="507" name="Rounded Rectangle"/>
          <p:cNvSpPr/>
          <p:nvPr/>
        </p:nvSpPr>
        <p:spPr>
          <a:xfrm>
            <a:off x="7226499" y="7626042"/>
            <a:ext cx="4165619" cy="2048773"/>
          </a:xfrm>
          <a:prstGeom prst="roundRect">
            <a:avLst>
              <a:gd name="adj" fmla="val 26914"/>
            </a:avLst>
          </a:prstGeom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08" name="Rounded Rectangle"/>
          <p:cNvSpPr/>
          <p:nvPr/>
        </p:nvSpPr>
        <p:spPr>
          <a:xfrm>
            <a:off x="7600360" y="7726791"/>
            <a:ext cx="2344527" cy="435967"/>
          </a:xfrm>
          <a:prstGeom prst="roundRect">
            <a:avLst>
              <a:gd name="adj" fmla="val 50000"/>
            </a:avLst>
          </a:prstGeom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09" name="Message Layer"/>
          <p:cNvSpPr txBox="1"/>
          <p:nvPr/>
        </p:nvSpPr>
        <p:spPr>
          <a:xfrm>
            <a:off x="7661551" y="7777899"/>
            <a:ext cx="148035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600"/>
              </a:lnSpc>
              <a:defRPr sz="1500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Message Layer</a:t>
            </a:r>
          </a:p>
        </p:txBody>
      </p:sp>
      <p:sp>
        <p:nvSpPr>
          <p:cNvPr id="510" name="Rounded Rectangle"/>
          <p:cNvSpPr/>
          <p:nvPr/>
        </p:nvSpPr>
        <p:spPr>
          <a:xfrm>
            <a:off x="7582408" y="8374492"/>
            <a:ext cx="2498511" cy="435967"/>
          </a:xfrm>
          <a:prstGeom prst="roundRect">
            <a:avLst>
              <a:gd name="adj" fmla="val 50000"/>
            </a:avLst>
          </a:prstGeom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11" name="Rounded Rectangle"/>
          <p:cNvSpPr/>
          <p:nvPr/>
        </p:nvSpPr>
        <p:spPr>
          <a:xfrm>
            <a:off x="7582408" y="9022192"/>
            <a:ext cx="2462607" cy="435967"/>
          </a:xfrm>
          <a:prstGeom prst="roundRect">
            <a:avLst>
              <a:gd name="adj" fmla="val 50000"/>
            </a:avLst>
          </a:prstGeom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12" name="Data Layer"/>
          <p:cNvSpPr txBox="1"/>
          <p:nvPr/>
        </p:nvSpPr>
        <p:spPr>
          <a:xfrm>
            <a:off x="7755313" y="9076125"/>
            <a:ext cx="108847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600"/>
              </a:lnSpc>
              <a:defRPr sz="1500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Data Layer</a:t>
            </a:r>
          </a:p>
        </p:txBody>
      </p:sp>
      <p:sp>
        <p:nvSpPr>
          <p:cNvPr id="513" name="Domain Layer"/>
          <p:cNvSpPr txBox="1"/>
          <p:nvPr/>
        </p:nvSpPr>
        <p:spPr>
          <a:xfrm>
            <a:off x="7829752" y="8494008"/>
            <a:ext cx="137413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600"/>
              </a:lnSpc>
              <a:defRPr sz="1500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Domain Layer</a:t>
            </a:r>
          </a:p>
        </p:txBody>
      </p:sp>
      <p:sp>
        <p:nvSpPr>
          <p:cNvPr id="514" name="Line"/>
          <p:cNvSpPr/>
          <p:nvPr/>
        </p:nvSpPr>
        <p:spPr>
          <a:xfrm>
            <a:off x="7802780" y="6924717"/>
            <a:ext cx="1" cy="66891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15" name="Line"/>
          <p:cNvSpPr/>
          <p:nvPr/>
        </p:nvSpPr>
        <p:spPr>
          <a:xfrm flipV="1">
            <a:off x="8080108" y="6951437"/>
            <a:ext cx="1" cy="57750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16" name="Line"/>
          <p:cNvSpPr/>
          <p:nvPr/>
        </p:nvSpPr>
        <p:spPr>
          <a:xfrm flipV="1">
            <a:off x="7533038" y="4398075"/>
            <a:ext cx="1" cy="207417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517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895601" y="8295513"/>
            <a:ext cx="1454380" cy="727191"/>
          </a:xfrm>
          <a:prstGeom prst="rect">
            <a:avLst/>
          </a:prstGeom>
          <a:ln w="12700">
            <a:miter lim="400000"/>
          </a:ln>
        </p:spPr>
      </p:pic>
      <p:sp>
        <p:nvSpPr>
          <p:cNvPr id="518" name="Historical…"/>
          <p:cNvSpPr txBox="1"/>
          <p:nvPr/>
        </p:nvSpPr>
        <p:spPr>
          <a:xfrm>
            <a:off x="4377144" y="8367615"/>
            <a:ext cx="103536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3600"/>
              </a:lnSpc>
              <a:defRPr sz="1500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Historical</a:t>
            </a:r>
          </a:p>
          <a:p>
            <a:pPr algn="l" defTabSz="457200">
              <a:lnSpc>
                <a:spcPts val="3600"/>
              </a:lnSpc>
              <a:defRPr sz="1500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Data</a:t>
            </a:r>
          </a:p>
        </p:txBody>
      </p:sp>
      <p:sp>
        <p:nvSpPr>
          <p:cNvPr id="519" name="Background App"/>
          <p:cNvSpPr txBox="1"/>
          <p:nvPr/>
        </p:nvSpPr>
        <p:spPr>
          <a:xfrm>
            <a:off x="10030252" y="7267687"/>
            <a:ext cx="1641929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600"/>
              </a:lnSpc>
              <a:defRPr sz="1500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Background App</a:t>
            </a:r>
          </a:p>
        </p:txBody>
      </p:sp>
      <p:sp>
        <p:nvSpPr>
          <p:cNvPr id="520" name="OIDC +…"/>
          <p:cNvSpPr txBox="1"/>
          <p:nvPr/>
        </p:nvSpPr>
        <p:spPr>
          <a:xfrm>
            <a:off x="1662674" y="2199761"/>
            <a:ext cx="3028886" cy="6791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800"/>
            </a:pPr>
            <a:r>
              <a:t>OIDC +</a:t>
            </a:r>
          </a:p>
          <a:p>
            <a:pPr>
              <a:defRPr sz="1800"/>
            </a:pPr>
            <a:r>
              <a:t>Authorization Code PKCE</a:t>
            </a:r>
          </a:p>
        </p:txBody>
      </p:sp>
      <p:sp>
        <p:nvSpPr>
          <p:cNvPr id="521" name="OIDC +…"/>
          <p:cNvSpPr txBox="1"/>
          <p:nvPr/>
        </p:nvSpPr>
        <p:spPr>
          <a:xfrm>
            <a:off x="10291756" y="1885175"/>
            <a:ext cx="2688488" cy="6791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800"/>
            </a:pPr>
            <a:r>
              <a:t>OIDC +</a:t>
            </a:r>
          </a:p>
          <a:p>
            <a:pPr>
              <a:defRPr sz="1800"/>
            </a:pPr>
            <a:r>
              <a:t>Authorization Code</a:t>
            </a:r>
          </a:p>
        </p:txBody>
      </p:sp>
      <p:sp>
        <p:nvSpPr>
          <p:cNvPr id="522" name="Oval"/>
          <p:cNvSpPr/>
          <p:nvPr/>
        </p:nvSpPr>
        <p:spPr>
          <a:xfrm>
            <a:off x="2695071" y="2797732"/>
            <a:ext cx="322709" cy="330201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23" name="Oval"/>
          <p:cNvSpPr/>
          <p:nvPr/>
        </p:nvSpPr>
        <p:spPr>
          <a:xfrm>
            <a:off x="11725563" y="2518974"/>
            <a:ext cx="322708" cy="330201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24" name="Oval"/>
          <p:cNvSpPr/>
          <p:nvPr/>
        </p:nvSpPr>
        <p:spPr>
          <a:xfrm>
            <a:off x="1128284" y="8209539"/>
            <a:ext cx="322709" cy="330201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25" name="Oval"/>
          <p:cNvSpPr/>
          <p:nvPr/>
        </p:nvSpPr>
        <p:spPr>
          <a:xfrm>
            <a:off x="2417763" y="8311233"/>
            <a:ext cx="322709" cy="330201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26" name="Oval"/>
          <p:cNvSpPr/>
          <p:nvPr/>
        </p:nvSpPr>
        <p:spPr>
          <a:xfrm>
            <a:off x="3692047" y="8020174"/>
            <a:ext cx="322709" cy="330201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27" name="Oval"/>
          <p:cNvSpPr/>
          <p:nvPr/>
        </p:nvSpPr>
        <p:spPr>
          <a:xfrm>
            <a:off x="4733470" y="6514884"/>
            <a:ext cx="322709" cy="330201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28" name="Oval"/>
          <p:cNvSpPr/>
          <p:nvPr/>
        </p:nvSpPr>
        <p:spPr>
          <a:xfrm>
            <a:off x="9261223" y="5834082"/>
            <a:ext cx="322708" cy="330201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29" name="Oval"/>
          <p:cNvSpPr/>
          <p:nvPr/>
        </p:nvSpPr>
        <p:spPr>
          <a:xfrm>
            <a:off x="11725563" y="3952178"/>
            <a:ext cx="322708" cy="330201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30" name="Oval"/>
          <p:cNvSpPr/>
          <p:nvPr/>
        </p:nvSpPr>
        <p:spPr>
          <a:xfrm>
            <a:off x="2695071" y="5458748"/>
            <a:ext cx="322709" cy="330201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31" name="# Token + claims"/>
          <p:cNvSpPr txBox="1"/>
          <p:nvPr/>
        </p:nvSpPr>
        <p:spPr>
          <a:xfrm>
            <a:off x="2923017" y="5151620"/>
            <a:ext cx="1630302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600"/>
              </a:lnSpc>
              <a:defRPr sz="1500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# Token + claims</a:t>
            </a:r>
          </a:p>
        </p:txBody>
      </p:sp>
      <p:sp>
        <p:nvSpPr>
          <p:cNvPr id="532" name="Rounded Rectangle"/>
          <p:cNvSpPr/>
          <p:nvPr/>
        </p:nvSpPr>
        <p:spPr>
          <a:xfrm>
            <a:off x="4770339" y="3052831"/>
            <a:ext cx="2390836" cy="1875647"/>
          </a:xfrm>
          <a:prstGeom prst="roundRect">
            <a:avLst>
              <a:gd name="adj" fmla="val 17781"/>
            </a:avLst>
          </a:prstGeom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33" name="Identity Server"/>
          <p:cNvSpPr txBox="1"/>
          <p:nvPr/>
        </p:nvSpPr>
        <p:spPr>
          <a:xfrm>
            <a:off x="5035080" y="3390188"/>
            <a:ext cx="143775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600"/>
              </a:lnSpc>
              <a:defRPr sz="1500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Identity Server</a:t>
            </a:r>
          </a:p>
        </p:txBody>
      </p:sp>
      <p:sp>
        <p:nvSpPr>
          <p:cNvPr id="534" name="# Authentication…"/>
          <p:cNvSpPr txBox="1"/>
          <p:nvPr/>
        </p:nvSpPr>
        <p:spPr>
          <a:xfrm>
            <a:off x="4848009" y="3906119"/>
            <a:ext cx="219222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3600"/>
              </a:lnSpc>
              <a:defRPr sz="1500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# Authentication</a:t>
            </a:r>
          </a:p>
          <a:p>
            <a:pPr algn="l" defTabSz="457200">
              <a:lnSpc>
                <a:spcPts val="3600"/>
              </a:lnSpc>
              <a:defRPr sz="1500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# Authorization (Claim)</a:t>
            </a:r>
          </a:p>
        </p:txBody>
      </p:sp>
      <p:pic>
        <p:nvPicPr>
          <p:cNvPr id="535" name="image3.tif" descr="image3.t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36845" y="7432787"/>
            <a:ext cx="1157267" cy="1157268"/>
          </a:xfrm>
          <a:prstGeom prst="rect">
            <a:avLst/>
          </a:prstGeom>
          <a:ln w="12700">
            <a:miter lim="400000"/>
          </a:ln>
        </p:spPr>
      </p:pic>
      <p:sp>
        <p:nvSpPr>
          <p:cNvPr id="536" name="Event Store…"/>
          <p:cNvSpPr txBox="1"/>
          <p:nvPr/>
        </p:nvSpPr>
        <p:spPr>
          <a:xfrm>
            <a:off x="5704074" y="8603336"/>
            <a:ext cx="122586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3600"/>
              </a:lnSpc>
              <a:defRPr sz="1500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Event Store</a:t>
            </a:r>
          </a:p>
          <a:p>
            <a:pPr algn="l" defTabSz="457200">
              <a:lnSpc>
                <a:spcPts val="3600"/>
              </a:lnSpc>
              <a:defRPr sz="1500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# Audit</a:t>
            </a:r>
          </a:p>
        </p:txBody>
      </p:sp>
      <p:sp>
        <p:nvSpPr>
          <p:cNvPr id="537" name="Line"/>
          <p:cNvSpPr/>
          <p:nvPr/>
        </p:nvSpPr>
        <p:spPr>
          <a:xfrm>
            <a:off x="6067871" y="6905731"/>
            <a:ext cx="1" cy="53313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38" name="# Event Sourcing"/>
          <p:cNvSpPr txBox="1"/>
          <p:nvPr/>
        </p:nvSpPr>
        <p:spPr>
          <a:xfrm>
            <a:off x="4962559" y="6075877"/>
            <a:ext cx="1670392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600"/>
              </a:lnSpc>
              <a:defRPr sz="1500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# Event Sourcing</a:t>
            </a:r>
          </a:p>
        </p:txBody>
      </p:sp>
      <p:sp>
        <p:nvSpPr>
          <p:cNvPr id="539" name="Rounded Rectangle"/>
          <p:cNvSpPr/>
          <p:nvPr/>
        </p:nvSpPr>
        <p:spPr>
          <a:xfrm>
            <a:off x="11628084" y="7792569"/>
            <a:ext cx="1200461" cy="1599814"/>
          </a:xfrm>
          <a:prstGeom prst="roundRect">
            <a:avLst>
              <a:gd name="adj" fmla="val 27782"/>
            </a:avLst>
          </a:prstGeom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40" name="Key Vault"/>
          <p:cNvSpPr txBox="1"/>
          <p:nvPr/>
        </p:nvSpPr>
        <p:spPr>
          <a:xfrm>
            <a:off x="11742306" y="8485328"/>
            <a:ext cx="972016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600"/>
              </a:lnSpc>
              <a:defRPr sz="1500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Key Vault</a:t>
            </a:r>
          </a:p>
        </p:txBody>
      </p:sp>
      <p:pic>
        <p:nvPicPr>
          <p:cNvPr id="541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1944898" y="7861372"/>
            <a:ext cx="566832" cy="6478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Horizontal scaling…"/>
          <p:cNvSpPr txBox="1"/>
          <p:nvPr>
            <p:ph type="body" sz="quarter" idx="1"/>
          </p:nvPr>
        </p:nvSpPr>
        <p:spPr>
          <a:xfrm>
            <a:off x="8714764" y="2090629"/>
            <a:ext cx="3352733" cy="7213601"/>
          </a:xfrm>
          <a:prstGeom prst="rect">
            <a:avLst/>
          </a:prstGeom>
        </p:spPr>
        <p:txBody>
          <a:bodyPr/>
          <a:lstStyle/>
          <a:p>
            <a:pPr marL="0" indent="0" defTabSz="333756">
              <a:lnSpc>
                <a:spcPts val="2600"/>
              </a:lnSpc>
              <a:spcBef>
                <a:spcPts val="0"/>
              </a:spcBef>
              <a:buSzTx/>
              <a:buNone/>
              <a:defRPr b="1" sz="1095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Horizontal scaling</a:t>
            </a:r>
          </a:p>
          <a:p>
            <a:pPr marL="0" indent="0" defTabSz="333756">
              <a:lnSpc>
                <a:spcPts val="2600"/>
              </a:lnSpc>
              <a:spcBef>
                <a:spcPts val="0"/>
              </a:spcBef>
              <a:buSzTx/>
              <a:buNone/>
              <a:defRPr b="1" sz="1095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# portal</a:t>
            </a:r>
          </a:p>
          <a:p>
            <a:pPr marL="0" indent="0" defTabSz="333756">
              <a:lnSpc>
                <a:spcPts val="2600"/>
              </a:lnSpc>
              <a:spcBef>
                <a:spcPts val="0"/>
              </a:spcBef>
              <a:buSzTx/>
              <a:buNone/>
              <a:defRPr b="1" sz="1095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# API</a:t>
            </a:r>
          </a:p>
          <a:p>
            <a:pPr marL="0" indent="0" defTabSz="333756">
              <a:lnSpc>
                <a:spcPts val="2600"/>
              </a:lnSpc>
              <a:spcBef>
                <a:spcPts val="0"/>
              </a:spcBef>
              <a:buSzTx/>
              <a:buNone/>
              <a:defRPr b="1" sz="1095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# database sharding( geo, category, ..) </a:t>
            </a:r>
          </a:p>
          <a:p>
            <a:pPr marL="0" indent="0" defTabSz="333756">
              <a:lnSpc>
                <a:spcPts val="2600"/>
              </a:lnSpc>
              <a:spcBef>
                <a:spcPts val="0"/>
              </a:spcBef>
              <a:buSzTx/>
              <a:buNone/>
              <a:defRPr b="1" sz="1095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 defTabSz="333756">
              <a:lnSpc>
                <a:spcPts val="2600"/>
              </a:lnSpc>
              <a:spcBef>
                <a:spcPts val="0"/>
              </a:spcBef>
              <a:buSzTx/>
              <a:buNone/>
              <a:defRPr b="1" sz="1095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Vertical Splitting</a:t>
            </a:r>
          </a:p>
          <a:p>
            <a:pPr marL="0" indent="0" defTabSz="333756">
              <a:lnSpc>
                <a:spcPts val="2600"/>
              </a:lnSpc>
              <a:spcBef>
                <a:spcPts val="0"/>
              </a:spcBef>
              <a:buSzTx/>
              <a:buNone/>
              <a:defRPr b="1" sz="1095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# database splitting (vehicle, user, order,…)</a:t>
            </a:r>
          </a:p>
          <a:p>
            <a:pPr marL="0" indent="0" defTabSz="333756">
              <a:lnSpc>
                <a:spcPts val="2600"/>
              </a:lnSpc>
              <a:spcBef>
                <a:spcPts val="0"/>
              </a:spcBef>
              <a:buSzTx/>
              <a:buNone/>
              <a:defRPr b="1" sz="1095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 defTabSz="333756">
              <a:lnSpc>
                <a:spcPts val="2600"/>
              </a:lnSpc>
              <a:spcBef>
                <a:spcPts val="0"/>
              </a:spcBef>
              <a:buSzTx/>
              <a:buNone/>
              <a:defRPr b="1" sz="1095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UI Virtualization</a:t>
            </a:r>
          </a:p>
          <a:p>
            <a:pPr marL="0" indent="0" defTabSz="333756">
              <a:lnSpc>
                <a:spcPts val="2600"/>
              </a:lnSpc>
              <a:spcBef>
                <a:spcPts val="0"/>
              </a:spcBef>
              <a:buSzTx/>
              <a:buNone/>
              <a:defRPr b="1" sz="1095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# pagination of view</a:t>
            </a:r>
          </a:p>
          <a:p>
            <a:pPr marL="0" indent="0" defTabSz="333756">
              <a:lnSpc>
                <a:spcPts val="2600"/>
              </a:lnSpc>
              <a:spcBef>
                <a:spcPts val="0"/>
              </a:spcBef>
              <a:buSzTx/>
              <a:buNone/>
              <a:defRPr b="1" sz="1095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# </a:t>
            </a:r>
          </a:p>
          <a:p>
            <a:pPr marL="0" indent="0" defTabSz="333756">
              <a:lnSpc>
                <a:spcPts val="2600"/>
              </a:lnSpc>
              <a:spcBef>
                <a:spcPts val="0"/>
              </a:spcBef>
              <a:buSzTx/>
              <a:buNone/>
              <a:defRPr b="1" sz="1095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 defTabSz="333756">
              <a:lnSpc>
                <a:spcPts val="2600"/>
              </a:lnSpc>
              <a:spcBef>
                <a:spcPts val="0"/>
              </a:spcBef>
              <a:buSzTx/>
              <a:buNone/>
              <a:defRPr b="1" sz="1095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SOC</a:t>
            </a:r>
          </a:p>
          <a:p>
            <a:pPr marL="0" indent="0" defTabSz="333756">
              <a:lnSpc>
                <a:spcPts val="2600"/>
              </a:lnSpc>
              <a:spcBef>
                <a:spcPts val="0"/>
              </a:spcBef>
              <a:buSzTx/>
              <a:buNone/>
              <a:defRPr b="1" sz="1095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# Historical data (column)</a:t>
            </a:r>
          </a:p>
          <a:p>
            <a:pPr marL="0" indent="0" defTabSz="333756">
              <a:lnSpc>
                <a:spcPts val="2600"/>
              </a:lnSpc>
              <a:spcBef>
                <a:spcPts val="0"/>
              </a:spcBef>
              <a:buSzTx/>
              <a:buNone/>
              <a:defRPr b="1" sz="1095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# CQRS ?</a:t>
            </a:r>
          </a:p>
          <a:p>
            <a:pPr marL="0" indent="0" defTabSz="333756">
              <a:lnSpc>
                <a:spcPts val="2600"/>
              </a:lnSpc>
              <a:spcBef>
                <a:spcPts val="0"/>
              </a:spcBef>
              <a:buSzTx/>
              <a:buNone/>
              <a:defRPr b="1" sz="1095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 defTabSz="333756">
              <a:lnSpc>
                <a:spcPts val="2600"/>
              </a:lnSpc>
              <a:spcBef>
                <a:spcPts val="0"/>
              </a:spcBef>
              <a:buSzTx/>
              <a:buNone/>
              <a:defRPr b="1" sz="1095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BASE</a:t>
            </a:r>
          </a:p>
          <a:p>
            <a:pPr marL="0" indent="0" defTabSz="333756">
              <a:lnSpc>
                <a:spcPts val="2600"/>
              </a:lnSpc>
              <a:spcBef>
                <a:spcPts val="0"/>
              </a:spcBef>
              <a:buSzTx/>
              <a:buNone/>
              <a:defRPr b="1" sz="1095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# Eventual Consistency ( CUD vehicles, Order)</a:t>
            </a:r>
          </a:p>
          <a:p>
            <a:pPr marL="0" indent="0" defTabSz="333756">
              <a:lnSpc>
                <a:spcPts val="2600"/>
              </a:lnSpc>
              <a:spcBef>
                <a:spcPts val="0"/>
              </a:spcBef>
              <a:buSzTx/>
              <a:buNone/>
              <a:defRPr b="1" sz="1095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# </a:t>
            </a:r>
          </a:p>
          <a:p>
            <a:pPr marL="0" indent="0" defTabSz="333756">
              <a:lnSpc>
                <a:spcPts val="2600"/>
              </a:lnSpc>
              <a:spcBef>
                <a:spcPts val="0"/>
              </a:spcBef>
              <a:buSzTx/>
              <a:buNone/>
              <a:defRPr b="1" sz="1095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 defTabSz="333756">
              <a:lnSpc>
                <a:spcPts val="2600"/>
              </a:lnSpc>
              <a:spcBef>
                <a:spcPts val="0"/>
              </a:spcBef>
              <a:buSzTx/>
              <a:buNone/>
              <a:defRPr b="1" sz="1095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Cache</a:t>
            </a:r>
          </a:p>
          <a:p>
            <a:pPr marL="0" indent="0" defTabSz="333756">
              <a:lnSpc>
                <a:spcPts val="2600"/>
              </a:lnSpc>
              <a:spcBef>
                <a:spcPts val="0"/>
              </a:spcBef>
              <a:buSzTx/>
              <a:buNone/>
              <a:defRPr b="1" sz="1095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————-</a:t>
            </a:r>
          </a:p>
          <a:p>
            <a:pPr marL="0" indent="0" defTabSz="333756">
              <a:lnSpc>
                <a:spcPts val="2600"/>
              </a:lnSpc>
              <a:spcBef>
                <a:spcPts val="0"/>
              </a:spcBef>
              <a:buSzTx/>
              <a:buNone/>
              <a:defRPr b="1" sz="1095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Browser Cache </a:t>
            </a:r>
          </a:p>
          <a:p>
            <a:pPr marL="0" indent="0" defTabSz="333756">
              <a:lnSpc>
                <a:spcPts val="2600"/>
              </a:lnSpc>
              <a:spcBef>
                <a:spcPts val="0"/>
              </a:spcBef>
              <a:buSzTx/>
              <a:buNone/>
              <a:defRPr b="1" sz="1095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# API response </a:t>
            </a:r>
          </a:p>
          <a:p>
            <a:pPr marL="0" indent="0" defTabSz="333756">
              <a:lnSpc>
                <a:spcPts val="2600"/>
              </a:lnSpc>
              <a:spcBef>
                <a:spcPts val="0"/>
              </a:spcBef>
              <a:buSzTx/>
              <a:buNone/>
              <a:defRPr b="1" sz="1095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# static content</a:t>
            </a:r>
          </a:p>
          <a:p>
            <a:pPr marL="0" indent="0" defTabSz="333756">
              <a:lnSpc>
                <a:spcPts val="2600"/>
              </a:lnSpc>
              <a:spcBef>
                <a:spcPts val="0"/>
              </a:spcBef>
              <a:buSzTx/>
              <a:buNone/>
              <a:defRPr b="1" sz="1095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 defTabSz="333756">
              <a:lnSpc>
                <a:spcPts val="2600"/>
              </a:lnSpc>
              <a:spcBef>
                <a:spcPts val="0"/>
              </a:spcBef>
              <a:buSzTx/>
              <a:buNone/>
              <a:defRPr b="1" sz="1095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CDN Cache</a:t>
            </a:r>
          </a:p>
          <a:p>
            <a:pPr marL="0" indent="0" defTabSz="333756">
              <a:lnSpc>
                <a:spcPts val="2600"/>
              </a:lnSpc>
              <a:spcBef>
                <a:spcPts val="0"/>
              </a:spcBef>
              <a:buSzTx/>
              <a:buNone/>
              <a:defRPr b="1" sz="1095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# images</a:t>
            </a:r>
          </a:p>
          <a:p>
            <a:pPr marL="0" indent="0" defTabSz="333756">
              <a:lnSpc>
                <a:spcPts val="2600"/>
              </a:lnSpc>
              <a:spcBef>
                <a:spcPts val="0"/>
              </a:spcBef>
              <a:buSzTx/>
              <a:buNone/>
              <a:defRPr b="1" sz="1095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# js</a:t>
            </a:r>
          </a:p>
          <a:p>
            <a:pPr marL="0" indent="0" defTabSz="333756">
              <a:lnSpc>
                <a:spcPts val="2600"/>
              </a:lnSpc>
              <a:spcBef>
                <a:spcPts val="0"/>
              </a:spcBef>
              <a:buSzTx/>
              <a:buNone/>
              <a:defRPr b="1" sz="1095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# styles</a:t>
            </a:r>
          </a:p>
          <a:p>
            <a:pPr marL="0" indent="0" defTabSz="333756">
              <a:lnSpc>
                <a:spcPts val="2600"/>
              </a:lnSpc>
              <a:spcBef>
                <a:spcPts val="0"/>
              </a:spcBef>
              <a:buSzTx/>
              <a:buNone/>
              <a:defRPr b="1" sz="1095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 defTabSz="333756">
              <a:lnSpc>
                <a:spcPts val="2600"/>
              </a:lnSpc>
              <a:spcBef>
                <a:spcPts val="0"/>
              </a:spcBef>
              <a:buSzTx/>
              <a:buNone/>
              <a:defRPr b="1" sz="1095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Reverse Proxy Cache</a:t>
            </a:r>
          </a:p>
          <a:p>
            <a:pPr marL="0" indent="0" defTabSz="333756">
              <a:lnSpc>
                <a:spcPts val="2600"/>
              </a:lnSpc>
              <a:spcBef>
                <a:spcPts val="0"/>
              </a:spcBef>
              <a:buSzTx/>
              <a:buNone/>
              <a:defRPr b="1" sz="1095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# API response </a:t>
            </a:r>
          </a:p>
          <a:p>
            <a:pPr marL="0" indent="0" defTabSz="333756">
              <a:lnSpc>
                <a:spcPts val="2600"/>
              </a:lnSpc>
              <a:spcBef>
                <a:spcPts val="0"/>
              </a:spcBef>
              <a:buSzTx/>
              <a:buNone/>
              <a:defRPr b="1" sz="1095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 defTabSz="333756">
              <a:lnSpc>
                <a:spcPts val="2600"/>
              </a:lnSpc>
              <a:spcBef>
                <a:spcPts val="0"/>
              </a:spcBef>
              <a:buSzTx/>
              <a:buNone/>
              <a:defRPr b="1" sz="1095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Storage Cache</a:t>
            </a:r>
          </a:p>
          <a:p>
            <a:pPr marL="0" indent="0" defTabSz="333756">
              <a:lnSpc>
                <a:spcPts val="2600"/>
              </a:lnSpc>
              <a:spcBef>
                <a:spcPts val="0"/>
              </a:spcBef>
              <a:buSzTx/>
              <a:buNone/>
              <a:defRPr b="1" sz="1095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# query Cache</a:t>
            </a:r>
          </a:p>
          <a:p>
            <a:pPr marL="0" indent="0" defTabSz="333756">
              <a:lnSpc>
                <a:spcPts val="2600"/>
              </a:lnSpc>
              <a:spcBef>
                <a:spcPts val="0"/>
              </a:spcBef>
              <a:buSzTx/>
              <a:buNone/>
              <a:defRPr b="1" sz="1095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 defTabSz="426466">
              <a:spcBef>
                <a:spcPts val="0"/>
              </a:spcBef>
              <a:buSzTx/>
              <a:buNone/>
              <a:defRPr b="1" sz="1314"/>
            </a:pPr>
            <a:r>
              <a:t>network</a:t>
            </a:r>
          </a:p>
          <a:p>
            <a:pPr marL="0" indent="0" defTabSz="426466">
              <a:spcBef>
                <a:spcPts val="0"/>
              </a:spcBef>
              <a:buSzTx/>
              <a:buNone/>
              <a:defRPr b="1" sz="1314"/>
            </a:pPr>
            <a:r>
              <a:t># Compression (gzip)</a:t>
            </a:r>
          </a:p>
          <a:p>
            <a:pPr marL="0" indent="0" defTabSz="426466">
              <a:spcBef>
                <a:spcPts val="0"/>
              </a:spcBef>
              <a:buSzTx/>
              <a:buNone/>
              <a:defRPr b="1" sz="1314"/>
            </a:pPr>
            <a:r>
              <a:t># circuit breaker</a:t>
            </a:r>
          </a:p>
        </p:txBody>
      </p:sp>
      <p:sp>
        <p:nvSpPr>
          <p:cNvPr id="544" name="Security Architectural Approaches"/>
          <p:cNvSpPr txBox="1"/>
          <p:nvPr>
            <p:ph type="title" idx="4294967295"/>
          </p:nvPr>
        </p:nvSpPr>
        <p:spPr>
          <a:xfrm>
            <a:off x="952500" y="254000"/>
            <a:ext cx="11099800" cy="797831"/>
          </a:xfrm>
          <a:prstGeom prst="rect">
            <a:avLst/>
          </a:prstGeom>
        </p:spPr>
        <p:txBody>
          <a:bodyPr/>
          <a:lstStyle>
            <a:lvl1pPr defTabSz="338835">
              <a:defRPr sz="4640"/>
            </a:lvl1pPr>
          </a:lstStyle>
          <a:p>
            <a:pPr/>
            <a:r>
              <a:t>Security Architectural Approaches</a:t>
            </a:r>
          </a:p>
        </p:txBody>
      </p:sp>
      <p:sp>
        <p:nvSpPr>
          <p:cNvPr id="545" name="# Approach 21 : Use OIDC + PKCE for portal authentication…"/>
          <p:cNvSpPr txBox="1"/>
          <p:nvPr/>
        </p:nvSpPr>
        <p:spPr>
          <a:xfrm>
            <a:off x="644122" y="1734342"/>
            <a:ext cx="6870855" cy="1675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algn="l">
              <a:defRPr sz="1800"/>
            </a:pPr>
            <a:r>
              <a:t># Approach 21 : Use OIDC + PKCE for portal authentication</a:t>
            </a:r>
          </a:p>
          <a:p>
            <a:pPr algn="l">
              <a:defRPr sz="1800"/>
            </a:pPr>
            <a:r>
              <a:t># Approach 2: Store secrets in a key vault</a:t>
            </a:r>
          </a:p>
          <a:p>
            <a:pPr algn="l">
              <a:defRPr sz="1800"/>
            </a:pPr>
            <a:r>
              <a:t>…</a:t>
            </a:r>
          </a:p>
          <a:p>
            <a:pPr algn="l">
              <a:defRPr sz="1800"/>
            </a:pPr>
            <a:r>
              <a:t># Approach n: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Rectangle"/>
          <p:cNvSpPr/>
          <p:nvPr/>
        </p:nvSpPr>
        <p:spPr>
          <a:xfrm>
            <a:off x="1071801" y="2830951"/>
            <a:ext cx="11795187" cy="6832774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48" name="Cluster"/>
          <p:cNvSpPr txBox="1"/>
          <p:nvPr/>
        </p:nvSpPr>
        <p:spPr>
          <a:xfrm>
            <a:off x="913390" y="2479915"/>
            <a:ext cx="757835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6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Cluster</a:t>
            </a:r>
          </a:p>
        </p:txBody>
      </p:sp>
      <p:pic>
        <p:nvPicPr>
          <p:cNvPr id="54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50603" y="3297907"/>
            <a:ext cx="837066" cy="1297450"/>
          </a:xfrm>
          <a:prstGeom prst="rect">
            <a:avLst/>
          </a:prstGeom>
          <a:ln w="12700">
            <a:miter lim="400000"/>
          </a:ln>
        </p:spPr>
      </p:pic>
      <p:pic>
        <p:nvPicPr>
          <p:cNvPr id="55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2995" y="3498178"/>
            <a:ext cx="837066" cy="1297451"/>
          </a:xfrm>
          <a:prstGeom prst="rect">
            <a:avLst/>
          </a:prstGeom>
          <a:ln w="12700">
            <a:miter lim="400000"/>
          </a:ln>
        </p:spPr>
      </p:pic>
      <p:sp>
        <p:nvSpPr>
          <p:cNvPr id="551" name="Rectangle"/>
          <p:cNvSpPr/>
          <p:nvPr/>
        </p:nvSpPr>
        <p:spPr>
          <a:xfrm>
            <a:off x="1449481" y="3463800"/>
            <a:ext cx="4713428" cy="6142210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52" name="Node"/>
          <p:cNvSpPr txBox="1"/>
          <p:nvPr/>
        </p:nvSpPr>
        <p:spPr>
          <a:xfrm>
            <a:off x="1282219" y="3154919"/>
            <a:ext cx="667615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6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 Node</a:t>
            </a:r>
          </a:p>
        </p:txBody>
      </p:sp>
      <p:sp>
        <p:nvSpPr>
          <p:cNvPr id="553" name="Rectangle"/>
          <p:cNvSpPr/>
          <p:nvPr/>
        </p:nvSpPr>
        <p:spPr>
          <a:xfrm>
            <a:off x="6734881" y="3402467"/>
            <a:ext cx="5421193" cy="6142210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54" name="Rectangle"/>
          <p:cNvSpPr/>
          <p:nvPr/>
        </p:nvSpPr>
        <p:spPr>
          <a:xfrm>
            <a:off x="1735450" y="7615018"/>
            <a:ext cx="2233450" cy="1860908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55" name="Pod"/>
          <p:cNvSpPr txBox="1"/>
          <p:nvPr/>
        </p:nvSpPr>
        <p:spPr>
          <a:xfrm>
            <a:off x="1949359" y="7265129"/>
            <a:ext cx="475590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6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Pod</a:t>
            </a:r>
          </a:p>
        </p:txBody>
      </p:sp>
      <p:sp>
        <p:nvSpPr>
          <p:cNvPr id="556" name="Service A"/>
          <p:cNvSpPr txBox="1"/>
          <p:nvPr/>
        </p:nvSpPr>
        <p:spPr>
          <a:xfrm>
            <a:off x="2413169" y="8581048"/>
            <a:ext cx="983794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6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Service A</a:t>
            </a:r>
          </a:p>
        </p:txBody>
      </p:sp>
      <p:sp>
        <p:nvSpPr>
          <p:cNvPr id="557" name="Rectangle"/>
          <p:cNvSpPr/>
          <p:nvPr/>
        </p:nvSpPr>
        <p:spPr>
          <a:xfrm>
            <a:off x="7256847" y="7580590"/>
            <a:ext cx="2233450" cy="1560175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58" name="Pod"/>
          <p:cNvSpPr txBox="1"/>
          <p:nvPr/>
        </p:nvSpPr>
        <p:spPr>
          <a:xfrm>
            <a:off x="7470755" y="7230701"/>
            <a:ext cx="475591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6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Pod</a:t>
            </a:r>
          </a:p>
        </p:txBody>
      </p:sp>
      <p:sp>
        <p:nvSpPr>
          <p:cNvPr id="559" name="Service A"/>
          <p:cNvSpPr txBox="1"/>
          <p:nvPr/>
        </p:nvSpPr>
        <p:spPr>
          <a:xfrm>
            <a:off x="8032890" y="8581048"/>
            <a:ext cx="983794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6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Service A</a:t>
            </a:r>
          </a:p>
        </p:txBody>
      </p:sp>
      <p:sp>
        <p:nvSpPr>
          <p:cNvPr id="560" name="Rectangle"/>
          <p:cNvSpPr/>
          <p:nvPr/>
        </p:nvSpPr>
        <p:spPr>
          <a:xfrm>
            <a:off x="4173441" y="7620947"/>
            <a:ext cx="1804773" cy="1560174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61" name="Pod"/>
          <p:cNvSpPr txBox="1"/>
          <p:nvPr/>
        </p:nvSpPr>
        <p:spPr>
          <a:xfrm>
            <a:off x="4387349" y="7271057"/>
            <a:ext cx="475591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6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Pod</a:t>
            </a:r>
          </a:p>
        </p:txBody>
      </p:sp>
      <p:sp>
        <p:nvSpPr>
          <p:cNvPr id="562" name="Service A"/>
          <p:cNvSpPr txBox="1"/>
          <p:nvPr/>
        </p:nvSpPr>
        <p:spPr>
          <a:xfrm>
            <a:off x="4583930" y="8626768"/>
            <a:ext cx="983794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6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Service A</a:t>
            </a:r>
          </a:p>
        </p:txBody>
      </p:sp>
      <p:sp>
        <p:nvSpPr>
          <p:cNvPr id="563" name="Oval"/>
          <p:cNvSpPr/>
          <p:nvPr/>
        </p:nvSpPr>
        <p:spPr>
          <a:xfrm>
            <a:off x="2532747" y="7351974"/>
            <a:ext cx="475591" cy="48976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64" name="Oval"/>
          <p:cNvSpPr/>
          <p:nvPr/>
        </p:nvSpPr>
        <p:spPr>
          <a:xfrm>
            <a:off x="5244574" y="7191698"/>
            <a:ext cx="475591" cy="489764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65" name="Oval"/>
          <p:cNvSpPr/>
          <p:nvPr/>
        </p:nvSpPr>
        <p:spPr>
          <a:xfrm>
            <a:off x="8419674" y="7230701"/>
            <a:ext cx="475591" cy="489764"/>
          </a:xfrm>
          <a:prstGeom prst="ellipse">
            <a:avLst/>
          </a:prstGeom>
          <a:blipFill>
            <a:blip r:embed="rId5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66" name="Rectangle"/>
          <p:cNvSpPr/>
          <p:nvPr/>
        </p:nvSpPr>
        <p:spPr>
          <a:xfrm>
            <a:off x="1955176" y="8239935"/>
            <a:ext cx="1793998" cy="723094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67" name="Rectangle"/>
          <p:cNvSpPr/>
          <p:nvPr/>
        </p:nvSpPr>
        <p:spPr>
          <a:xfrm>
            <a:off x="4277287" y="8239935"/>
            <a:ext cx="1597080" cy="723094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68" name="Rectangle"/>
          <p:cNvSpPr/>
          <p:nvPr/>
        </p:nvSpPr>
        <p:spPr>
          <a:xfrm>
            <a:off x="7666002" y="8127916"/>
            <a:ext cx="1717571" cy="83511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69" name="Container"/>
          <p:cNvSpPr txBox="1"/>
          <p:nvPr/>
        </p:nvSpPr>
        <p:spPr>
          <a:xfrm>
            <a:off x="1762970" y="7917632"/>
            <a:ext cx="995173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6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Container</a:t>
            </a:r>
          </a:p>
        </p:txBody>
      </p:sp>
      <p:sp>
        <p:nvSpPr>
          <p:cNvPr id="570" name="Container"/>
          <p:cNvSpPr txBox="1"/>
          <p:nvPr/>
        </p:nvSpPr>
        <p:spPr>
          <a:xfrm>
            <a:off x="4303514" y="7844408"/>
            <a:ext cx="995173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6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Container</a:t>
            </a:r>
          </a:p>
        </p:txBody>
      </p:sp>
      <p:sp>
        <p:nvSpPr>
          <p:cNvPr id="571" name="Container"/>
          <p:cNvSpPr txBox="1"/>
          <p:nvPr/>
        </p:nvSpPr>
        <p:spPr>
          <a:xfrm>
            <a:off x="7611293" y="7792726"/>
            <a:ext cx="995173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6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Container</a:t>
            </a:r>
          </a:p>
        </p:txBody>
      </p:sp>
      <p:sp>
        <p:nvSpPr>
          <p:cNvPr id="572" name="Rectangle"/>
          <p:cNvSpPr/>
          <p:nvPr/>
        </p:nvSpPr>
        <p:spPr>
          <a:xfrm>
            <a:off x="5780386" y="6083124"/>
            <a:ext cx="1229463" cy="561956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73" name="Service for Service A"/>
          <p:cNvSpPr txBox="1"/>
          <p:nvPr/>
        </p:nvSpPr>
        <p:spPr>
          <a:xfrm>
            <a:off x="3767168" y="6183421"/>
            <a:ext cx="2067866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6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Service for Service A </a:t>
            </a:r>
          </a:p>
        </p:txBody>
      </p:sp>
      <p:sp>
        <p:nvSpPr>
          <p:cNvPr id="574" name="10.104.68.18"/>
          <p:cNvSpPr txBox="1"/>
          <p:nvPr/>
        </p:nvSpPr>
        <p:spPr>
          <a:xfrm>
            <a:off x="5696066" y="5619732"/>
            <a:ext cx="1448868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10.104.68.18</a:t>
            </a:r>
          </a:p>
        </p:txBody>
      </p:sp>
      <p:sp>
        <p:nvSpPr>
          <p:cNvPr id="575" name="Oval"/>
          <p:cNvSpPr/>
          <p:nvPr/>
        </p:nvSpPr>
        <p:spPr>
          <a:xfrm>
            <a:off x="6182705" y="6057887"/>
            <a:ext cx="475590" cy="489764"/>
          </a:xfrm>
          <a:prstGeom prst="ellipse">
            <a:avLst/>
          </a:prstGeom>
          <a:blipFill>
            <a:blip r:embed="rId6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76" name="Line"/>
          <p:cNvSpPr/>
          <p:nvPr/>
        </p:nvSpPr>
        <p:spPr>
          <a:xfrm>
            <a:off x="3708374" y="3582245"/>
            <a:ext cx="2542918" cy="71533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77" name="Line"/>
          <p:cNvSpPr/>
          <p:nvPr/>
        </p:nvSpPr>
        <p:spPr>
          <a:xfrm flipH="1">
            <a:off x="6797708" y="3484936"/>
            <a:ext cx="3148998" cy="70276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78" name="Oval"/>
          <p:cNvSpPr/>
          <p:nvPr/>
        </p:nvSpPr>
        <p:spPr>
          <a:xfrm>
            <a:off x="3470580" y="3081488"/>
            <a:ext cx="475590" cy="489764"/>
          </a:xfrm>
          <a:prstGeom prst="ellipse">
            <a:avLst/>
          </a:prstGeom>
          <a:blipFill>
            <a:blip r:embed="rId7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79" name="Oval"/>
          <p:cNvSpPr/>
          <p:nvPr/>
        </p:nvSpPr>
        <p:spPr>
          <a:xfrm>
            <a:off x="9708910" y="2988867"/>
            <a:ext cx="475591" cy="489764"/>
          </a:xfrm>
          <a:prstGeom prst="ellipse">
            <a:avLst/>
          </a:prstGeom>
          <a:blipFill>
            <a:blip r:embed="rId8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80" name="Line"/>
          <p:cNvSpPr/>
          <p:nvPr/>
        </p:nvSpPr>
        <p:spPr>
          <a:xfrm>
            <a:off x="3708375" y="2482944"/>
            <a:ext cx="1" cy="62291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81" name="Line"/>
          <p:cNvSpPr/>
          <p:nvPr/>
        </p:nvSpPr>
        <p:spPr>
          <a:xfrm>
            <a:off x="9946706" y="2502994"/>
            <a:ext cx="1" cy="46210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82" name="aws lb"/>
          <p:cNvSpPr/>
          <p:nvPr/>
        </p:nvSpPr>
        <p:spPr>
          <a:xfrm>
            <a:off x="2860085" y="1965762"/>
            <a:ext cx="7813930" cy="561957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aws lb</a:t>
            </a:r>
          </a:p>
        </p:txBody>
      </p:sp>
      <p:sp>
        <p:nvSpPr>
          <p:cNvPr id="583" name="Line"/>
          <p:cNvSpPr/>
          <p:nvPr/>
        </p:nvSpPr>
        <p:spPr>
          <a:xfrm>
            <a:off x="6387935" y="4819242"/>
            <a:ext cx="1" cy="132982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84" name="Rectangle"/>
          <p:cNvSpPr/>
          <p:nvPr/>
        </p:nvSpPr>
        <p:spPr>
          <a:xfrm>
            <a:off x="1978395" y="4290679"/>
            <a:ext cx="9363874" cy="561956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85" name="Oval"/>
          <p:cNvSpPr/>
          <p:nvPr/>
        </p:nvSpPr>
        <p:spPr>
          <a:xfrm>
            <a:off x="6280027" y="4046153"/>
            <a:ext cx="475591" cy="489764"/>
          </a:xfrm>
          <a:prstGeom prst="ellipse">
            <a:avLst/>
          </a:prstGeom>
          <a:blipFill>
            <a:blip r:embed="rId9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86" name="Kubernetes ingress/ Istio Ingress / nginx reverse proxy"/>
          <p:cNvSpPr txBox="1"/>
          <p:nvPr/>
        </p:nvSpPr>
        <p:spPr>
          <a:xfrm>
            <a:off x="2746344" y="4419422"/>
            <a:ext cx="5154601" cy="342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6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Kubernetes ingress/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Istio Ingress</a:t>
            </a:r>
            <a:r>
              <a:t> / nginx reverse proxy</a:t>
            </a:r>
          </a:p>
        </p:txBody>
      </p:sp>
      <p:sp>
        <p:nvSpPr>
          <p:cNvPr id="587" name="Line"/>
          <p:cNvSpPr/>
          <p:nvPr/>
        </p:nvSpPr>
        <p:spPr>
          <a:xfrm flipH="1">
            <a:off x="2890074" y="6462426"/>
            <a:ext cx="3466474" cy="108525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88" name="Line"/>
          <p:cNvSpPr/>
          <p:nvPr/>
        </p:nvSpPr>
        <p:spPr>
          <a:xfrm flipH="1">
            <a:off x="5536276" y="6548913"/>
            <a:ext cx="849862" cy="84986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89" name="Line"/>
          <p:cNvSpPr/>
          <p:nvPr/>
        </p:nvSpPr>
        <p:spPr>
          <a:xfrm>
            <a:off x="6587287" y="6502304"/>
            <a:ext cx="2062328" cy="94079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590" name="APi Gateway"/>
          <p:cNvSpPr/>
          <p:nvPr/>
        </p:nvSpPr>
        <p:spPr>
          <a:xfrm>
            <a:off x="2860085" y="1303671"/>
            <a:ext cx="7813930" cy="561956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APi Gateway</a:t>
            </a:r>
          </a:p>
        </p:txBody>
      </p:sp>
      <p:pic>
        <p:nvPicPr>
          <p:cNvPr id="591" name="Image" descr="Image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-14616" y="8434623"/>
            <a:ext cx="1454379" cy="727191"/>
          </a:xfrm>
          <a:prstGeom prst="rect">
            <a:avLst/>
          </a:prstGeom>
          <a:ln w="12700">
            <a:miter lim="400000"/>
          </a:ln>
        </p:spPr>
      </p:pic>
      <p:sp>
        <p:nvSpPr>
          <p:cNvPr id="592" name="Deployment View"/>
          <p:cNvSpPr txBox="1"/>
          <p:nvPr>
            <p:ph type="title" idx="4294967295"/>
          </p:nvPr>
        </p:nvSpPr>
        <p:spPr>
          <a:xfrm>
            <a:off x="1181546" y="156559"/>
            <a:ext cx="11099801" cy="797832"/>
          </a:xfrm>
          <a:prstGeom prst="rect">
            <a:avLst/>
          </a:prstGeom>
        </p:spPr>
        <p:txBody>
          <a:bodyPr/>
          <a:lstStyle>
            <a:lvl1pPr defTabSz="338835">
              <a:defRPr sz="4640"/>
            </a:lvl1pPr>
          </a:lstStyle>
          <a:p>
            <a:pPr/>
            <a:r>
              <a:t>Deployment View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Arch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502412">
              <a:defRPr sz="6880"/>
            </a:pPr>
          </a:p>
          <a:p>
            <a:pPr defTabSz="502412">
              <a:defRPr sz="6880"/>
            </a:pPr>
            <a:r>
              <a:t>Arch </a:t>
            </a:r>
          </a:p>
          <a:p>
            <a:pPr defTabSz="502412">
              <a:defRPr sz="6880"/>
            </a:pPr>
            <a:r>
              <a:t>Justification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TextBox 4"/>
          <p:cNvSpPr txBox="1"/>
          <p:nvPr/>
        </p:nvSpPr>
        <p:spPr>
          <a:xfrm>
            <a:off x="-34145" y="101634"/>
            <a:ext cx="1465716" cy="465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8818" tIns="48818" rIns="48818" bIns="48818">
            <a:spAutoFit/>
          </a:bodyPr>
          <a:lstStyle>
            <a:lvl1pPr algn="l" defTabSz="1300480">
              <a:defRPr b="0">
                <a:latin typeface="Adobe Clean SemiLight"/>
                <a:ea typeface="Adobe Clean SemiLight"/>
                <a:cs typeface="Adobe Clean SemiLight"/>
                <a:sym typeface="Adobe Clean SemiLight"/>
              </a:defRPr>
            </a:lvl1pPr>
          </a:lstStyle>
          <a:p>
            <a:pPr/>
            <a:r>
              <a:t>Scenarios</a:t>
            </a:r>
          </a:p>
        </p:txBody>
      </p:sp>
      <p:sp>
        <p:nvSpPr>
          <p:cNvPr id="597" name="TextBox 5"/>
          <p:cNvSpPr txBox="1"/>
          <p:nvPr/>
        </p:nvSpPr>
        <p:spPr>
          <a:xfrm>
            <a:off x="128882" y="603577"/>
            <a:ext cx="7038468" cy="3475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818" tIns="48818" rIns="48818" bIns="48818">
            <a:spAutoFit/>
          </a:bodyPr>
          <a:lstStyle/>
          <a:p>
            <a:pPr marL="457200" indent="-457200" algn="l" defTabSz="1300480">
              <a:buSzPct val="100000"/>
              <a:buAutoNum type="arabicPeriod" startAt="1"/>
              <a:defRPr b="0" sz="1600">
                <a:latin typeface="Adobe Clean SemiLight"/>
                <a:ea typeface="Adobe Clean SemiLight"/>
                <a:cs typeface="Adobe Clean SemiLight"/>
                <a:sym typeface="Adobe Clean SemiLight"/>
              </a:defRPr>
            </a:pPr>
            <a:r>
              <a:t>The new timeline must load &lt; 5 seconds</a:t>
            </a:r>
          </a:p>
          <a:p>
            <a:pPr marL="457200" indent="-457200" algn="l" defTabSz="1300480">
              <a:buSzPct val="100000"/>
              <a:buAutoNum type="arabicPeriod" startAt="1"/>
              <a:defRPr b="0" sz="1600">
                <a:latin typeface="Adobe Clean SemiLight"/>
                <a:ea typeface="Adobe Clean SemiLight"/>
                <a:cs typeface="Adobe Clean SemiLight"/>
                <a:sym typeface="Adobe Clean SemiLight"/>
              </a:defRPr>
            </a:pPr>
            <a:r>
              <a:t>The timeline must load &lt; 1 seconds</a:t>
            </a:r>
          </a:p>
          <a:p>
            <a:pPr marL="457200" indent="-457200" algn="l" defTabSz="1300480">
              <a:buSzPct val="100000"/>
              <a:buAutoNum type="arabicPeriod" startAt="1"/>
              <a:defRPr b="0" sz="1600">
                <a:latin typeface="Adobe Clean SemiLight"/>
                <a:ea typeface="Adobe Clean SemiLight"/>
                <a:cs typeface="Adobe Clean SemiLight"/>
                <a:sym typeface="Adobe Clean SemiLight"/>
              </a:defRPr>
            </a:pPr>
            <a:r>
              <a:t>The post must be visible to all friends in &lt; 5 seconds</a:t>
            </a:r>
          </a:p>
          <a:p>
            <a:pPr marL="457200" indent="-457200" algn="l" defTabSz="1300480">
              <a:buSzPct val="100000"/>
              <a:buAutoNum type="arabicPeriod" startAt="1"/>
              <a:defRPr b="0" sz="1600">
                <a:latin typeface="Adobe Clean SemiLight"/>
                <a:ea typeface="Adobe Clean SemiLight"/>
                <a:cs typeface="Adobe Clean SemiLight"/>
                <a:sym typeface="Adobe Clean SemiLight"/>
              </a:defRPr>
            </a:pPr>
            <a:r>
              <a:t>The system should be able to handle 1000 posts per second</a:t>
            </a:r>
          </a:p>
          <a:p>
            <a:pPr marL="457200" indent="-457200" algn="l" defTabSz="1300480">
              <a:buSzPct val="100000"/>
              <a:buAutoNum type="arabicPeriod" startAt="1"/>
              <a:defRPr b="0" sz="1600">
                <a:latin typeface="Adobe Clean SemiLight"/>
                <a:ea typeface="Adobe Clean SemiLight"/>
                <a:cs typeface="Adobe Clean SemiLight"/>
                <a:sym typeface="Adobe Clean SemiLight"/>
              </a:defRPr>
            </a:pPr>
            <a:r>
              <a:t>Should be able to support at least 1TB data</a:t>
            </a:r>
          </a:p>
          <a:p>
            <a:pPr marL="457200" indent="-457200" algn="l" defTabSz="1300480">
              <a:buSzPct val="100000"/>
              <a:buAutoNum type="arabicPeriod" startAt="1"/>
              <a:defRPr b="0" sz="1600">
                <a:latin typeface="Adobe Clean SemiLight"/>
                <a:ea typeface="Adobe Clean SemiLight"/>
                <a:cs typeface="Adobe Clean SemiLight"/>
                <a:sym typeface="Adobe Clean SemiLight"/>
              </a:defRPr>
            </a:pPr>
            <a:r>
              <a:t>Protection from DDOS attack</a:t>
            </a:r>
          </a:p>
          <a:p>
            <a:pPr marL="457200" indent="-457200" algn="l" defTabSz="1300480">
              <a:buSzPct val="100000"/>
              <a:buAutoNum type="arabicPeriod" startAt="1"/>
              <a:defRPr b="0" sz="1600">
                <a:latin typeface="Adobe Clean SemiLight"/>
                <a:ea typeface="Adobe Clean SemiLight"/>
                <a:cs typeface="Adobe Clean SemiLight"/>
                <a:sym typeface="Adobe Clean SemiLight"/>
              </a:defRPr>
            </a:pPr>
            <a:r>
              <a:t>Ensure high availability of 99.99%</a:t>
            </a:r>
          </a:p>
          <a:p>
            <a:pPr marL="457200" indent="-457200" algn="l" defTabSz="1300480">
              <a:buSzPct val="100000"/>
              <a:buAutoNum type="arabicPeriod" startAt="1"/>
              <a:defRPr b="0" sz="1600">
                <a:latin typeface="Adobe Clean SemiLight"/>
                <a:ea typeface="Adobe Clean SemiLight"/>
                <a:cs typeface="Adobe Clean SemiLight"/>
                <a:sym typeface="Adobe Clean SemiLight"/>
              </a:defRPr>
            </a:pPr>
            <a:r>
              <a:t>Ease of debugging</a:t>
            </a:r>
          </a:p>
          <a:p>
            <a:pPr marL="457200" indent="-457200" algn="l" defTabSz="1300480">
              <a:buSzPct val="100000"/>
              <a:buAutoNum type="arabicPeriod" startAt="1"/>
              <a:defRPr b="0" sz="1600">
                <a:latin typeface="Adobe Clean SemiLight"/>
                <a:ea typeface="Adobe Clean SemiLight"/>
                <a:cs typeface="Adobe Clean SemiLight"/>
                <a:sym typeface="Adobe Clean SemiLight"/>
              </a:defRPr>
            </a:pPr>
            <a:r>
              <a:t>0% data loss and minimal downtime to maintain 99.99% uptime requirements during such maintenace activities</a:t>
            </a:r>
          </a:p>
          <a:p>
            <a:pPr marL="457200" indent="-457200" algn="l" defTabSz="1300480">
              <a:buSzPct val="100000"/>
              <a:buAutoNum type="arabicPeriod" startAt="1"/>
              <a:defRPr b="0" sz="1600">
                <a:latin typeface="Adobe Clean SemiLight"/>
                <a:ea typeface="Adobe Clean SemiLight"/>
                <a:cs typeface="Adobe Clean SemiLight"/>
                <a:sym typeface="Adobe Clean SemiLight"/>
              </a:defRPr>
            </a:pPr>
            <a:r>
              <a:t>Any new feature introduced using a feature flag to ensure quick rollbacks and avoid downtimes</a:t>
            </a:r>
          </a:p>
          <a:p>
            <a:pPr marL="457200" indent="-457200" algn="l" defTabSz="1300480">
              <a:buSzPct val="100000"/>
              <a:buAutoNum type="arabicPeriod" startAt="1"/>
              <a:defRPr b="0" sz="1600">
                <a:latin typeface="Adobe Clean SemiLight"/>
                <a:ea typeface="Adobe Clean SemiLight"/>
                <a:cs typeface="Adobe Clean SemiLight"/>
                <a:sym typeface="Adobe Clean SemiLight"/>
              </a:defRPr>
            </a:pPr>
            <a:r>
              <a:t>A user should be able to search for posts and friends within few seconds</a:t>
            </a:r>
          </a:p>
        </p:txBody>
      </p:sp>
      <p:graphicFrame>
        <p:nvGraphicFramePr>
          <p:cNvPr id="598" name="Table 8"/>
          <p:cNvGraphicFramePr/>
          <p:nvPr/>
        </p:nvGraphicFramePr>
        <p:xfrm>
          <a:off x="84902" y="4505351"/>
          <a:ext cx="12847696" cy="482800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208749"/>
                <a:gridCol w="2920893"/>
                <a:gridCol w="2652790"/>
                <a:gridCol w="4052562"/>
              </a:tblGrid>
              <a:tr h="359429">
                <a:tc>
                  <a:txBody>
                    <a:bodyPr/>
                    <a:lstStyle/>
                    <a:p>
                      <a:pPr defTabSz="1547791">
                        <a:defRPr sz="1800"/>
                      </a:pPr>
                      <a:r>
                        <a:rPr b="1" sz="1600">
                          <a:latin typeface="Adobe Clean SemiLight"/>
                          <a:ea typeface="Adobe Clean SemiLight"/>
                          <a:cs typeface="Adobe Clean SemiLight"/>
                          <a:sym typeface="Adobe Clean SemiLight"/>
                        </a:rPr>
                        <a:t>Scenario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547791">
                        <a:defRPr sz="1800"/>
                      </a:pPr>
                      <a:r>
                        <a:rPr b="1" sz="1600">
                          <a:latin typeface="Adobe Clean SemiLight"/>
                          <a:ea typeface="Adobe Clean SemiLight"/>
                          <a:cs typeface="Adobe Clean SemiLight"/>
                          <a:sym typeface="Adobe Clean SemiLight"/>
                        </a:rPr>
                        <a:t>Approach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547791">
                        <a:defRPr sz="1800"/>
                      </a:pPr>
                      <a:r>
                        <a:rPr b="1" sz="1600">
                          <a:latin typeface="Adobe Clean SemiLight"/>
                          <a:ea typeface="Adobe Clean SemiLight"/>
                          <a:cs typeface="Adobe Clean SemiLight"/>
                          <a:sym typeface="Adobe Clean SemiLight"/>
                        </a:rPr>
                        <a:t>Trade Off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547791">
                        <a:defRPr sz="1800"/>
                      </a:pPr>
                      <a:r>
                        <a:rPr b="1" sz="1600">
                          <a:latin typeface="Adobe Clean SemiLight"/>
                          <a:ea typeface="Adobe Clean SemiLight"/>
                          <a:cs typeface="Adobe Clean SemiLight"/>
                          <a:sym typeface="Adobe Clean SemiLight"/>
                        </a:rPr>
                        <a:t>Risk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  <a:tr h="359429">
                <a:tc>
                  <a:txBody>
                    <a:bodyPr/>
                    <a:lstStyle/>
                    <a:p>
                      <a:pPr defTabSz="1547791">
                        <a:defRPr sz="1800"/>
                      </a:pPr>
                      <a:r>
                        <a:rPr sz="1600">
                          <a:latin typeface="Adobe Clean SemiLight"/>
                          <a:ea typeface="Adobe Clean SemiLight"/>
                          <a:cs typeface="Adobe Clean SemiLight"/>
                          <a:sym typeface="Adobe Clean SemiLight"/>
                        </a:rPr>
                        <a:t>S1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547791">
                        <a:defRPr sz="1800"/>
                      </a:pPr>
                      <a:r>
                        <a:rPr sz="1600">
                          <a:latin typeface="Adobe Clean SemiLight"/>
                          <a:ea typeface="Adobe Clean SemiLight"/>
                          <a:cs typeface="Adobe Clean SemiLight"/>
                          <a:sym typeface="Adobe Clean SemiLight"/>
                        </a:rPr>
                        <a:t>A1, A2, A6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547791">
                        <a:defRPr>
                          <a:latin typeface="Adobe Clean SemiLight"/>
                          <a:ea typeface="Adobe Clean SemiLight"/>
                          <a:cs typeface="Adobe Clean SemiLight"/>
                          <a:sym typeface="Adobe Clean SemiLight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547791">
                        <a:defRPr>
                          <a:latin typeface="Adobe Clean SemiLight"/>
                          <a:ea typeface="Adobe Clean SemiLight"/>
                          <a:cs typeface="Adobe Clean SemiLight"/>
                          <a:sym typeface="Adobe Clean SemiLight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  <a:tr h="359429">
                <a:tc>
                  <a:txBody>
                    <a:bodyPr/>
                    <a:lstStyle/>
                    <a:p>
                      <a:pPr defTabSz="1547791">
                        <a:defRPr sz="1800"/>
                      </a:pPr>
                      <a:r>
                        <a:rPr sz="1600">
                          <a:latin typeface="Adobe Clean SemiLight"/>
                          <a:ea typeface="Adobe Clean SemiLight"/>
                          <a:cs typeface="Adobe Clean SemiLight"/>
                          <a:sym typeface="Adobe Clean SemiLight"/>
                        </a:rPr>
                        <a:t>S2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547791">
                        <a:defRPr sz="1800"/>
                      </a:pPr>
                      <a:r>
                        <a:rPr sz="1600">
                          <a:latin typeface="Adobe Clean SemiLight"/>
                          <a:ea typeface="Adobe Clean SemiLight"/>
                          <a:cs typeface="Adobe Clean SemiLight"/>
                          <a:sym typeface="Adobe Clean SemiLight"/>
                        </a:rPr>
                        <a:t>A4, A5, A8, A9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547791">
                        <a:defRPr>
                          <a:latin typeface="Adobe Clean SemiLight"/>
                          <a:ea typeface="Adobe Clean SemiLight"/>
                          <a:cs typeface="Adobe Clean SemiLight"/>
                          <a:sym typeface="Adobe Clean SemiLight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547791">
                        <a:defRPr>
                          <a:latin typeface="Adobe Clean SemiLight"/>
                          <a:ea typeface="Adobe Clean SemiLight"/>
                          <a:cs typeface="Adobe Clean SemiLight"/>
                          <a:sym typeface="Adobe Clean SemiLight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  <a:tr h="359429">
                <a:tc>
                  <a:txBody>
                    <a:bodyPr/>
                    <a:lstStyle/>
                    <a:p>
                      <a:pPr defTabSz="1547791">
                        <a:defRPr sz="1800"/>
                      </a:pPr>
                      <a:r>
                        <a:rPr sz="1600">
                          <a:latin typeface="Adobe Clean SemiLight"/>
                          <a:ea typeface="Adobe Clean SemiLight"/>
                          <a:cs typeface="Adobe Clean SemiLight"/>
                          <a:sym typeface="Adobe Clean SemiLight"/>
                        </a:rPr>
                        <a:t>S3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547791">
                        <a:defRPr sz="1800"/>
                      </a:pPr>
                      <a:r>
                        <a:rPr sz="1600">
                          <a:latin typeface="Adobe Clean SemiLight"/>
                          <a:ea typeface="Adobe Clean SemiLight"/>
                          <a:cs typeface="Adobe Clean SemiLight"/>
                          <a:sym typeface="Adobe Clean SemiLight"/>
                        </a:rPr>
                        <a:t>A1, A2, A7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547791">
                        <a:defRPr>
                          <a:latin typeface="Adobe Clean SemiLight"/>
                          <a:ea typeface="Adobe Clean SemiLight"/>
                          <a:cs typeface="Adobe Clean SemiLight"/>
                          <a:sym typeface="Adobe Clean SemiLight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547791">
                        <a:defRPr>
                          <a:latin typeface="Adobe Clean SemiLight"/>
                          <a:ea typeface="Adobe Clean SemiLight"/>
                          <a:cs typeface="Adobe Clean SemiLight"/>
                          <a:sym typeface="Adobe Clean SemiLight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  <a:tr h="359429">
                <a:tc>
                  <a:txBody>
                    <a:bodyPr/>
                    <a:lstStyle/>
                    <a:p>
                      <a:pPr defTabSz="1547791">
                        <a:defRPr sz="1800"/>
                      </a:pPr>
                      <a:r>
                        <a:rPr sz="1600">
                          <a:latin typeface="Adobe Clean SemiLight"/>
                          <a:ea typeface="Adobe Clean SemiLight"/>
                          <a:cs typeface="Adobe Clean SemiLight"/>
                          <a:sym typeface="Adobe Clean SemiLight"/>
                        </a:rPr>
                        <a:t>S4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547791">
                        <a:defRPr sz="1800"/>
                      </a:pPr>
                      <a:r>
                        <a:rPr sz="1600">
                          <a:latin typeface="Adobe Clean SemiLight"/>
                          <a:ea typeface="Adobe Clean SemiLight"/>
                          <a:cs typeface="Adobe Clean SemiLight"/>
                          <a:sym typeface="Adobe Clean SemiLight"/>
                        </a:rPr>
                        <a:t>A11, A12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547791">
                        <a:defRPr>
                          <a:latin typeface="Adobe Clean SemiLight"/>
                          <a:ea typeface="Adobe Clean SemiLight"/>
                          <a:cs typeface="Adobe Clean SemiLight"/>
                          <a:sym typeface="Adobe Clean SemiLight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547791">
                        <a:defRPr>
                          <a:latin typeface="Adobe Clean SemiLight"/>
                          <a:ea typeface="Adobe Clean SemiLight"/>
                          <a:cs typeface="Adobe Clean SemiLight"/>
                          <a:sym typeface="Adobe Clean SemiLight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  <a:tr h="861574">
                <a:tc>
                  <a:txBody>
                    <a:bodyPr/>
                    <a:lstStyle/>
                    <a:p>
                      <a:pPr defTabSz="1547791">
                        <a:defRPr sz="1800"/>
                      </a:pPr>
                      <a:r>
                        <a:rPr sz="1600">
                          <a:latin typeface="Adobe Clean SemiLight"/>
                          <a:ea typeface="Adobe Clean SemiLight"/>
                          <a:cs typeface="Adobe Clean SemiLight"/>
                          <a:sym typeface="Adobe Clean SemiLight"/>
                        </a:rPr>
                        <a:t>S5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547791">
                        <a:defRPr>
                          <a:latin typeface="Adobe Clean SemiLight"/>
                          <a:ea typeface="Adobe Clean SemiLight"/>
                          <a:cs typeface="Adobe Clean SemiLight"/>
                          <a:sym typeface="Adobe Clean SemiLight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547791">
                        <a:defRPr>
                          <a:latin typeface="Adobe Clean SemiLight"/>
                          <a:ea typeface="Adobe Clean SemiLight"/>
                          <a:cs typeface="Adobe Clean SemiLight"/>
                          <a:sym typeface="Adobe Clean SemiLight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547791">
                        <a:defRPr sz="1800"/>
                      </a:pPr>
                      <a:r>
                        <a:rPr sz="1600">
                          <a:latin typeface="Adobe Clean SemiLight"/>
                          <a:ea typeface="Adobe Clean SemiLight"/>
                          <a:cs typeface="Adobe Clean SemiLight"/>
                          <a:sym typeface="Adobe Clean SemiLight"/>
                        </a:rPr>
                        <a:t>Ensure sufficient storage per service is allocated for each db/cache type and Kafka. Ensure timely cleanups.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  <a:tr h="359429">
                <a:tc>
                  <a:txBody>
                    <a:bodyPr/>
                    <a:lstStyle/>
                    <a:p>
                      <a:pPr defTabSz="1547791">
                        <a:defRPr sz="1800"/>
                      </a:pPr>
                      <a:r>
                        <a:rPr sz="1600">
                          <a:latin typeface="Adobe Clean SemiLight"/>
                          <a:ea typeface="Adobe Clean SemiLight"/>
                          <a:cs typeface="Adobe Clean SemiLight"/>
                          <a:sym typeface="Adobe Clean SemiLight"/>
                        </a:rPr>
                        <a:t>S6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547791">
                        <a:defRPr sz="1800"/>
                      </a:pPr>
                      <a:r>
                        <a:rPr sz="1600">
                          <a:latin typeface="Adobe Clean SemiLight"/>
                          <a:ea typeface="Adobe Clean SemiLight"/>
                          <a:cs typeface="Adobe Clean SemiLight"/>
                          <a:sym typeface="Adobe Clean SemiLight"/>
                        </a:rPr>
                        <a:t>A10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547791">
                        <a:defRPr>
                          <a:latin typeface="Adobe Clean SemiLight"/>
                          <a:ea typeface="Adobe Clean SemiLight"/>
                          <a:cs typeface="Adobe Clean SemiLight"/>
                          <a:sym typeface="Adobe Clean SemiLight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547791">
                        <a:defRPr>
                          <a:latin typeface="Adobe Clean SemiLight"/>
                          <a:ea typeface="Adobe Clean SemiLight"/>
                          <a:cs typeface="Adobe Clean SemiLight"/>
                          <a:sym typeface="Adobe Clean SemiLight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  <a:tr h="359429">
                <a:tc>
                  <a:txBody>
                    <a:bodyPr/>
                    <a:lstStyle/>
                    <a:p>
                      <a:pPr defTabSz="1547791">
                        <a:defRPr sz="1800"/>
                      </a:pPr>
                      <a:r>
                        <a:rPr sz="1600">
                          <a:latin typeface="Adobe Clean SemiLight"/>
                          <a:ea typeface="Adobe Clean SemiLight"/>
                          <a:cs typeface="Adobe Clean SemiLight"/>
                          <a:sym typeface="Adobe Clean SemiLight"/>
                        </a:rPr>
                        <a:t>S7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547791">
                        <a:defRPr sz="1800"/>
                      </a:pPr>
                      <a:r>
                        <a:rPr sz="1600">
                          <a:latin typeface="Adobe Clean SemiLight"/>
                          <a:ea typeface="Adobe Clean SemiLight"/>
                          <a:cs typeface="Adobe Clean SemiLight"/>
                          <a:sym typeface="Adobe Clean SemiLight"/>
                        </a:rPr>
                        <a:t>A11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547791">
                        <a:defRPr>
                          <a:latin typeface="Adobe Clean SemiLight"/>
                          <a:ea typeface="Adobe Clean SemiLight"/>
                          <a:cs typeface="Adobe Clean SemiLight"/>
                          <a:sym typeface="Adobe Clean SemiLight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547791">
                        <a:defRPr>
                          <a:latin typeface="Adobe Clean SemiLight"/>
                          <a:ea typeface="Adobe Clean SemiLight"/>
                          <a:cs typeface="Adobe Clean SemiLight"/>
                          <a:sym typeface="Adobe Clean SemiLight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  <a:tr h="359429">
                <a:tc>
                  <a:txBody>
                    <a:bodyPr/>
                    <a:lstStyle/>
                    <a:p>
                      <a:pPr defTabSz="1547791">
                        <a:defRPr sz="1800"/>
                      </a:pPr>
                      <a:r>
                        <a:rPr sz="1600">
                          <a:latin typeface="Adobe Clean SemiLight"/>
                          <a:ea typeface="Adobe Clean SemiLight"/>
                          <a:cs typeface="Adobe Clean SemiLight"/>
                          <a:sym typeface="Adobe Clean SemiLight"/>
                        </a:rPr>
                        <a:t>S8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547791">
                        <a:defRPr sz="1800"/>
                      </a:pPr>
                      <a:r>
                        <a:rPr sz="1600">
                          <a:latin typeface="Adobe Clean SemiLight"/>
                          <a:ea typeface="Adobe Clean SemiLight"/>
                          <a:cs typeface="Adobe Clean SemiLight"/>
                          <a:sym typeface="Adobe Clean SemiLight"/>
                        </a:rPr>
                        <a:t>A13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547791">
                        <a:defRPr>
                          <a:latin typeface="Adobe Clean SemiLight"/>
                          <a:ea typeface="Adobe Clean SemiLight"/>
                          <a:cs typeface="Adobe Clean SemiLight"/>
                          <a:sym typeface="Adobe Clean SemiLight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547791">
                        <a:defRPr>
                          <a:latin typeface="Adobe Clean SemiLight"/>
                          <a:ea typeface="Adobe Clean SemiLight"/>
                          <a:cs typeface="Adobe Clean SemiLight"/>
                          <a:sym typeface="Adobe Clean SemiLight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  <a:tr h="359429">
                <a:tc>
                  <a:txBody>
                    <a:bodyPr/>
                    <a:lstStyle/>
                    <a:p>
                      <a:pPr defTabSz="1547791">
                        <a:defRPr sz="1800"/>
                      </a:pPr>
                      <a:r>
                        <a:rPr sz="1600">
                          <a:latin typeface="Adobe Clean SemiLight"/>
                          <a:ea typeface="Adobe Clean SemiLight"/>
                          <a:cs typeface="Adobe Clean SemiLight"/>
                          <a:sym typeface="Adobe Clean SemiLight"/>
                        </a:rPr>
                        <a:t>S9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547791">
                        <a:defRPr sz="1800"/>
                      </a:pPr>
                      <a:r>
                        <a:rPr sz="1600">
                          <a:latin typeface="Adobe Clean SemiLight"/>
                          <a:ea typeface="Adobe Clean SemiLight"/>
                          <a:cs typeface="Adobe Clean SemiLight"/>
                          <a:sym typeface="Adobe Clean SemiLight"/>
                        </a:rPr>
                        <a:t>A11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547791">
                        <a:defRPr>
                          <a:latin typeface="Adobe Clean SemiLight"/>
                          <a:ea typeface="Adobe Clean SemiLight"/>
                          <a:cs typeface="Adobe Clean SemiLight"/>
                          <a:sym typeface="Adobe Clean SemiLight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547791">
                        <a:defRPr>
                          <a:latin typeface="Adobe Clean SemiLight"/>
                          <a:ea typeface="Adobe Clean SemiLight"/>
                          <a:cs typeface="Adobe Clean SemiLight"/>
                          <a:sym typeface="Adobe Clean SemiLight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  <a:tr h="359429">
                <a:tc>
                  <a:txBody>
                    <a:bodyPr/>
                    <a:lstStyle/>
                    <a:p>
                      <a:pPr defTabSz="1547791">
                        <a:defRPr sz="1800"/>
                      </a:pPr>
                      <a:r>
                        <a:rPr sz="1600">
                          <a:latin typeface="Adobe Clean SemiLight"/>
                          <a:ea typeface="Adobe Clean SemiLight"/>
                          <a:cs typeface="Adobe Clean SemiLight"/>
                          <a:sym typeface="Adobe Clean SemiLight"/>
                        </a:rPr>
                        <a:t>S10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547791">
                        <a:defRPr sz="1800"/>
                      </a:pPr>
                      <a:r>
                        <a:rPr sz="1600">
                          <a:latin typeface="Adobe Clean SemiLight"/>
                          <a:ea typeface="Adobe Clean SemiLight"/>
                          <a:cs typeface="Adobe Clean SemiLight"/>
                          <a:sym typeface="Adobe Clean SemiLight"/>
                        </a:rPr>
                        <a:t>A13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547791">
                        <a:defRPr>
                          <a:latin typeface="Adobe Clean SemiLight"/>
                          <a:ea typeface="Adobe Clean SemiLight"/>
                          <a:cs typeface="Adobe Clean SemiLight"/>
                          <a:sym typeface="Adobe Clean SemiLight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547791">
                        <a:defRPr>
                          <a:latin typeface="Adobe Clean SemiLight"/>
                          <a:ea typeface="Adobe Clean SemiLight"/>
                          <a:cs typeface="Adobe Clean SemiLight"/>
                          <a:sym typeface="Adobe Clean SemiLight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  <a:tr h="359429">
                <a:tc>
                  <a:txBody>
                    <a:bodyPr/>
                    <a:lstStyle/>
                    <a:p>
                      <a:pPr defTabSz="1547791">
                        <a:defRPr sz="1800"/>
                      </a:pPr>
                      <a:r>
                        <a:rPr sz="1600">
                          <a:latin typeface="Adobe Clean SemiLight"/>
                          <a:ea typeface="Adobe Clean SemiLight"/>
                          <a:cs typeface="Adobe Clean SemiLight"/>
                          <a:sym typeface="Adobe Clean SemiLight"/>
                        </a:rPr>
                        <a:t>S11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547791">
                        <a:defRPr sz="1800"/>
                      </a:pPr>
                      <a:r>
                        <a:rPr sz="1600">
                          <a:latin typeface="Adobe Clean SemiLight"/>
                          <a:ea typeface="Adobe Clean SemiLight"/>
                          <a:cs typeface="Adobe Clean SemiLight"/>
                          <a:sym typeface="Adobe Clean SemiLight"/>
                        </a:rPr>
                        <a:t>A3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547791">
                        <a:defRPr>
                          <a:latin typeface="Adobe Clean SemiLight"/>
                          <a:ea typeface="Adobe Clean SemiLight"/>
                          <a:cs typeface="Adobe Clean SemiLight"/>
                          <a:sym typeface="Adobe Clean SemiLight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defTabSz="1547791">
                        <a:defRPr>
                          <a:latin typeface="Adobe Clean SemiLight"/>
                          <a:ea typeface="Adobe Clean SemiLight"/>
                          <a:cs typeface="Adobe Clean SemiLight"/>
                          <a:sym typeface="Adobe Clean SemiLight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599" name="TextBox 3"/>
          <p:cNvSpPr txBox="1"/>
          <p:nvPr/>
        </p:nvSpPr>
        <p:spPr>
          <a:xfrm>
            <a:off x="7075800" y="2170"/>
            <a:ext cx="1737030" cy="465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8818" tIns="48818" rIns="48818" bIns="48818">
            <a:spAutoFit/>
          </a:bodyPr>
          <a:lstStyle>
            <a:lvl1pPr algn="l" defTabSz="1300480">
              <a:defRPr b="0">
                <a:latin typeface="Adobe Clean SemiLight"/>
                <a:ea typeface="Adobe Clean SemiLight"/>
                <a:cs typeface="Adobe Clean SemiLight"/>
                <a:sym typeface="Adobe Clean SemiLight"/>
              </a:defRPr>
            </a:lvl1pPr>
          </a:lstStyle>
          <a:p>
            <a:pPr/>
            <a:r>
              <a:t>Approaches</a:t>
            </a:r>
          </a:p>
        </p:txBody>
      </p:sp>
      <p:sp>
        <p:nvSpPr>
          <p:cNvPr id="600" name="TextBox 6"/>
          <p:cNvSpPr txBox="1"/>
          <p:nvPr/>
        </p:nvSpPr>
        <p:spPr>
          <a:xfrm>
            <a:off x="7075802" y="531644"/>
            <a:ext cx="5811143" cy="371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818" tIns="48818" rIns="48818" bIns="48818">
            <a:spAutoFit/>
          </a:bodyPr>
          <a:lstStyle/>
          <a:p>
            <a:pPr marL="619125" indent="-609600" algn="l" defTabSz="1300480">
              <a:buSzPct val="100000"/>
              <a:buAutoNum type="arabicPeriod" startAt="1"/>
              <a:defRPr b="0" sz="1600">
                <a:latin typeface="Adobe Clean SemiLight"/>
                <a:ea typeface="Adobe Clean SemiLight"/>
                <a:cs typeface="Adobe Clean SemiLight"/>
                <a:sym typeface="Adobe Clean SemiLight"/>
              </a:defRPr>
            </a:pPr>
            <a:r>
              <a:t>Columnar DB for holding posts of all users</a:t>
            </a:r>
          </a:p>
          <a:p>
            <a:pPr marL="619125" indent="-609600" algn="l" defTabSz="1300480">
              <a:buSzPct val="100000"/>
              <a:buAutoNum type="arabicPeriod" startAt="1"/>
              <a:defRPr b="0" sz="1600">
                <a:latin typeface="Adobe Clean SemiLight"/>
                <a:ea typeface="Adobe Clean SemiLight"/>
                <a:cs typeface="Adobe Clean SemiLight"/>
                <a:sym typeface="Adobe Clean SemiLight"/>
              </a:defRPr>
            </a:pPr>
            <a:r>
              <a:t>Document DB to create a graph of users and posts in the system</a:t>
            </a:r>
          </a:p>
          <a:p>
            <a:pPr marL="619125" indent="-609600" algn="l" defTabSz="1300480">
              <a:buSzPct val="100000"/>
              <a:buAutoNum type="arabicPeriod" startAt="1"/>
              <a:defRPr b="0" sz="1600">
                <a:latin typeface="Adobe Clean SemiLight"/>
                <a:ea typeface="Adobe Clean SemiLight"/>
                <a:cs typeface="Adobe Clean SemiLight"/>
                <a:sym typeface="Adobe Clean SemiLight"/>
              </a:defRPr>
            </a:pPr>
            <a:r>
              <a:t>Elastic search for search operations</a:t>
            </a:r>
          </a:p>
          <a:p>
            <a:pPr marL="619125" indent="-609600" algn="l" defTabSz="1300480">
              <a:buSzPct val="100000"/>
              <a:buAutoNum type="arabicPeriod" startAt="1"/>
              <a:defRPr b="0" sz="1600">
                <a:latin typeface="Adobe Clean SemiLight"/>
                <a:ea typeface="Adobe Clean SemiLight"/>
                <a:cs typeface="Adobe Clean SemiLight"/>
                <a:sym typeface="Adobe Clean SemiLight"/>
              </a:defRPr>
            </a:pPr>
            <a:r>
              <a:t>Web socket connections to constantly update apps</a:t>
            </a:r>
          </a:p>
          <a:p>
            <a:pPr marL="619125" indent="-609600" algn="l" defTabSz="1300480">
              <a:buSzPct val="100000"/>
              <a:buAutoNum type="arabicPeriod" startAt="1"/>
              <a:defRPr b="0" sz="1600">
                <a:latin typeface="Adobe Clean SemiLight"/>
                <a:ea typeface="Adobe Clean SemiLight"/>
                <a:cs typeface="Adobe Clean SemiLight"/>
                <a:sym typeface="Adobe Clean SemiLight"/>
              </a:defRPr>
            </a:pPr>
            <a:r>
              <a:t>Browser caching</a:t>
            </a:r>
          </a:p>
          <a:p>
            <a:pPr marL="619125" indent="-609600" algn="l" defTabSz="1300480">
              <a:buSzPct val="100000"/>
              <a:buAutoNum type="arabicPeriod" startAt="1"/>
              <a:defRPr b="0" sz="1600">
                <a:latin typeface="Adobe Clean SemiLight"/>
                <a:ea typeface="Adobe Clean SemiLight"/>
                <a:cs typeface="Adobe Clean SemiLight"/>
                <a:sym typeface="Adobe Clean SemiLight"/>
              </a:defRPr>
            </a:pPr>
            <a:r>
              <a:t>Redis to cache all user data, user tags</a:t>
            </a:r>
          </a:p>
          <a:p>
            <a:pPr marL="619125" indent="-609600" algn="l" defTabSz="1300480">
              <a:buSzPct val="100000"/>
              <a:buAutoNum type="arabicPeriod" startAt="1"/>
              <a:defRPr b="0" sz="1600">
                <a:latin typeface="Adobe Clean SemiLight"/>
                <a:ea typeface="Adobe Clean SemiLight"/>
                <a:cs typeface="Adobe Clean SemiLight"/>
                <a:sym typeface="Adobe Clean SemiLight"/>
              </a:defRPr>
            </a:pPr>
            <a:r>
              <a:t>Eventual consistency across all systems using Kafka messaging bus</a:t>
            </a:r>
          </a:p>
          <a:p>
            <a:pPr marL="619125" indent="-609600" algn="l" defTabSz="1300480">
              <a:buSzPct val="100000"/>
              <a:buAutoNum type="arabicPeriod" startAt="1"/>
              <a:defRPr b="0" sz="1600">
                <a:latin typeface="Adobe Clean SemiLight"/>
                <a:ea typeface="Adobe Clean SemiLight"/>
                <a:cs typeface="Adobe Clean SemiLight"/>
                <a:sym typeface="Adobe Clean SemiLight"/>
              </a:defRPr>
            </a:pPr>
            <a:r>
              <a:t>Cache timelines calculated for users for about 5 minutes</a:t>
            </a:r>
          </a:p>
          <a:p>
            <a:pPr marL="619125" indent="-609600" algn="l" defTabSz="1300480">
              <a:buSzPct val="100000"/>
              <a:buAutoNum type="arabicPeriod" startAt="1"/>
              <a:defRPr b="0" sz="1600">
                <a:latin typeface="Adobe Clean SemiLight"/>
                <a:ea typeface="Adobe Clean SemiLight"/>
                <a:cs typeface="Adobe Clean SemiLight"/>
                <a:sym typeface="Adobe Clean SemiLight"/>
              </a:defRPr>
            </a:pPr>
            <a:r>
              <a:t>Cache at load balancer and API Gateway</a:t>
            </a:r>
          </a:p>
          <a:p>
            <a:pPr marL="619125" indent="-609600" algn="l" defTabSz="1300480">
              <a:buSzPct val="100000"/>
              <a:buAutoNum type="arabicPeriod" startAt="1"/>
              <a:defRPr b="0" sz="1600">
                <a:latin typeface="Adobe Clean SemiLight"/>
                <a:ea typeface="Adobe Clean SemiLight"/>
                <a:cs typeface="Adobe Clean SemiLight"/>
                <a:sym typeface="Adobe Clean SemiLight"/>
              </a:defRPr>
            </a:pPr>
            <a:r>
              <a:t>Throttling at API Gateway at 10 posts per user</a:t>
            </a:r>
          </a:p>
          <a:p>
            <a:pPr marL="619125" indent="-609600" algn="l" defTabSz="1300480">
              <a:buSzPct val="100000"/>
              <a:buAutoNum type="arabicPeriod" startAt="1"/>
              <a:defRPr b="0" sz="1600">
                <a:latin typeface="Adobe Clean SemiLight"/>
                <a:ea typeface="Adobe Clean SemiLight"/>
                <a:cs typeface="Adobe Clean SemiLight"/>
                <a:sym typeface="Adobe Clean SemiLight"/>
              </a:defRPr>
            </a:pPr>
            <a:r>
              <a:t>Multi region deployment</a:t>
            </a:r>
          </a:p>
          <a:p>
            <a:pPr marL="619125" indent="-609600" algn="l" defTabSz="1300480">
              <a:buSzPct val="100000"/>
              <a:buAutoNum type="arabicPeriod" startAt="1"/>
              <a:defRPr b="0" sz="1600">
                <a:latin typeface="Adobe Clean SemiLight"/>
                <a:ea typeface="Adobe Clean SemiLight"/>
                <a:cs typeface="Adobe Clean SemiLight"/>
                <a:sym typeface="Adobe Clean SemiLight"/>
              </a:defRPr>
            </a:pPr>
            <a:r>
              <a:t>RPS based scaling</a:t>
            </a:r>
          </a:p>
          <a:p>
            <a:pPr marL="619125" indent="-609600" algn="l" defTabSz="1300480">
              <a:buSzPct val="100000"/>
              <a:buAutoNum type="arabicPeriod" startAt="1"/>
              <a:defRPr b="0" sz="1600">
                <a:latin typeface="Adobe Clean SemiLight"/>
                <a:ea typeface="Adobe Clean SemiLight"/>
                <a:cs typeface="Adobe Clean SemiLight"/>
                <a:sym typeface="Adobe Clean SemiLight"/>
              </a:defRPr>
            </a:pPr>
            <a:r>
              <a:t>Microservice architecture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ontext 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Context View</a:t>
            </a:r>
          </a:p>
        </p:txBody>
      </p:sp>
      <p:sp>
        <p:nvSpPr>
          <p:cNvPr id="143" name="System…"/>
          <p:cNvSpPr/>
          <p:nvPr/>
        </p:nvSpPr>
        <p:spPr>
          <a:xfrm>
            <a:off x="4262694" y="4185111"/>
            <a:ext cx="4184541" cy="278223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System</a:t>
            </a:r>
          </a:p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(to be built)</a:t>
            </a:r>
          </a:p>
        </p:txBody>
      </p:sp>
      <p:pic>
        <p:nvPicPr>
          <p:cNvPr id="14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5501" y="4651344"/>
            <a:ext cx="1157267" cy="1157268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Line"/>
          <p:cNvSpPr/>
          <p:nvPr/>
        </p:nvSpPr>
        <p:spPr>
          <a:xfrm flipH="1">
            <a:off x="8434963" y="5598493"/>
            <a:ext cx="260094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6" name="Customer"/>
          <p:cNvSpPr txBox="1"/>
          <p:nvPr/>
        </p:nvSpPr>
        <p:spPr>
          <a:xfrm>
            <a:off x="397948" y="5797132"/>
            <a:ext cx="1452373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Customer</a:t>
            </a:r>
          </a:p>
        </p:txBody>
      </p:sp>
      <p:pic>
        <p:nvPicPr>
          <p:cNvPr id="14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50572" y="4855258"/>
            <a:ext cx="1157268" cy="1157268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Business…"/>
          <p:cNvSpPr txBox="1"/>
          <p:nvPr/>
        </p:nvSpPr>
        <p:spPr>
          <a:xfrm>
            <a:off x="11069187" y="5795875"/>
            <a:ext cx="1520038" cy="82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Business </a:t>
            </a:r>
          </a:p>
          <a:p>
            <a:pPr>
              <a:defRPr b="0"/>
            </a:pPr>
            <a:r>
              <a:t>User</a:t>
            </a:r>
          </a:p>
        </p:txBody>
      </p:sp>
      <p:sp>
        <p:nvSpPr>
          <p:cNvPr id="149" name="Line"/>
          <p:cNvSpPr/>
          <p:nvPr/>
        </p:nvSpPr>
        <p:spPr>
          <a:xfrm>
            <a:off x="1805430" y="5433892"/>
            <a:ext cx="235460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0" name="Line"/>
          <p:cNvSpPr/>
          <p:nvPr/>
        </p:nvSpPr>
        <p:spPr>
          <a:xfrm flipV="1">
            <a:off x="6202561" y="7059678"/>
            <a:ext cx="1" cy="79354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5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07155" y="7945555"/>
            <a:ext cx="1157268" cy="1157268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Admin"/>
          <p:cNvSpPr txBox="1"/>
          <p:nvPr/>
        </p:nvSpPr>
        <p:spPr>
          <a:xfrm>
            <a:off x="5590945" y="9070322"/>
            <a:ext cx="989687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Admin</a:t>
            </a:r>
          </a:p>
        </p:txBody>
      </p:sp>
      <p:sp>
        <p:nvSpPr>
          <p:cNvPr id="153" name="The context view defines the boundaries of the system under development to distinguish it from neighboring systems."/>
          <p:cNvSpPr txBox="1"/>
          <p:nvPr/>
        </p:nvSpPr>
        <p:spPr>
          <a:xfrm>
            <a:off x="1557880" y="1883464"/>
            <a:ext cx="10852812" cy="3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700"/>
              </a:lnSpc>
              <a:defRPr b="0" sz="1600">
                <a:solidFill>
                  <a:srgbClr val="404040"/>
                </a:solidFill>
              </a:defRPr>
            </a:lvl1pPr>
          </a:lstStyle>
          <a:p>
            <a:pPr/>
            <a:r>
              <a:t>The context view defines the boundaries of the system under development to distinguish it from neighboring systems.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2078" y="2963418"/>
            <a:ext cx="1157268" cy="1157268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Rounded Rectangle"/>
          <p:cNvSpPr/>
          <p:nvPr/>
        </p:nvSpPr>
        <p:spPr>
          <a:xfrm>
            <a:off x="4368381" y="2537892"/>
            <a:ext cx="4562910" cy="6650563"/>
          </a:xfrm>
          <a:prstGeom prst="roundRect">
            <a:avLst>
              <a:gd name="adj" fmla="val 12557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7" name="Functional view"/>
          <p:cNvSpPr txBox="1"/>
          <p:nvPr>
            <p:ph type="title"/>
          </p:nvPr>
        </p:nvSpPr>
        <p:spPr>
          <a:xfrm>
            <a:off x="952500" y="254000"/>
            <a:ext cx="11099800" cy="1812166"/>
          </a:xfrm>
          <a:prstGeom prst="rect">
            <a:avLst/>
          </a:prstGeom>
        </p:spPr>
        <p:txBody>
          <a:bodyPr/>
          <a:lstStyle/>
          <a:p>
            <a:pPr/>
            <a:r>
              <a:t> Functional view</a:t>
            </a:r>
          </a:p>
        </p:txBody>
      </p:sp>
      <p:sp>
        <p:nvSpPr>
          <p:cNvPr id="158" name="Oval"/>
          <p:cNvSpPr/>
          <p:nvPr/>
        </p:nvSpPr>
        <p:spPr>
          <a:xfrm>
            <a:off x="5923649" y="3958332"/>
            <a:ext cx="1452373" cy="635277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9" name="Rent Cars"/>
          <p:cNvSpPr txBox="1"/>
          <p:nvPr/>
        </p:nvSpPr>
        <p:spPr>
          <a:xfrm>
            <a:off x="5867261" y="4545768"/>
            <a:ext cx="156514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Rent Cars</a:t>
            </a:r>
          </a:p>
        </p:txBody>
      </p:sp>
      <p:sp>
        <p:nvSpPr>
          <p:cNvPr id="160" name="Line"/>
          <p:cNvSpPr/>
          <p:nvPr/>
        </p:nvSpPr>
        <p:spPr>
          <a:xfrm flipV="1">
            <a:off x="2227410" y="3361194"/>
            <a:ext cx="3679829" cy="39369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1" name="Customer"/>
          <p:cNvSpPr txBox="1"/>
          <p:nvPr/>
        </p:nvSpPr>
        <p:spPr>
          <a:xfrm>
            <a:off x="904526" y="4045287"/>
            <a:ext cx="1452373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Customer</a:t>
            </a:r>
          </a:p>
        </p:txBody>
      </p:sp>
      <p:sp>
        <p:nvSpPr>
          <p:cNvPr id="162" name="Oval"/>
          <p:cNvSpPr/>
          <p:nvPr/>
        </p:nvSpPr>
        <p:spPr>
          <a:xfrm>
            <a:off x="5923649" y="6148968"/>
            <a:ext cx="1452373" cy="635276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3" name="View Rental Insights"/>
          <p:cNvSpPr txBox="1"/>
          <p:nvPr/>
        </p:nvSpPr>
        <p:spPr>
          <a:xfrm>
            <a:off x="5120043" y="6687258"/>
            <a:ext cx="305958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View Rental Insights</a:t>
            </a:r>
          </a:p>
        </p:txBody>
      </p:sp>
      <p:sp>
        <p:nvSpPr>
          <p:cNvPr id="164" name="Oval"/>
          <p:cNvSpPr/>
          <p:nvPr/>
        </p:nvSpPr>
        <p:spPr>
          <a:xfrm>
            <a:off x="5923649" y="2804707"/>
            <a:ext cx="1452373" cy="635277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5" name="View Cars"/>
          <p:cNvSpPr txBox="1"/>
          <p:nvPr/>
        </p:nvSpPr>
        <p:spPr>
          <a:xfrm>
            <a:off x="5864670" y="3392143"/>
            <a:ext cx="157033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View Cars</a:t>
            </a:r>
          </a:p>
        </p:txBody>
      </p:sp>
      <p:sp>
        <p:nvSpPr>
          <p:cNvPr id="166" name="Line"/>
          <p:cNvSpPr/>
          <p:nvPr/>
        </p:nvSpPr>
        <p:spPr>
          <a:xfrm>
            <a:off x="2354410" y="3881890"/>
            <a:ext cx="3426499" cy="5819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7" name="Line"/>
          <p:cNvSpPr/>
          <p:nvPr/>
        </p:nvSpPr>
        <p:spPr>
          <a:xfrm flipV="1">
            <a:off x="2472592" y="6466605"/>
            <a:ext cx="3406353" cy="4213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6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2079" y="6070009"/>
            <a:ext cx="1157268" cy="1157268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Business…"/>
          <p:cNvSpPr txBox="1"/>
          <p:nvPr/>
        </p:nvSpPr>
        <p:spPr>
          <a:xfrm>
            <a:off x="870693" y="7010626"/>
            <a:ext cx="1520039" cy="829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Business </a:t>
            </a:r>
          </a:p>
          <a:p>
            <a:pPr>
              <a:defRPr b="0"/>
            </a:pPr>
            <a:r>
              <a:t>User</a:t>
            </a:r>
          </a:p>
        </p:txBody>
      </p:sp>
      <p:sp>
        <p:nvSpPr>
          <p:cNvPr id="170" name="Oval"/>
          <p:cNvSpPr/>
          <p:nvPr/>
        </p:nvSpPr>
        <p:spPr>
          <a:xfrm>
            <a:off x="5776247" y="8005343"/>
            <a:ext cx="1452373" cy="635276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1" name="Line"/>
          <p:cNvSpPr/>
          <p:nvPr/>
        </p:nvSpPr>
        <p:spPr>
          <a:xfrm flipV="1">
            <a:off x="2325191" y="8322981"/>
            <a:ext cx="3406352" cy="4213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7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4677" y="7926384"/>
            <a:ext cx="1157268" cy="1157268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Manage Users"/>
          <p:cNvSpPr txBox="1"/>
          <p:nvPr/>
        </p:nvSpPr>
        <p:spPr>
          <a:xfrm>
            <a:off x="5395366" y="8597854"/>
            <a:ext cx="2214068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Manage Users</a:t>
            </a:r>
          </a:p>
        </p:txBody>
      </p:sp>
      <p:sp>
        <p:nvSpPr>
          <p:cNvPr id="174" name="Admin"/>
          <p:cNvSpPr txBox="1"/>
          <p:nvPr/>
        </p:nvSpPr>
        <p:spPr>
          <a:xfrm>
            <a:off x="988468" y="8908180"/>
            <a:ext cx="989686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Admin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onstraints 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Constraints view</a:t>
            </a:r>
          </a:p>
        </p:txBody>
      </p:sp>
      <p:graphicFrame>
        <p:nvGraphicFramePr>
          <p:cNvPr id="177" name="Table"/>
          <p:cNvGraphicFramePr/>
          <p:nvPr/>
        </p:nvGraphicFramePr>
        <p:xfrm>
          <a:off x="952500" y="2590800"/>
          <a:ext cx="11099800" cy="62865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11099800"/>
              </a:tblGrid>
              <a:tr h="12573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Must support IE 11 browser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</a:tr>
              <a:tr h="12573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The architecture should use ULTIMUS as Workflow engine.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</a:tr>
              <a:tr h="12573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The architecture should support Microsoft Azure as Cloud platform.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</a:tr>
              <a:tr h="125730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200">
                          <a:sym typeface="Helvetica Neue"/>
                        </a:rPr>
                        <a:t>The architecture should support integration with Active Directory for Authentication service.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</a:tr>
              <a:tr h="1257300">
                <a:tc>
                  <a:txBody>
                    <a:bodyPr/>
                    <a:lstStyle/>
                    <a:p>
                      <a:pPr algn="l"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78" name="Any requirement that constrains software architects in their freedom of design decisions or the development process."/>
          <p:cNvSpPr txBox="1"/>
          <p:nvPr/>
        </p:nvSpPr>
        <p:spPr>
          <a:xfrm>
            <a:off x="1616402" y="1898523"/>
            <a:ext cx="10735768" cy="3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700"/>
              </a:lnSpc>
              <a:defRPr b="0" sz="1600">
                <a:solidFill>
                  <a:srgbClr val="404040"/>
                </a:solidFill>
              </a:defRPr>
            </a:lvl1pPr>
          </a:lstStyle>
          <a:p>
            <a:pPr/>
            <a:r>
              <a:t>Any requirement that constrains software architects in their freedom of design decisions or the development process.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0" name="Table"/>
          <p:cNvGraphicFramePr/>
          <p:nvPr/>
        </p:nvGraphicFramePr>
        <p:xfrm>
          <a:off x="401152" y="1895678"/>
          <a:ext cx="12656195" cy="770214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1596309"/>
                <a:gridCol w="1155705"/>
                <a:gridCol w="1598693"/>
                <a:gridCol w="1682999"/>
                <a:gridCol w="1679537"/>
                <a:gridCol w="2627813"/>
                <a:gridCol w="2302435"/>
              </a:tblGrid>
              <a:tr h="111811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Helvetica Neue"/>
                        </a:rPr>
                        <a:t>Quality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Helvetica Neue"/>
                        </a:rPr>
                        <a:t>Source
(who)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Helvetica Neue"/>
                        </a:rPr>
                        <a:t>Stimulus
(action)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Helvetica Neue"/>
                        </a:rPr>
                        <a:t>Artifact
(which)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Helvetica Neue"/>
                        </a:rPr>
                        <a:t>Environment
(context)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Helvetica Neue"/>
                        </a:rPr>
                        <a:t>Response
(output)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Helvetica Neue"/>
                        </a:rPr>
                        <a:t>Measure
(scale)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</a:tr>
              <a:tr h="127247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Helvetica Neue"/>
                        </a:rPr>
                        <a:t>Performance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Helvetica Neue"/>
                        </a:rPr>
                        <a:t>As a user 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Helvetica Neue"/>
                        </a:rPr>
                        <a:t>I want to upload a 2 MB file 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Helvetica Neue"/>
                        </a:rPr>
                        <a:t>From Mobile Client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Helvetica Neue"/>
                        </a:rPr>
                        <a:t>During Peak Load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Helvetica Neue"/>
                        </a:rPr>
                        <a:t>The File is uploaded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Helvetica Neue"/>
                        </a:rPr>
                        <a:t>In &lt; 3 secs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175389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Helvetica Neue"/>
                        </a:rPr>
                        <a:t>Maintainability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Helvetica Neue"/>
                        </a:rPr>
                        <a:t>Developer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Helvetica Neue"/>
                        </a:rPr>
                        <a:t> Want to replace the storage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Helvetica Neue"/>
                        </a:rPr>
                        <a:t>In the cloud API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Helvetica Neue"/>
                        </a:rPr>
                        <a:t>During maintenance 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Helvetica Neue"/>
                        </a:rPr>
                        <a:t>The storage is replaced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Helvetica Neue"/>
                        </a:rPr>
                        <a:t>In &lt; 20 man days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217893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Helvetica Neue"/>
                        </a:rPr>
                        <a:t>Security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Helvetica Neue"/>
                        </a:rPr>
                        <a:t>unknown identity 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Helvetica Neue"/>
                        </a:rPr>
                        <a:t>requests to download a file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Helvetica Neue"/>
                        </a:rPr>
                        <a:t>In the portal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Helvetica Neue"/>
                        </a:rPr>
                        <a:t>During Normal load.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Helvetica Neue"/>
                        </a:rPr>
                        <a:t> block access to the data and record the access attempts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Helvetica Neue"/>
                        </a:rPr>
                        <a:t>100% probability of detecting the attack, 100% probability of denying access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136603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Helvetica Neue"/>
                        </a:rPr>
                        <a:t>Availability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Helvetica Neue"/>
                        </a:rPr>
                        <a:t>The Database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Helvetica Neue"/>
                        </a:rPr>
                        <a:t>Failed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Helvetica Neue"/>
                        </a:rPr>
                        <a:t>In the Data Centre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Helvetica Neue"/>
                        </a:rPr>
                        <a:t>During Operational Hours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Helvetica Neue"/>
                        </a:rPr>
                        <a:t>Secondary is made Primary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sym typeface="Helvetica Neue"/>
                        </a:rPr>
                        <a:t>In &lt; 2 minutes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81" name="Seed Quality Scenarios"/>
          <p:cNvSpPr txBox="1"/>
          <p:nvPr>
            <p:ph type="title"/>
          </p:nvPr>
        </p:nvSpPr>
        <p:spPr>
          <a:xfrm>
            <a:off x="952500" y="254000"/>
            <a:ext cx="11099800" cy="1812166"/>
          </a:xfrm>
          <a:prstGeom prst="rect">
            <a:avLst/>
          </a:prstGeom>
        </p:spPr>
        <p:txBody>
          <a:bodyPr/>
          <a:lstStyle/>
          <a:p>
            <a:pPr/>
            <a:r>
              <a:t>Seed Quality Scenarios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Assumptions 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Assumptions View</a:t>
            </a:r>
          </a:p>
        </p:txBody>
      </p:sp>
      <p:graphicFrame>
        <p:nvGraphicFramePr>
          <p:cNvPr id="184" name="Table"/>
          <p:cNvGraphicFramePr/>
          <p:nvPr/>
        </p:nvGraphicFramePr>
        <p:xfrm>
          <a:off x="952500" y="2590800"/>
          <a:ext cx="11099800" cy="62865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11099800"/>
              </a:tblGrid>
              <a:tr h="1257300">
                <a:tc>
                  <a:txBody>
                    <a:bodyPr/>
                    <a:lstStyle/>
                    <a:p>
                      <a:pPr algn="l" defTabSz="457200">
                        <a:lnSpc>
                          <a:spcPts val="7000"/>
                        </a:lnSpc>
                        <a:spcBef>
                          <a:spcPts val="1200"/>
                        </a:spcBef>
                        <a:defRPr sz="1800"/>
                      </a:pPr>
                      <a:r>
                        <a:rPr sz="2933">
                          <a:sym typeface="Helvetica Neue"/>
                        </a:rPr>
                        <a:t>Will use open source Technologies only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</a:tr>
              <a:tr h="1257300">
                <a:tc>
                  <a:txBody>
                    <a:bodyPr/>
                    <a:lstStyle/>
                    <a:p>
                      <a:pPr algn="l" defTabSz="457200">
                        <a:lnSpc>
                          <a:spcPts val="7000"/>
                        </a:lnSpc>
                        <a:spcBef>
                          <a:spcPts val="1200"/>
                        </a:spcBef>
                        <a:defRPr sz="1800"/>
                      </a:pPr>
                      <a:r>
                        <a:rPr sz="2933">
                          <a:sym typeface="Helvetica Neue"/>
                        </a:rPr>
                        <a:t>For offline scenarios in native app or any of services going down in backend last available timeline will be visible. 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</a:tr>
              <a:tr h="1257300">
                <a:tc>
                  <a:txBody>
                    <a:bodyPr/>
                    <a:lstStyle/>
                    <a:p>
                      <a:pPr algn="l" defTabSz="457200">
                        <a:lnSpc>
                          <a:spcPts val="7000"/>
                        </a:lnSpc>
                        <a:spcBef>
                          <a:spcPts val="1200"/>
                        </a:spcBef>
                        <a:defRPr sz="1800"/>
                      </a:pPr>
                      <a:r>
                        <a:rPr sz="2933">
                          <a:sym typeface="Helvetica Neue"/>
                        </a:rPr>
                        <a:t>System will be eventually consistent.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</a:tr>
              <a:tr h="1257300">
                <a:tc>
                  <a:txBody>
                    <a:bodyPr/>
                    <a:lstStyle/>
                    <a:p>
                      <a:pPr algn="l"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</a:tr>
              <a:tr h="1257300">
                <a:tc>
                  <a:txBody>
                    <a:bodyPr/>
                    <a:lstStyle/>
                    <a:p>
                      <a:pPr algn="l"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elf Drive Car rental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Self Drive Car rental</a:t>
            </a:r>
          </a:p>
        </p:txBody>
      </p:sp>
      <p:sp>
        <p:nvSpPr>
          <p:cNvPr id="187" name="Architectural Design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Architectural Design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Rounded Rectangle"/>
          <p:cNvSpPr/>
          <p:nvPr/>
        </p:nvSpPr>
        <p:spPr>
          <a:xfrm>
            <a:off x="3655091" y="4043416"/>
            <a:ext cx="2256140" cy="1387673"/>
          </a:xfrm>
          <a:prstGeom prst="roundRect">
            <a:avLst>
              <a:gd name="adj" fmla="val 24034"/>
            </a:avLst>
          </a:prstGeom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0" name="Rounded Rectangle"/>
          <p:cNvSpPr/>
          <p:nvPr/>
        </p:nvSpPr>
        <p:spPr>
          <a:xfrm>
            <a:off x="3655091" y="6634216"/>
            <a:ext cx="2256140" cy="1387673"/>
          </a:xfrm>
          <a:prstGeom prst="roundRect">
            <a:avLst>
              <a:gd name="adj" fmla="val 24034"/>
            </a:avLst>
          </a:prstGeom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1" name="Rounded Rectangle"/>
          <p:cNvSpPr/>
          <p:nvPr/>
        </p:nvSpPr>
        <p:spPr>
          <a:xfrm>
            <a:off x="7419537" y="4043416"/>
            <a:ext cx="2256140" cy="1387673"/>
          </a:xfrm>
          <a:prstGeom prst="roundRect">
            <a:avLst>
              <a:gd name="adj" fmla="val 24034"/>
            </a:avLst>
          </a:prstGeom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2" name="Portal App"/>
          <p:cNvSpPr txBox="1"/>
          <p:nvPr/>
        </p:nvSpPr>
        <p:spPr>
          <a:xfrm>
            <a:off x="4113559" y="4572152"/>
            <a:ext cx="1070429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600"/>
              </a:lnSpc>
              <a:defRPr sz="1500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Portal App</a:t>
            </a:r>
          </a:p>
        </p:txBody>
      </p:sp>
      <p:sp>
        <p:nvSpPr>
          <p:cNvPr id="193" name="API App"/>
          <p:cNvSpPr txBox="1"/>
          <p:nvPr/>
        </p:nvSpPr>
        <p:spPr>
          <a:xfrm>
            <a:off x="4456073" y="7162952"/>
            <a:ext cx="84811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600"/>
              </a:lnSpc>
              <a:defRPr sz="1500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API App</a:t>
            </a:r>
          </a:p>
        </p:txBody>
      </p:sp>
      <p:sp>
        <p:nvSpPr>
          <p:cNvPr id="194" name="Analytics…"/>
          <p:cNvSpPr txBox="1"/>
          <p:nvPr/>
        </p:nvSpPr>
        <p:spPr>
          <a:xfrm>
            <a:off x="7973183" y="4457853"/>
            <a:ext cx="1067173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3600"/>
              </a:lnSpc>
              <a:defRPr sz="1500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Analytics </a:t>
            </a:r>
          </a:p>
          <a:p>
            <a:pPr algn="l" defTabSz="457200">
              <a:lnSpc>
                <a:spcPts val="3600"/>
              </a:lnSpc>
              <a:defRPr sz="1500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UI App</a:t>
            </a:r>
          </a:p>
        </p:txBody>
      </p:sp>
      <p:pic>
        <p:nvPicPr>
          <p:cNvPr id="19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57355" y="2151077"/>
            <a:ext cx="1157268" cy="1157267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Customer"/>
          <p:cNvSpPr txBox="1"/>
          <p:nvPr/>
        </p:nvSpPr>
        <p:spPr>
          <a:xfrm>
            <a:off x="4609803" y="3232946"/>
            <a:ext cx="1452373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Customer</a:t>
            </a:r>
          </a:p>
        </p:txBody>
      </p:sp>
      <p:pic>
        <p:nvPicPr>
          <p:cNvPr id="19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68973" y="2181745"/>
            <a:ext cx="1157268" cy="1157268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Business…"/>
          <p:cNvSpPr txBox="1"/>
          <p:nvPr/>
        </p:nvSpPr>
        <p:spPr>
          <a:xfrm>
            <a:off x="7787587" y="3122362"/>
            <a:ext cx="1520038" cy="82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Business </a:t>
            </a:r>
          </a:p>
          <a:p>
            <a:pPr>
              <a:defRPr b="0"/>
            </a:pPr>
            <a:r>
              <a:t>User</a:t>
            </a:r>
          </a:p>
        </p:txBody>
      </p:sp>
      <p:pic>
        <p:nvPicPr>
          <p:cNvPr id="19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23374" y="2208530"/>
            <a:ext cx="1157268" cy="1157268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Admin"/>
          <p:cNvSpPr txBox="1"/>
          <p:nvPr/>
        </p:nvSpPr>
        <p:spPr>
          <a:xfrm>
            <a:off x="3407164" y="3190326"/>
            <a:ext cx="98968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Admin</a:t>
            </a:r>
          </a:p>
        </p:txBody>
      </p:sp>
      <p:sp>
        <p:nvSpPr>
          <p:cNvPr id="201" name="Decompose the system into Applications"/>
          <p:cNvSpPr txBox="1"/>
          <p:nvPr>
            <p:ph type="title" idx="4294967295"/>
          </p:nvPr>
        </p:nvSpPr>
        <p:spPr>
          <a:xfrm>
            <a:off x="952500" y="254000"/>
            <a:ext cx="11099800" cy="797831"/>
          </a:xfrm>
          <a:prstGeom prst="rect">
            <a:avLst/>
          </a:prstGeom>
        </p:spPr>
        <p:txBody>
          <a:bodyPr/>
          <a:lstStyle>
            <a:lvl1pPr defTabSz="332993">
              <a:defRPr sz="4560"/>
            </a:lvl1pPr>
          </a:lstStyle>
          <a:p>
            <a:pPr/>
            <a:r>
              <a:t>Decompose the system into Applications</a:t>
            </a:r>
          </a:p>
        </p:txBody>
      </p:sp>
      <p:sp>
        <p:nvSpPr>
          <p:cNvPr id="202" name="Rounded Rectangle"/>
          <p:cNvSpPr/>
          <p:nvPr/>
        </p:nvSpPr>
        <p:spPr>
          <a:xfrm>
            <a:off x="7419537" y="6634216"/>
            <a:ext cx="2256140" cy="1387673"/>
          </a:xfrm>
          <a:prstGeom prst="roundRect">
            <a:avLst>
              <a:gd name="adj" fmla="val 24034"/>
            </a:avLst>
          </a:prstGeom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3" name="Analytics…"/>
          <p:cNvSpPr txBox="1"/>
          <p:nvPr/>
        </p:nvSpPr>
        <p:spPr>
          <a:xfrm>
            <a:off x="7973183" y="7048652"/>
            <a:ext cx="1557562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3600"/>
              </a:lnSpc>
              <a:defRPr sz="1500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Analytics </a:t>
            </a:r>
          </a:p>
          <a:p>
            <a:pPr algn="l" defTabSz="457200">
              <a:lnSpc>
                <a:spcPts val="3600"/>
              </a:lnSpc>
              <a:defRPr sz="1500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Processing App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Rounded Rectangle"/>
          <p:cNvSpPr/>
          <p:nvPr/>
        </p:nvSpPr>
        <p:spPr>
          <a:xfrm>
            <a:off x="3655091" y="3124821"/>
            <a:ext cx="2663088" cy="435967"/>
          </a:xfrm>
          <a:prstGeom prst="roundRect">
            <a:avLst>
              <a:gd name="adj" fmla="val 50000"/>
            </a:avLst>
          </a:prstGeom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6" name="Rounded Rectangle"/>
          <p:cNvSpPr/>
          <p:nvPr/>
        </p:nvSpPr>
        <p:spPr>
          <a:xfrm>
            <a:off x="3291892" y="5715621"/>
            <a:ext cx="3378514" cy="2346061"/>
          </a:xfrm>
          <a:prstGeom prst="roundRect">
            <a:avLst>
              <a:gd name="adj" fmla="val 22561"/>
            </a:avLst>
          </a:prstGeom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7" name="Rounded Rectangle"/>
          <p:cNvSpPr/>
          <p:nvPr/>
        </p:nvSpPr>
        <p:spPr>
          <a:xfrm>
            <a:off x="7579521" y="5715621"/>
            <a:ext cx="2926056" cy="2346061"/>
          </a:xfrm>
          <a:prstGeom prst="roundRect">
            <a:avLst>
              <a:gd name="adj" fmla="val 17054"/>
            </a:avLst>
          </a:prstGeom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8" name="Portal App"/>
          <p:cNvSpPr txBox="1"/>
          <p:nvPr/>
        </p:nvSpPr>
        <p:spPr>
          <a:xfrm>
            <a:off x="2063126" y="3541205"/>
            <a:ext cx="1070429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600"/>
              </a:lnSpc>
              <a:defRPr sz="1500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Portal App</a:t>
            </a:r>
          </a:p>
        </p:txBody>
      </p:sp>
      <p:sp>
        <p:nvSpPr>
          <p:cNvPr id="209" name="API App"/>
          <p:cNvSpPr txBox="1"/>
          <p:nvPr/>
        </p:nvSpPr>
        <p:spPr>
          <a:xfrm>
            <a:off x="2174282" y="6360779"/>
            <a:ext cx="84811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600"/>
              </a:lnSpc>
              <a:defRPr sz="1500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API App</a:t>
            </a:r>
          </a:p>
        </p:txBody>
      </p:sp>
      <p:sp>
        <p:nvSpPr>
          <p:cNvPr id="210" name="Analytics…"/>
          <p:cNvSpPr txBox="1"/>
          <p:nvPr/>
        </p:nvSpPr>
        <p:spPr>
          <a:xfrm>
            <a:off x="10766033" y="6246479"/>
            <a:ext cx="1557562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3600"/>
              </a:lnSpc>
              <a:defRPr sz="1500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Analytics </a:t>
            </a:r>
          </a:p>
          <a:p>
            <a:pPr algn="l" defTabSz="457200">
              <a:lnSpc>
                <a:spcPts val="3600"/>
              </a:lnSpc>
              <a:defRPr sz="1500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Processing App</a:t>
            </a:r>
          </a:p>
        </p:txBody>
      </p:sp>
      <p:pic>
        <p:nvPicPr>
          <p:cNvPr id="21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17591" y="1310358"/>
            <a:ext cx="1157268" cy="1157268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Customer"/>
          <p:cNvSpPr txBox="1"/>
          <p:nvPr/>
        </p:nvSpPr>
        <p:spPr>
          <a:xfrm>
            <a:off x="4670038" y="2392228"/>
            <a:ext cx="1452373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Customer</a:t>
            </a:r>
          </a:p>
        </p:txBody>
      </p:sp>
      <p:pic>
        <p:nvPicPr>
          <p:cNvPr id="21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98405" y="1118958"/>
            <a:ext cx="1157267" cy="1157268"/>
          </a:xfrm>
          <a:prstGeom prst="rect">
            <a:avLst/>
          </a:prstGeom>
          <a:ln w="12700">
            <a:miter lim="400000"/>
          </a:ln>
        </p:spPr>
      </p:pic>
      <p:sp>
        <p:nvSpPr>
          <p:cNvPr id="214" name="Business…"/>
          <p:cNvSpPr txBox="1"/>
          <p:nvPr/>
        </p:nvSpPr>
        <p:spPr>
          <a:xfrm>
            <a:off x="8017019" y="2059575"/>
            <a:ext cx="1520038" cy="829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Business </a:t>
            </a:r>
          </a:p>
          <a:p>
            <a:pPr>
              <a:defRPr b="0"/>
            </a:pPr>
            <a:r>
              <a:t>User</a:t>
            </a:r>
          </a:p>
        </p:txBody>
      </p:sp>
      <p:pic>
        <p:nvPicPr>
          <p:cNvPr id="21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87843" y="1359883"/>
            <a:ext cx="1157268" cy="1157268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Admin"/>
          <p:cNvSpPr txBox="1"/>
          <p:nvPr/>
        </p:nvSpPr>
        <p:spPr>
          <a:xfrm>
            <a:off x="3271634" y="2341679"/>
            <a:ext cx="989686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Admin</a:t>
            </a:r>
          </a:p>
        </p:txBody>
      </p:sp>
      <p:sp>
        <p:nvSpPr>
          <p:cNvPr id="217" name="Rounded Rectangle"/>
          <p:cNvSpPr/>
          <p:nvPr/>
        </p:nvSpPr>
        <p:spPr>
          <a:xfrm>
            <a:off x="3655091" y="3673143"/>
            <a:ext cx="2663088" cy="435966"/>
          </a:xfrm>
          <a:prstGeom prst="roundRect">
            <a:avLst>
              <a:gd name="adj" fmla="val 50000"/>
            </a:avLst>
          </a:prstGeom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8" name="Rounded Rectangle"/>
          <p:cNvSpPr/>
          <p:nvPr/>
        </p:nvSpPr>
        <p:spPr>
          <a:xfrm>
            <a:off x="3655091" y="4221465"/>
            <a:ext cx="2663088" cy="435966"/>
          </a:xfrm>
          <a:prstGeom prst="roundRect">
            <a:avLst>
              <a:gd name="adj" fmla="val 50000"/>
            </a:avLst>
          </a:prstGeom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9" name="Rounded Rectangle"/>
          <p:cNvSpPr/>
          <p:nvPr/>
        </p:nvSpPr>
        <p:spPr>
          <a:xfrm>
            <a:off x="3290549" y="3000097"/>
            <a:ext cx="3381200" cy="1875647"/>
          </a:xfrm>
          <a:prstGeom prst="roundRect">
            <a:avLst>
              <a:gd name="adj" fmla="val 22576"/>
            </a:avLst>
          </a:prstGeom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0" name="View Layer"/>
          <p:cNvSpPr txBox="1"/>
          <p:nvPr/>
        </p:nvSpPr>
        <p:spPr>
          <a:xfrm>
            <a:off x="4445935" y="3177704"/>
            <a:ext cx="1106333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600"/>
              </a:lnSpc>
              <a:defRPr sz="1500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View Layer</a:t>
            </a:r>
          </a:p>
        </p:txBody>
      </p:sp>
      <p:sp>
        <p:nvSpPr>
          <p:cNvPr id="221" name="View Model Layer"/>
          <p:cNvSpPr txBox="1"/>
          <p:nvPr/>
        </p:nvSpPr>
        <p:spPr>
          <a:xfrm>
            <a:off x="4273498" y="3726026"/>
            <a:ext cx="1709552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600"/>
              </a:lnSpc>
              <a:defRPr sz="1500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View Model Layer</a:t>
            </a:r>
          </a:p>
        </p:txBody>
      </p:sp>
      <p:sp>
        <p:nvSpPr>
          <p:cNvPr id="222" name="Model Layer"/>
          <p:cNvSpPr txBox="1"/>
          <p:nvPr/>
        </p:nvSpPr>
        <p:spPr>
          <a:xfrm>
            <a:off x="4515343" y="4274348"/>
            <a:ext cx="122586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600"/>
              </a:lnSpc>
              <a:defRPr sz="1500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Model Layer</a:t>
            </a:r>
          </a:p>
        </p:txBody>
      </p:sp>
      <p:sp>
        <p:nvSpPr>
          <p:cNvPr id="223" name="Rounded Rectangle"/>
          <p:cNvSpPr/>
          <p:nvPr/>
        </p:nvSpPr>
        <p:spPr>
          <a:xfrm>
            <a:off x="3667557" y="6022968"/>
            <a:ext cx="2663089" cy="435967"/>
          </a:xfrm>
          <a:prstGeom prst="roundRect">
            <a:avLst>
              <a:gd name="adj" fmla="val 50000"/>
            </a:avLst>
          </a:prstGeom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4" name="Api Layer"/>
          <p:cNvSpPr txBox="1"/>
          <p:nvPr/>
        </p:nvSpPr>
        <p:spPr>
          <a:xfrm>
            <a:off x="4458401" y="6075851"/>
            <a:ext cx="98243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600"/>
              </a:lnSpc>
              <a:defRPr sz="1500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Api Layer</a:t>
            </a:r>
          </a:p>
        </p:txBody>
      </p:sp>
      <p:sp>
        <p:nvSpPr>
          <p:cNvPr id="225" name="Rounded Rectangle"/>
          <p:cNvSpPr/>
          <p:nvPr/>
        </p:nvSpPr>
        <p:spPr>
          <a:xfrm>
            <a:off x="3649605" y="6670668"/>
            <a:ext cx="2663088" cy="435967"/>
          </a:xfrm>
          <a:prstGeom prst="roundRect">
            <a:avLst>
              <a:gd name="adj" fmla="val 50000"/>
            </a:avLst>
          </a:prstGeom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6" name="Domain Layer"/>
          <p:cNvSpPr txBox="1"/>
          <p:nvPr/>
        </p:nvSpPr>
        <p:spPr>
          <a:xfrm>
            <a:off x="4440449" y="6723550"/>
            <a:ext cx="137413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600"/>
              </a:lnSpc>
              <a:defRPr sz="1500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Domain Layer</a:t>
            </a:r>
          </a:p>
        </p:txBody>
      </p:sp>
      <p:sp>
        <p:nvSpPr>
          <p:cNvPr id="227" name="Rounded Rectangle"/>
          <p:cNvSpPr/>
          <p:nvPr/>
        </p:nvSpPr>
        <p:spPr>
          <a:xfrm>
            <a:off x="3649605" y="7318368"/>
            <a:ext cx="2663088" cy="435967"/>
          </a:xfrm>
          <a:prstGeom prst="roundRect">
            <a:avLst>
              <a:gd name="adj" fmla="val 50000"/>
            </a:avLst>
          </a:prstGeom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8" name="Data Layer"/>
          <p:cNvSpPr txBox="1"/>
          <p:nvPr/>
        </p:nvSpPr>
        <p:spPr>
          <a:xfrm>
            <a:off x="4440449" y="7371250"/>
            <a:ext cx="108847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600"/>
              </a:lnSpc>
              <a:defRPr sz="1500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Data Layer</a:t>
            </a:r>
          </a:p>
        </p:txBody>
      </p:sp>
      <p:sp>
        <p:nvSpPr>
          <p:cNvPr id="229" name="Filters"/>
          <p:cNvSpPr txBox="1"/>
          <p:nvPr/>
        </p:nvSpPr>
        <p:spPr>
          <a:xfrm>
            <a:off x="8559053" y="7608651"/>
            <a:ext cx="68598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600"/>
              </a:lnSpc>
              <a:defRPr sz="1500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Filters</a:t>
            </a:r>
          </a:p>
        </p:txBody>
      </p:sp>
      <p:sp>
        <p:nvSpPr>
          <p:cNvPr id="230" name="Rounded Rectangle"/>
          <p:cNvSpPr/>
          <p:nvPr/>
        </p:nvSpPr>
        <p:spPr>
          <a:xfrm>
            <a:off x="8059586" y="5856127"/>
            <a:ext cx="256776" cy="1765271"/>
          </a:xfrm>
          <a:prstGeom prst="roundRect">
            <a:avLst>
              <a:gd name="adj" fmla="val 50000"/>
            </a:avLst>
          </a:prstGeom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1" name="Decompose Applications into Modules"/>
          <p:cNvSpPr txBox="1"/>
          <p:nvPr>
            <p:ph type="title" idx="4294967295"/>
          </p:nvPr>
        </p:nvSpPr>
        <p:spPr>
          <a:xfrm>
            <a:off x="952500" y="254000"/>
            <a:ext cx="11099800" cy="797831"/>
          </a:xfrm>
          <a:prstGeom prst="rect">
            <a:avLst/>
          </a:prstGeom>
        </p:spPr>
        <p:txBody>
          <a:bodyPr/>
          <a:lstStyle>
            <a:lvl1pPr defTabSz="338835">
              <a:defRPr sz="4640"/>
            </a:lvl1pPr>
          </a:lstStyle>
          <a:p>
            <a:pPr/>
            <a:r>
              <a:t>Decompose Applications into Modules</a:t>
            </a:r>
          </a:p>
        </p:txBody>
      </p:sp>
      <p:sp>
        <p:nvSpPr>
          <p:cNvPr id="232" name="Rounded Rectangle"/>
          <p:cNvSpPr/>
          <p:nvPr/>
        </p:nvSpPr>
        <p:spPr>
          <a:xfrm>
            <a:off x="7761840" y="3117950"/>
            <a:ext cx="2256140" cy="1387674"/>
          </a:xfrm>
          <a:prstGeom prst="roundRect">
            <a:avLst>
              <a:gd name="adj" fmla="val 24034"/>
            </a:avLst>
          </a:prstGeom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3" name="Analytics…"/>
          <p:cNvSpPr txBox="1"/>
          <p:nvPr/>
        </p:nvSpPr>
        <p:spPr>
          <a:xfrm>
            <a:off x="8315487" y="3418087"/>
            <a:ext cx="1067173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3600"/>
              </a:lnSpc>
              <a:defRPr sz="1500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Analytics </a:t>
            </a:r>
          </a:p>
          <a:p>
            <a:pPr algn="l" defTabSz="457200">
              <a:lnSpc>
                <a:spcPts val="3600"/>
              </a:lnSpc>
              <a:defRPr sz="1500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UI App</a:t>
            </a:r>
          </a:p>
          <a:p>
            <a:pPr algn="l" defTabSz="457200">
              <a:lnSpc>
                <a:spcPts val="3600"/>
              </a:lnSpc>
              <a:defRPr sz="1500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(COTS)</a:t>
            </a:r>
          </a:p>
        </p:txBody>
      </p:sp>
      <p:sp>
        <p:nvSpPr>
          <p:cNvPr id="234" name="Rounded Rectangle"/>
          <p:cNvSpPr/>
          <p:nvPr/>
        </p:nvSpPr>
        <p:spPr>
          <a:xfrm>
            <a:off x="8510841" y="5856127"/>
            <a:ext cx="256776" cy="1765271"/>
          </a:xfrm>
          <a:prstGeom prst="roundRect">
            <a:avLst>
              <a:gd name="adj" fmla="val 50000"/>
            </a:avLst>
          </a:prstGeom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5" name="Rounded Rectangle"/>
          <p:cNvSpPr/>
          <p:nvPr/>
        </p:nvSpPr>
        <p:spPr>
          <a:xfrm>
            <a:off x="8962097" y="5856127"/>
            <a:ext cx="256776" cy="1765271"/>
          </a:xfrm>
          <a:prstGeom prst="roundRect">
            <a:avLst>
              <a:gd name="adj" fmla="val 50000"/>
            </a:avLst>
          </a:prstGeom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6" name="Rounded Rectangle"/>
          <p:cNvSpPr/>
          <p:nvPr/>
        </p:nvSpPr>
        <p:spPr>
          <a:xfrm>
            <a:off x="9870415" y="5854668"/>
            <a:ext cx="256776" cy="1765271"/>
          </a:xfrm>
          <a:prstGeom prst="roundRect">
            <a:avLst>
              <a:gd name="adj" fmla="val 50000"/>
            </a:avLst>
          </a:prstGeom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50800" dist="63500" dir="27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7" name="…"/>
          <p:cNvSpPr txBox="1"/>
          <p:nvPr/>
        </p:nvSpPr>
        <p:spPr>
          <a:xfrm>
            <a:off x="9398977" y="6723550"/>
            <a:ext cx="30480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3600"/>
              </a:lnSpc>
              <a:defRPr sz="1500">
                <a:solidFill>
                  <a:srgbClr val="24272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