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dal" charset="1" panose="02000503000000020004"/>
      <p:regular r:id="rId18"/>
    </p:embeddedFont>
    <p:embeddedFont>
      <p:font typeface="Glacial Indifference" charset="1" panose="00000000000000000000"/>
      <p:regular r:id="rId19"/>
    </p:embeddedFont>
    <p:embeddedFont>
      <p:font typeface="Canva Sans Bold" charset="1" panose="020B0803030501040103"/>
      <p:regular r:id="rId20"/>
    </p:embeddedFont>
    <p:embeddedFont>
      <p:font typeface="Glacial Indifferenc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182110" y="5181110"/>
            <a:ext cx="8154379" cy="8154379"/>
          </a:xfrm>
          <a:custGeom>
            <a:avLst/>
            <a:gdLst/>
            <a:ahLst/>
            <a:cxnLst/>
            <a:rect r="r" b="b" t="t" l="l"/>
            <a:pathLst>
              <a:path h="8154379" w="8154379">
                <a:moveTo>
                  <a:pt x="0" y="0"/>
                </a:moveTo>
                <a:lnTo>
                  <a:pt x="8154380" y="0"/>
                </a:lnTo>
                <a:lnTo>
                  <a:pt x="8154380" y="8154380"/>
                </a:lnTo>
                <a:lnTo>
                  <a:pt x="0" y="8154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64929" y="-728801"/>
            <a:ext cx="4809082" cy="1757501"/>
          </a:xfrm>
          <a:custGeom>
            <a:avLst/>
            <a:gdLst/>
            <a:ahLst/>
            <a:cxnLst/>
            <a:rect r="r" b="b" t="t" l="l"/>
            <a:pathLst>
              <a:path h="1757501" w="4809082">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48490" y="-2973269"/>
            <a:ext cx="8154379" cy="8154379"/>
          </a:xfrm>
          <a:custGeom>
            <a:avLst/>
            <a:gdLst/>
            <a:ahLst/>
            <a:cxnLst/>
            <a:rect r="r" b="b" t="t" l="l"/>
            <a:pathLst>
              <a:path h="8154379" w="8154379">
                <a:moveTo>
                  <a:pt x="0" y="0"/>
                </a:moveTo>
                <a:lnTo>
                  <a:pt x="8154380" y="0"/>
                </a:lnTo>
                <a:lnTo>
                  <a:pt x="8154380" y="8154379"/>
                </a:lnTo>
                <a:lnTo>
                  <a:pt x="0" y="8154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428487" y="2911622"/>
            <a:ext cx="8514550" cy="3265894"/>
          </a:xfrm>
          <a:prstGeom prst="rect">
            <a:avLst/>
          </a:prstGeom>
        </p:spPr>
        <p:txBody>
          <a:bodyPr anchor="t" rtlCol="false" tIns="0" lIns="0" bIns="0" rIns="0">
            <a:spAutoFit/>
          </a:bodyPr>
          <a:lstStyle/>
          <a:p>
            <a:pPr algn="ctr">
              <a:lnSpc>
                <a:spcPts val="8433"/>
              </a:lnSpc>
            </a:pPr>
            <a:r>
              <a:rPr lang="en-US" sz="8433">
                <a:solidFill>
                  <a:srgbClr val="343434"/>
                </a:solidFill>
                <a:latin typeface="Candal"/>
                <a:ea typeface="Candal"/>
                <a:cs typeface="Candal"/>
                <a:sym typeface="Candal"/>
              </a:rPr>
              <a:t>STUDENT PERFORMANCE INSIGHTS</a:t>
            </a:r>
          </a:p>
        </p:txBody>
      </p:sp>
      <p:sp>
        <p:nvSpPr>
          <p:cNvPr name="Freeform 6" id="6"/>
          <p:cNvSpPr/>
          <p:nvPr/>
        </p:nvSpPr>
        <p:spPr>
          <a:xfrm flipH="false" flipV="false" rot="0">
            <a:off x="-236144" y="-195501"/>
            <a:ext cx="4425558" cy="4425558"/>
          </a:xfrm>
          <a:custGeom>
            <a:avLst/>
            <a:gdLst/>
            <a:ahLst/>
            <a:cxnLst/>
            <a:rect r="r" b="b" t="t" l="l"/>
            <a:pathLst>
              <a:path h="4425558" w="4425558">
                <a:moveTo>
                  <a:pt x="0" y="0"/>
                </a:moveTo>
                <a:lnTo>
                  <a:pt x="4425558" y="0"/>
                </a:lnTo>
                <a:lnTo>
                  <a:pt x="4425558" y="4425558"/>
                </a:lnTo>
                <a:lnTo>
                  <a:pt x="0" y="4425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4171741" y="6177516"/>
            <a:ext cx="4425558" cy="4425558"/>
          </a:xfrm>
          <a:custGeom>
            <a:avLst/>
            <a:gdLst/>
            <a:ahLst/>
            <a:cxnLst/>
            <a:rect r="r" b="b" t="t" l="l"/>
            <a:pathLst>
              <a:path h="4425558" w="4425558">
                <a:moveTo>
                  <a:pt x="4425558" y="4425559"/>
                </a:moveTo>
                <a:lnTo>
                  <a:pt x="0" y="4425559"/>
                </a:lnTo>
                <a:lnTo>
                  <a:pt x="0" y="0"/>
                </a:lnTo>
                <a:lnTo>
                  <a:pt x="4425558" y="0"/>
                </a:lnTo>
                <a:lnTo>
                  <a:pt x="4425558" y="44255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05233" y="8131414"/>
            <a:ext cx="7315200" cy="1923288"/>
          </a:xfrm>
          <a:custGeom>
            <a:avLst/>
            <a:gdLst/>
            <a:ahLst/>
            <a:cxnLst/>
            <a:rect r="r" b="b" t="t" l="l"/>
            <a:pathLst>
              <a:path h="1923288" w="7315200">
                <a:moveTo>
                  <a:pt x="0" y="0"/>
                </a:moveTo>
                <a:lnTo>
                  <a:pt x="7315200" y="0"/>
                </a:lnTo>
                <a:lnTo>
                  <a:pt x="7315200" y="1923288"/>
                </a:lnTo>
                <a:lnTo>
                  <a:pt x="0" y="1923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182110" y="-728801"/>
            <a:ext cx="4809082" cy="1757501"/>
          </a:xfrm>
          <a:custGeom>
            <a:avLst/>
            <a:gdLst/>
            <a:ahLst/>
            <a:cxnLst/>
            <a:rect r="r" b="b" t="t" l="l"/>
            <a:pathLst>
              <a:path h="1757501" w="4809082">
                <a:moveTo>
                  <a:pt x="0" y="0"/>
                </a:moveTo>
                <a:lnTo>
                  <a:pt x="4809083" y="0"/>
                </a:lnTo>
                <a:lnTo>
                  <a:pt x="4809083"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789847" y="7103271"/>
            <a:ext cx="6708306" cy="556478"/>
          </a:xfrm>
          <a:prstGeom prst="rect">
            <a:avLst/>
          </a:prstGeom>
        </p:spPr>
        <p:txBody>
          <a:bodyPr anchor="t" rtlCol="false" tIns="0" lIns="0" bIns="0" rIns="0">
            <a:spAutoFit/>
          </a:bodyPr>
          <a:lstStyle/>
          <a:p>
            <a:pPr algn="ctr">
              <a:lnSpc>
                <a:spcPts val="4502"/>
              </a:lnSpc>
            </a:pPr>
            <a:r>
              <a:rPr lang="en-US" sz="3216">
                <a:solidFill>
                  <a:srgbClr val="343434"/>
                </a:solidFill>
                <a:latin typeface="Glacial Indifference"/>
                <a:ea typeface="Glacial Indifference"/>
                <a:cs typeface="Glacial Indifference"/>
                <a:sym typeface="Glacial Indifference"/>
              </a:rPr>
              <a:t>Presented by Adham Mahmoud</a:t>
            </a:r>
          </a:p>
        </p:txBody>
      </p:sp>
      <p:sp>
        <p:nvSpPr>
          <p:cNvPr name="Freeform 11" id="11"/>
          <p:cNvSpPr/>
          <p:nvPr/>
        </p:nvSpPr>
        <p:spPr>
          <a:xfrm flipH="false" flipV="false" rot="0">
            <a:off x="8073520" y="-728801"/>
            <a:ext cx="4809082" cy="1757501"/>
          </a:xfrm>
          <a:custGeom>
            <a:avLst/>
            <a:gdLst/>
            <a:ahLst/>
            <a:cxnLst/>
            <a:rect r="r" b="b" t="t" l="l"/>
            <a:pathLst>
              <a:path h="1757501" w="4809082">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6819259" y="5536331"/>
            <a:ext cx="2386734" cy="2386734"/>
          </a:xfrm>
          <a:custGeom>
            <a:avLst/>
            <a:gdLst/>
            <a:ahLst/>
            <a:cxnLst/>
            <a:rect r="r" b="b" t="t" l="l"/>
            <a:pathLst>
              <a:path h="2386734" w="2386734">
                <a:moveTo>
                  <a:pt x="0" y="0"/>
                </a:moveTo>
                <a:lnTo>
                  <a:pt x="2386733" y="0"/>
                </a:lnTo>
                <a:lnTo>
                  <a:pt x="2386733" y="2386734"/>
                </a:lnTo>
                <a:lnTo>
                  <a:pt x="0" y="23867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84393" y="6233632"/>
            <a:ext cx="8106736" cy="8106736"/>
          </a:xfrm>
          <a:custGeom>
            <a:avLst/>
            <a:gdLst/>
            <a:ahLst/>
            <a:cxnLst/>
            <a:rect r="r" b="b" t="t" l="l"/>
            <a:pathLst>
              <a:path h="8106736" w="8106736">
                <a:moveTo>
                  <a:pt x="0" y="0"/>
                </a:moveTo>
                <a:lnTo>
                  <a:pt x="8106737" y="0"/>
                </a:lnTo>
                <a:lnTo>
                  <a:pt x="8106737" y="8106736"/>
                </a:lnTo>
                <a:lnTo>
                  <a:pt x="0" y="81067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4062" y="7410583"/>
            <a:ext cx="6067399" cy="4114800"/>
          </a:xfrm>
          <a:custGeom>
            <a:avLst/>
            <a:gdLst/>
            <a:ahLst/>
            <a:cxnLst/>
            <a:rect r="r" b="b" t="t" l="l"/>
            <a:pathLst>
              <a:path h="4114800" w="6067399">
                <a:moveTo>
                  <a:pt x="0" y="0"/>
                </a:moveTo>
                <a:lnTo>
                  <a:pt x="6067399" y="0"/>
                </a:lnTo>
                <a:lnTo>
                  <a:pt x="606739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29427" y="-1522231"/>
            <a:ext cx="5516254" cy="5516254"/>
          </a:xfrm>
          <a:custGeom>
            <a:avLst/>
            <a:gdLst/>
            <a:ahLst/>
            <a:cxnLst/>
            <a:rect r="r" b="b" t="t" l="l"/>
            <a:pathLst>
              <a:path h="5516254" w="5516254">
                <a:moveTo>
                  <a:pt x="0" y="0"/>
                </a:moveTo>
                <a:lnTo>
                  <a:pt x="5516254" y="0"/>
                </a:lnTo>
                <a:lnTo>
                  <a:pt x="5516254" y="5516254"/>
                </a:lnTo>
                <a:lnTo>
                  <a:pt x="0" y="5516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561257" y="-1028700"/>
            <a:ext cx="6251768" cy="4114800"/>
          </a:xfrm>
          <a:custGeom>
            <a:avLst/>
            <a:gdLst/>
            <a:ahLst/>
            <a:cxnLst/>
            <a:rect r="r" b="b" t="t" l="l"/>
            <a:pathLst>
              <a:path h="4114800" w="6251768">
                <a:moveTo>
                  <a:pt x="0" y="4114800"/>
                </a:moveTo>
                <a:lnTo>
                  <a:pt x="6251768" y="4114800"/>
                </a:lnTo>
                <a:lnTo>
                  <a:pt x="625176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819259" y="244257"/>
            <a:ext cx="2386734" cy="2386734"/>
          </a:xfrm>
          <a:custGeom>
            <a:avLst/>
            <a:gdLst/>
            <a:ahLst/>
            <a:cxnLst/>
            <a:rect r="r" b="b" t="t" l="l"/>
            <a:pathLst>
              <a:path h="2386734" w="2386734">
                <a:moveTo>
                  <a:pt x="0" y="0"/>
                </a:moveTo>
                <a:lnTo>
                  <a:pt x="2386733" y="0"/>
                </a:lnTo>
                <a:lnTo>
                  <a:pt x="2386733" y="2386733"/>
                </a:lnTo>
                <a:lnTo>
                  <a:pt x="0" y="2386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597745" y="1054921"/>
            <a:ext cx="9092509"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Source  </a:t>
            </a:r>
          </a:p>
        </p:txBody>
      </p:sp>
      <p:sp>
        <p:nvSpPr>
          <p:cNvPr name="Freeform 9" id="9"/>
          <p:cNvSpPr/>
          <p:nvPr/>
        </p:nvSpPr>
        <p:spPr>
          <a:xfrm flipH="false" flipV="false" rot="0">
            <a:off x="16819259" y="2892422"/>
            <a:ext cx="2386734" cy="2386734"/>
          </a:xfrm>
          <a:custGeom>
            <a:avLst/>
            <a:gdLst/>
            <a:ahLst/>
            <a:cxnLst/>
            <a:rect r="r" b="b" t="t" l="l"/>
            <a:pathLst>
              <a:path h="2386734" w="2386734">
                <a:moveTo>
                  <a:pt x="0" y="0"/>
                </a:moveTo>
                <a:lnTo>
                  <a:pt x="2386733" y="0"/>
                </a:lnTo>
                <a:lnTo>
                  <a:pt x="2386733" y="2386734"/>
                </a:lnTo>
                <a:lnTo>
                  <a:pt x="0" y="23867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564627" y="3420108"/>
            <a:ext cx="11925597" cy="2403316"/>
          </a:xfrm>
          <a:prstGeom prst="rect">
            <a:avLst/>
          </a:prstGeom>
        </p:spPr>
        <p:txBody>
          <a:bodyPr anchor="t" rtlCol="false" tIns="0" lIns="0" bIns="0" rIns="0">
            <a:spAutoFit/>
          </a:bodyPr>
          <a:lstStyle/>
          <a:p>
            <a:pPr algn="ctr">
              <a:lnSpc>
                <a:spcPts val="4840"/>
              </a:lnSpc>
              <a:spcBef>
                <a:spcPct val="0"/>
              </a:spcBef>
            </a:pPr>
            <a:r>
              <a:rPr lang="en-US" b="true" sz="3457">
                <a:solidFill>
                  <a:srgbClr val="343434"/>
                </a:solidFill>
                <a:latin typeface="Glacial Indifference Bold"/>
                <a:ea typeface="Glacial Indifference Bold"/>
                <a:cs typeface="Glacial Indifference Bold"/>
                <a:sym typeface="Glacial Indifference Bold"/>
              </a:rPr>
              <a:t> The dataset is the Student Perf</a:t>
            </a:r>
            <a:r>
              <a:rPr lang="en-US" b="true" sz="3457">
                <a:solidFill>
                  <a:srgbClr val="343434"/>
                </a:solidFill>
                <a:latin typeface="Glacial Indifference Bold"/>
                <a:ea typeface="Glacial Indifference Bold"/>
                <a:cs typeface="Glacial Indifference Bold"/>
                <a:sym typeface="Glacial Indifference Bold"/>
              </a:rPr>
              <a:t>ormance Dataset from the UCI Machine Learning Repository (ID = 320). It contains data collected from two Portuguese secondary schools (Math and Portuguese courses)</a:t>
            </a:r>
          </a:p>
        </p:txBody>
      </p:sp>
      <p:sp>
        <p:nvSpPr>
          <p:cNvPr name="TextBox 11" id="11"/>
          <p:cNvSpPr txBox="true"/>
          <p:nvPr/>
        </p:nvSpPr>
        <p:spPr>
          <a:xfrm rot="0">
            <a:off x="764529" y="6426689"/>
            <a:ext cx="15715828" cy="983894"/>
          </a:xfrm>
          <a:prstGeom prst="rect">
            <a:avLst/>
          </a:prstGeom>
        </p:spPr>
        <p:txBody>
          <a:bodyPr anchor="t" rtlCol="false" tIns="0" lIns="0" bIns="0" rIns="0">
            <a:spAutoFit/>
          </a:bodyPr>
          <a:lstStyle/>
          <a:p>
            <a:pPr algn="ctr">
              <a:lnSpc>
                <a:spcPts val="4006"/>
              </a:lnSpc>
              <a:spcBef>
                <a:spcPct val="0"/>
              </a:spcBef>
            </a:pPr>
            <a:r>
              <a:rPr lang="en-US" b="true" sz="2861">
                <a:solidFill>
                  <a:srgbClr val="343434"/>
                </a:solidFill>
                <a:latin typeface="Glacial Indifference Bold"/>
                <a:ea typeface="Glacial Indifference Bold"/>
                <a:cs typeface="Glacial Indifference Bold"/>
                <a:sym typeface="Glacial Indifference Bold"/>
              </a:rPr>
              <a:t>Manual downl</a:t>
            </a:r>
            <a:r>
              <a:rPr lang="en-US" b="true" sz="2861">
                <a:solidFill>
                  <a:srgbClr val="343434"/>
                </a:solidFill>
                <a:latin typeface="Glacial Indifference Bold"/>
                <a:ea typeface="Glacial Indifference Bold"/>
                <a:cs typeface="Glacial Indifference Bold"/>
                <a:sym typeface="Glacial Indifference Bold"/>
              </a:rPr>
              <a:t>oad (zip contains student-mat.csv and student-por.csv): use the Download button on the dataset page and unzip; both files have identical schema.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165230" y="927840"/>
            <a:ext cx="8330460" cy="8330460"/>
          </a:xfrm>
          <a:custGeom>
            <a:avLst/>
            <a:gdLst/>
            <a:ahLst/>
            <a:cxnLst/>
            <a:rect r="r" b="b" t="t" l="l"/>
            <a:pathLst>
              <a:path h="8330460" w="8330460">
                <a:moveTo>
                  <a:pt x="0" y="0"/>
                </a:moveTo>
                <a:lnTo>
                  <a:pt x="8330460" y="0"/>
                </a:lnTo>
                <a:lnTo>
                  <a:pt x="8330460" y="8330460"/>
                </a:lnTo>
                <a:lnTo>
                  <a:pt x="0" y="8330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180974" y="3086100"/>
            <a:ext cx="6067399" cy="4114800"/>
          </a:xfrm>
          <a:custGeom>
            <a:avLst/>
            <a:gdLst/>
            <a:ahLst/>
            <a:cxnLst/>
            <a:rect r="r" b="b" t="t" l="l"/>
            <a:pathLst>
              <a:path h="4114800" w="6067399">
                <a:moveTo>
                  <a:pt x="0" y="0"/>
                </a:moveTo>
                <a:lnTo>
                  <a:pt x="6067400" y="0"/>
                </a:lnTo>
                <a:lnTo>
                  <a:pt x="60674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2316199" y="4469918"/>
            <a:ext cx="8657653" cy="3667697"/>
          </a:xfrm>
          <a:custGeom>
            <a:avLst/>
            <a:gdLst/>
            <a:ahLst/>
            <a:cxnLst/>
            <a:rect r="r" b="b" t="t" l="l"/>
            <a:pathLst>
              <a:path h="3667697" w="8657653">
                <a:moveTo>
                  <a:pt x="0" y="0"/>
                </a:moveTo>
                <a:lnTo>
                  <a:pt x="8657653" y="0"/>
                </a:lnTo>
                <a:lnTo>
                  <a:pt x="8657653" y="3667696"/>
                </a:lnTo>
                <a:lnTo>
                  <a:pt x="0" y="36676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972800" y="-1194005"/>
            <a:ext cx="6961247" cy="2222705"/>
          </a:xfrm>
          <a:custGeom>
            <a:avLst/>
            <a:gdLst/>
            <a:ahLst/>
            <a:cxnLst/>
            <a:rect r="r" b="b" t="t" l="l"/>
            <a:pathLst>
              <a:path h="2222705" w="6961247">
                <a:moveTo>
                  <a:pt x="0" y="0"/>
                </a:moveTo>
                <a:lnTo>
                  <a:pt x="6961247" y="0"/>
                </a:lnTo>
                <a:lnTo>
                  <a:pt x="6961247" y="2222705"/>
                </a:lnTo>
                <a:lnTo>
                  <a:pt x="0" y="2222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888117" y="533731"/>
            <a:ext cx="8276864"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Conclusion </a:t>
            </a:r>
          </a:p>
        </p:txBody>
      </p:sp>
      <p:sp>
        <p:nvSpPr>
          <p:cNvPr name="TextBox 7" id="7"/>
          <p:cNvSpPr txBox="true"/>
          <p:nvPr/>
        </p:nvSpPr>
        <p:spPr>
          <a:xfrm rot="0">
            <a:off x="1842156" y="2843937"/>
            <a:ext cx="14603687" cy="5873053"/>
          </a:xfrm>
          <a:prstGeom prst="rect">
            <a:avLst/>
          </a:prstGeom>
        </p:spPr>
        <p:txBody>
          <a:bodyPr anchor="t" rtlCol="false" tIns="0" lIns="0" bIns="0" rIns="0">
            <a:spAutoFit/>
          </a:bodyPr>
          <a:lstStyle/>
          <a:p>
            <a:pPr algn="ctr" marL="896504" indent="-448252" lvl="1">
              <a:lnSpc>
                <a:spcPts val="5813"/>
              </a:lnSpc>
              <a:buFont typeface="Arial"/>
              <a:buChar char="•"/>
            </a:pPr>
            <a:r>
              <a:rPr lang="en-US" b="true" sz="4152">
                <a:solidFill>
                  <a:srgbClr val="343434"/>
                </a:solidFill>
                <a:latin typeface="Canva Sans Bold"/>
                <a:ea typeface="Canva Sans Bold"/>
                <a:cs typeface="Canva Sans Bold"/>
                <a:sym typeface="Canva Sans Bold"/>
              </a:rPr>
              <a:t>Logistic Regression and Random Forest showed the best performance, especially without data leakage.</a:t>
            </a:r>
          </a:p>
          <a:p>
            <a:pPr algn="ctr" marL="896504" indent="-448252" lvl="1">
              <a:lnSpc>
                <a:spcPts val="5813"/>
              </a:lnSpc>
              <a:buFont typeface="Arial"/>
              <a:buChar char="•"/>
            </a:pPr>
            <a:r>
              <a:rPr lang="en-US" b="true" sz="4152">
                <a:solidFill>
                  <a:srgbClr val="343434"/>
                </a:solidFill>
                <a:latin typeface="Canva Sans Bold"/>
                <a:ea typeface="Canva Sans Bold"/>
                <a:cs typeface="Canva Sans Bold"/>
                <a:sym typeface="Canva Sans Bold"/>
              </a:rPr>
              <a:t>Absences and failures are the strongest predictors → early interventions are recommended.</a:t>
            </a:r>
          </a:p>
          <a:p>
            <a:pPr algn="ctr" marL="896504" indent="-448252" lvl="1">
              <a:lnSpc>
                <a:spcPts val="5813"/>
              </a:lnSpc>
              <a:buFont typeface="Arial"/>
              <a:buChar char="•"/>
            </a:pPr>
            <a:r>
              <a:rPr lang="en-US" b="true" sz="4152">
                <a:solidFill>
                  <a:srgbClr val="343434"/>
                </a:solidFill>
                <a:latin typeface="Canva Sans Bold"/>
                <a:ea typeface="Canva Sans Bold"/>
                <a:cs typeface="Canva Sans Bold"/>
                <a:sym typeface="Canva Sans Bold"/>
              </a:rPr>
              <a:t>Models are balanced with no clear overfitting; future work should include more features (behavior, support, activities) and real-world pilot testing.</a:t>
            </a:r>
          </a:p>
          <a:p>
            <a:pPr algn="ctr">
              <a:lnSpc>
                <a:spcPts val="5813"/>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182110" y="5181110"/>
            <a:ext cx="8154379" cy="8154379"/>
          </a:xfrm>
          <a:custGeom>
            <a:avLst/>
            <a:gdLst/>
            <a:ahLst/>
            <a:cxnLst/>
            <a:rect r="r" b="b" t="t" l="l"/>
            <a:pathLst>
              <a:path h="8154379" w="8154379">
                <a:moveTo>
                  <a:pt x="0" y="0"/>
                </a:moveTo>
                <a:lnTo>
                  <a:pt x="8154380" y="0"/>
                </a:lnTo>
                <a:lnTo>
                  <a:pt x="8154380" y="8154380"/>
                </a:lnTo>
                <a:lnTo>
                  <a:pt x="0" y="8154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64929" y="-728801"/>
            <a:ext cx="4809082" cy="1757501"/>
          </a:xfrm>
          <a:custGeom>
            <a:avLst/>
            <a:gdLst/>
            <a:ahLst/>
            <a:cxnLst/>
            <a:rect r="r" b="b" t="t" l="l"/>
            <a:pathLst>
              <a:path h="1757501" w="4809082">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48490" y="-2973269"/>
            <a:ext cx="8154379" cy="8154379"/>
          </a:xfrm>
          <a:custGeom>
            <a:avLst/>
            <a:gdLst/>
            <a:ahLst/>
            <a:cxnLst/>
            <a:rect r="r" b="b" t="t" l="l"/>
            <a:pathLst>
              <a:path h="8154379" w="8154379">
                <a:moveTo>
                  <a:pt x="0" y="0"/>
                </a:moveTo>
                <a:lnTo>
                  <a:pt x="8154380" y="0"/>
                </a:lnTo>
                <a:lnTo>
                  <a:pt x="8154380" y="8154379"/>
                </a:lnTo>
                <a:lnTo>
                  <a:pt x="0" y="8154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329559" y="3972187"/>
            <a:ext cx="11766040" cy="1940340"/>
          </a:xfrm>
          <a:prstGeom prst="rect">
            <a:avLst/>
          </a:prstGeom>
        </p:spPr>
        <p:txBody>
          <a:bodyPr anchor="t" rtlCol="false" tIns="0" lIns="0" bIns="0" rIns="0">
            <a:spAutoFit/>
          </a:bodyPr>
          <a:lstStyle/>
          <a:p>
            <a:pPr algn="ctr">
              <a:lnSpc>
                <a:spcPts val="14516"/>
              </a:lnSpc>
            </a:pPr>
            <a:r>
              <a:rPr lang="en-US" sz="14516">
                <a:solidFill>
                  <a:srgbClr val="343434"/>
                </a:solidFill>
                <a:latin typeface="Candal"/>
                <a:ea typeface="Candal"/>
                <a:cs typeface="Candal"/>
                <a:sym typeface="Candal"/>
              </a:rPr>
              <a:t>THANK YOU</a:t>
            </a:r>
          </a:p>
        </p:txBody>
      </p:sp>
      <p:sp>
        <p:nvSpPr>
          <p:cNvPr name="Freeform 6" id="6"/>
          <p:cNvSpPr/>
          <p:nvPr/>
        </p:nvSpPr>
        <p:spPr>
          <a:xfrm flipH="false" flipV="false" rot="0">
            <a:off x="-236144" y="-195501"/>
            <a:ext cx="4425558" cy="4425558"/>
          </a:xfrm>
          <a:custGeom>
            <a:avLst/>
            <a:gdLst/>
            <a:ahLst/>
            <a:cxnLst/>
            <a:rect r="r" b="b" t="t" l="l"/>
            <a:pathLst>
              <a:path h="4425558" w="4425558">
                <a:moveTo>
                  <a:pt x="0" y="0"/>
                </a:moveTo>
                <a:lnTo>
                  <a:pt x="4425558" y="0"/>
                </a:lnTo>
                <a:lnTo>
                  <a:pt x="4425558" y="4425558"/>
                </a:lnTo>
                <a:lnTo>
                  <a:pt x="0" y="4425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4171741" y="6177516"/>
            <a:ext cx="4425558" cy="4425558"/>
          </a:xfrm>
          <a:custGeom>
            <a:avLst/>
            <a:gdLst/>
            <a:ahLst/>
            <a:cxnLst/>
            <a:rect r="r" b="b" t="t" l="l"/>
            <a:pathLst>
              <a:path h="4425558" w="4425558">
                <a:moveTo>
                  <a:pt x="4425558" y="4425559"/>
                </a:moveTo>
                <a:lnTo>
                  <a:pt x="0" y="4425559"/>
                </a:lnTo>
                <a:lnTo>
                  <a:pt x="0" y="0"/>
                </a:lnTo>
                <a:lnTo>
                  <a:pt x="4425558" y="0"/>
                </a:lnTo>
                <a:lnTo>
                  <a:pt x="4425558" y="44255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05233" y="8131414"/>
            <a:ext cx="7315200" cy="1923288"/>
          </a:xfrm>
          <a:custGeom>
            <a:avLst/>
            <a:gdLst/>
            <a:ahLst/>
            <a:cxnLst/>
            <a:rect r="r" b="b" t="t" l="l"/>
            <a:pathLst>
              <a:path h="1923288" w="7315200">
                <a:moveTo>
                  <a:pt x="0" y="0"/>
                </a:moveTo>
                <a:lnTo>
                  <a:pt x="7315200" y="0"/>
                </a:lnTo>
                <a:lnTo>
                  <a:pt x="7315200" y="1923288"/>
                </a:lnTo>
                <a:lnTo>
                  <a:pt x="0" y="1923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182110" y="-728801"/>
            <a:ext cx="4809082" cy="1757501"/>
          </a:xfrm>
          <a:custGeom>
            <a:avLst/>
            <a:gdLst/>
            <a:ahLst/>
            <a:cxnLst/>
            <a:rect r="r" b="b" t="t" l="l"/>
            <a:pathLst>
              <a:path h="1757501" w="4809082">
                <a:moveTo>
                  <a:pt x="0" y="0"/>
                </a:moveTo>
                <a:lnTo>
                  <a:pt x="4809083" y="0"/>
                </a:lnTo>
                <a:lnTo>
                  <a:pt x="4809083"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73520" y="-728801"/>
            <a:ext cx="4809082" cy="1757501"/>
          </a:xfrm>
          <a:custGeom>
            <a:avLst/>
            <a:gdLst/>
            <a:ahLst/>
            <a:cxnLst/>
            <a:rect r="r" b="b" t="t" l="l"/>
            <a:pathLst>
              <a:path h="1757501" w="4809082">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714123" y="5836327"/>
            <a:ext cx="4996911" cy="606179"/>
          </a:xfrm>
          <a:prstGeom prst="rect">
            <a:avLst/>
          </a:prstGeom>
        </p:spPr>
        <p:txBody>
          <a:bodyPr anchor="t" rtlCol="false" tIns="0" lIns="0" bIns="0" rIns="0">
            <a:spAutoFit/>
          </a:bodyPr>
          <a:lstStyle/>
          <a:p>
            <a:pPr algn="ctr">
              <a:lnSpc>
                <a:spcPts val="4913"/>
              </a:lnSpc>
            </a:pPr>
            <a:r>
              <a:rPr lang="en-US" sz="3509">
                <a:solidFill>
                  <a:srgbClr val="343434"/>
                </a:solidFill>
                <a:latin typeface="Glacial Indifference"/>
                <a:ea typeface="Glacial Indifference"/>
                <a:cs typeface="Glacial Indifference"/>
                <a:sym typeface="Glacial Indifference"/>
              </a:rPr>
              <a:t>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568867" y="-2561505"/>
            <a:ext cx="5513578" cy="5513578"/>
          </a:xfrm>
          <a:custGeom>
            <a:avLst/>
            <a:gdLst/>
            <a:ahLst/>
            <a:cxnLst/>
            <a:rect r="r" b="b" t="t" l="l"/>
            <a:pathLst>
              <a:path h="5513578" w="5513578">
                <a:moveTo>
                  <a:pt x="0" y="0"/>
                </a:moveTo>
                <a:lnTo>
                  <a:pt x="5513577" y="0"/>
                </a:lnTo>
                <a:lnTo>
                  <a:pt x="5513577" y="5513578"/>
                </a:lnTo>
                <a:lnTo>
                  <a:pt x="0" y="5513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486400" y="6917360"/>
            <a:ext cx="7315200" cy="3657600"/>
          </a:xfrm>
          <a:custGeom>
            <a:avLst/>
            <a:gdLst/>
            <a:ahLst/>
            <a:cxnLst/>
            <a:rect r="r" b="b" t="t" l="l"/>
            <a:pathLst>
              <a:path h="3657600" w="7315200">
                <a:moveTo>
                  <a:pt x="0" y="3657600"/>
                </a:moveTo>
                <a:lnTo>
                  <a:pt x="7315200" y="3657600"/>
                </a:lnTo>
                <a:lnTo>
                  <a:pt x="7315200" y="0"/>
                </a:lnTo>
                <a:lnTo>
                  <a:pt x="0" y="0"/>
                </a:lnTo>
                <a:lnTo>
                  <a:pt x="0" y="36576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754637" y="9411617"/>
            <a:ext cx="3657600" cy="502920"/>
          </a:xfrm>
          <a:custGeom>
            <a:avLst/>
            <a:gdLst/>
            <a:ahLst/>
            <a:cxnLst/>
            <a:rect r="r" b="b" t="t" l="l"/>
            <a:pathLst>
              <a:path h="502920" w="3657600">
                <a:moveTo>
                  <a:pt x="0" y="0"/>
                </a:moveTo>
                <a:lnTo>
                  <a:pt x="3657600" y="0"/>
                </a:lnTo>
                <a:lnTo>
                  <a:pt x="3657600" y="502920"/>
                </a:lnTo>
                <a:lnTo>
                  <a:pt x="0" y="502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26825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14933" y="-345714"/>
            <a:ext cx="5083377" cy="1623107"/>
          </a:xfrm>
          <a:custGeom>
            <a:avLst/>
            <a:gdLst/>
            <a:ahLst/>
            <a:cxnLst/>
            <a:rect r="r" b="b" t="t" l="l"/>
            <a:pathLst>
              <a:path h="1623107" w="5083377">
                <a:moveTo>
                  <a:pt x="0" y="0"/>
                </a:moveTo>
                <a:lnTo>
                  <a:pt x="5083377" y="0"/>
                </a:lnTo>
                <a:lnTo>
                  <a:pt x="5083377" y="1623107"/>
                </a:lnTo>
                <a:lnTo>
                  <a:pt x="0" y="16231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019745" y="1096418"/>
            <a:ext cx="8248511"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Abstract</a:t>
            </a:r>
          </a:p>
        </p:txBody>
      </p:sp>
      <p:sp>
        <p:nvSpPr>
          <p:cNvPr name="TextBox 8" id="8"/>
          <p:cNvSpPr txBox="true"/>
          <p:nvPr/>
        </p:nvSpPr>
        <p:spPr>
          <a:xfrm rot="0">
            <a:off x="1380857" y="3081302"/>
            <a:ext cx="7417674" cy="3768090"/>
          </a:xfrm>
          <a:prstGeom prst="rect">
            <a:avLst/>
          </a:prstGeom>
        </p:spPr>
        <p:txBody>
          <a:bodyPr anchor="t" rtlCol="false" tIns="0" lIns="0" bIns="0" rIns="0">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This project aims to predict student academic success using machine learning techniques. The dataset includes demographic, social, and academic features that influence student performance. Several supervised learning models—Logistic Regression, Decision Tree, and Random Forest—were trained and evaluated under both data-leakage and no-leakage scenarios. The results show that Random Forest without leakage provides the best balance between accuracy, recall, and F1-score, </a:t>
            </a:r>
          </a:p>
        </p:txBody>
      </p:sp>
      <p:sp>
        <p:nvSpPr>
          <p:cNvPr name="TextBox 9" id="9"/>
          <p:cNvSpPr txBox="true"/>
          <p:nvPr/>
        </p:nvSpPr>
        <p:spPr>
          <a:xfrm rot="0">
            <a:off x="9559419" y="3081302"/>
            <a:ext cx="7417674" cy="2929890"/>
          </a:xfrm>
          <a:prstGeom prst="rect">
            <a:avLst/>
          </a:prstGeom>
        </p:spPr>
        <p:txBody>
          <a:bodyPr anchor="t" rtlCol="false" tIns="0" lIns="0" bIns="0" rIns="0">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while models with grade information (leakage) achieve higher but unrealistic performance. Insights from feature importance suggest that failures, absences, and parental involvement strongly impact student outcomes. These findings can support schools in early interventions, personalized tutoring, and attendance monitoring to improve overall success rates.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true" flipV="true" rot="0">
            <a:off x="-281714" y="-232679"/>
            <a:ext cx="6629145" cy="3784639"/>
          </a:xfrm>
          <a:custGeom>
            <a:avLst/>
            <a:gdLst/>
            <a:ahLst/>
            <a:cxnLst/>
            <a:rect r="r" b="b" t="t" l="l"/>
            <a:pathLst>
              <a:path h="3784639" w="6629145">
                <a:moveTo>
                  <a:pt x="6629144" y="3784639"/>
                </a:moveTo>
                <a:lnTo>
                  <a:pt x="0" y="3784639"/>
                </a:lnTo>
                <a:lnTo>
                  <a:pt x="0" y="0"/>
                </a:lnTo>
                <a:lnTo>
                  <a:pt x="6629144" y="0"/>
                </a:lnTo>
                <a:lnTo>
                  <a:pt x="6629144" y="378463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66416" y="6387980"/>
            <a:ext cx="7433579" cy="7433579"/>
          </a:xfrm>
          <a:custGeom>
            <a:avLst/>
            <a:gdLst/>
            <a:ahLst/>
            <a:cxnLst/>
            <a:rect r="r" b="b" t="t" l="l"/>
            <a:pathLst>
              <a:path h="7433579" w="7433579">
                <a:moveTo>
                  <a:pt x="0" y="0"/>
                </a:moveTo>
                <a:lnTo>
                  <a:pt x="7433579" y="0"/>
                </a:lnTo>
                <a:lnTo>
                  <a:pt x="7433579" y="7433579"/>
                </a:lnTo>
                <a:lnTo>
                  <a:pt x="0" y="743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2527199" y="7592182"/>
            <a:ext cx="6112013" cy="3056006"/>
          </a:xfrm>
          <a:custGeom>
            <a:avLst/>
            <a:gdLst/>
            <a:ahLst/>
            <a:cxnLst/>
            <a:rect r="r" b="b" t="t" l="l"/>
            <a:pathLst>
              <a:path h="3056006" w="6112013">
                <a:moveTo>
                  <a:pt x="0" y="0"/>
                </a:moveTo>
                <a:lnTo>
                  <a:pt x="6112013" y="0"/>
                </a:lnTo>
                <a:lnTo>
                  <a:pt x="6112013" y="3056006"/>
                </a:lnTo>
                <a:lnTo>
                  <a:pt x="0" y="3056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7553" y="9518165"/>
            <a:ext cx="2806840" cy="385941"/>
          </a:xfrm>
          <a:custGeom>
            <a:avLst/>
            <a:gdLst/>
            <a:ahLst/>
            <a:cxnLst/>
            <a:rect r="r" b="b" t="t" l="l"/>
            <a:pathLst>
              <a:path h="385941" w="2806840">
                <a:moveTo>
                  <a:pt x="0" y="0"/>
                </a:moveTo>
                <a:lnTo>
                  <a:pt x="2806841" y="0"/>
                </a:lnTo>
                <a:lnTo>
                  <a:pt x="2806841"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16553" y="9518165"/>
            <a:ext cx="2806840" cy="385941"/>
          </a:xfrm>
          <a:custGeom>
            <a:avLst/>
            <a:gdLst/>
            <a:ahLst/>
            <a:cxnLst/>
            <a:rect r="r" b="b" t="t" l="l"/>
            <a:pathLst>
              <a:path h="385941" w="2806840">
                <a:moveTo>
                  <a:pt x="0" y="0"/>
                </a:moveTo>
                <a:lnTo>
                  <a:pt x="2806841" y="0"/>
                </a:lnTo>
                <a:lnTo>
                  <a:pt x="2806841"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395553" y="9518165"/>
            <a:ext cx="2806840" cy="385941"/>
          </a:xfrm>
          <a:custGeom>
            <a:avLst/>
            <a:gdLst/>
            <a:ahLst/>
            <a:cxnLst/>
            <a:rect r="r" b="b" t="t" l="l"/>
            <a:pathLst>
              <a:path h="385941" w="2806840">
                <a:moveTo>
                  <a:pt x="0" y="0"/>
                </a:moveTo>
                <a:lnTo>
                  <a:pt x="2806840" y="0"/>
                </a:lnTo>
                <a:lnTo>
                  <a:pt x="2806840"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474553" y="9518165"/>
            <a:ext cx="2806840" cy="385941"/>
          </a:xfrm>
          <a:custGeom>
            <a:avLst/>
            <a:gdLst/>
            <a:ahLst/>
            <a:cxnLst/>
            <a:rect r="r" b="b" t="t" l="l"/>
            <a:pathLst>
              <a:path h="385941" w="2806840">
                <a:moveTo>
                  <a:pt x="0" y="0"/>
                </a:moveTo>
                <a:lnTo>
                  <a:pt x="2806840" y="0"/>
                </a:lnTo>
                <a:lnTo>
                  <a:pt x="2806840"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922426" y="8094926"/>
            <a:ext cx="5321560" cy="5321560"/>
          </a:xfrm>
          <a:custGeom>
            <a:avLst/>
            <a:gdLst/>
            <a:ahLst/>
            <a:cxnLst/>
            <a:rect r="r" b="b" t="t" l="l"/>
            <a:pathLst>
              <a:path h="5321560" w="5321560">
                <a:moveTo>
                  <a:pt x="0" y="0"/>
                </a:moveTo>
                <a:lnTo>
                  <a:pt x="5321559" y="0"/>
                </a:lnTo>
                <a:lnTo>
                  <a:pt x="5321559" y="5321559"/>
                </a:lnTo>
                <a:lnTo>
                  <a:pt x="0" y="53215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078869" y="3824971"/>
            <a:ext cx="12130262" cy="125349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Problem: Many students are at risk of failing or dropping out due to poor academic performance, absenteeism, or lack of support. Teachers and schools often lack predictive tools to identify these students early, which delays effective interventions. </a:t>
            </a:r>
          </a:p>
        </p:txBody>
      </p:sp>
      <p:sp>
        <p:nvSpPr>
          <p:cNvPr name="TextBox 11" id="11"/>
          <p:cNvSpPr txBox="true"/>
          <p:nvPr/>
        </p:nvSpPr>
        <p:spPr>
          <a:xfrm rot="0">
            <a:off x="5676361" y="597904"/>
            <a:ext cx="7596384" cy="2398392"/>
          </a:xfrm>
          <a:prstGeom prst="rect">
            <a:avLst/>
          </a:prstGeom>
        </p:spPr>
        <p:txBody>
          <a:bodyPr anchor="t" rtlCol="false" tIns="0" lIns="0" bIns="0" rIns="0">
            <a:spAutoFit/>
          </a:bodyPr>
          <a:lstStyle/>
          <a:p>
            <a:pPr algn="ctr">
              <a:lnSpc>
                <a:spcPts val="9688"/>
              </a:lnSpc>
            </a:pPr>
            <a:r>
              <a:rPr lang="en-US" sz="6920">
                <a:solidFill>
                  <a:srgbClr val="343434"/>
                </a:solidFill>
                <a:latin typeface="Candal"/>
                <a:ea typeface="Candal"/>
                <a:cs typeface="Candal"/>
                <a:sym typeface="Candal"/>
              </a:rPr>
              <a:t>Problem &amp; Value</a:t>
            </a:r>
          </a:p>
        </p:txBody>
      </p:sp>
      <p:sp>
        <p:nvSpPr>
          <p:cNvPr name="TextBox 12" id="12"/>
          <p:cNvSpPr txBox="true"/>
          <p:nvPr/>
        </p:nvSpPr>
        <p:spPr>
          <a:xfrm rot="0">
            <a:off x="3078869" y="6100274"/>
            <a:ext cx="12130262" cy="251079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Value: By building predictive models on student data, schools can:Detect</a:t>
            </a:r>
          </a:p>
          <a:p>
            <a:pPr algn="just">
              <a:lnSpc>
                <a:spcPts val="3359"/>
              </a:lnSpc>
            </a:pPr>
            <a:r>
              <a:rPr lang="en-US" sz="2400">
                <a:solidFill>
                  <a:srgbClr val="343434"/>
                </a:solidFill>
                <a:latin typeface="Glacial Indifference"/>
                <a:ea typeface="Glacial Indifference"/>
                <a:cs typeface="Glacial Indifference"/>
                <a:sym typeface="Glacial Indifference"/>
              </a:rPr>
              <a:t>      at-risk students before final exams. </a:t>
            </a:r>
          </a:p>
          <a:p>
            <a:pPr algn="just">
              <a:lnSpc>
                <a:spcPts val="3359"/>
              </a:lnSpc>
            </a:pPr>
            <a:r>
              <a:rPr lang="en-US" sz="2400">
                <a:solidFill>
                  <a:srgbClr val="343434"/>
                </a:solidFill>
                <a:latin typeface="Glacial Indifference"/>
                <a:ea typeface="Glacial Indifference"/>
                <a:cs typeface="Glacial Indifference"/>
                <a:sym typeface="Glacial Indifference"/>
              </a:rPr>
              <a:t>      Target interventions such as tutoring, counseling, or attendance monitoring. </a:t>
            </a:r>
          </a:p>
          <a:p>
            <a:pPr algn="just">
              <a:lnSpc>
                <a:spcPts val="3359"/>
              </a:lnSpc>
            </a:pPr>
            <a:r>
              <a:rPr lang="en-US" sz="2400">
                <a:solidFill>
                  <a:srgbClr val="343434"/>
                </a:solidFill>
                <a:latin typeface="Glacial Indifference"/>
                <a:ea typeface="Glacial Indifference"/>
                <a:cs typeface="Glacial Indifference"/>
                <a:sym typeface="Glacial Indifference"/>
              </a:rPr>
              <a:t>      Allocate resources more effectively to students who need the most support. </a:t>
            </a:r>
          </a:p>
          <a:p>
            <a:pPr algn="just">
              <a:lnSpc>
                <a:spcPts val="3359"/>
              </a:lnSpc>
            </a:pPr>
            <a:r>
              <a:rPr lang="en-US" sz="2400">
                <a:solidFill>
                  <a:srgbClr val="343434"/>
                </a:solidFill>
                <a:latin typeface="Glacial Indifference"/>
                <a:ea typeface="Glacial Indifference"/>
                <a:cs typeface="Glacial Indifference"/>
                <a:sym typeface="Glacial Indifference"/>
              </a:rPr>
              <a:t>      Improve overall academic performance and reduce dropout rates. </a:t>
            </a:r>
          </a:p>
          <a:p>
            <a:pPr algn="just">
              <a:lnSpc>
                <a:spcPts val="33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03723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60744" y="12966"/>
            <a:ext cx="4982245" cy="4464824"/>
          </a:xfrm>
          <a:custGeom>
            <a:avLst/>
            <a:gdLst/>
            <a:ahLst/>
            <a:cxnLst/>
            <a:rect r="r" b="b" t="t" l="l"/>
            <a:pathLst>
              <a:path h="4464824" w="4982245">
                <a:moveTo>
                  <a:pt x="0" y="0"/>
                </a:moveTo>
                <a:lnTo>
                  <a:pt x="4982245" y="0"/>
                </a:lnTo>
                <a:lnTo>
                  <a:pt x="4982245" y="4464823"/>
                </a:lnTo>
                <a:lnTo>
                  <a:pt x="0" y="4464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2699747" y="4268823"/>
            <a:ext cx="6860854" cy="6087449"/>
          </a:xfrm>
          <a:custGeom>
            <a:avLst/>
            <a:gdLst/>
            <a:ahLst/>
            <a:cxnLst/>
            <a:rect r="r" b="b" t="t" l="l"/>
            <a:pathLst>
              <a:path h="6087449" w="6860854">
                <a:moveTo>
                  <a:pt x="0" y="0"/>
                </a:moveTo>
                <a:lnTo>
                  <a:pt x="6860854" y="0"/>
                </a:lnTo>
                <a:lnTo>
                  <a:pt x="6860854" y="6087449"/>
                </a:lnTo>
                <a:lnTo>
                  <a:pt x="0" y="60874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836830" y="-245745"/>
            <a:ext cx="7315200" cy="2834640"/>
          </a:xfrm>
          <a:custGeom>
            <a:avLst/>
            <a:gdLst/>
            <a:ahLst/>
            <a:cxnLst/>
            <a:rect r="r" b="b" t="t" l="l"/>
            <a:pathLst>
              <a:path h="2834640" w="7315200">
                <a:moveTo>
                  <a:pt x="0" y="0"/>
                </a:moveTo>
                <a:lnTo>
                  <a:pt x="7315200" y="0"/>
                </a:lnTo>
                <a:lnTo>
                  <a:pt x="7315200" y="2834640"/>
                </a:lnTo>
                <a:lnTo>
                  <a:pt x="0" y="28346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842589" y="6899916"/>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030378" y="2588895"/>
            <a:ext cx="13059279" cy="6010173"/>
          </a:xfrm>
          <a:custGeom>
            <a:avLst/>
            <a:gdLst/>
            <a:ahLst/>
            <a:cxnLst/>
            <a:rect r="r" b="b" t="t" l="l"/>
            <a:pathLst>
              <a:path h="6010173" w="13059279">
                <a:moveTo>
                  <a:pt x="0" y="0"/>
                </a:moveTo>
                <a:lnTo>
                  <a:pt x="13059279" y="0"/>
                </a:lnTo>
                <a:lnTo>
                  <a:pt x="13059279" y="6010173"/>
                </a:lnTo>
                <a:lnTo>
                  <a:pt x="0" y="6010173"/>
                </a:lnTo>
                <a:lnTo>
                  <a:pt x="0" y="0"/>
                </a:lnTo>
                <a:close/>
              </a:path>
            </a:pathLst>
          </a:custGeom>
          <a:blipFill>
            <a:blip r:embed="rId12"/>
            <a:stretch>
              <a:fillRect l="0" t="0" r="0" b="0"/>
            </a:stretch>
          </a:blipFill>
        </p:spPr>
      </p:sp>
      <p:sp>
        <p:nvSpPr>
          <p:cNvPr name="TextBox 8" id="8"/>
          <p:cNvSpPr txBox="true"/>
          <p:nvPr/>
        </p:nvSpPr>
        <p:spPr>
          <a:xfrm rot="0">
            <a:off x="3163599" y="150178"/>
            <a:ext cx="10298701"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521758" y="9258300"/>
            <a:ext cx="4070393" cy="1487544"/>
          </a:xfrm>
          <a:custGeom>
            <a:avLst/>
            <a:gdLst/>
            <a:ahLst/>
            <a:cxnLst/>
            <a:rect r="r" b="b" t="t" l="l"/>
            <a:pathLst>
              <a:path h="1487544" w="4070393">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93523" y="9258300"/>
            <a:ext cx="4070393" cy="1487544"/>
          </a:xfrm>
          <a:custGeom>
            <a:avLst/>
            <a:gdLst/>
            <a:ahLst/>
            <a:cxnLst/>
            <a:rect r="r" b="b" t="t" l="l"/>
            <a:pathLst>
              <a:path h="1487544" w="4070393">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108803" y="9258300"/>
            <a:ext cx="4070393" cy="1487544"/>
          </a:xfrm>
          <a:custGeom>
            <a:avLst/>
            <a:gdLst/>
            <a:ahLst/>
            <a:cxnLst/>
            <a:rect r="r" b="b" t="t" l="l"/>
            <a:pathLst>
              <a:path h="1487544" w="4070393">
                <a:moveTo>
                  <a:pt x="0" y="0"/>
                </a:moveTo>
                <a:lnTo>
                  <a:pt x="4070394" y="0"/>
                </a:lnTo>
                <a:lnTo>
                  <a:pt x="4070394"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424084" y="9258300"/>
            <a:ext cx="4070393" cy="1487544"/>
          </a:xfrm>
          <a:custGeom>
            <a:avLst/>
            <a:gdLst/>
            <a:ahLst/>
            <a:cxnLst/>
            <a:rect r="r" b="b" t="t" l="l"/>
            <a:pathLst>
              <a:path h="1487544" w="4070393">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39365" y="9258300"/>
            <a:ext cx="4070393" cy="1487544"/>
          </a:xfrm>
          <a:custGeom>
            <a:avLst/>
            <a:gdLst/>
            <a:ahLst/>
            <a:cxnLst/>
            <a:rect r="r" b="b" t="t" l="l"/>
            <a:pathLst>
              <a:path h="1487544" w="4070393">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35805" y="7733864"/>
            <a:ext cx="3792914" cy="3792914"/>
          </a:xfrm>
          <a:custGeom>
            <a:avLst/>
            <a:gdLst/>
            <a:ahLst/>
            <a:cxnLst/>
            <a:rect r="r" b="b" t="t" l="l"/>
            <a:pathLst>
              <a:path h="3792914" w="3792914">
                <a:moveTo>
                  <a:pt x="0" y="0"/>
                </a:moveTo>
                <a:lnTo>
                  <a:pt x="3792914" y="0"/>
                </a:lnTo>
                <a:lnTo>
                  <a:pt x="3792914" y="3792915"/>
                </a:lnTo>
                <a:lnTo>
                  <a:pt x="0" y="3792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73361" y="8188295"/>
            <a:ext cx="4381849" cy="2884054"/>
          </a:xfrm>
          <a:custGeom>
            <a:avLst/>
            <a:gdLst/>
            <a:ahLst/>
            <a:cxnLst/>
            <a:rect r="r" b="b" t="t" l="l"/>
            <a:pathLst>
              <a:path h="2884054" w="4381849">
                <a:moveTo>
                  <a:pt x="0" y="0"/>
                </a:moveTo>
                <a:lnTo>
                  <a:pt x="4381849" y="0"/>
                </a:lnTo>
                <a:lnTo>
                  <a:pt x="4381849" y="2884053"/>
                </a:lnTo>
                <a:lnTo>
                  <a:pt x="0" y="2884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5733" y="2821987"/>
            <a:ext cx="7617104" cy="6016983"/>
          </a:xfrm>
          <a:custGeom>
            <a:avLst/>
            <a:gdLst/>
            <a:ahLst/>
            <a:cxnLst/>
            <a:rect r="r" b="b" t="t" l="l"/>
            <a:pathLst>
              <a:path h="6016983" w="7617104">
                <a:moveTo>
                  <a:pt x="0" y="0"/>
                </a:moveTo>
                <a:lnTo>
                  <a:pt x="7617104" y="0"/>
                </a:lnTo>
                <a:lnTo>
                  <a:pt x="7617104" y="6016984"/>
                </a:lnTo>
                <a:lnTo>
                  <a:pt x="0" y="6016984"/>
                </a:lnTo>
                <a:lnTo>
                  <a:pt x="0" y="0"/>
                </a:lnTo>
                <a:close/>
              </a:path>
            </a:pathLst>
          </a:custGeom>
          <a:blipFill>
            <a:blip r:embed="rId8"/>
            <a:stretch>
              <a:fillRect l="0" t="0" r="0" b="0"/>
            </a:stretch>
          </a:blipFill>
        </p:spPr>
      </p:sp>
      <p:sp>
        <p:nvSpPr>
          <p:cNvPr name="Freeform 10" id="10"/>
          <p:cNvSpPr/>
          <p:nvPr/>
        </p:nvSpPr>
        <p:spPr>
          <a:xfrm flipH="false" flipV="false" rot="0">
            <a:off x="8187694" y="3443280"/>
            <a:ext cx="9586867" cy="4745015"/>
          </a:xfrm>
          <a:custGeom>
            <a:avLst/>
            <a:gdLst/>
            <a:ahLst/>
            <a:cxnLst/>
            <a:rect r="r" b="b" t="t" l="l"/>
            <a:pathLst>
              <a:path h="4745015" w="9586867">
                <a:moveTo>
                  <a:pt x="0" y="0"/>
                </a:moveTo>
                <a:lnTo>
                  <a:pt x="9586867" y="0"/>
                </a:lnTo>
                <a:lnTo>
                  <a:pt x="9586867" y="4745015"/>
                </a:lnTo>
                <a:lnTo>
                  <a:pt x="0" y="4745015"/>
                </a:lnTo>
                <a:lnTo>
                  <a:pt x="0" y="0"/>
                </a:lnTo>
                <a:close/>
              </a:path>
            </a:pathLst>
          </a:custGeom>
          <a:blipFill>
            <a:blip r:embed="rId9"/>
            <a:stretch>
              <a:fillRect l="0" t="0" r="0" b="0"/>
            </a:stretch>
          </a:blipFill>
        </p:spPr>
      </p:sp>
      <p:sp>
        <p:nvSpPr>
          <p:cNvPr name="TextBox 11" id="11"/>
          <p:cNvSpPr txBox="true"/>
          <p:nvPr/>
        </p:nvSpPr>
        <p:spPr>
          <a:xfrm rot="0">
            <a:off x="-126306" y="231749"/>
            <a:ext cx="8896592" cy="2170909"/>
          </a:xfrm>
          <a:prstGeom prst="rect">
            <a:avLst/>
          </a:prstGeom>
        </p:spPr>
        <p:txBody>
          <a:bodyPr anchor="t" rtlCol="false" tIns="0" lIns="0" bIns="0" rIns="0">
            <a:spAutoFit/>
          </a:bodyPr>
          <a:lstStyle/>
          <a:p>
            <a:pPr algn="ctr">
              <a:lnSpc>
                <a:spcPts val="8719"/>
              </a:lnSpc>
            </a:pPr>
            <a:r>
              <a:rPr lang="en-US" sz="6228">
                <a:solidFill>
                  <a:srgbClr val="343434"/>
                </a:solidFill>
                <a:latin typeface="Candal"/>
                <a:ea typeface="Candal"/>
                <a:cs typeface="Candal"/>
                <a:sym typeface="Candal"/>
              </a:rPr>
              <a:t>absences_capped</a:t>
            </a:r>
          </a:p>
          <a:p>
            <a:pPr algn="ctr">
              <a:lnSpc>
                <a:spcPts val="8719"/>
              </a:lnSpc>
            </a:pPr>
            <a:r>
              <a:rPr lang="en-US" sz="6228">
                <a:solidFill>
                  <a:srgbClr val="343434"/>
                </a:solidFill>
                <a:latin typeface="Candal"/>
                <a:ea typeface="Candal"/>
                <a:cs typeface="Candal"/>
                <a:sym typeface="Candal"/>
              </a:rPr>
              <a:t>VS G3</a:t>
            </a:r>
          </a:p>
        </p:txBody>
      </p:sp>
      <p:sp>
        <p:nvSpPr>
          <p:cNvPr name="TextBox 12" id="12"/>
          <p:cNvSpPr txBox="true"/>
          <p:nvPr/>
        </p:nvSpPr>
        <p:spPr>
          <a:xfrm rot="0">
            <a:off x="9391408" y="231749"/>
            <a:ext cx="8896592" cy="3273550"/>
          </a:xfrm>
          <a:prstGeom prst="rect">
            <a:avLst/>
          </a:prstGeom>
        </p:spPr>
        <p:txBody>
          <a:bodyPr anchor="t" rtlCol="false" tIns="0" lIns="0" bIns="0" rIns="0">
            <a:spAutoFit/>
          </a:bodyPr>
          <a:lstStyle/>
          <a:p>
            <a:pPr algn="ctr">
              <a:lnSpc>
                <a:spcPts val="8719"/>
              </a:lnSpc>
            </a:pPr>
            <a:r>
              <a:rPr lang="en-US" sz="6228">
                <a:solidFill>
                  <a:srgbClr val="343434"/>
                </a:solidFill>
                <a:latin typeface="Candal"/>
                <a:ea typeface="Candal"/>
                <a:cs typeface="Candal"/>
                <a:sym typeface="Candal"/>
              </a:rPr>
              <a:t>absences_capped</a:t>
            </a:r>
          </a:p>
          <a:p>
            <a:pPr algn="ctr">
              <a:lnSpc>
                <a:spcPts val="8719"/>
              </a:lnSpc>
            </a:pPr>
            <a:r>
              <a:rPr lang="en-US" sz="6228">
                <a:solidFill>
                  <a:srgbClr val="343434"/>
                </a:solidFill>
                <a:latin typeface="Candal"/>
                <a:ea typeface="Candal"/>
                <a:cs typeface="Candal"/>
                <a:sym typeface="Candal"/>
              </a:rPr>
              <a:t>VS absences</a:t>
            </a:r>
          </a:p>
          <a:p>
            <a:pPr algn="ctr">
              <a:lnSpc>
                <a:spcPts val="87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09550" y="7119153"/>
            <a:ext cx="5115420" cy="5115420"/>
          </a:xfrm>
          <a:custGeom>
            <a:avLst/>
            <a:gdLst/>
            <a:ahLst/>
            <a:cxnLst/>
            <a:rect r="r" b="b" t="t" l="l"/>
            <a:pathLst>
              <a:path h="5115420" w="5115420">
                <a:moveTo>
                  <a:pt x="0" y="0"/>
                </a:moveTo>
                <a:lnTo>
                  <a:pt x="5115420" y="0"/>
                </a:lnTo>
                <a:lnTo>
                  <a:pt x="5115420" y="5115420"/>
                </a:lnTo>
                <a:lnTo>
                  <a:pt x="0" y="51154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022934" y="2418898"/>
            <a:ext cx="9608356" cy="4070449"/>
          </a:xfrm>
          <a:custGeom>
            <a:avLst/>
            <a:gdLst/>
            <a:ahLst/>
            <a:cxnLst/>
            <a:rect r="r" b="b" t="t" l="l"/>
            <a:pathLst>
              <a:path h="4070449" w="9608356">
                <a:moveTo>
                  <a:pt x="0" y="0"/>
                </a:moveTo>
                <a:lnTo>
                  <a:pt x="9608356" y="0"/>
                </a:lnTo>
                <a:lnTo>
                  <a:pt x="9608356" y="4070449"/>
                </a:lnTo>
                <a:lnTo>
                  <a:pt x="0" y="40704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9510" y="-997475"/>
            <a:ext cx="3846149" cy="2692304"/>
          </a:xfrm>
          <a:custGeom>
            <a:avLst/>
            <a:gdLst/>
            <a:ahLst/>
            <a:cxnLst/>
            <a:rect r="r" b="b" t="t" l="l"/>
            <a:pathLst>
              <a:path h="2692304" w="3846149">
                <a:moveTo>
                  <a:pt x="0" y="0"/>
                </a:moveTo>
                <a:lnTo>
                  <a:pt x="3846149" y="0"/>
                </a:lnTo>
                <a:lnTo>
                  <a:pt x="3846149" y="2692304"/>
                </a:lnTo>
                <a:lnTo>
                  <a:pt x="0" y="26923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5306" y="77728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72585" y="173711"/>
            <a:ext cx="11142830" cy="1416082"/>
          </a:xfrm>
          <a:prstGeom prst="rect">
            <a:avLst/>
          </a:prstGeom>
        </p:spPr>
        <p:txBody>
          <a:bodyPr anchor="t" rtlCol="false" tIns="0" lIns="0" bIns="0" rIns="0">
            <a:spAutoFit/>
          </a:bodyPr>
          <a:lstStyle/>
          <a:p>
            <a:pPr algn="ctr">
              <a:lnSpc>
                <a:spcPts val="11578"/>
              </a:lnSpc>
            </a:pPr>
            <a:r>
              <a:rPr lang="en-US" sz="8270">
                <a:solidFill>
                  <a:srgbClr val="343434"/>
                </a:solidFill>
                <a:latin typeface="Candal"/>
                <a:ea typeface="Candal"/>
                <a:cs typeface="Candal"/>
                <a:sym typeface="Candal"/>
              </a:rPr>
              <a:t>Methods</a:t>
            </a:r>
          </a:p>
        </p:txBody>
      </p:sp>
      <p:sp>
        <p:nvSpPr>
          <p:cNvPr name="TextBox 7" id="7"/>
          <p:cNvSpPr txBox="true"/>
          <p:nvPr/>
        </p:nvSpPr>
        <p:spPr>
          <a:xfrm rot="0">
            <a:off x="4905870" y="1892953"/>
            <a:ext cx="8810600" cy="7365347"/>
          </a:xfrm>
          <a:prstGeom prst="rect">
            <a:avLst/>
          </a:prstGeom>
        </p:spPr>
        <p:txBody>
          <a:bodyPr anchor="t" rtlCol="false" tIns="0" lIns="0" bIns="0" rIns="0">
            <a:spAutoFit/>
          </a:bodyPr>
          <a:lstStyle/>
          <a:p>
            <a:pPr algn="ctr" marL="528176" indent="-264088" lvl="1">
              <a:lnSpc>
                <a:spcPts val="3424"/>
              </a:lnSpc>
              <a:buAutoNum type="arabicPeriod" startAt="1"/>
            </a:pPr>
            <a:r>
              <a:rPr lang="en-US" b="true" sz="2446">
                <a:solidFill>
                  <a:srgbClr val="343434"/>
                </a:solidFill>
                <a:latin typeface="Canva Sans Bold"/>
                <a:ea typeface="Canva Sans Bold"/>
                <a:cs typeface="Canva Sans Bold"/>
                <a:sym typeface="Canva Sans Bold"/>
              </a:rPr>
              <a:t>Data Cleaning &amp; Preprocessing: We handled missing values, converted categorical variables into numerical form (one-hot encoding), and engineered new features such as pass/fail, risk, and absences_capped. </a:t>
            </a:r>
          </a:p>
          <a:p>
            <a:pPr algn="ctr" marL="528176" indent="-264088" lvl="1">
              <a:lnSpc>
                <a:spcPts val="3424"/>
              </a:lnSpc>
              <a:buAutoNum type="arabicPeriod" startAt="1"/>
            </a:pPr>
            <a:r>
              <a:rPr lang="en-US" b="true" sz="2446">
                <a:solidFill>
                  <a:srgbClr val="343434"/>
                </a:solidFill>
                <a:latin typeface="Canva Sans Bold"/>
                <a:ea typeface="Canva Sans Bold"/>
                <a:cs typeface="Canva Sans Bold"/>
                <a:sym typeface="Canva Sans Bold"/>
              </a:rPr>
              <a:t>Exploratory Data </a:t>
            </a:r>
            <a:r>
              <a:rPr lang="en-US" b="true" sz="2446">
                <a:solidFill>
                  <a:srgbClr val="343434"/>
                </a:solidFill>
                <a:latin typeface="Canva Sans Bold"/>
                <a:ea typeface="Canva Sans Bold"/>
                <a:cs typeface="Canva Sans Bold"/>
                <a:sym typeface="Canva Sans Bold"/>
              </a:rPr>
              <a:t>Analysis (EDA): We explored distributions, correlations, and patterns (e.g., absences vs. grades, failures vs. outcomes). </a:t>
            </a:r>
          </a:p>
          <a:p>
            <a:pPr algn="ctr" marL="528176" indent="-264088" lvl="1">
              <a:lnSpc>
                <a:spcPts val="3424"/>
              </a:lnSpc>
              <a:buAutoNum type="arabicPeriod" startAt="1"/>
            </a:pPr>
            <a:r>
              <a:rPr lang="en-US" b="true" sz="2446">
                <a:solidFill>
                  <a:srgbClr val="343434"/>
                </a:solidFill>
                <a:latin typeface="Canva Sans Bold"/>
                <a:ea typeface="Canva Sans Bold"/>
                <a:cs typeface="Canva Sans Bold"/>
                <a:sym typeface="Canva Sans Bold"/>
              </a:rPr>
              <a:t>Clustering: We applied K-Means to group students into behavioral/risk clusters. </a:t>
            </a:r>
          </a:p>
          <a:p>
            <a:pPr algn="ctr" marL="528176" indent="-264088" lvl="1">
              <a:lnSpc>
                <a:spcPts val="3424"/>
              </a:lnSpc>
              <a:buAutoNum type="arabicPeriod" startAt="1"/>
            </a:pPr>
            <a:r>
              <a:rPr lang="en-US" b="true" sz="2446">
                <a:solidFill>
                  <a:srgbClr val="343434"/>
                </a:solidFill>
                <a:latin typeface="Canva Sans Bold"/>
                <a:ea typeface="Canva Sans Bold"/>
                <a:cs typeface="Canva Sans Bold"/>
                <a:sym typeface="Canva Sans Bold"/>
              </a:rPr>
              <a:t>Supervised Learning: We trained three algorithms—Logistic Regression, Decision Tree, and Random Forest—using two setups: with data leakage (including G1, G2) and without leakage (excluding them). </a:t>
            </a:r>
          </a:p>
          <a:p>
            <a:pPr algn="ctr" marL="528176" indent="-264088" lvl="1">
              <a:lnSpc>
                <a:spcPts val="3424"/>
              </a:lnSpc>
              <a:buAutoNum type="arabicPeriod" startAt="1"/>
            </a:pPr>
            <a:r>
              <a:rPr lang="en-US" b="true" sz="2446">
                <a:solidFill>
                  <a:srgbClr val="343434"/>
                </a:solidFill>
                <a:latin typeface="Canva Sans Bold"/>
                <a:ea typeface="Canva Sans Bold"/>
                <a:cs typeface="Canva Sans Bold"/>
                <a:sym typeface="Canva Sans Bold"/>
              </a:rPr>
              <a:t>Evaluation: We used both hold-out validation and 5-fold cross-validation. Hyperparameter tuning was conducted to optimize performance. </a:t>
            </a:r>
          </a:p>
          <a:p>
            <a:pPr algn="ctr">
              <a:lnSpc>
                <a:spcPts val="342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399534" y="-214684"/>
            <a:ext cx="4084018" cy="3242037"/>
          </a:xfrm>
          <a:custGeom>
            <a:avLst/>
            <a:gdLst/>
            <a:ahLst/>
            <a:cxnLst/>
            <a:rect r="r" b="b" t="t" l="l"/>
            <a:pathLst>
              <a:path h="3242037" w="4084018">
                <a:moveTo>
                  <a:pt x="0" y="0"/>
                </a:moveTo>
                <a:lnTo>
                  <a:pt x="4084018" y="0"/>
                </a:lnTo>
                <a:lnTo>
                  <a:pt x="4084018" y="3242037"/>
                </a:lnTo>
                <a:lnTo>
                  <a:pt x="0" y="3242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910" y="2149010"/>
            <a:ext cx="8574963" cy="7109290"/>
          </a:xfrm>
          <a:custGeom>
            <a:avLst/>
            <a:gdLst/>
            <a:ahLst/>
            <a:cxnLst/>
            <a:rect r="r" b="b" t="t" l="l"/>
            <a:pathLst>
              <a:path h="7109290" w="8574963">
                <a:moveTo>
                  <a:pt x="0" y="0"/>
                </a:moveTo>
                <a:lnTo>
                  <a:pt x="8574963" y="0"/>
                </a:lnTo>
                <a:lnTo>
                  <a:pt x="8574963" y="7109290"/>
                </a:lnTo>
                <a:lnTo>
                  <a:pt x="0" y="7109290"/>
                </a:lnTo>
                <a:lnTo>
                  <a:pt x="0" y="0"/>
                </a:lnTo>
                <a:close/>
              </a:path>
            </a:pathLst>
          </a:custGeom>
          <a:blipFill>
            <a:blip r:embed="rId4"/>
            <a:stretch>
              <a:fillRect l="-2976" t="0" r="-2976" b="0"/>
            </a:stretch>
          </a:blipFill>
        </p:spPr>
      </p:sp>
      <p:sp>
        <p:nvSpPr>
          <p:cNvPr name="Freeform 4" id="4"/>
          <p:cNvSpPr/>
          <p:nvPr/>
        </p:nvSpPr>
        <p:spPr>
          <a:xfrm flipH="false" flipV="false" rot="0">
            <a:off x="9358824" y="2149010"/>
            <a:ext cx="8929176" cy="6946931"/>
          </a:xfrm>
          <a:custGeom>
            <a:avLst/>
            <a:gdLst/>
            <a:ahLst/>
            <a:cxnLst/>
            <a:rect r="r" b="b" t="t" l="l"/>
            <a:pathLst>
              <a:path h="6946931" w="8929176">
                <a:moveTo>
                  <a:pt x="0" y="0"/>
                </a:moveTo>
                <a:lnTo>
                  <a:pt x="8929176" y="0"/>
                </a:lnTo>
                <a:lnTo>
                  <a:pt x="8929176" y="6946931"/>
                </a:lnTo>
                <a:lnTo>
                  <a:pt x="0" y="6946931"/>
                </a:lnTo>
                <a:lnTo>
                  <a:pt x="0" y="0"/>
                </a:lnTo>
                <a:close/>
              </a:path>
            </a:pathLst>
          </a:custGeom>
          <a:blipFill>
            <a:blip r:embed="rId5"/>
            <a:stretch>
              <a:fillRect l="-2482" t="0" r="-2482" b="-5600"/>
            </a:stretch>
          </a:blipFill>
        </p:spPr>
      </p:sp>
      <p:sp>
        <p:nvSpPr>
          <p:cNvPr name="TextBox 5" id="5"/>
          <p:cNvSpPr txBox="true"/>
          <p:nvPr/>
        </p:nvSpPr>
        <p:spPr>
          <a:xfrm rot="0">
            <a:off x="6204043" y="-180975"/>
            <a:ext cx="6762097"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835274" y="-222940"/>
            <a:ext cx="6929190" cy="2685061"/>
          </a:xfrm>
          <a:custGeom>
            <a:avLst/>
            <a:gdLst/>
            <a:ahLst/>
            <a:cxnLst/>
            <a:rect r="r" b="b" t="t" l="l"/>
            <a:pathLst>
              <a:path h="2685061" w="6929190">
                <a:moveTo>
                  <a:pt x="0" y="0"/>
                </a:moveTo>
                <a:lnTo>
                  <a:pt x="6929191" y="0"/>
                </a:lnTo>
                <a:lnTo>
                  <a:pt x="6929191" y="2685062"/>
                </a:lnTo>
                <a:lnTo>
                  <a:pt x="0" y="2685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265694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91988" y="2462122"/>
            <a:ext cx="11170843" cy="7824878"/>
          </a:xfrm>
          <a:custGeom>
            <a:avLst/>
            <a:gdLst/>
            <a:ahLst/>
            <a:cxnLst/>
            <a:rect r="r" b="b" t="t" l="l"/>
            <a:pathLst>
              <a:path h="7824878" w="11170843">
                <a:moveTo>
                  <a:pt x="0" y="0"/>
                </a:moveTo>
                <a:lnTo>
                  <a:pt x="11170843" y="0"/>
                </a:lnTo>
                <a:lnTo>
                  <a:pt x="11170843" y="7824878"/>
                </a:lnTo>
                <a:lnTo>
                  <a:pt x="0" y="7824878"/>
                </a:lnTo>
                <a:lnTo>
                  <a:pt x="0" y="0"/>
                </a:lnTo>
                <a:close/>
              </a:path>
            </a:pathLst>
          </a:custGeom>
          <a:blipFill>
            <a:blip r:embed="rId6"/>
            <a:stretch>
              <a:fillRect l="0" t="-995" r="0" b="-3467"/>
            </a:stretch>
          </a:blipFill>
        </p:spPr>
      </p:sp>
      <p:sp>
        <p:nvSpPr>
          <p:cNvPr name="TextBox 5" id="5"/>
          <p:cNvSpPr txBox="true"/>
          <p:nvPr/>
        </p:nvSpPr>
        <p:spPr>
          <a:xfrm rot="0">
            <a:off x="4549519" y="550641"/>
            <a:ext cx="11786706" cy="1623922"/>
          </a:xfrm>
          <a:prstGeom prst="rect">
            <a:avLst/>
          </a:prstGeom>
        </p:spPr>
        <p:txBody>
          <a:bodyPr anchor="t" rtlCol="false" tIns="0" lIns="0" bIns="0" rIns="0">
            <a:spAutoFit/>
          </a:bodyPr>
          <a:lstStyle/>
          <a:p>
            <a:pPr algn="ctr">
              <a:lnSpc>
                <a:spcPts val="13233"/>
              </a:lnSpc>
            </a:pPr>
            <a:r>
              <a:rPr lang="en-US" sz="9452">
                <a:solidFill>
                  <a:srgbClr val="343434"/>
                </a:solidFill>
                <a:latin typeface="Candal"/>
                <a:ea typeface="Candal"/>
                <a:cs typeface="Candal"/>
                <a:sym typeface="Candal"/>
              </a:rPr>
              <a:t>Most 10 Features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98151" y="-187007"/>
            <a:ext cx="4499059" cy="4499059"/>
          </a:xfrm>
          <a:custGeom>
            <a:avLst/>
            <a:gdLst/>
            <a:ahLst/>
            <a:cxnLst/>
            <a:rect r="r" b="b" t="t" l="l"/>
            <a:pathLst>
              <a:path h="4499059" w="4499059">
                <a:moveTo>
                  <a:pt x="0" y="0"/>
                </a:moveTo>
                <a:lnTo>
                  <a:pt x="4499058" y="0"/>
                </a:lnTo>
                <a:lnTo>
                  <a:pt x="4499058" y="4499059"/>
                </a:lnTo>
                <a:lnTo>
                  <a:pt x="0" y="4499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34920" y="-14423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74793" y="9784080"/>
            <a:ext cx="7315200" cy="1005840"/>
          </a:xfrm>
          <a:custGeom>
            <a:avLst/>
            <a:gdLst/>
            <a:ahLst/>
            <a:cxnLst/>
            <a:rect r="r" b="b" t="t" l="l"/>
            <a:pathLst>
              <a:path h="1005840" w="731520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486400" y="9784080"/>
            <a:ext cx="7315200" cy="1005840"/>
          </a:xfrm>
          <a:custGeom>
            <a:avLst/>
            <a:gdLst/>
            <a:ahLst/>
            <a:cxnLst/>
            <a:rect r="r" b="b" t="t" l="l"/>
            <a:pathLst>
              <a:path h="1005840" w="731520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401993" y="9784080"/>
            <a:ext cx="7315200" cy="1005840"/>
          </a:xfrm>
          <a:custGeom>
            <a:avLst/>
            <a:gdLst/>
            <a:ahLst/>
            <a:cxnLst/>
            <a:rect r="r" b="b" t="t" l="l"/>
            <a:pathLst>
              <a:path h="1005840" w="731520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950290" y="2672487"/>
            <a:ext cx="8849007" cy="5895860"/>
          </a:xfrm>
          <a:custGeom>
            <a:avLst/>
            <a:gdLst/>
            <a:ahLst/>
            <a:cxnLst/>
            <a:rect r="r" b="b" t="t" l="l"/>
            <a:pathLst>
              <a:path h="5895860" w="8849007">
                <a:moveTo>
                  <a:pt x="0" y="0"/>
                </a:moveTo>
                <a:lnTo>
                  <a:pt x="8849006" y="0"/>
                </a:lnTo>
                <a:lnTo>
                  <a:pt x="8849006" y="5895860"/>
                </a:lnTo>
                <a:lnTo>
                  <a:pt x="0" y="5895860"/>
                </a:lnTo>
                <a:lnTo>
                  <a:pt x="0" y="0"/>
                </a:lnTo>
                <a:close/>
              </a:path>
            </a:pathLst>
          </a:custGeom>
          <a:blipFill>
            <a:blip r:embed="rId8"/>
            <a:stretch>
              <a:fillRect l="0" t="0" r="0" b="0"/>
            </a:stretch>
          </a:blipFill>
        </p:spPr>
      </p:sp>
      <p:sp>
        <p:nvSpPr>
          <p:cNvPr name="TextBox 8" id="8"/>
          <p:cNvSpPr txBox="true"/>
          <p:nvPr/>
        </p:nvSpPr>
        <p:spPr>
          <a:xfrm rot="0">
            <a:off x="7196583" y="486453"/>
            <a:ext cx="8857634" cy="1576069"/>
          </a:xfrm>
          <a:prstGeom prst="rect">
            <a:avLst/>
          </a:prstGeom>
        </p:spPr>
        <p:txBody>
          <a:bodyPr anchor="t" rtlCol="false" tIns="0" lIns="0" bIns="0" rIns="0">
            <a:spAutoFit/>
          </a:bodyPr>
          <a:lstStyle/>
          <a:p>
            <a:pPr algn="ctr">
              <a:lnSpc>
                <a:spcPts val="12880"/>
              </a:lnSpc>
            </a:pPr>
            <a:r>
              <a:rPr lang="en-US" sz="9200">
                <a:solidFill>
                  <a:srgbClr val="343434"/>
                </a:solidFill>
                <a:latin typeface="Candal"/>
                <a:ea typeface="Candal"/>
                <a:cs typeface="Candal"/>
                <a:sym typeface="Candal"/>
              </a:rPr>
              <a:t>ethical point</a:t>
            </a:r>
          </a:p>
        </p:txBody>
      </p:sp>
      <p:sp>
        <p:nvSpPr>
          <p:cNvPr name="TextBox 9" id="9"/>
          <p:cNvSpPr txBox="true"/>
          <p:nvPr/>
        </p:nvSpPr>
        <p:spPr>
          <a:xfrm rot="0">
            <a:off x="676490" y="3649980"/>
            <a:ext cx="7520314" cy="460629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Privacy: Student data must remain anonymized, as it includes sensitive educational and family background details. </a:t>
            </a:r>
          </a:p>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Fairness: Predictions should not discriminate by gender, socioeconomic status, or family situation. </a:t>
            </a:r>
          </a:p>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Responsible Use: Models should guide supportive interventions (tutoring, mentoring), not punitive actions. </a:t>
            </a:r>
          </a:p>
          <a:p>
            <a:pPr algn="just" marL="518160" indent="-259080" lvl="1">
              <a:lnSpc>
                <a:spcPts val="3359"/>
              </a:lnSpc>
              <a:buFont typeface="Arial"/>
              <a:buChar char="•"/>
            </a:pPr>
            <a:r>
              <a:rPr lang="en-US" sz="2400">
                <a:solidFill>
                  <a:srgbClr val="343434"/>
                </a:solidFill>
                <a:latin typeface="Glacial Indifference"/>
                <a:ea typeface="Glacial Indifference"/>
                <a:cs typeface="Glacial Indifference"/>
                <a:sym typeface="Glacial Indifference"/>
              </a:rPr>
              <a:t>Transparency: Educators and students should understand the model’s purpose and limitations</a:t>
            </a:r>
          </a:p>
          <a:p>
            <a:pPr algn="just">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DAGx3u9Ee4Y</dc:identifier>
  <dcterms:modified xsi:type="dcterms:W3CDTF">2011-08-01T06:04:30Z</dcterms:modified>
  <cp:revision>1</cp:revision>
  <dc:title>Student Performance Insights</dc:title>
</cp:coreProperties>
</file>