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58" r:id="rId3"/>
    <p:sldId id="262" r:id="rId4"/>
    <p:sldId id="291" r:id="rId5"/>
    <p:sldId id="275" r:id="rId6"/>
    <p:sldId id="281" r:id="rId7"/>
    <p:sldId id="292" r:id="rId8"/>
    <p:sldId id="265" r:id="rId9"/>
    <p:sldId id="284" r:id="rId10"/>
    <p:sldId id="293" r:id="rId11"/>
    <p:sldId id="295" r:id="rId12"/>
    <p:sldId id="289" r:id="rId13"/>
    <p:sldId id="277" r:id="rId14"/>
    <p:sldId id="276" r:id="rId15"/>
    <p:sldId id="288" r:id="rId16"/>
    <p:sldId id="271" r:id="rId17"/>
    <p:sldId id="2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23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DB5DA-A46C-2852-DFF1-6BBACDC7C070}" v="390" dt="2023-11-21T13:00:01.344"/>
    <p1510:client id="{5A8D7FB2-87BC-D331-32E1-DB4CFC8A85CE}" v="945" dt="2023-11-17T15:43:22.547"/>
    <p1510:client id="{71B79701-5BEB-DCE6-9210-ED4A4A6D5D46}" v="1781" dt="2023-11-17T16:46:52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7"/>
    <p:restoredTop sz="94718"/>
  </p:normalViewPr>
  <p:slideViewPr>
    <p:cSldViewPr snapToGrid="0">
      <p:cViewPr varScale="1">
        <p:scale>
          <a:sx n="117" d="100"/>
          <a:sy n="117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E9DEB-E98F-F64E-BA35-7B79B1ACB970}" type="datetimeFigureOut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D10E0-5B2C-654A-AD8E-D1E305C23D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227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302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52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615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49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822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D10E0-5B2C-654A-AD8E-D1E305C23D9F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8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6C38F-7955-3BFA-9641-553F8C82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385DF-131E-DA7A-701F-B3829A529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CCBD7-4FCA-9091-1FC4-5530FC35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19E7-ECE0-3A44-ACA9-2AB9DEDCA836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D4597-1400-22B6-5056-95811AAA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332FE-AFEB-AEED-EB9B-CFAE18C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5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B3927-9851-8120-61C2-858731C4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ED971-DB84-5F29-E4AC-2D183E86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E124A-02DD-3F7A-AA6E-ACF393C0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2314-5824-8943-A32E-B7C7E8DB4A35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E9FCD-AE3E-C9E6-809F-AC6EFAE4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9666A-0D9F-D37F-6527-F74D4DF2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737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8506E-300F-B35A-A245-136ECC229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0F518-E716-2DB5-28A9-0E59248EE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42DDF-AC46-E374-5056-2C7B97B0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1760-3432-1A41-8C46-1A485027678B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4221F-127C-580D-B932-A041144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9626F-AD16-F7C6-5EA4-E718B66B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59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B099B-300B-B846-0BDF-974982BA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25616-715F-2EAE-5497-68B59B1F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CEEB5-0611-3226-A3CE-4C9B4452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82FD-C964-B748-8FF2-4DAE99C1AA38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B33A2-1BBC-8797-9DDC-C63956FD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1D05-4BCB-9A82-ADF0-9B26861B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803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D79A2-30D9-C4CC-62C8-A8CA5AF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444B6-ACE3-3135-9E3D-1C9A4536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F30B7-AC92-6E1E-C564-268C443F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A41F-28DE-784F-82E5-253CB025D839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C0FE7-F22F-1D5E-D41F-EE0EB408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9653F-8020-19C3-2E64-CD8E68A4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8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1F072-A6E6-7850-92FA-90ED6BC8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91C29-98A4-885A-0142-0CEF2D609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23D49-6B0A-22AB-4DD6-CEC3545E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BA02E-1CCD-ACC0-0955-F7D2B764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6189-41B7-D242-B72D-7774C2E69630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07370-232C-CF26-8D69-1308AFDD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40650-0F8D-B672-CD52-4E7EAEB6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136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7D29F-5CCA-8FBF-758B-74D665A2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E1257-4DAF-EBC7-A555-EFD0F591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9A01C-54E3-A4A0-3B5B-6F3ABAA44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949F9D-4D61-F217-610F-735F9995F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616796-2316-E380-679E-02AE60961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6974A2-E6F5-2528-F54D-7E6E0E88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98EF-103B-E24D-9A52-8B99449CC902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351BC0-43C4-7EFF-173E-5266ACB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283412-A59D-65C6-28DB-6475EDFF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13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65842-E030-4303-ACBE-0CDF5174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36079E-7EF3-A4ED-F64A-E9406C90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C93E-73CF-A542-A1C5-BF1A6A6CD1B3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5478D2-98C8-4BD7-C4F0-9C5BDD99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980C87-2292-6141-A4B9-F305F185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8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9BF8D6-52BE-0711-948E-0DA38094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2023-621B-E24C-A25C-7F6E9EC96025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4F128-2756-4B94-5065-18BEA340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46A1F-4187-063D-F1E1-E09D67EA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75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96CE6-0E40-7393-1F64-8BC17DB0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7C498-F68A-CFB1-CD98-05AAA6B0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E7821-EA75-E5E1-BFD8-E0D38D9BA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B8D6B-5F45-E43B-B359-2E07EE9E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0E6B-151B-1C4E-A1B0-30A9234EF905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7C0D7-384B-6D38-CBB5-32CDD8C7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C7AD4-FDAF-4260-C1D0-9B4DA45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01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A0D3-3F76-E626-5534-5D87BA8F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E4035-46E3-C6FC-F43F-BE88FF320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E2758-18CA-848B-0EE1-2366410E6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56418-D8A6-6C57-C7B4-830993A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1FE3-8E32-EA4D-8E23-B9D5A3EB35F6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E7A5A-AC71-027F-5236-761C1B61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0FCDA-F93F-E011-AB34-10996EE2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38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31798C-4CC4-BCEC-3686-B3C4D18F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D1898-9CBB-C9D6-DD63-B6A9370E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0A91E-2D2D-E9BD-6635-2A153F2D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5305-4F4D-CF46-82CD-06CCAB65ABE8}" type="datetime1">
              <a:rPr kumimoji="1" lang="ko-KR" altLang="en-US" smtClean="0"/>
              <a:t>2023. 11. 27.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88940-5870-CFAC-47A0-1022FDF8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6A21E-A962-F337-8E86-A918E8C06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F03E-4574-7B47-9219-0A71C174FA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7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844C18B-A915-FF3E-D1DA-97B6AA3BBEF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ko-KR" altLang="en-US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F121363-2EFD-FAB6-765B-F30132063E3A}"/>
              </a:ext>
            </a:extLst>
          </p:cNvPr>
          <p:cNvSpPr/>
          <p:nvPr/>
        </p:nvSpPr>
        <p:spPr>
          <a:xfrm>
            <a:off x="-1" y="0"/>
            <a:ext cx="7239001" cy="6858000"/>
          </a:xfrm>
          <a:prstGeom prst="diagStripe">
            <a:avLst>
              <a:gd name="adj" fmla="val 26147"/>
            </a:avLst>
          </a:prstGeom>
          <a:solidFill>
            <a:srgbClr val="FF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BFA6C-2005-26C8-3E1E-E67EB997ECDF}"/>
              </a:ext>
            </a:extLst>
          </p:cNvPr>
          <p:cNvSpPr txBox="1"/>
          <p:nvPr/>
        </p:nvSpPr>
        <p:spPr>
          <a:xfrm>
            <a:off x="9427029" y="5140793"/>
            <a:ext cx="1926771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정보통신공학과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이동엽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임세나</a:t>
            </a:r>
            <a:endParaRPr kumimoji="1" lang="ko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BA39FD-BC3C-3B65-FC82-A6C5BEFCBDA4}"/>
              </a:ext>
            </a:extLst>
          </p:cNvPr>
          <p:cNvGrpSpPr/>
          <p:nvPr/>
        </p:nvGrpSpPr>
        <p:grpSpPr>
          <a:xfrm>
            <a:off x="1033464" y="1422372"/>
            <a:ext cx="10125069" cy="1506371"/>
            <a:chOff x="1500874" y="1323799"/>
            <a:chExt cx="10125069" cy="15063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461001-27BD-FE43-6283-8742095BE7E5}"/>
                </a:ext>
              </a:extLst>
            </p:cNvPr>
            <p:cNvGrpSpPr/>
            <p:nvPr/>
          </p:nvGrpSpPr>
          <p:grpSpPr>
            <a:xfrm>
              <a:off x="1500874" y="1323799"/>
              <a:ext cx="1449274" cy="1506371"/>
              <a:chOff x="1746171" y="1899378"/>
              <a:chExt cx="1449274" cy="150637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2EB349-9E07-6657-63C3-FA34F9BDF4D2}"/>
                  </a:ext>
                </a:extLst>
              </p:cNvPr>
              <p:cNvSpPr/>
              <p:nvPr/>
            </p:nvSpPr>
            <p:spPr>
              <a:xfrm>
                <a:off x="1981376" y="2125990"/>
                <a:ext cx="1214069" cy="1279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7C22CBA-C9CA-BCDC-9B55-3E6ADDC1E401}"/>
                  </a:ext>
                </a:extLst>
              </p:cNvPr>
              <p:cNvSpPr/>
              <p:nvPr/>
            </p:nvSpPr>
            <p:spPr>
              <a:xfrm>
                <a:off x="1746171" y="1899378"/>
                <a:ext cx="1214069" cy="1279759"/>
              </a:xfrm>
              <a:prstGeom prst="rect">
                <a:avLst/>
              </a:prstGeom>
              <a:solidFill>
                <a:srgbClr val="92D050"/>
              </a:solidFill>
              <a:ln w="139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림 6" descr="녹색, 아보카도이(가) 표시된 사진&#10;&#10;자동 생성된 설명">
                <a:extLst>
                  <a:ext uri="{FF2B5EF4-FFF2-40B4-BE49-F238E27FC236}">
                    <a16:creationId xmlns:a16="http://schemas.microsoft.com/office/drawing/2014/main" id="{C5E91DD7-FAE3-0C0E-60C5-CFA1E0DEB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2252" y="2126779"/>
                <a:ext cx="881556" cy="825719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688DA7-9EA4-908F-E59F-2FB437DC921A}"/>
                </a:ext>
              </a:extLst>
            </p:cNvPr>
            <p:cNvSpPr txBox="1"/>
            <p:nvPr/>
          </p:nvSpPr>
          <p:spPr>
            <a:xfrm>
              <a:off x="3105582" y="1643140"/>
              <a:ext cx="8520361" cy="989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4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진료과</a:t>
              </a:r>
              <a:r>
                <a:rPr kumimoji="1" lang="ko-KR" altLang="en-US" sz="4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추천 및 병원 리뷰 웹 서비스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A2C166-C879-9729-2BDC-F004FFBD5C6E}"/>
                </a:ext>
              </a:extLst>
            </p:cNvPr>
            <p:cNvSpPr txBox="1"/>
            <p:nvPr/>
          </p:nvSpPr>
          <p:spPr>
            <a:xfrm>
              <a:off x="3185353" y="1458474"/>
              <a:ext cx="375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2023</a:t>
              </a:r>
              <a:r>
                <a:rPr kumimoji="1" lang="ko-KR" altLang="en-US" b="1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년도 정보기술대학 작품 전시회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3866A1-8650-F81E-9FF7-58869405AF11}"/>
              </a:ext>
            </a:extLst>
          </p:cNvPr>
          <p:cNvSpPr txBox="1"/>
          <p:nvPr/>
        </p:nvSpPr>
        <p:spPr>
          <a:xfrm>
            <a:off x="5422577" y="3244334"/>
            <a:ext cx="134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23.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11.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29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09AA3D-4696-81B7-3B4B-AC898F9C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81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32190" y="236785"/>
            <a:ext cx="7837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3-2.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Features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32190" y="1598874"/>
            <a:ext cx="336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개인정보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암호화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(AES128)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DA26014-71DB-C769-660F-6C5F09B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10</a:t>
            </a:fld>
            <a:endParaRPr kumimoji="1"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1673C1-4397-08C1-D1B5-DB389F86FBCB}"/>
              </a:ext>
            </a:extLst>
          </p:cNvPr>
          <p:cNvGrpSpPr/>
          <p:nvPr/>
        </p:nvGrpSpPr>
        <p:grpSpPr>
          <a:xfrm>
            <a:off x="608512" y="2246638"/>
            <a:ext cx="4320000" cy="4320000"/>
            <a:chOff x="547955" y="2265272"/>
            <a:chExt cx="5290166" cy="3899422"/>
          </a:xfrm>
        </p:grpSpPr>
        <p:pic>
          <p:nvPicPr>
            <p:cNvPr id="26" name="그림 2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D2FCF477-0C0F-1F78-DAC6-C8B1412D9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13" y="2265272"/>
              <a:ext cx="5286408" cy="1821818"/>
            </a:xfrm>
            <a:prstGeom prst="rect">
              <a:avLst/>
            </a:prstGeom>
          </p:spPr>
        </p:pic>
        <p:pic>
          <p:nvPicPr>
            <p:cNvPr id="27" name="그림 26" descr="텍스트, 도표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B99AA3D2-831A-7238-61D7-DB060E8C0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955" y="4314946"/>
              <a:ext cx="5222697" cy="1849748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BB4182B-6F55-3049-DE7F-F378B1860DDA}"/>
              </a:ext>
            </a:extLst>
          </p:cNvPr>
          <p:cNvSpPr txBox="1"/>
          <p:nvPr/>
        </p:nvSpPr>
        <p:spPr>
          <a:xfrm>
            <a:off x="6095999" y="1598874"/>
            <a:ext cx="548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서버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장애 발생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시 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슬랙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메시지를 통해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모니터링 </a:t>
            </a:r>
            <a:endParaRPr kumimoji="1" lang="en-US" altLang="ko-KR" sz="2000" b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9" name="그림 28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AE18611-1377-849E-6B13-ADD844FD8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241150"/>
            <a:ext cx="5595168" cy="387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5448347" y="2659559"/>
            <a:ext cx="1295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시현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6472E2-9532-6324-EA82-37C25F87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CFAC8-7830-8DF0-24E6-0CDACADA5339}"/>
              </a:ext>
            </a:extLst>
          </p:cNvPr>
          <p:cNvSpPr txBox="1"/>
          <p:nvPr/>
        </p:nvSpPr>
        <p:spPr>
          <a:xfrm>
            <a:off x="3530066" y="3723491"/>
            <a:ext cx="51318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  <a:hlinkClick r:id="rId2"/>
              </a:rPr>
              <a:t>🔗 Avocado 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  <a:hlinkClick r:id="rId2"/>
              </a:rPr>
              <a:t>웹 사이트</a:t>
            </a:r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8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412198" y="2659559"/>
            <a:ext cx="127160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ko-KR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부록</a:t>
            </a:r>
            <a:endParaRPr kumimoji="1" lang="ko-KR" altLang="en-US" sz="4400" b="1" dirty="0" err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60C8-0115-730B-2D80-A76C557F763F}"/>
              </a:ext>
            </a:extLst>
          </p:cNvPr>
          <p:cNvSpPr txBox="1"/>
          <p:nvPr/>
        </p:nvSpPr>
        <p:spPr>
          <a:xfrm>
            <a:off x="6903559" y="2074783"/>
            <a:ext cx="341408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Front-End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kumimoji="1" lang="ko-KR" altLang="en-US" sz="4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  <a:endParaRPr lang="en-US" altLang="ko-KR" sz="4000" b="1" dirty="0" err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8BC53C-67AE-62F8-1E73-C0DDBECB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942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8" y="236785"/>
            <a:ext cx="80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 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부록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(1) Action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28598" y="1479798"/>
            <a:ext cx="1094014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모듈 별 필요한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및 액션 객체를 만들어 주는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액션 생성 함수</a:t>
            </a:r>
            <a:r>
              <a:rPr kumimoji="1" lang="ko-KR" altLang="en-US" sz="2000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생성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3EBE31B-AD1D-A3D7-2E70-D333FA9BE453}"/>
              </a:ext>
            </a:extLst>
          </p:cNvPr>
          <p:cNvGrpSpPr/>
          <p:nvPr/>
        </p:nvGrpSpPr>
        <p:grpSpPr>
          <a:xfrm>
            <a:off x="626142" y="2232109"/>
            <a:ext cx="10939716" cy="3886331"/>
            <a:chOff x="402084" y="2684460"/>
            <a:chExt cx="10939716" cy="3886331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1BE3DEA-6BAE-72F1-A2C6-85BD65725FC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84" y="2684460"/>
              <a:ext cx="5400000" cy="324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A1377E-3AF0-2B62-F58A-3639D41234BA}"/>
                </a:ext>
              </a:extLst>
            </p:cNvPr>
            <p:cNvSpPr txBox="1"/>
            <p:nvPr/>
          </p:nvSpPr>
          <p:spPr>
            <a:xfrm>
              <a:off x="2375290" y="5924460"/>
              <a:ext cx="1453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게시글 모듈</a:t>
              </a:r>
              <a:b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kumimoji="1" lang="en-US" altLang="ko-KR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board.js</a:t>
              </a:r>
              <a: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73D0DC-7B6A-4A88-C617-18BD7DA8DD23}"/>
                </a:ext>
              </a:extLst>
            </p:cNvPr>
            <p:cNvSpPr txBox="1"/>
            <p:nvPr/>
          </p:nvSpPr>
          <p:spPr>
            <a:xfrm>
              <a:off x="7843146" y="5924459"/>
              <a:ext cx="1597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증상 검색 모듈</a:t>
              </a:r>
              <a:b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kumimoji="1" lang="en-US" altLang="ko-KR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search.js</a:t>
              </a:r>
              <a:r>
                <a:rPr kumimoji="1" lang="en-US" altLang="ko-KR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AFD5675-7B03-F682-E50F-24BED132C20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1800" y="2684460"/>
              <a:ext cx="5400000" cy="3240000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EA336E-B967-571E-9CD5-E4AF1E95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29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10156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 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부록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(2) Reducer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28599" y="1479798"/>
            <a:ext cx="1094014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전달받은 현재 상태와 액션을 통해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어떤 일을 해야 하는지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결정하는 함수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1377E-3AF0-2B62-F58A-3639D41234BA}"/>
              </a:ext>
            </a:extLst>
          </p:cNvPr>
          <p:cNvSpPr txBox="1"/>
          <p:nvPr/>
        </p:nvSpPr>
        <p:spPr>
          <a:xfrm>
            <a:off x="2289138" y="5472109"/>
            <a:ext cx="23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회원가입 모듈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auth.js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BCBD270-44E8-90E5-0B84-2A8F74312DE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0" y="2232109"/>
            <a:ext cx="5400000" cy="32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59AADCF-FD23-7008-BE26-AE0AD50D357B}"/>
              </a:ext>
            </a:extLst>
          </p:cNvPr>
          <p:cNvSpPr txBox="1"/>
          <p:nvPr/>
        </p:nvSpPr>
        <p:spPr>
          <a:xfrm>
            <a:off x="6238200" y="2791754"/>
            <a:ext cx="5202440" cy="21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◦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성공 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⇢ 전달받은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auth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데이터를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LocalStorage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◦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로그인 실패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   ⇢ 전달받은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error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데이터를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authError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저장</a:t>
            </a:r>
            <a:endParaRPr kumimoji="1" lang="en-US" altLang="ko-KR" sz="1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11D1C9-F82F-76F4-F4C4-0E3977A0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216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586740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4-2.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kumimoji="1" lang="ko-KR" altLang="en-US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부록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9448F-C677-74C6-09FC-D8F3A378884F}"/>
              </a:ext>
            </a:extLst>
          </p:cNvPr>
          <p:cNvSpPr txBox="1"/>
          <p:nvPr/>
        </p:nvSpPr>
        <p:spPr>
          <a:xfrm>
            <a:off x="228599" y="1521331"/>
            <a:ext cx="10940144" cy="14388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/>
                <a:ea typeface="NanumGothic"/>
              </a:rPr>
              <a:t>●</a:t>
            </a:r>
            <a:r>
              <a:rPr kumimoji="1" lang="ko-KR" altLang="en-US" sz="2000" b="1" dirty="0">
                <a:latin typeface="NanumGothic"/>
                <a:ea typeface="NanumGothic"/>
              </a:rPr>
              <a:t> 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이메일 인증을 위한 인증코드 전송 시 많은 시간 소요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(약 7초)</a:t>
            </a:r>
          </a:p>
          <a:p>
            <a:pPr>
              <a:lnSpc>
                <a:spcPct val="150000"/>
              </a:lnSpc>
            </a:pPr>
            <a:r>
              <a:rPr lang="ko-KR" sz="1600" dirty="0">
                <a:latin typeface="NanumGothic"/>
                <a:ea typeface="NanumGothic"/>
              </a:rPr>
              <a:t>      ◦</a:t>
            </a:r>
            <a:r>
              <a:rPr lang="ko-KR" sz="2000" dirty="0">
                <a:latin typeface="NanumGothic"/>
                <a:ea typeface="NanumGothic"/>
              </a:rPr>
              <a:t> 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직접 </a:t>
            </a:r>
            <a:r>
              <a:rPr lang="ko-KR" altLang="en-US" sz="2000" b="1" dirty="0" err="1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스레드풀을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커스텀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&amp; </a:t>
            </a:r>
            <a:r>
              <a:rPr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CompletableFuture를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이용해 비동기로 동작하도록 변경</a:t>
            </a:r>
          </a:p>
          <a:p>
            <a:pPr>
              <a:lnSpc>
                <a:spcPct val="150000"/>
              </a:lnSpc>
            </a:pPr>
            <a:r>
              <a:rPr lang="ko-KR" sz="1600" dirty="0">
                <a:latin typeface="NanumGothic"/>
                <a:ea typeface="NanumGothic"/>
              </a:rPr>
              <a:t>      ◦</a:t>
            </a:r>
            <a:r>
              <a:rPr lang="ko-KR" sz="2000" dirty="0">
                <a:latin typeface="NanumGothic"/>
                <a:ea typeface="NanumGothic"/>
              </a:rPr>
              <a:t> 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1초에 100건의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요청이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동시에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들어올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경우로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성능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테스트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진행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(약 1.6초)</a:t>
            </a:r>
          </a:p>
        </p:txBody>
      </p:sp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8A37BA2-A936-E5E4-B6A5-C711ACE3B72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8" y="3176669"/>
            <a:ext cx="4320000" cy="2880000"/>
          </a:xfrm>
          <a:prstGeom prst="rect">
            <a:avLst/>
          </a:prstGeom>
        </p:spPr>
      </p:pic>
      <p:pic>
        <p:nvPicPr>
          <p:cNvPr id="10" name="그림 9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23C904F0-C1D9-C543-1E5C-6EE20625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190193"/>
            <a:ext cx="6096000" cy="28529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166BE5-49C1-D4D5-0217-51A61717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10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586740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4-2.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kumimoji="1" lang="ko-KR" altLang="en-US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 부록</a:t>
            </a:r>
          </a:p>
        </p:txBody>
      </p:sp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6DA0F26-3BFD-66D6-4E36-F43030B90C6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2109"/>
            <a:ext cx="4320000" cy="43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9448F-C677-74C6-09FC-D8F3A378884F}"/>
              </a:ext>
            </a:extLst>
          </p:cNvPr>
          <p:cNvSpPr txBox="1"/>
          <p:nvPr/>
        </p:nvSpPr>
        <p:spPr>
          <a:xfrm>
            <a:off x="228599" y="1479798"/>
            <a:ext cx="10940144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NanumGothic"/>
                <a:ea typeface="NanumGothic"/>
              </a:rPr>
              <a:t>●</a:t>
            </a:r>
            <a:r>
              <a:rPr kumimoji="1" lang="ko-KR" altLang="en-US" sz="2000" b="1" dirty="0">
                <a:latin typeface="NanumGothic"/>
                <a:ea typeface="NanumGothic"/>
              </a:rPr>
              <a:t> 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총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214개의 테스트 코드</a:t>
            </a:r>
            <a:r>
              <a:rPr kumimoji="1" lang="ko-KR" altLang="en-US" sz="2000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작성 &amp; 테스트 커버리지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72% 유지</a:t>
            </a:r>
            <a:endParaRPr kumimoji="1" lang="en-US" altLang="ko-KR" sz="2000" b="1" dirty="0">
              <a:solidFill>
                <a:schemeClr val="accent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그림 7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104F12A8-002B-9A74-4CE3-086569E113A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8912"/>
            <a:ext cx="4320000" cy="4320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537ED-6D54-BA5B-8761-C9C08F62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045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4744035" y="3044279"/>
            <a:ext cx="2886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6472E2-9532-6324-EA82-37C25F87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241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1745116" y="2658659"/>
            <a:ext cx="2605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60C8-0115-730B-2D80-A76C557F763F}"/>
              </a:ext>
            </a:extLst>
          </p:cNvPr>
          <p:cNvSpPr txBox="1"/>
          <p:nvPr/>
        </p:nvSpPr>
        <p:spPr>
          <a:xfrm>
            <a:off x="6962092" y="611944"/>
            <a:ext cx="3297015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개요</a:t>
            </a:r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</a:t>
            </a:r>
            <a:b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</a:p>
          <a:p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4. 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시현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5.</a:t>
            </a:r>
            <a:r>
              <a:rPr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부록</a:t>
            </a:r>
            <a:endParaRPr lang="en-US" altLang="ko-KR" sz="4000" b="1" dirty="0" err="1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86B8F4-FDD1-B4E4-7654-0F12D12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44723"/>
            <a:ext cx="5867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D58B1-C335-2A2D-A732-B9C2728AFDF5}"/>
              </a:ext>
            </a:extLst>
          </p:cNvPr>
          <p:cNvSpPr txBox="1"/>
          <p:nvPr/>
        </p:nvSpPr>
        <p:spPr>
          <a:xfrm>
            <a:off x="228599" y="1519815"/>
            <a:ext cx="10940144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 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 최근 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고령화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사회와 함께 고려되는 사항들 중 하나는 </a:t>
            </a:r>
            <a:r>
              <a:rPr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병원비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118C2A-8ED9-F6B1-A2B0-EA69F05E138B}"/>
              </a:ext>
            </a:extLst>
          </p:cNvPr>
          <p:cNvGrpSpPr/>
          <p:nvPr/>
        </p:nvGrpSpPr>
        <p:grpSpPr>
          <a:xfrm>
            <a:off x="1362299" y="2184209"/>
            <a:ext cx="3600000" cy="2792934"/>
            <a:chOff x="844009" y="2063726"/>
            <a:chExt cx="3600000" cy="279293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F91441-A7E9-546F-B8C0-AECD0A593F7F}"/>
                </a:ext>
              </a:extLst>
            </p:cNvPr>
            <p:cNvSpPr txBox="1"/>
            <p:nvPr/>
          </p:nvSpPr>
          <p:spPr>
            <a:xfrm>
              <a:off x="952536" y="4548883"/>
              <a:ext cx="3491473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출처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네이버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"</a:t>
              </a:r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고령화사회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병원비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" </a:t>
              </a:r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검색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결과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2" name="그림 1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F1DF8F1E-7038-E96F-875C-78F2A2DACDB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009" y="2063726"/>
              <a:ext cx="3600000" cy="25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15CF73-D088-CDF5-68E1-4975A48BACF8}"/>
              </a:ext>
            </a:extLst>
          </p:cNvPr>
          <p:cNvSpPr txBox="1"/>
          <p:nvPr/>
        </p:nvSpPr>
        <p:spPr>
          <a:xfrm>
            <a:off x="228599" y="5253945"/>
            <a:ext cx="10940144" cy="12849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  병원을 방문한 사용자들의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리뷰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통해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가격, 진료 후기 등을 비교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해</a:t>
            </a:r>
            <a:r>
              <a:rPr kumimoji="1" lang="ko-KR" altLang="en-US" sz="2000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봄으로써 합리적인 소비 촉진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  증상에 따른 적합한 </a:t>
            </a:r>
            <a:r>
              <a:rPr kumimoji="1" lang="ko-KR" altLang="en-US" sz="2000" b="1" dirty="0" err="1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진료과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추천</a:t>
            </a:r>
            <a:r>
              <a:rPr kumimoji="1" lang="ko-KR" altLang="en-US" sz="2000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및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의료진의 질문 답변 게시판</a:t>
            </a:r>
            <a:r>
              <a:rPr kumimoji="1" lang="ko-KR" altLang="en-US" sz="2000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기능 제공</a:t>
            </a:r>
            <a:endParaRPr lang="ko-KR" altLang="en-US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E9F043-9CBE-2B3B-6867-94FA68169134}"/>
              </a:ext>
            </a:extLst>
          </p:cNvPr>
          <p:cNvGrpSpPr/>
          <p:nvPr/>
        </p:nvGrpSpPr>
        <p:grpSpPr>
          <a:xfrm>
            <a:off x="6096000" y="2184209"/>
            <a:ext cx="3600000" cy="2827777"/>
            <a:chOff x="6096000" y="2309117"/>
            <a:chExt cx="3600000" cy="2827777"/>
          </a:xfrm>
        </p:grpSpPr>
        <p:pic>
          <p:nvPicPr>
            <p:cNvPr id="12" name="그림 11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436FBA2-498D-B081-FB99-9AA25772C38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309117"/>
              <a:ext cx="3600000" cy="252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E50CA-8936-2B4D-4203-8AB956F3DF58}"/>
                </a:ext>
              </a:extLst>
            </p:cNvPr>
            <p:cNvSpPr txBox="1"/>
            <p:nvPr/>
          </p:nvSpPr>
          <p:spPr>
            <a:xfrm>
              <a:off x="7402417" y="4829117"/>
              <a:ext cx="2293583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출처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서울신문 </a:t>
              </a:r>
              <a:r>
                <a:rPr lang="ko-KR" altLang="en-US" sz="1400" dirty="0" err="1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최재헌</a:t>
              </a: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기자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D99A2966-54F9-3C00-350D-8AAC57B9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152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1570974" y="2658658"/>
            <a:ext cx="2954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Front-End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60C8-0115-730B-2D80-A76C557F763F}"/>
              </a:ext>
            </a:extLst>
          </p:cNvPr>
          <p:cNvSpPr txBox="1"/>
          <p:nvPr/>
        </p:nvSpPr>
        <p:spPr>
          <a:xfrm>
            <a:off x="6798085" y="2073882"/>
            <a:ext cx="455571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State Container</a:t>
            </a:r>
          </a:p>
          <a:p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Asynchronous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86B8F4-FDD1-B4E4-7654-0F12D12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3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32190" y="236785"/>
            <a:ext cx="7837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State Container - Redux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32190" y="1598874"/>
            <a:ext cx="10940144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 인터페이스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만들기 위한 자바스크립트 라이브러리인 </a:t>
            </a:r>
            <a:r>
              <a:rPr kumimoji="1"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React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채택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컴포넌트의 상태 업데이트 관련 로직을 분리하여 효율적으로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상태 관리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하기 위해 </a:t>
            </a:r>
            <a:r>
              <a:rPr kumimoji="1"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Redux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  라이브러리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 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627639-CDBB-0622-13CE-43AF5411E246}"/>
              </a:ext>
            </a:extLst>
          </p:cNvPr>
          <p:cNvGrpSpPr/>
          <p:nvPr/>
        </p:nvGrpSpPr>
        <p:grpSpPr>
          <a:xfrm>
            <a:off x="838200" y="2998660"/>
            <a:ext cx="10336164" cy="3540252"/>
            <a:chOff x="838199" y="2691220"/>
            <a:chExt cx="10336164" cy="3796774"/>
          </a:xfrm>
        </p:grpSpPr>
        <p:pic>
          <p:nvPicPr>
            <p:cNvPr id="4" name="그래픽 3" descr="UI UX 단색으로 채워진">
              <a:extLst>
                <a:ext uri="{FF2B5EF4-FFF2-40B4-BE49-F238E27FC236}">
                  <a16:creationId xmlns:a16="http://schemas.microsoft.com/office/drawing/2014/main" id="{1B1900CC-CE39-D821-E6ED-8FEF98E926B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199" y="4133594"/>
              <a:ext cx="2354400" cy="2354400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CE0ED48-7FA3-1D04-A14A-728C5553BD29}"/>
                </a:ext>
              </a:extLst>
            </p:cNvPr>
            <p:cNvGrpSpPr/>
            <p:nvPr/>
          </p:nvGrpSpPr>
          <p:grpSpPr>
            <a:xfrm>
              <a:off x="4700954" y="2691220"/>
              <a:ext cx="2013858" cy="1649564"/>
              <a:chOff x="4691742" y="2787317"/>
              <a:chExt cx="2013858" cy="1649564"/>
            </a:xfrm>
          </p:grpSpPr>
          <p:sp>
            <p:nvSpPr>
              <p:cNvPr id="24" name="대체 처리 23">
                <a:extLst>
                  <a:ext uri="{FF2B5EF4-FFF2-40B4-BE49-F238E27FC236}">
                    <a16:creationId xmlns:a16="http://schemas.microsoft.com/office/drawing/2014/main" id="{DCA9B7EB-319A-65DE-57E6-5EB46D242795}"/>
                  </a:ext>
                </a:extLst>
              </p:cNvPr>
              <p:cNvSpPr/>
              <p:nvPr/>
            </p:nvSpPr>
            <p:spPr>
              <a:xfrm>
                <a:off x="4691742" y="3162481"/>
                <a:ext cx="2013858" cy="1274400"/>
              </a:xfrm>
              <a:prstGeom prst="flowChartAlternateProcess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E926E1-F560-10F8-F02F-DB33E9453CF0}"/>
                  </a:ext>
                </a:extLst>
              </p:cNvPr>
              <p:cNvSpPr txBox="1"/>
              <p:nvPr/>
            </p:nvSpPr>
            <p:spPr>
              <a:xfrm>
                <a:off x="5252356" y="2787317"/>
                <a:ext cx="892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Action</a:t>
                </a:r>
                <a:endParaRPr kumimoji="1"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F3E148C-1FF0-0135-C5C1-C4B6A93C2803}"/>
                </a:ext>
              </a:extLst>
            </p:cNvPr>
            <p:cNvGrpSpPr/>
            <p:nvPr/>
          </p:nvGrpSpPr>
          <p:grpSpPr>
            <a:xfrm>
              <a:off x="8431162" y="3810542"/>
              <a:ext cx="2743201" cy="2545808"/>
              <a:chOff x="8916440" y="3810542"/>
              <a:chExt cx="2743201" cy="254580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B91423F-F500-C7AC-4251-58F572CED87D}"/>
                  </a:ext>
                </a:extLst>
              </p:cNvPr>
              <p:cNvGrpSpPr/>
              <p:nvPr/>
            </p:nvGrpSpPr>
            <p:grpSpPr>
              <a:xfrm>
                <a:off x="8916440" y="4175667"/>
                <a:ext cx="2743201" cy="2180683"/>
                <a:chOff x="8610600" y="3766005"/>
                <a:chExt cx="2743201" cy="2180683"/>
              </a:xfrm>
            </p:grpSpPr>
            <p:sp>
              <p:nvSpPr>
                <p:cNvPr id="22" name="모서리가 둥근 직사각형 21">
                  <a:extLst>
                    <a:ext uri="{FF2B5EF4-FFF2-40B4-BE49-F238E27FC236}">
                      <a16:creationId xmlns:a16="http://schemas.microsoft.com/office/drawing/2014/main" id="{12281169-FC70-207F-6CB4-C7BA6B9C3A07}"/>
                    </a:ext>
                  </a:extLst>
                </p:cNvPr>
                <p:cNvSpPr/>
                <p:nvPr/>
              </p:nvSpPr>
              <p:spPr>
                <a:xfrm>
                  <a:off x="8610600" y="3766005"/>
                  <a:ext cx="2743201" cy="2180683"/>
                </a:xfrm>
                <a:prstGeom prst="roundRect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F89B8064-9380-CAE6-0A49-1CE513153A21}"/>
                    </a:ext>
                  </a:extLst>
                </p:cNvPr>
                <p:cNvSpPr/>
                <p:nvPr/>
              </p:nvSpPr>
              <p:spPr>
                <a:xfrm>
                  <a:off x="9171214" y="4491448"/>
                  <a:ext cx="1621971" cy="1208314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C628677-8246-3FFF-9C09-D891EC8A0720}"/>
                  </a:ext>
                </a:extLst>
              </p:cNvPr>
              <p:cNvGrpSpPr/>
              <p:nvPr/>
            </p:nvGrpSpPr>
            <p:grpSpPr>
              <a:xfrm>
                <a:off x="9733223" y="3810542"/>
                <a:ext cx="1088574" cy="1073920"/>
                <a:chOff x="9437911" y="3785117"/>
                <a:chExt cx="1088574" cy="1073920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31AA06F-6478-35A9-4DD1-578875E5042B}"/>
                    </a:ext>
                  </a:extLst>
                </p:cNvPr>
                <p:cNvSpPr txBox="1"/>
                <p:nvPr/>
              </p:nvSpPr>
              <p:spPr>
                <a:xfrm>
                  <a:off x="9612083" y="3785117"/>
                  <a:ext cx="7402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600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Store</a:t>
                  </a:r>
                  <a:endPara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B7A6097-C201-C4CC-3420-4AFBA86E0261}"/>
                    </a:ext>
                  </a:extLst>
                </p:cNvPr>
                <p:cNvSpPr txBox="1"/>
                <p:nvPr/>
              </p:nvSpPr>
              <p:spPr>
                <a:xfrm>
                  <a:off x="9437911" y="4489705"/>
                  <a:ext cx="10885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600" dirty="0"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Reducer</a:t>
                  </a:r>
                  <a:endPara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</a:endParaRPr>
                </a:p>
              </p:txBody>
            </p:sp>
          </p:grpSp>
        </p:grpSp>
        <p:sp>
          <p:nvSpPr>
            <p:cNvPr id="10" name="굽은 화살표[B] 9">
              <a:extLst>
                <a:ext uri="{FF2B5EF4-FFF2-40B4-BE49-F238E27FC236}">
                  <a16:creationId xmlns:a16="http://schemas.microsoft.com/office/drawing/2014/main" id="{2F786208-9C93-7608-92FD-25EF4A05840B}"/>
                </a:ext>
              </a:extLst>
            </p:cNvPr>
            <p:cNvSpPr/>
            <p:nvPr/>
          </p:nvSpPr>
          <p:spPr>
            <a:xfrm>
              <a:off x="2798137" y="3355107"/>
              <a:ext cx="1407340" cy="576000"/>
            </a:xfrm>
            <a:prstGeom prst="ben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굽은 화살표[B] 10">
              <a:extLst>
                <a:ext uri="{FF2B5EF4-FFF2-40B4-BE49-F238E27FC236}">
                  <a16:creationId xmlns:a16="http://schemas.microsoft.com/office/drawing/2014/main" id="{9CF86A91-B151-84DD-E915-9BAAC7C498BF}"/>
                </a:ext>
              </a:extLst>
            </p:cNvPr>
            <p:cNvSpPr/>
            <p:nvPr/>
          </p:nvSpPr>
          <p:spPr>
            <a:xfrm rot="5400000">
              <a:off x="7647686" y="2799678"/>
              <a:ext cx="576000" cy="1824036"/>
            </a:xfrm>
            <a:prstGeom prst="bentArrow">
              <a:avLst>
                <a:gd name="adj1" fmla="val 22659"/>
                <a:gd name="adj2" fmla="val 25000"/>
                <a:gd name="adj3" fmla="val 25000"/>
                <a:gd name="adj4" fmla="val 43750"/>
              </a:avLst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369F8D1D-2681-FD9A-BF0E-5ABD5CB73C0A}"/>
                </a:ext>
              </a:extLst>
            </p:cNvPr>
            <p:cNvSpPr/>
            <p:nvPr/>
          </p:nvSpPr>
          <p:spPr>
            <a:xfrm>
              <a:off x="3639936" y="5886450"/>
              <a:ext cx="4295749" cy="324000"/>
            </a:xfrm>
            <a:prstGeom prst="lef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DF1D7C-0EC6-566D-3F2A-2917D515FD7B}"/>
                </a:ext>
              </a:extLst>
            </p:cNvPr>
            <p:cNvSpPr txBox="1"/>
            <p:nvPr/>
          </p:nvSpPr>
          <p:spPr>
            <a:xfrm>
              <a:off x="1776111" y="4156118"/>
              <a:ext cx="44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UI</a:t>
              </a:r>
              <a:endPara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4A72A9-C7D4-AAAD-3CA8-6BDFB5F2E6E8}"/>
                </a:ext>
              </a:extLst>
            </p:cNvPr>
            <p:cNvSpPr txBox="1"/>
            <p:nvPr/>
          </p:nvSpPr>
          <p:spPr>
            <a:xfrm>
              <a:off x="6940786" y="2980480"/>
              <a:ext cx="1874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Dispatch(action)</a:t>
              </a:r>
              <a:endPara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73F9E7-EDCA-EF4E-F160-BAE2956D7C65}"/>
                </a:ext>
              </a:extLst>
            </p:cNvPr>
            <p:cNvSpPr txBox="1"/>
            <p:nvPr/>
          </p:nvSpPr>
          <p:spPr>
            <a:xfrm>
              <a:off x="8991776" y="5335990"/>
              <a:ext cx="1741802" cy="36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action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처리 로직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B5F032-8B77-06E8-2375-33ACACF79972}"/>
                </a:ext>
              </a:extLst>
            </p:cNvPr>
            <p:cNvSpPr txBox="1"/>
            <p:nvPr/>
          </p:nvSpPr>
          <p:spPr>
            <a:xfrm>
              <a:off x="4735655" y="3390009"/>
              <a:ext cx="1933211" cy="627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상태에 대한 변화</a:t>
              </a:r>
              <a:br>
                <a:rPr kumimoji="1" lang="en-US" altLang="ko-KR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kumimoji="1" lang="en-US" altLang="ko-KR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ex) 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입력</a:t>
              </a:r>
              <a:r>
                <a:rPr kumimoji="1" lang="en-US" altLang="ko-KR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,</a:t>
              </a:r>
              <a:r>
                <a:rPr kumimoji="1" lang="ko-KR" altLang="en-US" sz="16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초기화  등</a:t>
              </a:r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DA26014-71DB-C769-660F-6C5F09B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2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8730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2-2.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Asynchronous – Redux Saga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8C3A1-433D-628D-9A16-EAF27BD0FD4A}"/>
              </a:ext>
            </a:extLst>
          </p:cNvPr>
          <p:cNvSpPr txBox="1"/>
          <p:nvPr/>
        </p:nvSpPr>
        <p:spPr>
          <a:xfrm>
            <a:off x="228599" y="1479798"/>
            <a:ext cx="10940144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Redux </a:t>
            </a:r>
            <a:r>
              <a:rPr kumimoji="1"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DevTools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통해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스토어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현재 상태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발생된 액션 종류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상태 변화 확인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●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서버에 </a:t>
            </a:r>
            <a:r>
              <a:rPr kumimoji="1"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API 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요청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보내기 위해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Redux-Saga</a:t>
            </a:r>
            <a:r>
              <a:rPr kumimoji="1" lang="ko-KR" altLang="en-US" sz="20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미들웨어를 사용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dirty="0">
                <a:latin typeface="NanumGothic"/>
                <a:ea typeface="NanumGothic"/>
              </a:rPr>
              <a:t>      ◦</a:t>
            </a:r>
            <a:r>
              <a:rPr lang="ko-KR" altLang="ko-KR" sz="2000" dirty="0">
                <a:latin typeface="NanumGothic"/>
                <a:ea typeface="NanumGothic"/>
              </a:rPr>
              <a:t> </a:t>
            </a:r>
            <a:r>
              <a:rPr kumimoji="1" lang="ko-KR" altLang="en-US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백엔드와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상의한 API 명세서를 바탕으로 서버에 </a:t>
            </a:r>
            <a:r>
              <a:rPr kumimoji="1"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CRUD </a:t>
            </a:r>
            <a:r>
              <a:rPr kumimoji="1"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요청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E0DC7C-FBFB-A9FD-538F-A9B882E2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6</a:t>
            </a:fld>
            <a:endParaRPr kumimoji="1"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E17C60-621E-13E8-B53B-6A16E5661221}"/>
              </a:ext>
            </a:extLst>
          </p:cNvPr>
          <p:cNvGrpSpPr/>
          <p:nvPr/>
        </p:nvGrpSpPr>
        <p:grpSpPr>
          <a:xfrm>
            <a:off x="696000" y="3291919"/>
            <a:ext cx="10276371" cy="3218554"/>
            <a:chOff x="696000" y="3291919"/>
            <a:chExt cx="10276371" cy="321855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7A8C2C4-9A40-0EF9-45B5-56871D2C9791}"/>
                </a:ext>
              </a:extLst>
            </p:cNvPr>
            <p:cNvGrpSpPr/>
            <p:nvPr/>
          </p:nvGrpSpPr>
          <p:grpSpPr>
            <a:xfrm>
              <a:off x="696000" y="3291919"/>
              <a:ext cx="5400000" cy="3210580"/>
              <a:chOff x="228599" y="3246378"/>
              <a:chExt cx="5400000" cy="321058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A1377E-3AF0-2B62-F58A-3639D41234BA}"/>
                  </a:ext>
                </a:extLst>
              </p:cNvPr>
              <p:cNvSpPr txBox="1"/>
              <p:nvPr/>
            </p:nvSpPr>
            <p:spPr>
              <a:xfrm>
                <a:off x="2175005" y="6118404"/>
                <a:ext cx="753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Store</a:t>
                </a:r>
                <a:endParaRPr kumimoji="1"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B68A920-6932-73C1-BC5B-286456CEEABB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599" y="3246378"/>
                <a:ext cx="5400000" cy="2880000"/>
              </a:xfrm>
              <a:prstGeom prst="rect">
                <a:avLst/>
              </a:prstGeom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49487F5-16D5-E92D-0993-0F80673CAF1A}"/>
                </a:ext>
              </a:extLst>
            </p:cNvPr>
            <p:cNvGrpSpPr/>
            <p:nvPr/>
          </p:nvGrpSpPr>
          <p:grpSpPr>
            <a:xfrm>
              <a:off x="6292371" y="3291919"/>
              <a:ext cx="4680000" cy="3218554"/>
              <a:chOff x="6292371" y="3291919"/>
              <a:chExt cx="4680000" cy="32185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5AD67B-A93A-2A67-3B33-D91EDEAB2B94}"/>
                  </a:ext>
                </a:extLst>
              </p:cNvPr>
              <p:cNvSpPr txBox="1"/>
              <p:nvPr/>
            </p:nvSpPr>
            <p:spPr>
              <a:xfrm>
                <a:off x="7384358" y="6171919"/>
                <a:ext cx="2496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API 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명세서</a:t>
                </a:r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,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Saga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생성</a:t>
                </a: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B8D121E-DA07-7077-78AC-8DCD6496C0E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2371" y="3291919"/>
                <a:ext cx="4680000" cy="2880000"/>
              </a:xfrm>
              <a:prstGeom prst="rect">
                <a:avLst/>
              </a:prstGeom>
            </p:spPr>
          </p:pic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AE89185-F53E-9A20-1F1C-78531DDD52E2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083401" y="3176114"/>
            <a:ext cx="2880000" cy="1440000"/>
          </a:xfrm>
          <a:prstGeom prst="rect">
            <a:avLst/>
          </a:prstGeom>
        </p:spPr>
      </p:pic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5DBF6B0-62C9-F425-90FB-4B023C9D32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65033" y="4723452"/>
            <a:ext cx="814611" cy="599937"/>
          </a:xfrm>
          <a:prstGeom prst="bentConnector3">
            <a:avLst>
              <a:gd name="adj1" fmla="val -5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5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1570974" y="2658658"/>
            <a:ext cx="2954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Back-End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660C8-0115-730B-2D80-A76C557F763F}"/>
              </a:ext>
            </a:extLst>
          </p:cNvPr>
          <p:cNvSpPr txBox="1"/>
          <p:nvPr/>
        </p:nvSpPr>
        <p:spPr>
          <a:xfrm>
            <a:off x="6798085" y="2073882"/>
            <a:ext cx="455571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 Skill Stack</a:t>
            </a:r>
          </a:p>
          <a:p>
            <a:endParaRPr kumimoji="1"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Features</a:t>
            </a:r>
            <a:endParaRPr lang="en-US" altLang="ko-KR" sz="4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86B8F4-FDD1-B4E4-7654-0F12D12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259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A7E8D-6D9F-B131-8E57-F1660341E4F3}"/>
              </a:ext>
            </a:extLst>
          </p:cNvPr>
          <p:cNvSpPr/>
          <p:nvPr/>
        </p:nvSpPr>
        <p:spPr>
          <a:xfrm>
            <a:off x="0" y="0"/>
            <a:ext cx="12192000" cy="1243013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7877-187E-879F-1EE8-09C697FC194D}"/>
              </a:ext>
            </a:extLst>
          </p:cNvPr>
          <p:cNvSpPr txBox="1"/>
          <p:nvPr/>
        </p:nvSpPr>
        <p:spPr>
          <a:xfrm>
            <a:off x="228599" y="236785"/>
            <a:ext cx="586740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3-1.</a:t>
            </a:r>
            <a:r>
              <a:rPr kumimoji="1"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Skill Stack</a:t>
            </a:r>
            <a:endParaRPr kumimoji="1" lang="ko-KR" altLang="en-US" sz="4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425804-CDCC-292B-ED2E-0405A9F8DF5A}"/>
              </a:ext>
            </a:extLst>
          </p:cNvPr>
          <p:cNvGrpSpPr/>
          <p:nvPr/>
        </p:nvGrpSpPr>
        <p:grpSpPr>
          <a:xfrm>
            <a:off x="494817" y="1427404"/>
            <a:ext cx="11202366" cy="2258331"/>
            <a:chOff x="562163" y="1480824"/>
            <a:chExt cx="11202366" cy="2258331"/>
          </a:xfrm>
        </p:grpSpPr>
        <p:pic>
          <p:nvPicPr>
            <p:cNvPr id="2" name="그림 1" descr="폰트, 그래픽, 로고, 디자인이(가) 표시된 사진&#10;&#10;자동 생성된 설명">
              <a:extLst>
                <a:ext uri="{FF2B5EF4-FFF2-40B4-BE49-F238E27FC236}">
                  <a16:creationId xmlns:a16="http://schemas.microsoft.com/office/drawing/2014/main" id="{857E89E6-A6DF-94EE-BBC4-1D65B0382B7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7557" y="1507828"/>
              <a:ext cx="2520000" cy="1800000"/>
            </a:xfrm>
            <a:prstGeom prst="rect">
              <a:avLst/>
            </a:prstGeom>
          </p:spPr>
        </p:pic>
        <p:pic>
          <p:nvPicPr>
            <p:cNvPr id="4" name="그림 3" descr="클립아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C76CEDD9-5709-09A5-6465-FD9B4E348CA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6672" y="1480824"/>
              <a:ext cx="2520000" cy="1800000"/>
            </a:xfrm>
            <a:prstGeom prst="rect">
              <a:avLst/>
            </a:prstGeom>
          </p:spPr>
        </p:pic>
        <p:pic>
          <p:nvPicPr>
            <p:cNvPr id="7" name="그림 6" descr="Java logo">
              <a:extLst>
                <a:ext uri="{FF2B5EF4-FFF2-40B4-BE49-F238E27FC236}">
                  <a16:creationId xmlns:a16="http://schemas.microsoft.com/office/drawing/2014/main" id="{6C4A462F-71E6-1BEF-DD87-F183F6E2CE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163" y="1480824"/>
              <a:ext cx="2520000" cy="1800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B636B-3A58-04AF-F6E5-56F74F8042B1}"/>
                </a:ext>
              </a:extLst>
            </p:cNvPr>
            <p:cNvSpPr txBox="1"/>
            <p:nvPr/>
          </p:nvSpPr>
          <p:spPr>
            <a:xfrm>
              <a:off x="649056" y="3279797"/>
              <a:ext cx="2436827" cy="4593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kumimoji="1" lang="ko-KR" altLang="en-US" sz="1800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Language</a:t>
              </a:r>
              <a:r>
                <a:rPr kumimoji="1" lang="ko-KR" altLang="en-US" dirty="0">
                  <a:latin typeface="NanumGothic"/>
                  <a:ea typeface="NanumGothic"/>
                </a:rPr>
                <a:t> :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Java</a:t>
              </a:r>
              <a:r>
                <a:rPr kumimoji="1" lang="ko-KR" altLang="en-US" dirty="0">
                  <a:latin typeface="NanumGothic"/>
                  <a:ea typeface="NanumGothic"/>
                </a:rPr>
                <a:t> 17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35B3C-04B0-F76C-D033-E843FF99950E}"/>
                </a:ext>
              </a:extLst>
            </p:cNvPr>
            <p:cNvSpPr txBox="1"/>
            <p:nvPr/>
          </p:nvSpPr>
          <p:spPr>
            <a:xfrm>
              <a:off x="4010987" y="3279798"/>
              <a:ext cx="3622169" cy="45935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kumimoji="1" lang="ko-KR" altLang="en-US" sz="1800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Framework</a:t>
              </a:r>
              <a:r>
                <a:rPr kumimoji="1" lang="ko-KR" altLang="en-US" dirty="0">
                  <a:latin typeface="NanumGothic"/>
                  <a:ea typeface="NanumGothic"/>
                </a:rPr>
                <a:t>: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Spring</a:t>
              </a:r>
              <a:r>
                <a:rPr kumimoji="1" lang="ko-KR" altLang="en-US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Boot</a:t>
              </a:r>
              <a:r>
                <a:rPr kumimoji="1" lang="ko-KR" altLang="en-US" dirty="0">
                  <a:latin typeface="NanumGothic"/>
                  <a:ea typeface="NanumGothic"/>
                </a:rPr>
                <a:t> 3.0.2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29D189-F13D-EC80-0B7F-C9CBCD124ABC}"/>
                </a:ext>
              </a:extLst>
            </p:cNvPr>
            <p:cNvSpPr txBox="1"/>
            <p:nvPr/>
          </p:nvSpPr>
          <p:spPr>
            <a:xfrm>
              <a:off x="7788815" y="3280824"/>
              <a:ext cx="3975714" cy="458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kumimoji="1" lang="ko-KR" altLang="en-US" sz="1800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Database</a:t>
              </a:r>
              <a:r>
                <a:rPr kumimoji="1" lang="ko-KR" altLang="en-US" dirty="0">
                  <a:latin typeface="NanumGothic"/>
                  <a:ea typeface="NanumGothic"/>
                </a:rPr>
                <a:t> :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PostgreSQL</a:t>
              </a:r>
              <a:r>
                <a:rPr kumimoji="1" lang="ko-KR" altLang="en-US" dirty="0">
                  <a:latin typeface="NanumGothic"/>
                  <a:ea typeface="NanumGothic"/>
                </a:rPr>
                <a:t> </a:t>
              </a:r>
              <a:r>
                <a:rPr kumimoji="1" lang="en-US" altLang="ko-KR" dirty="0">
                  <a:ea typeface="+mn-lt"/>
                  <a:cs typeface="+mn-lt"/>
                </a:rPr>
                <a:t>15.1.0.116</a:t>
              </a:r>
              <a:endParaRPr lang="ko-KR" altLang="en-US" sz="1600" dirty="0">
                <a:latin typeface="NanumGothic"/>
                <a:ea typeface="NanumGothic"/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B7AD557-77A8-C270-099C-EA76EE36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8</a:t>
            </a:fld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08A5397-A3E2-FB3A-C429-F95C7FE36DD4}"/>
              </a:ext>
            </a:extLst>
          </p:cNvPr>
          <p:cNvGrpSpPr/>
          <p:nvPr/>
        </p:nvGrpSpPr>
        <p:grpSpPr>
          <a:xfrm>
            <a:off x="1906987" y="4010102"/>
            <a:ext cx="7695476" cy="2671970"/>
            <a:chOff x="2093483" y="3975940"/>
            <a:chExt cx="7695476" cy="26719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1A5AF2-0B9F-E199-D857-ADA56C926AC9}"/>
                </a:ext>
              </a:extLst>
            </p:cNvPr>
            <p:cNvSpPr txBox="1"/>
            <p:nvPr/>
          </p:nvSpPr>
          <p:spPr>
            <a:xfrm>
              <a:off x="2093483" y="5833307"/>
              <a:ext cx="3124439" cy="78790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</a:rPr>
                <a:t>◦</a:t>
              </a:r>
              <a:r>
                <a:rPr lang="ko-KR" altLang="en-US" sz="1400" dirty="0">
                  <a:latin typeface="NanumGothic"/>
                  <a:ea typeface="NanumGothic"/>
                </a:rPr>
                <a:t> </a:t>
              </a:r>
              <a:r>
                <a:rPr lang="ko-KR" altLang="en-US" sz="1600" dirty="0">
                  <a:latin typeface="NanumGothic"/>
                  <a:ea typeface="NanumGothic"/>
                </a:rPr>
                <a:t>클라우드 환경 사용으로 인한 </a:t>
              </a:r>
              <a:br>
                <a:rPr lang="en-US" altLang="ko-KR" sz="1600" dirty="0">
                  <a:latin typeface="NanumGothic"/>
                  <a:ea typeface="NanumGothic"/>
                </a:rPr>
              </a:br>
              <a:r>
                <a:rPr lang="ko-KR" altLang="en-US" sz="1600" dirty="0">
                  <a:latin typeface="NanumGothic"/>
                  <a:ea typeface="NanumGothic"/>
                </a:rPr>
                <a:t>    하드웨어 비용 절감 및 배포</a:t>
              </a:r>
              <a:endParaRPr lang="ko-KR" altLang="en-US" sz="1600" dirty="0">
                <a:solidFill>
                  <a:srgbClr val="000000"/>
                </a:solidFill>
                <a:latin typeface="NanumGothic"/>
                <a:ea typeface="NanumGothic"/>
                <a:cs typeface="+mn-lt"/>
              </a:endParaRPr>
            </a:p>
          </p:txBody>
        </p:sp>
        <p:pic>
          <p:nvPicPr>
            <p:cNvPr id="19" name="그림 18" descr="디자인이(가) 표시된 사진&#10;&#10;자동 생성된 설명">
              <a:extLst>
                <a:ext uri="{FF2B5EF4-FFF2-40B4-BE49-F238E27FC236}">
                  <a16:creationId xmlns:a16="http://schemas.microsoft.com/office/drawing/2014/main" id="{050D0627-3537-85A3-4B7A-7FD7310A01C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7471" y="3975940"/>
              <a:ext cx="2520000" cy="180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0B7B00-A98F-59C4-384D-BB15E377E793}"/>
                </a:ext>
              </a:extLst>
            </p:cNvPr>
            <p:cNvSpPr txBox="1"/>
            <p:nvPr/>
          </p:nvSpPr>
          <p:spPr>
            <a:xfrm>
              <a:off x="6348815" y="5775940"/>
              <a:ext cx="3440144" cy="87197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sz="1400" dirty="0">
                  <a:latin typeface="NanumGothic"/>
                  <a:ea typeface="NanumGothic"/>
                </a:rPr>
                <a:t>◦</a:t>
              </a:r>
              <a:r>
                <a:rPr kumimoji="1" lang="ko-KR" dirty="0">
                  <a:latin typeface="NanumGothic"/>
                  <a:ea typeface="NanumGothic"/>
                </a:rPr>
                <a:t> </a:t>
              </a:r>
              <a:r>
                <a:rPr lang="ko-KR" altLang="en-US" sz="1600" dirty="0">
                  <a:ea typeface="+mn-lt"/>
                  <a:cs typeface="+mn-lt"/>
                </a:rPr>
                <a:t>인메모리 </a:t>
              </a:r>
              <a:r>
                <a:rPr lang="ko-KR" sz="1600" dirty="0">
                  <a:ea typeface="+mn-lt"/>
                  <a:cs typeface="+mn-lt"/>
                </a:rPr>
                <a:t>데이터</a:t>
              </a:r>
              <a:r>
                <a:rPr lang="ko-KR" altLang="en-US" sz="1600" dirty="0">
                  <a:ea typeface="+mn-lt"/>
                  <a:cs typeface="+mn-lt"/>
                </a:rPr>
                <a:t> 구조</a:t>
              </a:r>
              <a:r>
                <a:rPr lang="ko-KR" sz="1600" dirty="0">
                  <a:ea typeface="+mn-lt"/>
                  <a:cs typeface="+mn-lt"/>
                </a:rPr>
                <a:t> </a:t>
              </a:r>
              <a:r>
                <a:rPr lang="ko-KR" altLang="en-US" sz="1600" dirty="0">
                  <a:ea typeface="+mn-lt"/>
                  <a:cs typeface="+mn-lt"/>
                </a:rPr>
                <a:t>저장소</a:t>
              </a:r>
              <a:endParaRPr lang="en-US" altLang="ko-KR" sz="1600" dirty="0">
                <a:latin typeface="NanumGothic"/>
                <a:ea typeface="NanumGothic"/>
                <a:cs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  <a:cs typeface="+mn-lt"/>
                </a:rPr>
                <a:t>◦</a:t>
              </a:r>
              <a:r>
                <a:rPr lang="ko-KR" dirty="0">
                  <a:latin typeface="NanumGothic"/>
                  <a:ea typeface="NanumGothic"/>
                  <a:cs typeface="+mn-lt"/>
                </a:rPr>
                <a:t> </a:t>
              </a:r>
              <a:r>
                <a:rPr lang="ko-KR" sz="1600" dirty="0">
                  <a:latin typeface="NanumGothic"/>
                  <a:ea typeface="NanumGothic"/>
                  <a:cs typeface="+mn-lt"/>
                </a:rPr>
                <a:t>인증 정보 저장 및 </a:t>
              </a:r>
              <a:r>
                <a:rPr lang="ko-KR" sz="1600" dirty="0" err="1">
                  <a:latin typeface="NanumGothic"/>
                  <a:ea typeface="NanumGothic"/>
                  <a:cs typeface="+mn-lt"/>
                </a:rPr>
                <a:t>캐싱</a:t>
              </a:r>
              <a:r>
                <a:rPr lang="ko-KR" sz="1600" dirty="0">
                  <a:latin typeface="NanumGothic"/>
                  <a:ea typeface="NanumGothic"/>
                  <a:cs typeface="+mn-lt"/>
                </a:rPr>
                <a:t> 용도로 </a:t>
              </a:r>
              <a:r>
                <a:rPr lang="ko-KR" altLang="en-US" sz="1600" dirty="0">
                  <a:latin typeface="NanumGothic"/>
                  <a:ea typeface="NanumGothic"/>
                  <a:cs typeface="+mn-lt"/>
                </a:rPr>
                <a:t>사용</a:t>
              </a:r>
              <a:endParaRPr lang="en-US" altLang="ko-KR" sz="1600" dirty="0">
                <a:latin typeface="NanumGothic"/>
                <a:ea typeface="NanumGothic"/>
              </a:endParaRPr>
            </a:p>
          </p:txBody>
        </p:sp>
        <p:pic>
          <p:nvPicPr>
            <p:cNvPr id="25" name="그림 24" descr="상징, 로고, 디자인이(가) 표시된 사진&#10;&#10;자동 생성된 설명">
              <a:extLst>
                <a:ext uri="{FF2B5EF4-FFF2-40B4-BE49-F238E27FC236}">
                  <a16:creationId xmlns:a16="http://schemas.microsoft.com/office/drawing/2014/main" id="{ACAA9A5B-7CBF-C33D-B9E6-1CC581558BC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8815" y="3975940"/>
              <a:ext cx="252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778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6F030D-D3C5-B9FB-48D0-0D69194C6C97}"/>
              </a:ext>
            </a:extLst>
          </p:cNvPr>
          <p:cNvGrpSpPr/>
          <p:nvPr/>
        </p:nvGrpSpPr>
        <p:grpSpPr>
          <a:xfrm>
            <a:off x="6899420" y="595554"/>
            <a:ext cx="3422358" cy="2833446"/>
            <a:chOff x="6899421" y="1112850"/>
            <a:chExt cx="3422358" cy="28334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B636B-3A58-04AF-F6E5-56F74F8042B1}"/>
                </a:ext>
              </a:extLst>
            </p:cNvPr>
            <p:cNvSpPr txBox="1"/>
            <p:nvPr/>
          </p:nvSpPr>
          <p:spPr>
            <a:xfrm>
              <a:off x="6899421" y="2922169"/>
              <a:ext cx="3422358" cy="102412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</a:rPr>
                <a:t>◦ </a:t>
              </a:r>
              <a:r>
                <a:rPr lang="ko-KR" altLang="en-US" sz="1400" dirty="0">
                  <a:latin typeface="NanumGothic"/>
                  <a:ea typeface="NanumGothic"/>
                </a:rPr>
                <a:t>처리율 제한 장치</a:t>
              </a:r>
            </a:p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</a:rPr>
                <a:t>◦ </a:t>
              </a:r>
              <a:r>
                <a:rPr lang="ko-KR" altLang="en-US" sz="1400" dirty="0">
                  <a:latin typeface="NanumGothic"/>
                  <a:ea typeface="NanumGothic"/>
                </a:rPr>
                <a:t>요금이 부과되는 외부 API 호출 시 일정 시간 내에 요청 수를 제한</a:t>
              </a:r>
            </a:p>
          </p:txBody>
        </p:sp>
        <p:pic>
          <p:nvPicPr>
            <p:cNvPr id="8" name="그림 7" descr="텍스트, 폰트, 그래픽, 로고이(가) 표시된 사진&#10;&#10;자동 생성된 설명">
              <a:extLst>
                <a:ext uri="{FF2B5EF4-FFF2-40B4-BE49-F238E27FC236}">
                  <a16:creationId xmlns:a16="http://schemas.microsoft.com/office/drawing/2014/main" id="{3F85C5B1-FC5B-C823-BC14-300584B2993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1978" y="1112850"/>
              <a:ext cx="2520000" cy="18000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B9699A-FF0A-D62B-8EAF-B7152B4ACBA4}"/>
              </a:ext>
            </a:extLst>
          </p:cNvPr>
          <p:cNvGrpSpPr/>
          <p:nvPr/>
        </p:nvGrpSpPr>
        <p:grpSpPr>
          <a:xfrm>
            <a:off x="6593370" y="4426116"/>
            <a:ext cx="4034457" cy="1575046"/>
            <a:chOff x="6412748" y="4456049"/>
            <a:chExt cx="4034457" cy="15750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35B3C-04B0-F76C-D033-E843FF99950E}"/>
                </a:ext>
              </a:extLst>
            </p:cNvPr>
            <p:cNvSpPr txBox="1"/>
            <p:nvPr/>
          </p:nvSpPr>
          <p:spPr>
            <a:xfrm>
              <a:off x="6412748" y="5246265"/>
              <a:ext cx="4034457" cy="7848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sz="1400" dirty="0">
                  <a:latin typeface="NanumGothic"/>
                  <a:ea typeface="NanumGothic"/>
                </a:rPr>
                <a:t>◦</a:t>
              </a:r>
              <a:r>
                <a:rPr lang="ko-KR" dirty="0">
                  <a:latin typeface="NanumGothic"/>
                  <a:ea typeface="NanumGothic"/>
                </a:rPr>
                <a:t> 서비스 중인 서버에서 </a:t>
              </a:r>
              <a:r>
                <a:rPr lang="ko-KR" altLang="en-US" dirty="0">
                  <a:latin typeface="NanumGothic"/>
                  <a:ea typeface="NanumGothic"/>
                </a:rPr>
                <a:t>에러 발생 시 </a:t>
              </a:r>
              <a:endParaRPr lang="ko-KR" dirty="0">
                <a:latin typeface="NanumGothic"/>
                <a:ea typeface="NanumGothic"/>
              </a:endParaRPr>
            </a:p>
            <a:p>
              <a:r>
                <a:rPr lang="ko-KR" altLang="en-US" dirty="0">
                  <a:latin typeface="NanumGothic"/>
                  <a:ea typeface="NanumGothic"/>
                </a:rPr>
                <a:t>메시지를 통한 모니터링 용도로 사용</a:t>
              </a:r>
              <a:endParaRPr lang="ko-KR" dirty="0">
                <a:latin typeface="NanumGothic"/>
                <a:ea typeface="NanumGothic"/>
              </a:endParaRPr>
            </a:p>
          </p:txBody>
        </p:sp>
        <p:pic>
          <p:nvPicPr>
            <p:cNvPr id="12" name="그림 11" descr="폰트, 그래픽, 타이포그래피, 텍스트이(가) 표시된 사진&#10;&#10;자동 생성된 설명">
              <a:extLst>
                <a:ext uri="{FF2B5EF4-FFF2-40B4-BE49-F238E27FC236}">
                  <a16:creationId xmlns:a16="http://schemas.microsoft.com/office/drawing/2014/main" id="{B4001874-C7DF-AED4-8AE9-910F7C1F3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2748" y="4456049"/>
              <a:ext cx="3538460" cy="789171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FC1BF8-744A-2D82-BB6A-D2D1F8B07762}"/>
              </a:ext>
            </a:extLst>
          </p:cNvPr>
          <p:cNvGrpSpPr/>
          <p:nvPr/>
        </p:nvGrpSpPr>
        <p:grpSpPr>
          <a:xfrm>
            <a:off x="1497541" y="3954040"/>
            <a:ext cx="4034457" cy="2584872"/>
            <a:chOff x="1497541" y="3677957"/>
            <a:chExt cx="4034457" cy="25848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29D189-F13D-EC80-0B7F-C9CBCD124ABC}"/>
                </a:ext>
              </a:extLst>
            </p:cNvPr>
            <p:cNvSpPr txBox="1"/>
            <p:nvPr/>
          </p:nvSpPr>
          <p:spPr>
            <a:xfrm>
              <a:off x="1497541" y="5477999"/>
              <a:ext cx="4034457" cy="7848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kumimoji="1" lang="ko-KR" altLang="en-US" dirty="0">
                  <a:latin typeface="NanumGothic"/>
                  <a:ea typeface="NanumGothic"/>
                </a:rPr>
                <a:t> JUnit5 &amp;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Mockito</a:t>
              </a:r>
              <a:r>
                <a:rPr kumimoji="1" lang="ko-KR" altLang="en-US" dirty="0">
                  <a:latin typeface="NanumGothic"/>
                  <a:ea typeface="NanumGothic"/>
                </a:rPr>
                <a:t> &amp;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Rest</a:t>
              </a:r>
              <a:r>
                <a:rPr kumimoji="1" lang="ko-KR" altLang="en-US" dirty="0">
                  <a:latin typeface="NanumGothic"/>
                  <a:ea typeface="NanumGothic"/>
                </a:rPr>
                <a:t> </a:t>
              </a:r>
              <a:r>
                <a:rPr kumimoji="1" lang="ko-KR" altLang="en-US" dirty="0" err="1">
                  <a:latin typeface="NanumGothic"/>
                  <a:ea typeface="NanumGothic"/>
                </a:rPr>
                <a:t>Assured</a:t>
              </a:r>
              <a:endParaRPr lang="ko-KR" altLang="en-US" dirty="0">
                <a:latin typeface="NanumGothic"/>
                <a:ea typeface="NanumGothic"/>
              </a:endParaRPr>
            </a:p>
            <a:p>
              <a:r>
                <a:rPr lang="ko-KR" sz="1400" dirty="0">
                  <a:latin typeface="NanumGothic"/>
                  <a:ea typeface="NanumGothic"/>
                </a:rPr>
                <a:t>◦</a:t>
              </a:r>
              <a:r>
                <a:rPr lang="ko-KR" dirty="0">
                  <a:latin typeface="NanumGothic"/>
                  <a:ea typeface="NanumGothic"/>
                </a:rPr>
                <a:t> </a:t>
              </a:r>
              <a:r>
                <a:rPr lang="ko-KR" sz="1600" dirty="0">
                  <a:latin typeface="NanumGothic"/>
                  <a:ea typeface="NanumGothic"/>
                </a:rPr>
                <a:t>통합테스트 및 단위 테스트</a:t>
              </a:r>
              <a:r>
                <a:rPr lang="ko-KR" altLang="en-US" sz="1600" dirty="0">
                  <a:latin typeface="NanumGothic"/>
                  <a:ea typeface="NanumGothic"/>
                </a:rPr>
                <a:t> 작성</a:t>
              </a:r>
              <a:endParaRPr lang="en-US" altLang="ko-KR" sz="1600" dirty="0">
                <a:latin typeface="NanumGothic"/>
                <a:ea typeface="NanumGothic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DFA79C9-35DE-7BE5-5712-6453DD11DD01}"/>
                </a:ext>
              </a:extLst>
            </p:cNvPr>
            <p:cNvGrpSpPr/>
            <p:nvPr/>
          </p:nvGrpSpPr>
          <p:grpSpPr>
            <a:xfrm>
              <a:off x="1696170" y="3677957"/>
              <a:ext cx="3603560" cy="1800042"/>
              <a:chOff x="545074" y="3822127"/>
              <a:chExt cx="3603560" cy="1800042"/>
            </a:xfrm>
          </p:grpSpPr>
          <p:pic>
            <p:nvPicPr>
              <p:cNvPr id="4" name="그림 3" descr="로고, 그래픽, 폰트, 상징이(가) 표시된 사진&#10;&#10;자동 생성된 설명">
                <a:extLst>
                  <a:ext uri="{FF2B5EF4-FFF2-40B4-BE49-F238E27FC236}">
                    <a16:creationId xmlns:a16="http://schemas.microsoft.com/office/drawing/2014/main" id="{41A9A502-EAB4-A949-00E9-3B813922A720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3674" y="3822127"/>
                <a:ext cx="1784960" cy="180004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그림 1" descr="청량 음료, 음료, 음식이(가) 표시된 사진&#10;&#10;자동 생성된 설명">
                <a:extLst>
                  <a:ext uri="{FF2B5EF4-FFF2-40B4-BE49-F238E27FC236}">
                    <a16:creationId xmlns:a16="http://schemas.microsoft.com/office/drawing/2014/main" id="{1332BF47-2078-19D0-7537-FD9A3C9FA93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74" y="3822169"/>
                <a:ext cx="1784961" cy="18000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AE5C4-9895-3DE4-279B-353B7093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F03E-4574-7B47-9219-0A71C174FABE}" type="slidenum">
              <a:rPr kumimoji="1" lang="ko-KR" altLang="en-US" smtClean="0"/>
              <a:t>9</a:t>
            </a:fld>
            <a:endParaRPr kumimoji="1"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937FA8-2FD4-E8C9-0C5A-8D9D30326415}"/>
              </a:ext>
            </a:extLst>
          </p:cNvPr>
          <p:cNvGrpSpPr/>
          <p:nvPr/>
        </p:nvGrpSpPr>
        <p:grpSpPr>
          <a:xfrm>
            <a:off x="1291880" y="726892"/>
            <a:ext cx="4378502" cy="2177026"/>
            <a:chOff x="1325519" y="1122169"/>
            <a:chExt cx="4378502" cy="21770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375F66-2A41-F2E3-A4CA-41BBA12796E3}"/>
                </a:ext>
              </a:extLst>
            </p:cNvPr>
            <p:cNvSpPr txBox="1"/>
            <p:nvPr/>
          </p:nvSpPr>
          <p:spPr>
            <a:xfrm>
              <a:off x="1325519" y="2922169"/>
              <a:ext cx="4378502" cy="37702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400" dirty="0">
                  <a:latin typeface="NanumGothic"/>
                  <a:ea typeface="NanumGothic"/>
                </a:rPr>
                <a:t>◦</a:t>
              </a:r>
              <a:r>
                <a:rPr lang="ko-KR" altLang="en-US" sz="1400" dirty="0">
                  <a:latin typeface="NanumGothic"/>
                  <a:ea typeface="NanumGothic"/>
                </a:rPr>
                <a:t> </a:t>
              </a:r>
              <a:r>
                <a:rPr lang="ko-KR" sz="1400" dirty="0">
                  <a:solidFill>
                    <a:srgbClr val="242424"/>
                  </a:solidFill>
                  <a:ea typeface="+mn-lt"/>
                  <a:cs typeface="+mn-lt"/>
                </a:rPr>
                <a:t>컨테이너 기술 기반의 오픈소스 가상화 </a:t>
              </a:r>
              <a:r>
                <a:rPr lang="ko-KR" altLang="en-US" sz="1400" dirty="0">
                  <a:solidFill>
                    <a:srgbClr val="242424"/>
                  </a:solidFill>
                  <a:ea typeface="+mn-lt"/>
                  <a:cs typeface="+mn-lt"/>
                </a:rPr>
                <a:t>플</a:t>
              </a:r>
              <a:r>
                <a:rPr lang="ko-KR" sz="1400" dirty="0">
                  <a:solidFill>
                    <a:srgbClr val="242424"/>
                  </a:solidFill>
                  <a:ea typeface="+mn-lt"/>
                  <a:cs typeface="+mn-lt"/>
                </a:rPr>
                <a:t>랫폼</a:t>
              </a:r>
              <a:endParaRPr lang="ko-KR" altLang="en-US" sz="1400" dirty="0">
                <a:solidFill>
                  <a:srgbClr val="000000"/>
                </a:solidFill>
                <a:latin typeface="NanumGothic"/>
                <a:ea typeface="NanumGothic"/>
                <a:cs typeface="+mn-lt"/>
              </a:endParaRPr>
            </a:p>
          </p:txBody>
        </p:sp>
        <p:pic>
          <p:nvPicPr>
            <p:cNvPr id="16" name="그림 15" descr="물고기, 클립아트, 지느러미, 해양 포유류이(가) 표시된 사진&#10;&#10;자동 생성된 설명">
              <a:extLst>
                <a:ext uri="{FF2B5EF4-FFF2-40B4-BE49-F238E27FC236}">
                  <a16:creationId xmlns:a16="http://schemas.microsoft.com/office/drawing/2014/main" id="{76CC5CD2-1B51-FB5C-8208-97D02241605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54770" y="1122169"/>
              <a:ext cx="252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7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517</Words>
  <Application>Microsoft Macintosh PowerPoint</Application>
  <PresentationFormat>와이드스크린</PresentationFormat>
  <Paragraphs>111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NanumGothic</vt:lpstr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임세나</dc:creator>
  <cp:lastModifiedBy>임세나</cp:lastModifiedBy>
  <cp:revision>439</cp:revision>
  <dcterms:created xsi:type="dcterms:W3CDTF">2023-11-17T05:42:09Z</dcterms:created>
  <dcterms:modified xsi:type="dcterms:W3CDTF">2023-11-27T10:02:59Z</dcterms:modified>
</cp:coreProperties>
</file>